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2"/>
  </p:notesMasterIdLst>
  <p:sldIdLst>
    <p:sldId id="256" r:id="rId2"/>
    <p:sldId id="258" r:id="rId3"/>
    <p:sldId id="390" r:id="rId4"/>
    <p:sldId id="303" r:id="rId5"/>
    <p:sldId id="370" r:id="rId6"/>
    <p:sldId id="362" r:id="rId7"/>
    <p:sldId id="386" r:id="rId8"/>
    <p:sldId id="297" r:id="rId9"/>
    <p:sldId id="388" r:id="rId10"/>
    <p:sldId id="296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858C"/>
    <a:srgbClr val="A0D4D2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689" autoAdjust="0"/>
  </p:normalViewPr>
  <p:slideViewPr>
    <p:cSldViewPr snapToGrid="0">
      <p:cViewPr varScale="1">
        <p:scale>
          <a:sx n="92" d="100"/>
          <a:sy n="92" d="100"/>
        </p:scale>
        <p:origin x="1034" y="4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E06F9-334F-4D9B-BE4F-7589E6A74DF5}" type="datetimeFigureOut">
              <a:t>22/06/2026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01748-AE84-41AC-AD76-3E28B50D63D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6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9e0d969411_0_0:notes"/>
          <p:cNvSpPr txBox="1">
            <a:spLocks noGrp="1"/>
          </p:cNvSpPr>
          <p:nvPr>
            <p:ph type="body" idx="1"/>
          </p:nvPr>
        </p:nvSpPr>
        <p:spPr>
          <a:xfrm>
            <a:off x="946573" y="4861435"/>
            <a:ext cx="5206200" cy="46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60" name="Google Shape;60;g29e0d96941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81" name="Google Shape;81;p2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2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8566E4EA-41CA-AD8F-830F-0739D57E9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11EF8A0F-AC7B-87FF-8BFD-ABDAB7AB6D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9786A7FF-EF3C-1B91-130F-BF49B15D64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F295FD88-8532-DE75-351D-E9A78B3FEC0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3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346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6E10551D-F164-056F-6553-29C615618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12FE237D-9856-6C9D-B1BA-FDABC8B95F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08B20372-161E-6B0B-2346-128E83BEC3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E07E04EF-6238-AFD6-CF9A-6B2C9F48982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4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7163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9FA01F7A-6E0A-4457-2B7D-D0BF3140B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2CC1C2DA-D75A-149C-8952-1BFF13019D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6DE3A0FE-B349-8222-901A-B02E0FA7B2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AFAA285B-7E6F-649F-FEC0-08AB387712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5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0062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g2b1d8ac871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23" name="Google Shape;1323;g2b1d8ac871a_0_87:notes"/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adjudicado</a:t>
            </a:r>
            <a:r>
              <a:rPr lang="en-US" dirty="0"/>
              <a:t> sin IVA </a:t>
            </a:r>
            <a:r>
              <a:rPr lang="en-US" dirty="0" err="1"/>
              <a:t>infraestructura</a:t>
            </a:r>
            <a:r>
              <a:rPr lang="en-US" dirty="0"/>
              <a:t> 28.243.991,14M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adjudicado</a:t>
            </a:r>
            <a:r>
              <a:rPr lang="en-US" dirty="0"/>
              <a:t> con IVA </a:t>
            </a:r>
            <a:r>
              <a:rPr lang="en-US" dirty="0" err="1"/>
              <a:t>infraestructura</a:t>
            </a:r>
            <a:r>
              <a:rPr lang="en-US" dirty="0"/>
              <a:t> 34.175.229,28M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adjudicado</a:t>
            </a:r>
            <a:r>
              <a:rPr lang="en-US" dirty="0"/>
              <a:t> sin IVA </a:t>
            </a:r>
            <a:r>
              <a:rPr lang="en-US" dirty="0" err="1"/>
              <a:t>servicios</a:t>
            </a:r>
            <a:r>
              <a:rPr lang="en-US" dirty="0"/>
              <a:t> 28.775.724,12M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adjudicado</a:t>
            </a:r>
            <a:r>
              <a:rPr lang="en-US" dirty="0"/>
              <a:t> con IVA </a:t>
            </a:r>
            <a:r>
              <a:rPr lang="en-US" dirty="0" err="1"/>
              <a:t>servicios</a:t>
            </a:r>
            <a:r>
              <a:rPr lang="en-US" dirty="0"/>
              <a:t> 24.716.646,20M</a:t>
            </a:r>
            <a:endParaRPr dirty="0"/>
          </a:p>
        </p:txBody>
      </p:sp>
      <p:sp>
        <p:nvSpPr>
          <p:cNvPr id="1324" name="Google Shape;1324;g2b1d8ac871a_0_87:notes"/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6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274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01748-AE84-41AC-AD76-3E28B50D63D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3452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>
          <a:extLst>
            <a:ext uri="{FF2B5EF4-FFF2-40B4-BE49-F238E27FC236}">
              <a16:creationId xmlns:a16="http://schemas.microsoft.com/office/drawing/2014/main" id="{58B2AE7E-1E5A-3F12-E14B-92A14724A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18f60634d0e_1_1301:notes">
            <a:extLst>
              <a:ext uri="{FF2B5EF4-FFF2-40B4-BE49-F238E27FC236}">
                <a16:creationId xmlns:a16="http://schemas.microsoft.com/office/drawing/2014/main" id="{284EBE76-8E60-6589-190E-C6E97A773EE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94" name="Google Shape;1194;g18f60634d0e_1_1301:notes">
            <a:extLst>
              <a:ext uri="{FF2B5EF4-FFF2-40B4-BE49-F238E27FC236}">
                <a16:creationId xmlns:a16="http://schemas.microsoft.com/office/drawing/2014/main" id="{4581AF2B-C898-1E0A-97C3-8D14325244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95" name="Google Shape;1195;g18f60634d0e_1_1301:notes">
            <a:extLst>
              <a:ext uri="{FF2B5EF4-FFF2-40B4-BE49-F238E27FC236}">
                <a16:creationId xmlns:a16="http://schemas.microsoft.com/office/drawing/2014/main" id="{0721F648-F134-ACAB-9294-7A044CFF63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fld id="{00000000-1234-1234-1234-123412341234}" type="slidenum"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  <a:tabLst/>
                <a:defRPr/>
              </a:pPr>
              <a:t>8</a:t>
            </a:fld>
            <a:endParaRPr kumimoji="0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9090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>
          <a:extLst>
            <a:ext uri="{FF2B5EF4-FFF2-40B4-BE49-F238E27FC236}">
              <a16:creationId xmlns:a16="http://schemas.microsoft.com/office/drawing/2014/main" id="{E73E721F-F8F1-EABE-C8A5-8175980BA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17:notes">
            <a:extLst>
              <a:ext uri="{FF2B5EF4-FFF2-40B4-BE49-F238E27FC236}">
                <a16:creationId xmlns:a16="http://schemas.microsoft.com/office/drawing/2014/main" id="{67230BA0-04BE-2F3B-0419-55A70A59C9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162" name="Google Shape;1162;p17:notes">
            <a:extLst>
              <a:ext uri="{FF2B5EF4-FFF2-40B4-BE49-F238E27FC236}">
                <a16:creationId xmlns:a16="http://schemas.microsoft.com/office/drawing/2014/main" id="{E34CF0A3-9B9B-E24F-5F7D-EDCEFC2A64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9930" y="4925401"/>
            <a:ext cx="5679300" cy="40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/>
          </a:p>
        </p:txBody>
      </p:sp>
      <p:sp>
        <p:nvSpPr>
          <p:cNvPr id="1163" name="Google Shape;1163;p17:notes">
            <a:extLst>
              <a:ext uri="{FF2B5EF4-FFF2-40B4-BE49-F238E27FC236}">
                <a16:creationId xmlns:a16="http://schemas.microsoft.com/office/drawing/2014/main" id="{19A395E7-DBC0-DCFD-0E5E-921CFC7053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021294" y="9721094"/>
            <a:ext cx="30765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200" tIns="48600" rIns="97200" bIns="486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fld id="{00000000-1234-1234-1234-123412341234}" type="slidenum">
              <a:rPr lang="es-E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65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 type="tx">
  <p:cSld name="Portada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775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" type="obj">
  <p:cSld name="Cuerpo">
    <p:bg>
      <p:bgPr>
        <a:solidFill>
          <a:schemeClr val="dk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18f60634d0e_0_95"/>
          <p:cNvSpPr txBox="1">
            <a:spLocks noGrp="1"/>
          </p:cNvSpPr>
          <p:nvPr>
            <p:ph type="sldNum" idx="12"/>
          </p:nvPr>
        </p:nvSpPr>
        <p:spPr>
          <a:xfrm>
            <a:off x="8418665" y="6525263"/>
            <a:ext cx="443588" cy="1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/>
              <a:t>Página </a:t>
            </a:r>
            <a:fld id="{00000000-1234-1234-1234-123412341234}" type="slidenum">
              <a:rPr lang="es-ES" smtClean="0"/>
              <a:pPr/>
              <a:t>‹Nº›</a:t>
            </a:fld>
            <a:endParaRPr/>
          </a:p>
        </p:txBody>
      </p:sp>
      <p:sp>
        <p:nvSpPr>
          <p:cNvPr id="15" name="Google Shape;15;g18f60634d0e_0_95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g18f60634d0e_0_95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rgbClr val="69B7B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g18f60634d0e_0_95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g18f60634d0e_0_95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8315550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BECE6AE-CD1D-0E6B-968E-5B6577DCC810}"/>
              </a:ext>
            </a:extLst>
          </p:cNvPr>
          <p:cNvSpPr/>
          <p:nvPr userDrawn="1"/>
        </p:nvSpPr>
        <p:spPr>
          <a:xfrm>
            <a:off x="15764" y="6152805"/>
            <a:ext cx="9108000" cy="6976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AD2E014-7E10-CCE3-4698-1E1F529516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1697"/>
            <a:ext cx="9144000" cy="5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2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 2">
  <p:cSld name="Cuerpo 2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9e0d969411_0_725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9e0d969411_0_725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9e0d969411_0_725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29e0d969411_0_725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4996913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g29e0d969411_0_725"/>
          <p:cNvSpPr>
            <a:spLocks noGrp="1"/>
          </p:cNvSpPr>
          <p:nvPr>
            <p:ph type="pic" idx="2"/>
          </p:nvPr>
        </p:nvSpPr>
        <p:spPr>
          <a:xfrm>
            <a:off x="6388706" y="3596905"/>
            <a:ext cx="2524725" cy="2380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5" name="Google Shape;25;g29e0d969411_0_725"/>
          <p:cNvSpPr>
            <a:spLocks noGrp="1"/>
          </p:cNvSpPr>
          <p:nvPr>
            <p:ph type="pic" idx="3"/>
          </p:nvPr>
        </p:nvSpPr>
        <p:spPr>
          <a:xfrm>
            <a:off x="6391650" y="943963"/>
            <a:ext cx="2524725" cy="2380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26" name="Google Shape;26;g29e0d969411_0_725"/>
          <p:cNvSpPr>
            <a:spLocks noGrp="1"/>
          </p:cNvSpPr>
          <p:nvPr>
            <p:ph type="pic" idx="4"/>
          </p:nvPr>
        </p:nvSpPr>
        <p:spPr>
          <a:xfrm>
            <a:off x="3659625" y="943963"/>
            <a:ext cx="2524725" cy="5033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35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 1">
  <p:cSld name="Cuerpo 1">
    <p:bg>
      <p:bgPr>
        <a:solidFill>
          <a:schemeClr val="dk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9e0d969411_0_706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g29e0d969411_0_706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g29e0d969411_0_706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g29e0d969411_0_706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4996913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g29e0d969411_0_706"/>
          <p:cNvSpPr>
            <a:spLocks noGrp="1"/>
          </p:cNvSpPr>
          <p:nvPr>
            <p:ph type="pic" idx="2"/>
          </p:nvPr>
        </p:nvSpPr>
        <p:spPr>
          <a:xfrm>
            <a:off x="5790904" y="1250579"/>
            <a:ext cx="2812838" cy="4420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ES"/>
          </a:p>
        </p:txBody>
      </p:sp>
      <p:sp>
        <p:nvSpPr>
          <p:cNvPr id="37" name="Google Shape;37;g29e0d969411_0_706"/>
          <p:cNvSpPr txBox="1">
            <a:spLocks noGrp="1"/>
          </p:cNvSpPr>
          <p:nvPr>
            <p:ph type="body" idx="1"/>
          </p:nvPr>
        </p:nvSpPr>
        <p:spPr>
          <a:xfrm>
            <a:off x="448716" y="1869275"/>
            <a:ext cx="4996913" cy="380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marL="171450" lvl="0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1pPr>
            <a:lvl2pPr marL="342900" lvl="1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2pPr>
            <a:lvl3pPr marL="514350" lvl="2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3pPr>
            <a:lvl4pPr marL="685800" lvl="3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4pPr>
            <a:lvl5pPr marL="857250" lvl="4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5pPr>
            <a:lvl6pPr marL="1028700" lvl="5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6pPr>
            <a:lvl7pPr marL="1200150" lvl="6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7pPr>
            <a:lvl8pPr marL="1371600" lvl="7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8pPr>
            <a:lvl9pPr marL="1543050" lvl="8" indent="-15716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Char char="•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75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">
  <p:cSld name="Sección">
    <p:bg>
      <p:bgPr>
        <a:solidFill>
          <a:schemeClr val="accent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7"/>
          <p:cNvSpPr txBox="1">
            <a:spLocks noGrp="1"/>
          </p:cNvSpPr>
          <p:nvPr>
            <p:ph type="title"/>
          </p:nvPr>
        </p:nvSpPr>
        <p:spPr>
          <a:xfrm>
            <a:off x="1539244" y="3401613"/>
            <a:ext cx="7604775" cy="15658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7"/>
          <p:cNvSpPr txBox="1">
            <a:spLocks noGrp="1"/>
          </p:cNvSpPr>
          <p:nvPr>
            <p:ph type="title" idx="2"/>
          </p:nvPr>
        </p:nvSpPr>
        <p:spPr>
          <a:xfrm>
            <a:off x="526847" y="723300"/>
            <a:ext cx="3013763" cy="156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0"/>
              <a:buNone/>
              <a:defRPr sz="15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041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erpo 3">
  <p:cSld name="Cuerpo 3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b7b97656f0_0_65"/>
          <p:cNvSpPr txBox="1"/>
          <p:nvPr/>
        </p:nvSpPr>
        <p:spPr>
          <a:xfrm>
            <a:off x="421200" y="131400"/>
            <a:ext cx="7213500" cy="46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s-E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SERVICIOS CON LA DIRECTIVA NIS 2</a:t>
            </a: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2b7b97656f0_0_65"/>
          <p:cNvSpPr/>
          <p:nvPr/>
        </p:nvSpPr>
        <p:spPr>
          <a:xfrm>
            <a:off x="0" y="-19750"/>
            <a:ext cx="9144000" cy="637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2b7b97656f0_0_65"/>
          <p:cNvSpPr/>
          <p:nvPr/>
        </p:nvSpPr>
        <p:spPr>
          <a:xfrm>
            <a:off x="0" y="606850"/>
            <a:ext cx="9144000" cy="13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9" tIns="68579" rIns="68579" bIns="68579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10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g2b7b97656f0_0_65"/>
          <p:cNvSpPr txBox="1">
            <a:spLocks noGrp="1"/>
          </p:cNvSpPr>
          <p:nvPr>
            <p:ph type="title"/>
          </p:nvPr>
        </p:nvSpPr>
        <p:spPr>
          <a:xfrm>
            <a:off x="600835" y="-27600"/>
            <a:ext cx="8315550" cy="63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225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340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D4D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7"/>
          <p:cNvSpPr txBox="1">
            <a:spLocks noGrp="1"/>
          </p:cNvSpPr>
          <p:nvPr>
            <p:ph type="title"/>
          </p:nvPr>
        </p:nvSpPr>
        <p:spPr>
          <a:xfrm>
            <a:off x="911050" y="426136"/>
            <a:ext cx="7315200" cy="124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858C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3B85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body" idx="1"/>
          </p:nvPr>
        </p:nvSpPr>
        <p:spPr>
          <a:xfrm>
            <a:off x="911050" y="1676089"/>
            <a:ext cx="3581438" cy="4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ctr" anchorCtr="0">
            <a:norm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  <a:defRPr sz="4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E16C2A7-CEE1-E52B-5EA6-985AD177181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1697"/>
            <a:ext cx="9144000" cy="57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723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525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B7B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e0d969411_0_0"/>
          <p:cNvSpPr txBox="1">
            <a:spLocks noGrp="1"/>
          </p:cNvSpPr>
          <p:nvPr>
            <p:ph type="title" idx="4294967295"/>
          </p:nvPr>
        </p:nvSpPr>
        <p:spPr>
          <a:xfrm>
            <a:off x="709004" y="1790845"/>
            <a:ext cx="5141913" cy="65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normAutofit fontScale="90000"/>
          </a:bodyPr>
          <a:lstStyle/>
          <a:p>
            <a:r>
              <a:rPr lang="es-ES" b="1" dirty="0">
                <a:solidFill>
                  <a:schemeClr val="dk1"/>
                </a:solidFill>
              </a:rPr>
              <a:t>RedIRIS</a:t>
            </a:r>
            <a:endParaRPr b="1" dirty="0">
              <a:solidFill>
                <a:schemeClr val="dk1"/>
              </a:solidFill>
            </a:endParaRPr>
          </a:p>
        </p:txBody>
      </p:sp>
      <p:sp>
        <p:nvSpPr>
          <p:cNvPr id="63" name="Google Shape;63;g29e0d969411_0_0"/>
          <p:cNvSpPr txBox="1"/>
          <p:nvPr/>
        </p:nvSpPr>
        <p:spPr>
          <a:xfrm>
            <a:off x="777079" y="2926074"/>
            <a:ext cx="6485513" cy="8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noAutofit/>
          </a:bodyPr>
          <a:lstStyle/>
          <a:p>
            <a:pPr algn="just" defTabSz="342900">
              <a:buClr>
                <a:srgbClr val="000000"/>
              </a:buClr>
              <a:buSzPts val="3000"/>
            </a:pPr>
            <a:r>
              <a:rPr lang="es-ES" sz="1125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Conectando las universidades y la I+D+i española desde 1988</a:t>
            </a:r>
            <a:endParaRPr sz="1125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  <a:buSzPts val="3000"/>
            </a:pPr>
            <a:endParaRPr sz="1125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  <a:buSzPts val="3000"/>
            </a:pPr>
            <a:r>
              <a:rPr lang="es-ES" sz="1125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www.rediris.es</a:t>
            </a:r>
            <a:endParaRPr sz="1125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9e0d969411_0_0"/>
          <p:cNvSpPr txBox="1"/>
          <p:nvPr/>
        </p:nvSpPr>
        <p:spPr>
          <a:xfrm>
            <a:off x="1889602" y="3987891"/>
            <a:ext cx="6982415" cy="1384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noAutofit/>
          </a:bodyPr>
          <a:lstStyle/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Coruña, 23 de junio</a:t>
            </a:r>
            <a:r>
              <a:rPr lang="es-ES" sz="135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 </a:t>
            </a: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 2026</a:t>
            </a:r>
            <a:endParaRPr sz="1350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lang="es-ES"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INFORME ANUAL DE GESTIÓN DE RedIRIS </a:t>
            </a: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lang="es-ES"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LUIS PRIETO</a:t>
            </a:r>
            <a:endParaRPr lang="es-ES"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r>
              <a:rPr lang="es-ES" sz="135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Director de ICTS RedIRIS</a:t>
            </a:r>
          </a:p>
          <a:p>
            <a:pPr algn="r" defTabSz="342900">
              <a:lnSpc>
                <a:spcPct val="90000"/>
              </a:lnSpc>
              <a:buClr>
                <a:srgbClr val="3B858C"/>
              </a:buClr>
              <a:buSzPts val="2400"/>
            </a:pPr>
            <a:endParaRPr sz="135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29e0d969411_0_0"/>
          <p:cNvSpPr/>
          <p:nvPr/>
        </p:nvSpPr>
        <p:spPr>
          <a:xfrm>
            <a:off x="558704" y="1870365"/>
            <a:ext cx="150300" cy="167218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85" tIns="34285" rIns="34285" bIns="34285" anchor="ctr" anchorCtr="0">
            <a:noAutofit/>
          </a:bodyPr>
          <a:lstStyle/>
          <a:p>
            <a:pPr defTabSz="342900">
              <a:buClr>
                <a:srgbClr val="000000"/>
              </a:buClr>
              <a:buSzPts val="1400"/>
            </a:pPr>
            <a:endParaRPr sz="52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g18f60634d0e_1_1301"/>
          <p:cNvSpPr txBox="1"/>
          <p:nvPr/>
        </p:nvSpPr>
        <p:spPr>
          <a:xfrm>
            <a:off x="288961" y="1491098"/>
            <a:ext cx="8517620" cy="227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rgbClr val="3B858C"/>
              </a:buClr>
              <a:buSzPts val="4000"/>
            </a:pPr>
            <a:r>
              <a:rPr lang="es-ES" sz="1125" dirty="0">
                <a:solidFill>
                  <a:srgbClr val="3B858C"/>
                </a:solidFill>
              </a:rPr>
              <a:t>RedIRIS lleva a cabo diversas </a:t>
            </a:r>
            <a:r>
              <a:rPr lang="es-ES" sz="1125" b="1" dirty="0">
                <a:solidFill>
                  <a:srgbClr val="3B858C"/>
                </a:solidFill>
              </a:rPr>
              <a:t>acciones</a:t>
            </a:r>
            <a:r>
              <a:rPr lang="es-ES" sz="1125" dirty="0">
                <a:solidFill>
                  <a:srgbClr val="3B858C"/>
                </a:solidFill>
              </a:rPr>
              <a:t> destinadas a </a:t>
            </a:r>
            <a:r>
              <a:rPr lang="es-ES" sz="1125" b="1" dirty="0">
                <a:solidFill>
                  <a:srgbClr val="3B858C"/>
                </a:solidFill>
              </a:rPr>
              <a:t>difundir</a:t>
            </a:r>
            <a:r>
              <a:rPr lang="es-ES" sz="1125" dirty="0">
                <a:solidFill>
                  <a:srgbClr val="3B858C"/>
                </a:solidFill>
              </a:rPr>
              <a:t> su </a:t>
            </a:r>
            <a:r>
              <a:rPr lang="es-ES" sz="1125" b="1" dirty="0">
                <a:solidFill>
                  <a:srgbClr val="3B858C"/>
                </a:solidFill>
              </a:rPr>
              <a:t>actividad</a:t>
            </a:r>
            <a:r>
              <a:rPr lang="es-ES" sz="1125" dirty="0">
                <a:solidFill>
                  <a:srgbClr val="3B858C"/>
                </a:solidFill>
              </a:rPr>
              <a:t> y sus </a:t>
            </a:r>
            <a:r>
              <a:rPr lang="es-ES" sz="1125" b="1" dirty="0">
                <a:solidFill>
                  <a:srgbClr val="3B858C"/>
                </a:solidFill>
              </a:rPr>
              <a:t>servicios</a:t>
            </a:r>
            <a:r>
              <a:rPr lang="es-ES" sz="1125" dirty="0">
                <a:solidFill>
                  <a:srgbClr val="3B858C"/>
                </a:solidFill>
              </a:rPr>
              <a:t> entre los </a:t>
            </a:r>
            <a:r>
              <a:rPr lang="es-ES" sz="1125" b="1" dirty="0">
                <a:solidFill>
                  <a:srgbClr val="3B858C"/>
                </a:solidFill>
              </a:rPr>
              <a:t>miembros</a:t>
            </a:r>
            <a:r>
              <a:rPr lang="es-ES" sz="1125" dirty="0">
                <a:solidFill>
                  <a:srgbClr val="3B858C"/>
                </a:solidFill>
              </a:rPr>
              <a:t> de su </a:t>
            </a:r>
            <a:r>
              <a:rPr lang="es-ES" sz="1125" b="1" dirty="0">
                <a:solidFill>
                  <a:srgbClr val="3B858C"/>
                </a:solidFill>
              </a:rPr>
              <a:t>Comunidad</a:t>
            </a:r>
            <a:r>
              <a:rPr lang="es-ES" sz="1125" dirty="0">
                <a:solidFill>
                  <a:srgbClr val="3B858C"/>
                </a:solidFill>
              </a:rPr>
              <a:t>.</a:t>
            </a:r>
            <a:endParaRPr sz="1125" dirty="0">
              <a:solidFill>
                <a:srgbClr val="3B858C"/>
              </a:solidFill>
            </a:endParaRPr>
          </a:p>
        </p:txBody>
      </p:sp>
      <p:sp>
        <p:nvSpPr>
          <p:cNvPr id="1199" name="Google Shape;1199;g18f60634d0e_1_1301"/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-ES" sz="60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/>
              <a:t>10</a:t>
            </a:fld>
            <a:endParaRPr sz="600" dirty="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58D9E34-F666-9BE4-D5B6-A255B5BD7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7600"/>
            <a:ext cx="8315550" cy="63795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Eventos de RedIRIS 2026-2027</a:t>
            </a:r>
          </a:p>
        </p:txBody>
      </p:sp>
      <p:sp>
        <p:nvSpPr>
          <p:cNvPr id="1201" name="Google Shape;1201;g18f60634d0e_1_1301"/>
          <p:cNvSpPr/>
          <p:nvPr/>
        </p:nvSpPr>
        <p:spPr>
          <a:xfrm>
            <a:off x="303393" y="2466665"/>
            <a:ext cx="4718187" cy="18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050" b="1" dirty="0">
                <a:solidFill>
                  <a:schemeClr val="lt1"/>
                </a:solidFill>
              </a:rPr>
              <a:t>Líneas temáticas</a:t>
            </a:r>
            <a:endParaRPr sz="263" dirty="0"/>
          </a:p>
        </p:txBody>
      </p:sp>
      <p:sp>
        <p:nvSpPr>
          <p:cNvPr id="1202" name="Google Shape;1202;g18f60634d0e_1_1301"/>
          <p:cNvSpPr txBox="1"/>
          <p:nvPr/>
        </p:nvSpPr>
        <p:spPr>
          <a:xfrm>
            <a:off x="288961" y="1970472"/>
            <a:ext cx="4732619" cy="50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450"/>
              </a:spcAft>
            </a:pPr>
            <a:r>
              <a:rPr lang="es-ES" sz="1050" dirty="0">
                <a:solidFill>
                  <a:srgbClr val="3B858C"/>
                </a:solidFill>
              </a:rPr>
              <a:t>📍Facultades de Derecho y Sociología de la Universidad de A Coruña</a:t>
            </a:r>
          </a:p>
          <a:p>
            <a:pPr algn="just">
              <a:spcAft>
                <a:spcPts val="450"/>
              </a:spcAft>
            </a:pPr>
            <a:r>
              <a:rPr lang="es-ES" sz="1050" dirty="0">
                <a:solidFill>
                  <a:srgbClr val="3B858C"/>
                </a:solidFill>
              </a:rPr>
              <a:t>🗓️ 23, 24 y 25 de junio de 2026</a:t>
            </a:r>
            <a:endParaRPr lang="en-US" sz="1050" dirty="0"/>
          </a:p>
        </p:txBody>
      </p:sp>
      <p:sp>
        <p:nvSpPr>
          <p:cNvPr id="1203" name="Google Shape;1203;g18f60634d0e_1_1301"/>
          <p:cNvSpPr/>
          <p:nvPr/>
        </p:nvSpPr>
        <p:spPr>
          <a:xfrm>
            <a:off x="5469619" y="1774272"/>
            <a:ext cx="3439570" cy="183600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050" b="1" dirty="0">
                <a:solidFill>
                  <a:schemeClr val="lt1"/>
                </a:solidFill>
              </a:rPr>
              <a:t>JJTT 2027</a:t>
            </a:r>
            <a:endParaRPr sz="263" dirty="0"/>
          </a:p>
        </p:txBody>
      </p:sp>
      <p:pic>
        <p:nvPicPr>
          <p:cNvPr id="1026" name="Picture 2" descr="Universidade da Coruña (UDC) : Resultados en el Ranking CYD">
            <a:extLst>
              <a:ext uri="{FF2B5EF4-FFF2-40B4-BE49-F238E27FC236}">
                <a16:creationId xmlns:a16="http://schemas.microsoft.com/office/drawing/2014/main" id="{6CC5A3C3-3BDC-7160-DFD0-D70CE417D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4" y="4021404"/>
            <a:ext cx="1797335" cy="122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DC Logo, symbol, meaning, history, PNG, brand">
            <a:extLst>
              <a:ext uri="{FF2B5EF4-FFF2-40B4-BE49-F238E27FC236}">
                <a16:creationId xmlns:a16="http://schemas.microsoft.com/office/drawing/2014/main" id="{A5311A10-43FD-D542-0801-21943F5C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87" y="4259831"/>
            <a:ext cx="1512426" cy="8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202;g18f60634d0e_1_1301">
            <a:extLst>
              <a:ext uri="{FF2B5EF4-FFF2-40B4-BE49-F238E27FC236}">
                <a16:creationId xmlns:a16="http://schemas.microsoft.com/office/drawing/2014/main" id="{3A7252FA-2377-1779-80A7-D16EAD569A7D}"/>
              </a:ext>
            </a:extLst>
          </p:cNvPr>
          <p:cNvSpPr txBox="1"/>
          <p:nvPr/>
        </p:nvSpPr>
        <p:spPr>
          <a:xfrm>
            <a:off x="288961" y="2715581"/>
            <a:ext cx="4602217" cy="33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900"/>
              </a:spcAft>
            </a:pPr>
            <a:r>
              <a:rPr lang="es-ES" sz="1050" dirty="0">
                <a:solidFill>
                  <a:srgbClr val="3B858C"/>
                </a:solidFill>
              </a:rPr>
              <a:t>Líneas temáticas:</a:t>
            </a:r>
          </a:p>
        </p:txBody>
      </p:sp>
      <p:sp>
        <p:nvSpPr>
          <p:cNvPr id="7" name="Google Shape;1203;g18f60634d0e_1_1301">
            <a:extLst>
              <a:ext uri="{FF2B5EF4-FFF2-40B4-BE49-F238E27FC236}">
                <a16:creationId xmlns:a16="http://schemas.microsoft.com/office/drawing/2014/main" id="{6E2AD0E0-50C7-D550-69FF-E3683A30B92E}"/>
              </a:ext>
            </a:extLst>
          </p:cNvPr>
          <p:cNvSpPr/>
          <p:nvPr/>
        </p:nvSpPr>
        <p:spPr>
          <a:xfrm>
            <a:off x="303393" y="1774272"/>
            <a:ext cx="4718187" cy="183600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050" b="1" dirty="0">
                <a:solidFill>
                  <a:schemeClr val="lt1"/>
                </a:solidFill>
              </a:rPr>
              <a:t>JJTT 2026</a:t>
            </a:r>
            <a:endParaRPr sz="263" dirty="0"/>
          </a:p>
        </p:txBody>
      </p:sp>
      <p:sp>
        <p:nvSpPr>
          <p:cNvPr id="8" name="Google Shape;1202;g18f60634d0e_1_1301">
            <a:extLst>
              <a:ext uri="{FF2B5EF4-FFF2-40B4-BE49-F238E27FC236}">
                <a16:creationId xmlns:a16="http://schemas.microsoft.com/office/drawing/2014/main" id="{5DE1D1A8-373A-1A4C-DDB5-3373E06595F1}"/>
              </a:ext>
            </a:extLst>
          </p:cNvPr>
          <p:cNvSpPr txBox="1"/>
          <p:nvPr/>
        </p:nvSpPr>
        <p:spPr>
          <a:xfrm>
            <a:off x="5446664" y="2002521"/>
            <a:ext cx="3439572" cy="50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450"/>
              </a:spcAft>
            </a:pPr>
            <a:r>
              <a:rPr lang="es-ES" sz="1050" dirty="0">
                <a:solidFill>
                  <a:srgbClr val="3B858C"/>
                </a:solidFill>
              </a:rPr>
              <a:t>📍Universidad de Almería</a:t>
            </a:r>
          </a:p>
          <a:p>
            <a:pPr algn="just">
              <a:spcAft>
                <a:spcPts val="450"/>
              </a:spcAft>
            </a:pPr>
            <a:r>
              <a:rPr lang="es-ES" sz="1050" dirty="0">
                <a:solidFill>
                  <a:srgbClr val="3B858C"/>
                </a:solidFill>
              </a:rPr>
              <a:t> 🗓️ 25, 26 y 27 de mayo de 2027</a:t>
            </a:r>
            <a:endParaRPr lang="en-US" sz="1050" dirty="0"/>
          </a:p>
        </p:txBody>
      </p:sp>
      <p:pic>
        <p:nvPicPr>
          <p:cNvPr id="1036" name="Picture 12" descr="La Universidad de Almería acelera para completar su transformación ...">
            <a:extLst>
              <a:ext uri="{FF2B5EF4-FFF2-40B4-BE49-F238E27FC236}">
                <a16:creationId xmlns:a16="http://schemas.microsoft.com/office/drawing/2014/main" id="{1DB68C49-6D9C-344B-E7B5-EFD0ED8B3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14" y="2505483"/>
            <a:ext cx="1689636" cy="11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dentidad Corporativa - Universidad de Almería">
            <a:extLst>
              <a:ext uri="{FF2B5EF4-FFF2-40B4-BE49-F238E27FC236}">
                <a16:creationId xmlns:a16="http://schemas.microsoft.com/office/drawing/2014/main" id="{FAE90C92-DCCF-0154-A2BF-B282AB707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985" y="2708045"/>
            <a:ext cx="1464608" cy="44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96BEECA-2958-8369-F91F-00B6BD2FFE11}"/>
              </a:ext>
            </a:extLst>
          </p:cNvPr>
          <p:cNvSpPr txBox="1"/>
          <p:nvPr/>
        </p:nvSpPr>
        <p:spPr>
          <a:xfrm>
            <a:off x="259282" y="2940611"/>
            <a:ext cx="4762298" cy="145424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Infraestructuras TIC para centros académicos y de investigación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Servicios TIC para la docencia, la investigación y la gestión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Seguridad y privacidad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Soberanía Digital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s-ES" sz="975" dirty="0">
              <a:solidFill>
                <a:srgbClr val="3B85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s-ES" sz="975" dirty="0">
              <a:solidFill>
                <a:srgbClr val="3B85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975" dirty="0">
              <a:solidFill>
                <a:srgbClr val="3B85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 cuánticas, Supercomputación y otras tecnologías emergentes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Inteligencia Artificial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Ciencia Abierta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Resiliencia y  Continuidad de Negocio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s-ES" sz="975" dirty="0">
                <a:solidFill>
                  <a:srgbClr val="3B85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Planes de Contingencia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A1BC5B7-D4E1-7A4B-AE2E-4FD61EA02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6413" y="4066961"/>
            <a:ext cx="943079" cy="1305069"/>
          </a:xfrm>
          <a:prstGeom prst="rect">
            <a:avLst/>
          </a:prstGeom>
        </p:spPr>
      </p:pic>
      <p:sp>
        <p:nvSpPr>
          <p:cNvPr id="3" name="Google Shape;1203;g18f60634d0e_1_1301">
            <a:extLst>
              <a:ext uri="{FF2B5EF4-FFF2-40B4-BE49-F238E27FC236}">
                <a16:creationId xmlns:a16="http://schemas.microsoft.com/office/drawing/2014/main" id="{2F963647-FFB0-9231-9862-6ED4F3A46410}"/>
              </a:ext>
            </a:extLst>
          </p:cNvPr>
          <p:cNvSpPr/>
          <p:nvPr/>
        </p:nvSpPr>
        <p:spPr>
          <a:xfrm>
            <a:off x="5445149" y="3756452"/>
            <a:ext cx="3439570" cy="183600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050" b="1" dirty="0">
                <a:solidFill>
                  <a:schemeClr val="lt1"/>
                </a:solidFill>
              </a:rPr>
              <a:t>Foro de Ciberseguridad 2027</a:t>
            </a:r>
            <a:endParaRPr sz="263" dirty="0"/>
          </a:p>
        </p:txBody>
      </p:sp>
      <p:sp>
        <p:nvSpPr>
          <p:cNvPr id="9" name="Google Shape;1202;g18f60634d0e_1_1301">
            <a:extLst>
              <a:ext uri="{FF2B5EF4-FFF2-40B4-BE49-F238E27FC236}">
                <a16:creationId xmlns:a16="http://schemas.microsoft.com/office/drawing/2014/main" id="{1AC69CDD-6345-67F1-684F-F8D59E40E6C9}"/>
              </a:ext>
            </a:extLst>
          </p:cNvPr>
          <p:cNvSpPr txBox="1"/>
          <p:nvPr/>
        </p:nvSpPr>
        <p:spPr>
          <a:xfrm>
            <a:off x="5422193" y="3984701"/>
            <a:ext cx="3439572" cy="50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450"/>
              </a:spcAft>
            </a:pPr>
            <a:r>
              <a:rPr lang="es-ES" sz="1050" dirty="0">
                <a:solidFill>
                  <a:srgbClr val="3B858C"/>
                </a:solidFill>
              </a:rPr>
              <a:t>📍Universidad de Salamanca – sede de Zamora</a:t>
            </a:r>
          </a:p>
          <a:p>
            <a:pPr algn="just">
              <a:spcAft>
                <a:spcPts val="450"/>
              </a:spcAft>
            </a:pPr>
            <a:r>
              <a:rPr lang="es-ES" sz="1050" dirty="0">
                <a:solidFill>
                  <a:srgbClr val="3B858C"/>
                </a:solidFill>
              </a:rPr>
              <a:t> 🗓️ 26 a 29 de octubre de 2027</a:t>
            </a:r>
            <a:endParaRPr lang="en-US" sz="105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0DF62C6-C3E2-343D-4061-FF041AB055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9619" y="4629718"/>
            <a:ext cx="2055646" cy="58776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B2017E1-6163-9553-35DA-6CAE26D1E0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5986" y="4575312"/>
            <a:ext cx="1497047" cy="6671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"/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342900"/>
            <a:r>
              <a:rPr lang="es-ES" kern="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kern="0">
                <a:solidFill>
                  <a:srgbClr val="3B858C"/>
                </a:solidFill>
              </a:rPr>
              <a:pPr defTabSz="342900"/>
              <a:t>2</a:t>
            </a:fld>
            <a:endParaRPr kern="0" dirty="0">
              <a:solidFill>
                <a:srgbClr val="3B858C"/>
              </a:solidFill>
            </a:endParaRPr>
          </a:p>
        </p:txBody>
      </p:sp>
      <p:sp>
        <p:nvSpPr>
          <p:cNvPr id="88" name="Google Shape;88;p2"/>
          <p:cNvSpPr txBox="1">
            <a:spLocks noGrp="1"/>
          </p:cNvSpPr>
          <p:nvPr>
            <p:ph type="title"/>
          </p:nvPr>
        </p:nvSpPr>
        <p:spPr>
          <a:xfrm>
            <a:off x="216000" y="53673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ctr" anchorCtr="0">
            <a:normAutofit/>
          </a:bodyPr>
          <a:lstStyle/>
          <a:p>
            <a:r>
              <a:rPr lang="es-ES" sz="2000" b="1" dirty="0">
                <a:solidFill>
                  <a:schemeClr val="lt1"/>
                </a:solidFill>
              </a:rPr>
              <a:t>Qué es </a:t>
            </a:r>
            <a:r>
              <a:rPr lang="es-ES" sz="2000" b="1" dirty="0" err="1">
                <a:solidFill>
                  <a:schemeClr val="lt1"/>
                </a:solidFill>
              </a:rPr>
              <a:t>RedIRIS</a:t>
            </a:r>
            <a:endParaRPr sz="2000" dirty="0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9D993FD-7BC7-8604-22ED-7828A18A7479}"/>
              </a:ext>
            </a:extLst>
          </p:cNvPr>
          <p:cNvGrpSpPr/>
          <p:nvPr/>
        </p:nvGrpSpPr>
        <p:grpSpPr>
          <a:xfrm>
            <a:off x="0" y="1039091"/>
            <a:ext cx="9144000" cy="4408828"/>
            <a:chOff x="0" y="1039091"/>
            <a:chExt cx="9144000" cy="4408828"/>
          </a:xfrm>
        </p:grpSpPr>
        <p:pic>
          <p:nvPicPr>
            <p:cNvPr id="112" name="Imagen 111">
              <a:extLst>
                <a:ext uri="{FF2B5EF4-FFF2-40B4-BE49-F238E27FC236}">
                  <a16:creationId xmlns:a16="http://schemas.microsoft.com/office/drawing/2014/main" id="{4598374B-7260-F66C-6BD5-1A4B70CE2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132216"/>
              <a:ext cx="9144000" cy="4315703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36467858-A0D3-D392-E5CE-1713B9C80812}"/>
                </a:ext>
              </a:extLst>
            </p:cNvPr>
            <p:cNvSpPr/>
            <p:nvPr/>
          </p:nvSpPr>
          <p:spPr>
            <a:xfrm>
              <a:off x="18000" y="1039091"/>
              <a:ext cx="9108000" cy="2078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AF557113-43C8-9858-3BF1-C051F85F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C7B9377E-2D1D-D077-0C12-629B274CBE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342900"/>
            <a:r>
              <a:rPr lang="es-ES" sz="600" kern="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 kern="0">
                <a:solidFill>
                  <a:srgbClr val="3B858C"/>
                </a:solidFill>
              </a:rPr>
              <a:pPr algn="r" defTabSz="342900"/>
              <a:t>3</a:t>
            </a:fld>
            <a:endParaRPr sz="600" kern="0" dirty="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7EF0E1C-965D-8A6C-4D17-A7ABE2EA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0"/>
            <a:ext cx="8315550" cy="637950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rgbClr val="FFFFFF"/>
                </a:solidFill>
                <a:latin typeface="Arial"/>
                <a:cs typeface="Arial"/>
              </a:rPr>
              <a:t>Actividad de RedIRIS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265614-B4C9-5E62-A8AE-0C49F2839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57" y="1700743"/>
            <a:ext cx="4997528" cy="2998517"/>
          </a:xfrm>
          <a:prstGeom prst="rect">
            <a:avLst/>
          </a:prstGeom>
        </p:spPr>
      </p:pic>
      <p:sp>
        <p:nvSpPr>
          <p:cNvPr id="4" name="Google Shape;1197;g18f60634d0e_1_1301">
            <a:extLst>
              <a:ext uri="{FF2B5EF4-FFF2-40B4-BE49-F238E27FC236}">
                <a16:creationId xmlns:a16="http://schemas.microsoft.com/office/drawing/2014/main" id="{EA45673E-1842-2585-0C94-8A4AF91AE598}"/>
              </a:ext>
            </a:extLst>
          </p:cNvPr>
          <p:cNvSpPr txBox="1"/>
          <p:nvPr/>
        </p:nvSpPr>
        <p:spPr>
          <a:xfrm>
            <a:off x="2506126" y="1445872"/>
            <a:ext cx="8517620" cy="33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685800">
              <a:buClr>
                <a:srgbClr val="3B858C"/>
              </a:buClr>
              <a:buSzPts val="4000"/>
              <a:defRPr/>
            </a:pPr>
            <a:r>
              <a:rPr lang="es-ES" sz="1125" b="1" dirty="0">
                <a:solidFill>
                  <a:srgbClr val="3B858C"/>
                </a:solidFill>
              </a:rPr>
              <a:t>Previsión del </a:t>
            </a:r>
            <a:r>
              <a:rPr lang="es-ES" sz="1125" b="1" dirty="0" err="1">
                <a:solidFill>
                  <a:srgbClr val="3B858C"/>
                </a:solidFill>
              </a:rPr>
              <a:t>Presu</a:t>
            </a:r>
            <a:r>
              <a:rPr lang="es-ES" sz="1125" b="1" dirty="0">
                <a:solidFill>
                  <a:srgbClr val="3B858C"/>
                </a:solidFill>
              </a:rPr>
              <a:t>puesto ordinario 2026 - 2030</a:t>
            </a:r>
          </a:p>
          <a:p>
            <a:pPr algn="just" defTabSz="685800">
              <a:buClr>
                <a:srgbClr val="3B858C"/>
              </a:buClr>
              <a:buSzPts val="4000"/>
              <a:defRPr/>
            </a:pPr>
            <a:endParaRPr lang="es-ES" sz="675" dirty="0">
              <a:solidFill>
                <a:srgbClr val="3B858C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1297FAB-50F6-9910-E6F6-B0A6981BFB9D}"/>
              </a:ext>
            </a:extLst>
          </p:cNvPr>
          <p:cNvCxnSpPr>
            <a:cxnSpLocks/>
          </p:cNvCxnSpPr>
          <p:nvPr/>
        </p:nvCxnSpPr>
        <p:spPr>
          <a:xfrm>
            <a:off x="5830592" y="4518187"/>
            <a:ext cx="353855" cy="3611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C423A3BE-572F-AEFA-532D-64BDB90002A0}"/>
              </a:ext>
            </a:extLst>
          </p:cNvPr>
          <p:cNvSpPr txBox="1"/>
          <p:nvPr/>
        </p:nvSpPr>
        <p:spPr>
          <a:xfrm>
            <a:off x="5830592" y="4862097"/>
            <a:ext cx="134799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Cap. IV 16,6 M€</a:t>
            </a:r>
          </a:p>
          <a:p>
            <a:r>
              <a:rPr lang="es-ES" sz="135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Cap</a:t>
            </a:r>
            <a:r>
              <a:rPr lang="es-ES" sz="135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VI 6,2 M€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6D1ECA2-028E-6DBC-94F2-761F76EE3B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4531" y="1611417"/>
            <a:ext cx="4393783" cy="172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3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B41E5631-0E56-913E-225A-BB230CE6F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g18f60634d0e_1_1301">
            <a:extLst>
              <a:ext uri="{FF2B5EF4-FFF2-40B4-BE49-F238E27FC236}">
                <a16:creationId xmlns:a16="http://schemas.microsoft.com/office/drawing/2014/main" id="{1F9094FE-7D37-94BE-93F4-39340C293B1B}"/>
              </a:ext>
            </a:extLst>
          </p:cNvPr>
          <p:cNvSpPr txBox="1"/>
          <p:nvPr/>
        </p:nvSpPr>
        <p:spPr>
          <a:xfrm>
            <a:off x="270754" y="1669934"/>
            <a:ext cx="8517620" cy="57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685800">
              <a:buClr>
                <a:srgbClr val="3B858C"/>
              </a:buClr>
              <a:buSzPts val="4000"/>
              <a:defRPr/>
            </a:pPr>
            <a:r>
              <a:rPr lang="es-ES" sz="1125" b="1" dirty="0">
                <a:solidFill>
                  <a:srgbClr val="3B858C"/>
                </a:solidFill>
              </a:rPr>
              <a:t>PRINCIPALES ACTIVIDADES PARA 2026</a:t>
            </a:r>
          </a:p>
          <a:p>
            <a:pPr algn="just" defTabSz="685800">
              <a:buClr>
                <a:srgbClr val="3B858C"/>
              </a:buClr>
              <a:buSzPts val="4000"/>
              <a:defRPr/>
            </a:pPr>
            <a:endParaRPr lang="es-ES" sz="1125" dirty="0">
              <a:solidFill>
                <a:srgbClr val="3B858C"/>
              </a:solidFill>
            </a:endParaRPr>
          </a:p>
          <a:p>
            <a:pPr algn="just" defTabSz="685800">
              <a:buClr>
                <a:srgbClr val="3B858C"/>
              </a:buClr>
              <a:buSzPts val="4000"/>
              <a:defRPr/>
            </a:pPr>
            <a:endParaRPr lang="es-ES" sz="1125" dirty="0">
              <a:solidFill>
                <a:srgbClr val="3B858C"/>
              </a:solidFill>
            </a:endParaRPr>
          </a:p>
        </p:txBody>
      </p:sp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E78A0381-5E58-F6B0-7F12-6F6BF562EE1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>
              <a:defRPr/>
            </a:pPr>
            <a:r>
              <a:rPr lang="es-ES" sz="60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 defTabSz="685800">
                <a:defRPr/>
              </a:pPr>
              <a:t>4</a:t>
            </a:fld>
            <a:endParaRPr sz="600" dirty="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7EC8E24-1627-D7B7-4AF6-83B06A5DF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7600"/>
            <a:ext cx="8315550" cy="637950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FFFFFF"/>
                </a:solidFill>
                <a:latin typeface="Arial"/>
                <a:cs typeface="Arial"/>
              </a:rPr>
              <a:t>Actividad</a:t>
            </a: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/>
                <a:cs typeface="Arial"/>
              </a:rPr>
              <a:t>RedIRIS</a:t>
            </a: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. Plan </a:t>
            </a:r>
            <a:r>
              <a:rPr lang="en-US" sz="2000" b="1" dirty="0" err="1">
                <a:solidFill>
                  <a:srgbClr val="FFFFFF"/>
                </a:solidFill>
                <a:latin typeface="Arial"/>
                <a:cs typeface="Arial"/>
              </a:rPr>
              <a:t>Operativo</a:t>
            </a: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rial"/>
                <a:cs typeface="Arial"/>
              </a:rPr>
              <a:t>anual</a:t>
            </a: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 2026 </a:t>
            </a:r>
          </a:p>
        </p:txBody>
      </p:sp>
      <p:sp>
        <p:nvSpPr>
          <p:cNvPr id="1208" name="Google Shape;603;g2cc408e4cb3_0_541">
            <a:extLst>
              <a:ext uri="{FF2B5EF4-FFF2-40B4-BE49-F238E27FC236}">
                <a16:creationId xmlns:a16="http://schemas.microsoft.com/office/drawing/2014/main" id="{513C7976-CD8A-1628-7E77-6C3E84886154}"/>
              </a:ext>
            </a:extLst>
          </p:cNvPr>
          <p:cNvSpPr/>
          <p:nvPr/>
        </p:nvSpPr>
        <p:spPr>
          <a:xfrm>
            <a:off x="835846" y="2737079"/>
            <a:ext cx="2338097" cy="615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buSzPts val="1200"/>
              <a:defRPr/>
            </a:pPr>
            <a:r>
              <a:rPr lang="es-ES" sz="900" kern="0" dirty="0"/>
              <a:t>UNI-DIGITAL RedIRIS (MRR): Finalización del programa (unos 50 M€), con últimos despliegues de fibra y puesta en marcha de servicios TIC</a:t>
            </a:r>
            <a:endParaRPr sz="900" kern="0" dirty="0"/>
          </a:p>
        </p:txBody>
      </p:sp>
      <p:sp>
        <p:nvSpPr>
          <p:cNvPr id="1209" name="Google Shape;604;g2cc408e4cb3_0_541">
            <a:extLst>
              <a:ext uri="{FF2B5EF4-FFF2-40B4-BE49-F238E27FC236}">
                <a16:creationId xmlns:a16="http://schemas.microsoft.com/office/drawing/2014/main" id="{554776A9-33ED-0605-1311-B2EA709767CF}"/>
              </a:ext>
            </a:extLst>
          </p:cNvPr>
          <p:cNvSpPr/>
          <p:nvPr/>
        </p:nvSpPr>
        <p:spPr>
          <a:xfrm>
            <a:off x="841451" y="2062492"/>
            <a:ext cx="2524395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sz="900" kern="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19"/>
                  </a:ext>
                </a:extLst>
              </a:rPr>
              <a:t>40 nuevas </a:t>
            </a:r>
            <a:r>
              <a:rPr lang="es-ES" sz="900" kern="0" dirty="0"/>
              <a:t>licitaciones (entre presupuesto ordinario</a:t>
            </a:r>
            <a:r>
              <a:rPr lang="es-ES" sz="900" dirty="0"/>
              <a:t> </a:t>
            </a:r>
            <a:r>
              <a:rPr lang="es-ES" sz="900" kern="0" dirty="0"/>
              <a:t>y MRR) por valor de licitación de 55 M€.</a:t>
            </a:r>
          </a:p>
        </p:txBody>
      </p:sp>
      <p:sp>
        <p:nvSpPr>
          <p:cNvPr id="1210" name="Google Shape;605;g2cc408e4cb3_0_541">
            <a:extLst>
              <a:ext uri="{FF2B5EF4-FFF2-40B4-BE49-F238E27FC236}">
                <a16:creationId xmlns:a16="http://schemas.microsoft.com/office/drawing/2014/main" id="{D7C761E4-950F-F98A-2AE5-D1719F841860}"/>
              </a:ext>
            </a:extLst>
          </p:cNvPr>
          <p:cNvSpPr/>
          <p:nvPr/>
        </p:nvSpPr>
        <p:spPr>
          <a:xfrm>
            <a:off x="5546849" y="2801848"/>
            <a:ext cx="2373602" cy="518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buSzPts val="1200"/>
              <a:defRPr/>
            </a:pPr>
            <a:r>
              <a:rPr lang="es-ES" sz="900" kern="0" dirty="0"/>
              <a:t>Puesta en marcha de la nueva herramienta de relación con las instituciones afiliadas (</a:t>
            </a:r>
            <a:r>
              <a:rPr lang="es-ES" sz="900" kern="0" dirty="0" err="1"/>
              <a:t>comunIRIS</a:t>
            </a:r>
            <a:r>
              <a:rPr lang="es-ES" sz="900" kern="0" dirty="0"/>
              <a:t>)</a:t>
            </a:r>
          </a:p>
        </p:txBody>
      </p:sp>
      <p:sp>
        <p:nvSpPr>
          <p:cNvPr id="1211" name="Google Shape;608;g2cc408e4cb3_0_541">
            <a:extLst>
              <a:ext uri="{FF2B5EF4-FFF2-40B4-BE49-F238E27FC236}">
                <a16:creationId xmlns:a16="http://schemas.microsoft.com/office/drawing/2014/main" id="{93E0BD88-11ED-D418-B925-CCFDB7E6F55E}"/>
              </a:ext>
            </a:extLst>
          </p:cNvPr>
          <p:cNvSpPr/>
          <p:nvPr/>
        </p:nvSpPr>
        <p:spPr>
          <a:xfrm>
            <a:off x="3602249" y="2141151"/>
            <a:ext cx="519465" cy="483813"/>
          </a:xfrm>
          <a:custGeom>
            <a:avLst/>
            <a:gdLst/>
            <a:ahLst/>
            <a:cxnLst/>
            <a:rect l="l" t="t" r="r" b="b"/>
            <a:pathLst>
              <a:path w="363361" h="451160" extrusionOk="0">
                <a:moveTo>
                  <a:pt x="240570" y="199638"/>
                </a:moveTo>
                <a:cubicBezTo>
                  <a:pt x="240958" y="188679"/>
                  <a:pt x="237224" y="177970"/>
                  <a:pt x="230108" y="169624"/>
                </a:cubicBezTo>
                <a:cubicBezTo>
                  <a:pt x="223342" y="162104"/>
                  <a:pt x="210812" y="155901"/>
                  <a:pt x="192895" y="151139"/>
                </a:cubicBezTo>
                <a:lnTo>
                  <a:pt x="192895" y="111850"/>
                </a:lnTo>
                <a:cubicBezTo>
                  <a:pt x="198477" y="115039"/>
                  <a:pt x="202311" y="120597"/>
                  <a:pt x="203294" y="126951"/>
                </a:cubicBezTo>
                <a:lnTo>
                  <a:pt x="203294" y="128267"/>
                </a:lnTo>
                <a:lnTo>
                  <a:pt x="235808" y="124257"/>
                </a:lnTo>
                <a:lnTo>
                  <a:pt x="235808" y="122816"/>
                </a:lnTo>
                <a:cubicBezTo>
                  <a:pt x="234186" y="112433"/>
                  <a:pt x="229080" y="102908"/>
                  <a:pt x="221337" y="95809"/>
                </a:cubicBezTo>
                <a:cubicBezTo>
                  <a:pt x="213274" y="89041"/>
                  <a:pt x="203363" y="84849"/>
                  <a:pt x="192895" y="83778"/>
                </a:cubicBezTo>
                <a:lnTo>
                  <a:pt x="192895" y="62661"/>
                </a:lnTo>
                <a:lnTo>
                  <a:pt x="170968" y="62661"/>
                </a:lnTo>
                <a:lnTo>
                  <a:pt x="170968" y="83903"/>
                </a:lnTo>
                <a:cubicBezTo>
                  <a:pt x="159504" y="85019"/>
                  <a:pt x="148766" y="90019"/>
                  <a:pt x="140522" y="98065"/>
                </a:cubicBezTo>
                <a:cubicBezTo>
                  <a:pt x="132233" y="106348"/>
                  <a:pt x="127704" y="117678"/>
                  <a:pt x="127992" y="129395"/>
                </a:cubicBezTo>
                <a:cubicBezTo>
                  <a:pt x="127673" y="140831"/>
                  <a:pt x="131576" y="151984"/>
                  <a:pt x="138955" y="160726"/>
                </a:cubicBezTo>
                <a:cubicBezTo>
                  <a:pt x="147626" y="169768"/>
                  <a:pt x="158721" y="176122"/>
                  <a:pt x="170906" y="179023"/>
                </a:cubicBezTo>
                <a:lnTo>
                  <a:pt x="170906" y="221069"/>
                </a:lnTo>
                <a:cubicBezTo>
                  <a:pt x="168086" y="219214"/>
                  <a:pt x="165568" y="216933"/>
                  <a:pt x="163451" y="214301"/>
                </a:cubicBezTo>
                <a:cubicBezTo>
                  <a:pt x="160099" y="210053"/>
                  <a:pt x="157800" y="205071"/>
                  <a:pt x="156747" y="199764"/>
                </a:cubicBezTo>
                <a:lnTo>
                  <a:pt x="156747" y="198511"/>
                </a:lnTo>
                <a:lnTo>
                  <a:pt x="123356" y="201894"/>
                </a:lnTo>
                <a:lnTo>
                  <a:pt x="123356" y="203335"/>
                </a:lnTo>
                <a:cubicBezTo>
                  <a:pt x="124910" y="216262"/>
                  <a:pt x="130730" y="228300"/>
                  <a:pt x="139895" y="237548"/>
                </a:cubicBezTo>
                <a:cubicBezTo>
                  <a:pt x="148634" y="245362"/>
                  <a:pt x="159573" y="250287"/>
                  <a:pt x="171219" y="251647"/>
                </a:cubicBezTo>
                <a:lnTo>
                  <a:pt x="171219" y="272075"/>
                </a:lnTo>
                <a:lnTo>
                  <a:pt x="193145" y="272075"/>
                </a:lnTo>
                <a:lnTo>
                  <a:pt x="193145" y="251209"/>
                </a:lnTo>
                <a:cubicBezTo>
                  <a:pt x="206214" y="249661"/>
                  <a:pt x="218380" y="243746"/>
                  <a:pt x="227664" y="234415"/>
                </a:cubicBezTo>
                <a:cubicBezTo>
                  <a:pt x="236416" y="224997"/>
                  <a:pt x="241058" y="212484"/>
                  <a:pt x="240570" y="199638"/>
                </a:cubicBezTo>
                <a:close/>
                <a:moveTo>
                  <a:pt x="163701" y="137917"/>
                </a:moveTo>
                <a:cubicBezTo>
                  <a:pt x="161452" y="135053"/>
                  <a:pt x="160218" y="131532"/>
                  <a:pt x="160193" y="127891"/>
                </a:cubicBezTo>
                <a:cubicBezTo>
                  <a:pt x="160218" y="123969"/>
                  <a:pt x="161565" y="120171"/>
                  <a:pt x="164014" y="117114"/>
                </a:cubicBezTo>
                <a:cubicBezTo>
                  <a:pt x="165875" y="114764"/>
                  <a:pt x="168256" y="112878"/>
                  <a:pt x="170968" y="111600"/>
                </a:cubicBezTo>
                <a:lnTo>
                  <a:pt x="170968" y="143745"/>
                </a:lnTo>
                <a:cubicBezTo>
                  <a:pt x="168149" y="142354"/>
                  <a:pt x="165668" y="140367"/>
                  <a:pt x="163701" y="137917"/>
                </a:cubicBezTo>
                <a:close/>
                <a:moveTo>
                  <a:pt x="203858" y="216995"/>
                </a:moveTo>
                <a:cubicBezTo>
                  <a:pt x="200926" y="220210"/>
                  <a:pt x="197111" y="222497"/>
                  <a:pt x="192895" y="223575"/>
                </a:cubicBezTo>
                <a:lnTo>
                  <a:pt x="192895" y="184913"/>
                </a:lnTo>
                <a:cubicBezTo>
                  <a:pt x="197381" y="186122"/>
                  <a:pt x="201465" y="188503"/>
                  <a:pt x="204735" y="191806"/>
                </a:cubicBezTo>
                <a:cubicBezTo>
                  <a:pt x="207579" y="195058"/>
                  <a:pt x="209102" y="199262"/>
                  <a:pt x="208995" y="203586"/>
                </a:cubicBezTo>
                <a:cubicBezTo>
                  <a:pt x="209077" y="208549"/>
                  <a:pt x="207235" y="213355"/>
                  <a:pt x="203858" y="216995"/>
                </a:cubicBezTo>
                <a:close/>
                <a:moveTo>
                  <a:pt x="335418" y="421083"/>
                </a:moveTo>
                <a:cubicBezTo>
                  <a:pt x="335418" y="422336"/>
                  <a:pt x="334603" y="422963"/>
                  <a:pt x="334228" y="422963"/>
                </a:cubicBezTo>
                <a:lnTo>
                  <a:pt x="29134" y="422963"/>
                </a:lnTo>
                <a:cubicBezTo>
                  <a:pt x="28759" y="422963"/>
                  <a:pt x="27944" y="422336"/>
                  <a:pt x="27944" y="421083"/>
                </a:cubicBezTo>
                <a:lnTo>
                  <a:pt x="27944" y="30077"/>
                </a:lnTo>
                <a:cubicBezTo>
                  <a:pt x="27944" y="28824"/>
                  <a:pt x="28759" y="28198"/>
                  <a:pt x="29134" y="28198"/>
                </a:cubicBezTo>
                <a:lnTo>
                  <a:pt x="334228" y="28198"/>
                </a:lnTo>
                <a:cubicBezTo>
                  <a:pt x="334603" y="28198"/>
                  <a:pt x="335418" y="28824"/>
                  <a:pt x="335418" y="30077"/>
                </a:cubicBezTo>
                <a:close/>
                <a:moveTo>
                  <a:pt x="334228" y="0"/>
                </a:moveTo>
                <a:lnTo>
                  <a:pt x="29134" y="0"/>
                </a:lnTo>
                <a:cubicBezTo>
                  <a:pt x="12790" y="276"/>
                  <a:pt x="-241" y="13729"/>
                  <a:pt x="3" y="30077"/>
                </a:cubicBezTo>
                <a:lnTo>
                  <a:pt x="3" y="421083"/>
                </a:lnTo>
                <a:cubicBezTo>
                  <a:pt x="-241" y="437431"/>
                  <a:pt x="12790" y="450885"/>
                  <a:pt x="29134" y="451160"/>
                </a:cubicBezTo>
                <a:lnTo>
                  <a:pt x="334228" y="451160"/>
                </a:lnTo>
                <a:cubicBezTo>
                  <a:pt x="350572" y="450885"/>
                  <a:pt x="363603" y="437431"/>
                  <a:pt x="363359" y="421083"/>
                </a:cubicBezTo>
                <a:lnTo>
                  <a:pt x="363359" y="30077"/>
                </a:lnTo>
                <a:cubicBezTo>
                  <a:pt x="363603" y="13804"/>
                  <a:pt x="350685" y="376"/>
                  <a:pt x="334415" y="0"/>
                </a:cubicBezTo>
                <a:close/>
                <a:moveTo>
                  <a:pt x="294446" y="391507"/>
                </a:moveTo>
                <a:lnTo>
                  <a:pt x="68916" y="391507"/>
                </a:lnTo>
                <a:lnTo>
                  <a:pt x="68916" y="363309"/>
                </a:lnTo>
                <a:lnTo>
                  <a:pt x="294446" y="363309"/>
                </a:lnTo>
                <a:close/>
                <a:moveTo>
                  <a:pt x="294446" y="331979"/>
                </a:moveTo>
                <a:lnTo>
                  <a:pt x="68916" y="331979"/>
                </a:lnTo>
                <a:lnTo>
                  <a:pt x="68916" y="303781"/>
                </a:lnTo>
                <a:lnTo>
                  <a:pt x="294446" y="303781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342900">
              <a:defRPr/>
            </a:pPr>
            <a:endParaRPr sz="300" kern="0">
              <a:solidFill>
                <a:srgbClr val="7D7D7D"/>
              </a:solidFill>
            </a:endParaRPr>
          </a:p>
        </p:txBody>
      </p:sp>
      <p:cxnSp>
        <p:nvCxnSpPr>
          <p:cNvPr id="1212" name="Google Shape;609;g2cc408e4cb3_0_541">
            <a:extLst>
              <a:ext uri="{FF2B5EF4-FFF2-40B4-BE49-F238E27FC236}">
                <a16:creationId xmlns:a16="http://schemas.microsoft.com/office/drawing/2014/main" id="{78125B51-958A-42BD-E9E9-4CE7949641D9}"/>
              </a:ext>
            </a:extLst>
          </p:cNvPr>
          <p:cNvCxnSpPr>
            <a:cxnSpLocks/>
          </p:cNvCxnSpPr>
          <p:nvPr/>
        </p:nvCxnSpPr>
        <p:spPr>
          <a:xfrm>
            <a:off x="4637569" y="2377405"/>
            <a:ext cx="0" cy="2517401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3" name="Google Shape;612;g2cc408e4cb3_0_541">
            <a:extLst>
              <a:ext uri="{FF2B5EF4-FFF2-40B4-BE49-F238E27FC236}">
                <a16:creationId xmlns:a16="http://schemas.microsoft.com/office/drawing/2014/main" id="{2B885B7F-E481-3692-982E-4B6FD714C8FC}"/>
              </a:ext>
            </a:extLst>
          </p:cNvPr>
          <p:cNvGrpSpPr/>
          <p:nvPr/>
        </p:nvGrpSpPr>
        <p:grpSpPr>
          <a:xfrm>
            <a:off x="4935861" y="4331008"/>
            <a:ext cx="404347" cy="379061"/>
            <a:chOff x="5291177" y="5489709"/>
            <a:chExt cx="1764900" cy="1764900"/>
          </a:xfrm>
        </p:grpSpPr>
        <p:sp>
          <p:nvSpPr>
            <p:cNvPr id="1214" name="Google Shape;613;g2cc408e4cb3_0_541">
              <a:extLst>
                <a:ext uri="{FF2B5EF4-FFF2-40B4-BE49-F238E27FC236}">
                  <a16:creationId xmlns:a16="http://schemas.microsoft.com/office/drawing/2014/main" id="{0F2F1C7A-7EE0-0E93-CA61-C43C41E36AA1}"/>
                </a:ext>
              </a:extLst>
            </p:cNvPr>
            <p:cNvSpPr/>
            <p:nvPr/>
          </p:nvSpPr>
          <p:spPr>
            <a:xfrm>
              <a:off x="5291177" y="5489709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15" name="Google Shape;614;g2cc408e4cb3_0_541">
              <a:extLst>
                <a:ext uri="{FF2B5EF4-FFF2-40B4-BE49-F238E27FC236}">
                  <a16:creationId xmlns:a16="http://schemas.microsoft.com/office/drawing/2014/main" id="{974C9680-5D2A-ACDF-7BBD-C6C72D0D43E4}"/>
                </a:ext>
              </a:extLst>
            </p:cNvPr>
            <p:cNvSpPr/>
            <p:nvPr/>
          </p:nvSpPr>
          <p:spPr>
            <a:xfrm>
              <a:off x="5899443" y="5852057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08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16" name="Google Shape;615;g2cc408e4cb3_0_541">
              <a:extLst>
                <a:ext uri="{FF2B5EF4-FFF2-40B4-BE49-F238E27FC236}">
                  <a16:creationId xmlns:a16="http://schemas.microsoft.com/office/drawing/2014/main" id="{EA589E86-BF09-BE6B-1937-83DAEAB8F31E}"/>
                </a:ext>
              </a:extLst>
            </p:cNvPr>
            <p:cNvSpPr/>
            <p:nvPr/>
          </p:nvSpPr>
          <p:spPr>
            <a:xfrm>
              <a:off x="5903220" y="6395648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sp>
        <p:nvSpPr>
          <p:cNvPr id="1217" name="Google Shape;619;g2cc408e4cb3_0_541">
            <a:extLst>
              <a:ext uri="{FF2B5EF4-FFF2-40B4-BE49-F238E27FC236}">
                <a16:creationId xmlns:a16="http://schemas.microsoft.com/office/drawing/2014/main" id="{13AFF7F4-2531-8F8B-8760-5736FA95D013}"/>
              </a:ext>
            </a:extLst>
          </p:cNvPr>
          <p:cNvSpPr/>
          <p:nvPr/>
        </p:nvSpPr>
        <p:spPr>
          <a:xfrm>
            <a:off x="835845" y="3463811"/>
            <a:ext cx="2565844" cy="758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342900">
              <a:defRPr/>
            </a:pPr>
            <a:r>
              <a:rPr lang="es-ES" sz="900" kern="0" dirty="0">
                <a:solidFill>
                  <a:srgbClr val="2A2A2A"/>
                </a:solidFill>
              </a:rPr>
              <a:t>Plan de ciberseguridad para la ciberdefensa (MRR): Fin de ejecución de las licitaciones lanzadas en 2025 (11 expedientes, unos 40 M€). </a:t>
            </a:r>
            <a:br>
              <a:rPr lang="es-ES" sz="900" kern="0" dirty="0">
                <a:solidFill>
                  <a:srgbClr val="2A2A2A"/>
                </a:solidFill>
              </a:rPr>
            </a:br>
            <a:r>
              <a:rPr lang="es-ES" sz="900" kern="0" dirty="0">
                <a:solidFill>
                  <a:srgbClr val="2A2A2A"/>
                </a:solidFill>
              </a:rPr>
              <a:t>Posible ampliación para más años con otros fondos (FEDER - ya alguna actuación en 2026) </a:t>
            </a:r>
          </a:p>
        </p:txBody>
      </p:sp>
      <p:sp>
        <p:nvSpPr>
          <p:cNvPr id="1218" name="Google Shape;621;g2cc408e4cb3_0_541">
            <a:extLst>
              <a:ext uri="{FF2B5EF4-FFF2-40B4-BE49-F238E27FC236}">
                <a16:creationId xmlns:a16="http://schemas.microsoft.com/office/drawing/2014/main" id="{EEAAED61-14C1-C410-8F56-E85CE9C7B79A}"/>
              </a:ext>
            </a:extLst>
          </p:cNvPr>
          <p:cNvSpPr/>
          <p:nvPr/>
        </p:nvSpPr>
        <p:spPr>
          <a:xfrm>
            <a:off x="5552666" y="3391189"/>
            <a:ext cx="2373600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sz="900" kern="0" dirty="0"/>
              <a:t>Realización de las XXXIV Jornadas Técnicas de RedIRIS en A Coruña (22-25 junio 2026)</a:t>
            </a:r>
            <a:endParaRPr sz="900" kern="0" dirty="0"/>
          </a:p>
        </p:txBody>
      </p:sp>
      <p:sp>
        <p:nvSpPr>
          <p:cNvPr id="1219" name="Google Shape;622;g2cc408e4cb3_0_541">
            <a:extLst>
              <a:ext uri="{FF2B5EF4-FFF2-40B4-BE49-F238E27FC236}">
                <a16:creationId xmlns:a16="http://schemas.microsoft.com/office/drawing/2014/main" id="{A40FA831-DF3D-4122-9238-DFE055806A9D}"/>
              </a:ext>
            </a:extLst>
          </p:cNvPr>
          <p:cNvSpPr/>
          <p:nvPr/>
        </p:nvSpPr>
        <p:spPr>
          <a:xfrm>
            <a:off x="835846" y="4430848"/>
            <a:ext cx="2338097" cy="56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sz="900" kern="0" dirty="0"/>
              <a:t>Preparación para cumplimiento de la Directiva NIS2 (entidad esencial), para lo que se refuerza el perfil de ENS, y entrada plena en vigor de ISO 27001:2022</a:t>
            </a:r>
          </a:p>
        </p:txBody>
      </p:sp>
      <p:pic>
        <p:nvPicPr>
          <p:cNvPr id="1220" name="Google Shape;623;g2cc408e4cb3_0_541">
            <a:extLst>
              <a:ext uri="{FF2B5EF4-FFF2-40B4-BE49-F238E27FC236}">
                <a16:creationId xmlns:a16="http://schemas.microsoft.com/office/drawing/2014/main" id="{9C79F65E-ED81-E44F-B9F7-380F96994CE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9445" y="4231711"/>
            <a:ext cx="1025075" cy="7037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1" name="Google Shape;625;g2cc408e4cb3_0_541">
            <a:extLst>
              <a:ext uri="{FF2B5EF4-FFF2-40B4-BE49-F238E27FC236}">
                <a16:creationId xmlns:a16="http://schemas.microsoft.com/office/drawing/2014/main" id="{439CF28F-5AE7-9942-AD2A-57F69EFE79B5}"/>
              </a:ext>
            </a:extLst>
          </p:cNvPr>
          <p:cNvGrpSpPr/>
          <p:nvPr/>
        </p:nvGrpSpPr>
        <p:grpSpPr>
          <a:xfrm>
            <a:off x="4935861" y="2127481"/>
            <a:ext cx="404347" cy="379061"/>
            <a:chOff x="5106844" y="-306477"/>
            <a:chExt cx="1764900" cy="1764900"/>
          </a:xfrm>
        </p:grpSpPr>
        <p:sp>
          <p:nvSpPr>
            <p:cNvPr id="1222" name="Google Shape;626;g2cc408e4cb3_0_541">
              <a:extLst>
                <a:ext uri="{FF2B5EF4-FFF2-40B4-BE49-F238E27FC236}">
                  <a16:creationId xmlns:a16="http://schemas.microsoft.com/office/drawing/2014/main" id="{EE5EC01B-680F-9F30-1935-58B054469CB8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23" name="Google Shape;627;g2cc408e4cb3_0_541">
              <a:extLst>
                <a:ext uri="{FF2B5EF4-FFF2-40B4-BE49-F238E27FC236}">
                  <a16:creationId xmlns:a16="http://schemas.microsoft.com/office/drawing/2014/main" id="{2454791D-0CDF-4017-A9CE-FDA409DFB278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05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24" name="Google Shape;628;g2cc408e4cb3_0_541">
              <a:extLst>
                <a:ext uri="{FF2B5EF4-FFF2-40B4-BE49-F238E27FC236}">
                  <a16:creationId xmlns:a16="http://schemas.microsoft.com/office/drawing/2014/main" id="{013617F8-1466-6D69-9DD0-C7A232A3F2C6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grpSp>
        <p:nvGrpSpPr>
          <p:cNvPr id="1225" name="Google Shape;629;g2cc408e4cb3_0_541">
            <a:extLst>
              <a:ext uri="{FF2B5EF4-FFF2-40B4-BE49-F238E27FC236}">
                <a16:creationId xmlns:a16="http://schemas.microsoft.com/office/drawing/2014/main" id="{222C7F71-7B9D-FBB1-1FFB-EB685D404FE5}"/>
              </a:ext>
            </a:extLst>
          </p:cNvPr>
          <p:cNvGrpSpPr/>
          <p:nvPr/>
        </p:nvGrpSpPr>
        <p:grpSpPr>
          <a:xfrm>
            <a:off x="4935861" y="3548036"/>
            <a:ext cx="404347" cy="379061"/>
            <a:chOff x="5291177" y="5489709"/>
            <a:chExt cx="1764900" cy="1764900"/>
          </a:xfrm>
        </p:grpSpPr>
        <p:sp>
          <p:nvSpPr>
            <p:cNvPr id="1226" name="Google Shape;630;g2cc408e4cb3_0_541">
              <a:extLst>
                <a:ext uri="{FF2B5EF4-FFF2-40B4-BE49-F238E27FC236}">
                  <a16:creationId xmlns:a16="http://schemas.microsoft.com/office/drawing/2014/main" id="{91E8E83F-426C-B97D-44C0-AAC875130EB4}"/>
                </a:ext>
              </a:extLst>
            </p:cNvPr>
            <p:cNvSpPr/>
            <p:nvPr/>
          </p:nvSpPr>
          <p:spPr>
            <a:xfrm>
              <a:off x="5291177" y="5489709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27" name="Google Shape;631;g2cc408e4cb3_0_541">
              <a:extLst>
                <a:ext uri="{FF2B5EF4-FFF2-40B4-BE49-F238E27FC236}">
                  <a16:creationId xmlns:a16="http://schemas.microsoft.com/office/drawing/2014/main" id="{D4A7F90C-2211-B672-66DB-D0A4651BB451}"/>
                </a:ext>
              </a:extLst>
            </p:cNvPr>
            <p:cNvSpPr/>
            <p:nvPr/>
          </p:nvSpPr>
          <p:spPr>
            <a:xfrm>
              <a:off x="5899443" y="5852057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07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28" name="Google Shape;632;g2cc408e4cb3_0_541">
              <a:extLst>
                <a:ext uri="{FF2B5EF4-FFF2-40B4-BE49-F238E27FC236}">
                  <a16:creationId xmlns:a16="http://schemas.microsoft.com/office/drawing/2014/main" id="{045AD900-2A72-8434-C0E1-4889131025B5}"/>
                </a:ext>
              </a:extLst>
            </p:cNvPr>
            <p:cNvSpPr/>
            <p:nvPr/>
          </p:nvSpPr>
          <p:spPr>
            <a:xfrm>
              <a:off x="5903220" y="6395648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grpSp>
        <p:nvGrpSpPr>
          <p:cNvPr id="1229" name="Google Shape;633;g2cc408e4cb3_0_541">
            <a:extLst>
              <a:ext uri="{FF2B5EF4-FFF2-40B4-BE49-F238E27FC236}">
                <a16:creationId xmlns:a16="http://schemas.microsoft.com/office/drawing/2014/main" id="{6456C5A7-2310-3C05-D79C-784B2E097F11}"/>
              </a:ext>
            </a:extLst>
          </p:cNvPr>
          <p:cNvGrpSpPr/>
          <p:nvPr/>
        </p:nvGrpSpPr>
        <p:grpSpPr>
          <a:xfrm>
            <a:off x="4935861" y="2762796"/>
            <a:ext cx="404347" cy="379061"/>
            <a:chOff x="5291177" y="5489709"/>
            <a:chExt cx="1764900" cy="1764900"/>
          </a:xfrm>
        </p:grpSpPr>
        <p:sp>
          <p:nvSpPr>
            <p:cNvPr id="1230" name="Google Shape;634;g2cc408e4cb3_0_541">
              <a:extLst>
                <a:ext uri="{FF2B5EF4-FFF2-40B4-BE49-F238E27FC236}">
                  <a16:creationId xmlns:a16="http://schemas.microsoft.com/office/drawing/2014/main" id="{CF125466-E0B8-6F7B-DF51-4DB698927790}"/>
                </a:ext>
              </a:extLst>
            </p:cNvPr>
            <p:cNvSpPr/>
            <p:nvPr/>
          </p:nvSpPr>
          <p:spPr>
            <a:xfrm>
              <a:off x="5291177" y="5489709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31" name="Google Shape;635;g2cc408e4cb3_0_541">
              <a:extLst>
                <a:ext uri="{FF2B5EF4-FFF2-40B4-BE49-F238E27FC236}">
                  <a16:creationId xmlns:a16="http://schemas.microsoft.com/office/drawing/2014/main" id="{84834677-0CEB-0EB5-47B5-8ABB03E9814D}"/>
                </a:ext>
              </a:extLst>
            </p:cNvPr>
            <p:cNvSpPr/>
            <p:nvPr/>
          </p:nvSpPr>
          <p:spPr>
            <a:xfrm>
              <a:off x="5899443" y="5852057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06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32" name="Google Shape;636;g2cc408e4cb3_0_541">
              <a:extLst>
                <a:ext uri="{FF2B5EF4-FFF2-40B4-BE49-F238E27FC236}">
                  <a16:creationId xmlns:a16="http://schemas.microsoft.com/office/drawing/2014/main" id="{4C9B5182-7802-7F6F-52CD-32AC08E50AEB}"/>
                </a:ext>
              </a:extLst>
            </p:cNvPr>
            <p:cNvSpPr/>
            <p:nvPr/>
          </p:nvSpPr>
          <p:spPr>
            <a:xfrm>
              <a:off x="5903220" y="6395648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grpSp>
        <p:nvGrpSpPr>
          <p:cNvPr id="1233" name="Google Shape;637;g2cc408e4cb3_0_541">
            <a:extLst>
              <a:ext uri="{FF2B5EF4-FFF2-40B4-BE49-F238E27FC236}">
                <a16:creationId xmlns:a16="http://schemas.microsoft.com/office/drawing/2014/main" id="{BEA840AD-31D7-BBE0-699A-06BF3672D005}"/>
              </a:ext>
            </a:extLst>
          </p:cNvPr>
          <p:cNvGrpSpPr/>
          <p:nvPr/>
        </p:nvGrpSpPr>
        <p:grpSpPr>
          <a:xfrm>
            <a:off x="217632" y="3613030"/>
            <a:ext cx="404347" cy="379061"/>
            <a:chOff x="5106844" y="-306477"/>
            <a:chExt cx="1764900" cy="1764900"/>
          </a:xfrm>
        </p:grpSpPr>
        <p:sp>
          <p:nvSpPr>
            <p:cNvPr id="1234" name="Google Shape;638;g2cc408e4cb3_0_541">
              <a:extLst>
                <a:ext uri="{FF2B5EF4-FFF2-40B4-BE49-F238E27FC236}">
                  <a16:creationId xmlns:a16="http://schemas.microsoft.com/office/drawing/2014/main" id="{E6BFC176-96D8-C10F-F572-CEC5A81341A8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35" name="Google Shape;639;g2cc408e4cb3_0_541">
              <a:extLst>
                <a:ext uri="{FF2B5EF4-FFF2-40B4-BE49-F238E27FC236}">
                  <a16:creationId xmlns:a16="http://schemas.microsoft.com/office/drawing/2014/main" id="{A6B0C42C-EBAF-9D5F-E690-3239D2A3F4C3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03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36" name="Google Shape;640;g2cc408e4cb3_0_541">
              <a:extLst>
                <a:ext uri="{FF2B5EF4-FFF2-40B4-BE49-F238E27FC236}">
                  <a16:creationId xmlns:a16="http://schemas.microsoft.com/office/drawing/2014/main" id="{822D8C91-2D61-F3DA-FF6B-531807DF0F87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grpSp>
        <p:nvGrpSpPr>
          <p:cNvPr id="1237" name="Google Shape;641;g2cc408e4cb3_0_541">
            <a:extLst>
              <a:ext uri="{FF2B5EF4-FFF2-40B4-BE49-F238E27FC236}">
                <a16:creationId xmlns:a16="http://schemas.microsoft.com/office/drawing/2014/main" id="{6F1E1D00-809E-C981-B1AE-A42CF0951548}"/>
              </a:ext>
            </a:extLst>
          </p:cNvPr>
          <p:cNvGrpSpPr/>
          <p:nvPr/>
        </p:nvGrpSpPr>
        <p:grpSpPr>
          <a:xfrm>
            <a:off x="217632" y="2827790"/>
            <a:ext cx="404347" cy="379061"/>
            <a:chOff x="5106844" y="-306477"/>
            <a:chExt cx="1764900" cy="1764900"/>
          </a:xfrm>
        </p:grpSpPr>
        <p:sp>
          <p:nvSpPr>
            <p:cNvPr id="1238" name="Google Shape;642;g2cc408e4cb3_0_541">
              <a:extLst>
                <a:ext uri="{FF2B5EF4-FFF2-40B4-BE49-F238E27FC236}">
                  <a16:creationId xmlns:a16="http://schemas.microsoft.com/office/drawing/2014/main" id="{91E9E41E-EF01-AE4C-4D27-6051B7A36DD6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39" name="Google Shape;643;g2cc408e4cb3_0_541">
              <a:extLst>
                <a:ext uri="{FF2B5EF4-FFF2-40B4-BE49-F238E27FC236}">
                  <a16:creationId xmlns:a16="http://schemas.microsoft.com/office/drawing/2014/main" id="{BF730068-5CC9-2B06-FC7F-DD7B86623397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02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40" name="Google Shape;644;g2cc408e4cb3_0_541">
              <a:extLst>
                <a:ext uri="{FF2B5EF4-FFF2-40B4-BE49-F238E27FC236}">
                  <a16:creationId xmlns:a16="http://schemas.microsoft.com/office/drawing/2014/main" id="{56D94091-99AB-08D2-C5A0-63503B075CE8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grpSp>
        <p:nvGrpSpPr>
          <p:cNvPr id="1241" name="Google Shape;645;g2cc408e4cb3_0_541">
            <a:extLst>
              <a:ext uri="{FF2B5EF4-FFF2-40B4-BE49-F238E27FC236}">
                <a16:creationId xmlns:a16="http://schemas.microsoft.com/office/drawing/2014/main" id="{077ABC07-8ECD-7D23-712C-9C016A26E8BA}"/>
              </a:ext>
            </a:extLst>
          </p:cNvPr>
          <p:cNvGrpSpPr/>
          <p:nvPr/>
        </p:nvGrpSpPr>
        <p:grpSpPr>
          <a:xfrm>
            <a:off x="217632" y="2192476"/>
            <a:ext cx="404347" cy="379061"/>
            <a:chOff x="5106844" y="-306477"/>
            <a:chExt cx="1764900" cy="1764900"/>
          </a:xfrm>
        </p:grpSpPr>
        <p:sp>
          <p:nvSpPr>
            <p:cNvPr id="1242" name="Google Shape;646;g2cc408e4cb3_0_541">
              <a:extLst>
                <a:ext uri="{FF2B5EF4-FFF2-40B4-BE49-F238E27FC236}">
                  <a16:creationId xmlns:a16="http://schemas.microsoft.com/office/drawing/2014/main" id="{F04E9A6E-CE79-B15F-FB0B-83E8EF3EA539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43" name="Google Shape;647;g2cc408e4cb3_0_541">
              <a:extLst>
                <a:ext uri="{FF2B5EF4-FFF2-40B4-BE49-F238E27FC236}">
                  <a16:creationId xmlns:a16="http://schemas.microsoft.com/office/drawing/2014/main" id="{3E780252-D566-BE2A-F576-AD205647E3DB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01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44" name="Google Shape;648;g2cc408e4cb3_0_541">
              <a:extLst>
                <a:ext uri="{FF2B5EF4-FFF2-40B4-BE49-F238E27FC236}">
                  <a16:creationId xmlns:a16="http://schemas.microsoft.com/office/drawing/2014/main" id="{89FB3E62-2002-11D6-D668-739604E4EAC0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grpSp>
        <p:nvGrpSpPr>
          <p:cNvPr id="1245" name="Google Shape;649;g2cc408e4cb3_0_541">
            <a:extLst>
              <a:ext uri="{FF2B5EF4-FFF2-40B4-BE49-F238E27FC236}">
                <a16:creationId xmlns:a16="http://schemas.microsoft.com/office/drawing/2014/main" id="{40DE5785-2A52-E9C1-C6CB-E9D838567DA3}"/>
              </a:ext>
            </a:extLst>
          </p:cNvPr>
          <p:cNvGrpSpPr/>
          <p:nvPr/>
        </p:nvGrpSpPr>
        <p:grpSpPr>
          <a:xfrm>
            <a:off x="217632" y="4396003"/>
            <a:ext cx="404347" cy="379061"/>
            <a:chOff x="5106844" y="-306477"/>
            <a:chExt cx="1764900" cy="1764900"/>
          </a:xfrm>
        </p:grpSpPr>
        <p:sp>
          <p:nvSpPr>
            <p:cNvPr id="1246" name="Google Shape;650;g2cc408e4cb3_0_541">
              <a:extLst>
                <a:ext uri="{FF2B5EF4-FFF2-40B4-BE49-F238E27FC236}">
                  <a16:creationId xmlns:a16="http://schemas.microsoft.com/office/drawing/2014/main" id="{96576218-1054-41DD-C700-58A8FA913EE4}"/>
                </a:ext>
              </a:extLst>
            </p:cNvPr>
            <p:cNvSpPr/>
            <p:nvPr/>
          </p:nvSpPr>
          <p:spPr>
            <a:xfrm>
              <a:off x="5106844" y="-306477"/>
              <a:ext cx="1764900" cy="1764900"/>
            </a:xfrm>
            <a:prstGeom prst="ellipse">
              <a:avLst/>
            </a:prstGeom>
            <a:noFill/>
            <a:ln w="57150" cap="flat" cmpd="sng">
              <a:solidFill>
                <a:srgbClr val="007A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buSzPts val="1200"/>
                <a:defRPr/>
              </a:pPr>
              <a:endParaRPr sz="450" kern="0">
                <a:solidFill>
                  <a:srgbClr val="FFFFFF"/>
                </a:solidFill>
              </a:endParaRPr>
            </a:p>
          </p:txBody>
        </p:sp>
        <p:sp>
          <p:nvSpPr>
            <p:cNvPr id="1247" name="Google Shape;651;g2cc408e4cb3_0_541">
              <a:extLst>
                <a:ext uri="{FF2B5EF4-FFF2-40B4-BE49-F238E27FC236}">
                  <a16:creationId xmlns:a16="http://schemas.microsoft.com/office/drawing/2014/main" id="{4EE12C3E-33C9-738D-5153-A55B41D23C93}"/>
                </a:ext>
              </a:extLst>
            </p:cNvPr>
            <p:cNvSpPr/>
            <p:nvPr/>
          </p:nvSpPr>
          <p:spPr>
            <a:xfrm>
              <a:off x="5715109" y="55871"/>
              <a:ext cx="547500" cy="54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spcAft>
                  <a:spcPts val="150"/>
                </a:spcAft>
                <a:buSzPts val="3200"/>
                <a:defRPr/>
              </a:pPr>
              <a:r>
                <a:rPr lang="es-ES" sz="750" kern="0">
                  <a:solidFill>
                    <a:srgbClr val="007A8F"/>
                  </a:solidFill>
                </a:rPr>
                <a:t>04</a:t>
              </a:r>
              <a:endParaRPr sz="225" kern="0">
                <a:solidFill>
                  <a:srgbClr val="007A8F"/>
                </a:solidFill>
              </a:endParaRPr>
            </a:p>
          </p:txBody>
        </p:sp>
        <p:sp>
          <p:nvSpPr>
            <p:cNvPr id="1248" name="Google Shape;652;g2cc408e4cb3_0_541">
              <a:extLst>
                <a:ext uri="{FF2B5EF4-FFF2-40B4-BE49-F238E27FC236}">
                  <a16:creationId xmlns:a16="http://schemas.microsoft.com/office/drawing/2014/main" id="{9B31203C-87B4-87E4-A48C-B335F9CA5D30}"/>
                </a:ext>
              </a:extLst>
            </p:cNvPr>
            <p:cNvSpPr/>
            <p:nvPr/>
          </p:nvSpPr>
          <p:spPr>
            <a:xfrm>
              <a:off x="5718886" y="599461"/>
              <a:ext cx="539682" cy="540184"/>
            </a:xfrm>
            <a:custGeom>
              <a:avLst/>
              <a:gdLst/>
              <a:ahLst/>
              <a:cxnLst/>
              <a:rect l="l" t="t" r="r" b="b"/>
              <a:pathLst>
                <a:path w="447869" h="315436" extrusionOk="0">
                  <a:moveTo>
                    <a:pt x="427715" y="0"/>
                  </a:moveTo>
                  <a:lnTo>
                    <a:pt x="152648" y="275067"/>
                  </a:lnTo>
                  <a:lnTo>
                    <a:pt x="20154" y="142572"/>
                  </a:lnTo>
                  <a:lnTo>
                    <a:pt x="0" y="162788"/>
                  </a:lnTo>
                  <a:lnTo>
                    <a:pt x="152648" y="315437"/>
                  </a:lnTo>
                  <a:lnTo>
                    <a:pt x="447869" y="20154"/>
                  </a:lnTo>
                  <a:close/>
                </a:path>
              </a:pathLst>
            </a:custGeom>
            <a:solidFill>
              <a:srgbClr val="007A8F"/>
            </a:solidFill>
            <a:ln>
              <a:noFill/>
            </a:ln>
          </p:spPr>
          <p:txBody>
            <a:bodyPr spcFirstLastPara="1" wrap="square" lIns="34285" tIns="17138" rIns="34285" bIns="17138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 defTabSz="342900">
                <a:defRPr/>
              </a:pPr>
              <a:endParaRPr sz="675" kern="0"/>
            </a:p>
          </p:txBody>
        </p:sp>
      </p:grpSp>
      <p:pic>
        <p:nvPicPr>
          <p:cNvPr id="1249" name="Imagen 1074">
            <a:extLst>
              <a:ext uri="{FF2B5EF4-FFF2-40B4-BE49-F238E27FC236}">
                <a16:creationId xmlns:a16="http://schemas.microsoft.com/office/drawing/2014/main" id="{2E83ED1A-6BA7-C95D-4E69-112EE050B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4221" y="2715004"/>
            <a:ext cx="1055522" cy="575340"/>
          </a:xfrm>
          <a:prstGeom prst="rect">
            <a:avLst/>
          </a:prstGeom>
        </p:spPr>
      </p:pic>
      <p:sp>
        <p:nvSpPr>
          <p:cNvPr id="1250" name="Google Shape;621;g2cc408e4cb3_0_541">
            <a:extLst>
              <a:ext uri="{FF2B5EF4-FFF2-40B4-BE49-F238E27FC236}">
                <a16:creationId xmlns:a16="http://schemas.microsoft.com/office/drawing/2014/main" id="{0BA47467-B411-1928-338B-5D0214E2C94F}"/>
              </a:ext>
            </a:extLst>
          </p:cNvPr>
          <p:cNvSpPr/>
          <p:nvPr/>
        </p:nvSpPr>
        <p:spPr>
          <a:xfrm>
            <a:off x="5546850" y="2005105"/>
            <a:ext cx="2373602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sz="900" kern="0" dirty="0"/>
              <a:t>Adjudicación del nuevo soporte para servicios de middleware (SIR2, eduroam, certificados digitales, servicios de apoyo de administración electrónica) – 5,4 M€ (</a:t>
            </a:r>
            <a:r>
              <a:rPr lang="es-ES" sz="900" kern="0" dirty="0" err="1"/>
              <a:t>exp</a:t>
            </a:r>
            <a:r>
              <a:rPr lang="es-ES" sz="900" kern="0" dirty="0"/>
              <a:t>. 024/25-RI)</a:t>
            </a:r>
          </a:p>
        </p:txBody>
      </p:sp>
      <p:sp>
        <p:nvSpPr>
          <p:cNvPr id="1253" name="Google Shape;621;g2cc408e4cb3_0_541">
            <a:extLst>
              <a:ext uri="{FF2B5EF4-FFF2-40B4-BE49-F238E27FC236}">
                <a16:creationId xmlns:a16="http://schemas.microsoft.com/office/drawing/2014/main" id="{D002160E-1293-6A0F-6F12-87C12661AFA2}"/>
              </a:ext>
            </a:extLst>
          </p:cNvPr>
          <p:cNvSpPr/>
          <p:nvPr/>
        </p:nvSpPr>
        <p:spPr>
          <a:xfrm>
            <a:off x="5552666" y="4175561"/>
            <a:ext cx="2373600" cy="68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342900">
              <a:spcAft>
                <a:spcPts val="150"/>
              </a:spcAft>
              <a:defRPr/>
            </a:pPr>
            <a:r>
              <a:rPr lang="es-ES" sz="900" kern="0" dirty="0"/>
              <a:t>Realización del XV Foro de Ciberseguridad de RedIRIS en la sede de Zamora de la (octubre 2026)</a:t>
            </a:r>
            <a:r>
              <a:rPr lang="es-ES" sz="900" dirty="0"/>
              <a:t>.</a:t>
            </a:r>
            <a:endParaRPr sz="900" kern="0" dirty="0"/>
          </a:p>
        </p:txBody>
      </p:sp>
      <p:pic>
        <p:nvPicPr>
          <p:cNvPr id="1256" name="Picture 6" descr="Infrastructure - Free computer icons">
            <a:extLst>
              <a:ext uri="{FF2B5EF4-FFF2-40B4-BE49-F238E27FC236}">
                <a16:creationId xmlns:a16="http://schemas.microsoft.com/office/drawing/2014/main" id="{51727482-C05A-4C11-0F8D-694E20E10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055" y="2081181"/>
            <a:ext cx="450467" cy="45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7" name="Picture 8">
            <a:extLst>
              <a:ext uri="{FF2B5EF4-FFF2-40B4-BE49-F238E27FC236}">
                <a16:creationId xmlns:a16="http://schemas.microsoft.com/office/drawing/2014/main" id="{8DB18BFB-79E5-B897-1623-4058CD225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27" y="4363097"/>
            <a:ext cx="521494" cy="61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8" name="Imagen 1257">
            <a:extLst>
              <a:ext uri="{FF2B5EF4-FFF2-40B4-BE49-F238E27FC236}">
                <a16:creationId xmlns:a16="http://schemas.microsoft.com/office/drawing/2014/main" id="{C7B442D2-1AE8-C837-3C72-1462FDD1FA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8724" y="3407879"/>
            <a:ext cx="980111" cy="550757"/>
          </a:xfrm>
          <a:prstGeom prst="rect">
            <a:avLst/>
          </a:prstGeom>
        </p:spPr>
      </p:pic>
      <p:pic>
        <p:nvPicPr>
          <p:cNvPr id="1259" name="Imagen 1258">
            <a:extLst>
              <a:ext uri="{FF2B5EF4-FFF2-40B4-BE49-F238E27FC236}">
                <a16:creationId xmlns:a16="http://schemas.microsoft.com/office/drawing/2014/main" id="{8424CAD5-3E9B-98BB-16C6-CBDAF59140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3593" y="4222664"/>
            <a:ext cx="923747" cy="426345"/>
          </a:xfrm>
          <a:prstGeom prst="rect">
            <a:avLst/>
          </a:prstGeom>
        </p:spPr>
      </p:pic>
      <p:pic>
        <p:nvPicPr>
          <p:cNvPr id="1261" name="Imagen 1260">
            <a:extLst>
              <a:ext uri="{FF2B5EF4-FFF2-40B4-BE49-F238E27FC236}">
                <a16:creationId xmlns:a16="http://schemas.microsoft.com/office/drawing/2014/main" id="{D361EA52-B5C1-A867-DE1B-980936AE97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7737" y="3548035"/>
            <a:ext cx="784785" cy="522239"/>
          </a:xfrm>
          <a:prstGeom prst="rect">
            <a:avLst/>
          </a:prstGeom>
        </p:spPr>
      </p:pic>
      <p:pic>
        <p:nvPicPr>
          <p:cNvPr id="1263" name="Imagen 1262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B52D27B4-7CCA-8664-34FE-DB83EE9EBF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188" y="2793501"/>
            <a:ext cx="822556" cy="35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9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2D3B1BFD-B335-E8C7-6239-AB6A9CDC1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0DB50BAB-3A01-E2D8-829F-0B5CF80270B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>
              <a:defRPr/>
            </a:pPr>
            <a:r>
              <a:rPr lang="es-ES" sz="60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 defTabSz="685800">
                <a:defRPr/>
              </a:pPr>
              <a:t>5</a:t>
            </a:fld>
            <a:endParaRPr sz="600" dirty="0">
              <a:solidFill>
                <a:srgbClr val="3B858C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1356D6-9499-0891-E26E-84F4C6C62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8800"/>
            <a:ext cx="8315550" cy="637950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rgbClr val="FFFFFF"/>
                </a:solidFill>
                <a:latin typeface="Arial"/>
                <a:cs typeface="Arial"/>
              </a:rPr>
              <a:t>Actividad de </a:t>
            </a:r>
            <a:r>
              <a:rPr lang="es-ES" sz="2000" b="1" dirty="0" err="1">
                <a:solidFill>
                  <a:srgbClr val="FFFFFF"/>
                </a:solidFill>
                <a:latin typeface="Arial"/>
                <a:cs typeface="Arial"/>
              </a:rPr>
              <a:t>RedIRIS</a:t>
            </a:r>
            <a:endParaRPr lang="es-ES" sz="2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FD7835-8F19-3A7C-CD1D-585070B2F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2269"/>
            <a:ext cx="8820056" cy="373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07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331;g2b1d8ac871a_0_87">
            <a:extLst>
              <a:ext uri="{FF2B5EF4-FFF2-40B4-BE49-F238E27FC236}">
                <a16:creationId xmlns:a16="http://schemas.microsoft.com/office/drawing/2014/main" id="{2CEABE82-55B1-56E6-D2D7-BFD1BFED0520}"/>
              </a:ext>
            </a:extLst>
          </p:cNvPr>
          <p:cNvSpPr txBox="1"/>
          <p:nvPr/>
        </p:nvSpPr>
        <p:spPr>
          <a:xfrm>
            <a:off x="145689" y="2699004"/>
            <a:ext cx="8712338" cy="1679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34285" rIns="34285" bIns="34285" anchor="t" anchorCtr="0">
            <a:noAutofit/>
          </a:bodyPr>
          <a:lstStyle/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r>
              <a:rPr lang="es-ES" sz="1125" b="1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UNI-DIGITAL RedIRIS</a:t>
            </a:r>
            <a:r>
              <a:rPr lang="es-ES" sz="1125" b="1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Infraestructuras Digitales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. Mejora de la red troncal de fibra óptica de RedIRIS, se ha incrementado su huella de fibra (conexión con Baleares), llevado fibra 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óptica a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nuevos organismos científicos y académicos, y colaborado con redes académicas 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y científicas autonómicas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en la renovación del equipamiento a 100Gbps. (unos 30 M€)</a:t>
            </a:r>
          </a:p>
          <a:p>
            <a:pPr algn="just" defTabSz="342900">
              <a:buClr>
                <a:srgbClr val="000000"/>
              </a:buClr>
              <a:buSzPts val="3000"/>
            </a:pPr>
            <a:endParaRPr lang="es-ES" sz="1125" kern="0" dirty="0">
              <a:solidFill>
                <a:srgbClr val="006373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endParaRPr lang="es-ES" sz="1125" kern="0" dirty="0">
              <a:solidFill>
                <a:srgbClr val="006373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r>
              <a:rPr lang="es-ES" sz="1125" b="1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UNI-DIGITAL RedIRIS servicios TIC compartidos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. Se han desplegado servicios TIC, solicitados por las universidades a través de la Sectorial de Digitalización de CRUE (ciberseguridad, administración electrónica, </a:t>
            </a:r>
            <a:r>
              <a:rPr lang="es-ES" sz="1125" kern="0" dirty="0" err="1">
                <a:solidFill>
                  <a:srgbClr val="006373"/>
                </a:solidFill>
                <a:latin typeface="Arial"/>
                <a:cs typeface="Arial"/>
                <a:sym typeface="Arial"/>
              </a:rPr>
              <a:t>blockchain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, adquisición centralizada de licencias para docencia híbrida, apoyo a la ciencia abierta…), para hacer una gestión más eficiente de los recursos, lograr economías de escala y mejorar la interoperabilidad. (unos 20 M€)</a:t>
            </a:r>
          </a:p>
          <a:p>
            <a:pPr algn="just" defTabSz="342900">
              <a:buClr>
                <a:srgbClr val="000000"/>
              </a:buClr>
              <a:buSzPts val="3000"/>
            </a:pPr>
            <a:endParaRPr lang="es-ES" sz="1125" kern="0" dirty="0">
              <a:solidFill>
                <a:srgbClr val="006373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endParaRPr lang="es-ES" sz="1125" kern="0" dirty="0">
              <a:solidFill>
                <a:srgbClr val="00637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SzPts val="3000"/>
              <a:buFont typeface="Wingdings" panose="05000000000000000000" pitchFamily="2" charset="2"/>
              <a:buChar char="q"/>
            </a:pPr>
            <a:endParaRPr lang="es-ES" sz="1125" kern="0" dirty="0">
              <a:solidFill>
                <a:srgbClr val="0063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73;p1">
            <a:extLst>
              <a:ext uri="{FF2B5EF4-FFF2-40B4-BE49-F238E27FC236}">
                <a16:creationId xmlns:a16="http://schemas.microsoft.com/office/drawing/2014/main" id="{C60CF3E1-897F-A133-EEFB-D30F0E5B9EB5}"/>
              </a:ext>
            </a:extLst>
          </p:cNvPr>
          <p:cNvSpPr/>
          <p:nvPr/>
        </p:nvSpPr>
        <p:spPr>
          <a:xfrm>
            <a:off x="1164069" y="2206377"/>
            <a:ext cx="6083591" cy="35235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/>
          <a:p>
            <a:pPr algn="ctr" defTabSz="342900">
              <a:buClr>
                <a:srgbClr val="000000"/>
              </a:buClr>
              <a:buSzPts val="1400"/>
            </a:pPr>
            <a:endParaRPr sz="525" kern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g2b1d8ac871a_0_87"/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defTabSz="342900"/>
            <a:r>
              <a:rPr lang="es-ES" kern="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kern="0">
                <a:solidFill>
                  <a:srgbClr val="3B858C"/>
                </a:solidFill>
              </a:rPr>
              <a:pPr defTabSz="342900"/>
              <a:t>6</a:t>
            </a:fld>
            <a:endParaRPr kern="0" dirty="0">
              <a:solidFill>
                <a:srgbClr val="3B858C"/>
              </a:solidFill>
            </a:endParaRPr>
          </a:p>
        </p:txBody>
      </p:sp>
      <p:sp>
        <p:nvSpPr>
          <p:cNvPr id="1330" name="Google Shape;1330;g2b1d8ac871a_0_87"/>
          <p:cNvSpPr txBox="1">
            <a:spLocks noGrp="1"/>
          </p:cNvSpPr>
          <p:nvPr>
            <p:ph type="title"/>
          </p:nvPr>
        </p:nvSpPr>
        <p:spPr>
          <a:xfrm>
            <a:off x="216000" y="72000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ctr" anchorCtr="0">
            <a:normAutofit/>
          </a:bodyPr>
          <a:lstStyle/>
          <a:p>
            <a:r>
              <a:rPr lang="es-ES" sz="2400" b="1" dirty="0"/>
              <a:t>UNI DIGITAL - </a:t>
            </a:r>
            <a:r>
              <a:rPr lang="es-ES" sz="2400" b="1" dirty="0" err="1"/>
              <a:t>RedIRIS</a:t>
            </a:r>
            <a:endParaRPr lang="es-ES" sz="2400" b="1" dirty="0"/>
          </a:p>
        </p:txBody>
      </p:sp>
      <p:sp>
        <p:nvSpPr>
          <p:cNvPr id="1331" name="Google Shape;1331;g2b1d8ac871a_0_87"/>
          <p:cNvSpPr txBox="1"/>
          <p:nvPr/>
        </p:nvSpPr>
        <p:spPr>
          <a:xfrm>
            <a:off x="191250" y="1416334"/>
            <a:ext cx="8712338" cy="540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34285" rIns="34285" bIns="34285" anchor="t" anchorCtr="0">
            <a:noAutofit/>
          </a:bodyPr>
          <a:lstStyle/>
          <a:p>
            <a:pPr algn="just" defTabSz="342900">
              <a:buClr>
                <a:srgbClr val="000000"/>
              </a:buClr>
              <a:buSzPts val="3000"/>
            </a:pP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En el Componente 21 del Plan de Recuperación, Transformación y Resiliencia del Gobierno de España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 (PRTR)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se incluyó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la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inversión 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I5, en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“Mejora de infraestructuras, el equipamiento, las tecnologías, la docencia y la evaluación digitales universitarios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”, conocida como programa UNI-DIGITAL. En </a:t>
            </a:r>
            <a:r>
              <a:rPr lang="es-ES" sz="1125" kern="0" dirty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 RedIRIS se ha articulado la siguiente medida para su ejecución.</a:t>
            </a:r>
            <a:r>
              <a:rPr lang="es-ES" sz="1125" kern="0" dirty="0">
                <a:solidFill>
                  <a:srgbClr val="006373"/>
                </a:solidFill>
                <a:latin typeface="Arial"/>
                <a:cs typeface="Arial"/>
                <a:sym typeface="Arial"/>
              </a:rPr>
              <a:t> </a:t>
            </a:r>
            <a:endParaRPr lang="es-ES" sz="1125" kern="0" dirty="0">
              <a:solidFill>
                <a:srgbClr val="0063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334;g2b1d8ac871a_0_87">
            <a:extLst>
              <a:ext uri="{FF2B5EF4-FFF2-40B4-BE49-F238E27FC236}">
                <a16:creationId xmlns:a16="http://schemas.microsoft.com/office/drawing/2014/main" id="{D40C7720-9838-A02A-D9C6-0DE7F4F8DED0}"/>
              </a:ext>
            </a:extLst>
          </p:cNvPr>
          <p:cNvSpPr txBox="1"/>
          <p:nvPr/>
        </p:nvSpPr>
        <p:spPr>
          <a:xfrm>
            <a:off x="1690573" y="2248492"/>
            <a:ext cx="5299913" cy="27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34285" rIns="34285" bIns="34285" anchor="t" anchorCtr="0">
            <a:spAutoFit/>
          </a:bodyPr>
          <a:lstStyle/>
          <a:p>
            <a:pPr algn="ctr" defTabSz="342900">
              <a:buClr>
                <a:srgbClr val="000000"/>
              </a:buClr>
              <a:buSzPts val="3500"/>
            </a:pPr>
            <a:r>
              <a:rPr lang="es-ES" sz="1313" b="1" kern="0">
                <a:solidFill>
                  <a:srgbClr val="006373"/>
                </a:solidFill>
                <a:latin typeface="Arial"/>
                <a:ea typeface="Arial"/>
                <a:cs typeface="Arial"/>
                <a:sym typeface="Arial"/>
              </a:rPr>
              <a:t>Apoyo de infraestructuras y servicios TIC compartidos:</a:t>
            </a:r>
          </a:p>
        </p:txBody>
      </p:sp>
      <p:pic>
        <p:nvPicPr>
          <p:cNvPr id="4" name="Google Shape;281;p1">
            <a:extLst>
              <a:ext uri="{FF2B5EF4-FFF2-40B4-BE49-F238E27FC236}">
                <a16:creationId xmlns:a16="http://schemas.microsoft.com/office/drawing/2014/main" id="{A5E32460-4684-8E7B-92A0-C9CEDB8C2B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6042" t="23986" r="15307" b="13533"/>
          <a:stretch/>
        </p:blipFill>
        <p:spPr>
          <a:xfrm>
            <a:off x="6581498" y="4585640"/>
            <a:ext cx="2153431" cy="107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 descr="Plan de Recuperación, Transformación y Resiliencia (PRTR)">
            <a:extLst>
              <a:ext uri="{FF2B5EF4-FFF2-40B4-BE49-F238E27FC236}">
                <a16:creationId xmlns:a16="http://schemas.microsoft.com/office/drawing/2014/main" id="{387F0DFA-EBB1-C0ED-430E-9054F09C2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994" y="4585113"/>
            <a:ext cx="1906199" cy="1081122"/>
          </a:xfrm>
          <a:prstGeom prst="rect">
            <a:avLst/>
          </a:prstGeom>
        </p:spPr>
      </p:pic>
      <p:pic>
        <p:nvPicPr>
          <p:cNvPr id="7" name="Imagen 6" descr="Next Generation - Ayuntamiento de Oviedo">
            <a:extLst>
              <a:ext uri="{FF2B5EF4-FFF2-40B4-BE49-F238E27FC236}">
                <a16:creationId xmlns:a16="http://schemas.microsoft.com/office/drawing/2014/main" id="{9751975F-49A4-21F3-549C-892EE58FD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5687" y="4728142"/>
            <a:ext cx="1102065" cy="93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9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FBF7B2-A7AB-6068-DC76-1E700CF39A7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</p:spPr>
        <p:txBody>
          <a:bodyPr bIns="36000" anchor="ctr" anchorCtr="0"/>
          <a:lstStyle/>
          <a:p>
            <a:pPr defTabSz="342900"/>
            <a:r>
              <a:rPr lang="es-ES" kern="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kern="0">
                <a:solidFill>
                  <a:srgbClr val="3B858C"/>
                </a:solidFill>
              </a:rPr>
              <a:pPr defTabSz="342900"/>
              <a:t>7</a:t>
            </a:fld>
            <a:endParaRPr kern="0" dirty="0">
              <a:solidFill>
                <a:srgbClr val="3B858C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19BCBE-5005-0732-89D1-9473138F9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-27600"/>
            <a:ext cx="8315550" cy="637950"/>
          </a:xfrm>
        </p:spPr>
        <p:txBody>
          <a:bodyPr>
            <a:normAutofit/>
          </a:bodyPr>
          <a:lstStyle/>
          <a:p>
            <a:r>
              <a:rPr lang="es-ES" sz="2000" b="1" dirty="0"/>
              <a:t>UNI DIGITAL – RedIRIS Infraestructuras Digitales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096F8-57A0-41BE-5E40-577B27A97D29}"/>
              </a:ext>
            </a:extLst>
          </p:cNvPr>
          <p:cNvSpPr txBox="1"/>
          <p:nvPr/>
        </p:nvSpPr>
        <p:spPr>
          <a:xfrm>
            <a:off x="13537" y="1191658"/>
            <a:ext cx="480059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buClr>
                <a:srgbClr val="000000"/>
              </a:buClr>
            </a:pPr>
            <a:r>
              <a:rPr lang="es-ES" sz="1500" b="1" kern="0" dirty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Refuerzo de conectividad avanzada para centros académicos y científicos de alto impacto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0A411-4015-C06E-0F31-35F9A46218AF}"/>
              </a:ext>
            </a:extLst>
          </p:cNvPr>
          <p:cNvSpPr txBox="1"/>
          <p:nvPr/>
        </p:nvSpPr>
        <p:spPr>
          <a:xfrm>
            <a:off x="206043" y="2054701"/>
            <a:ext cx="44155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342900">
              <a:buClr>
                <a:srgbClr val="000000"/>
              </a:buClr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 ampliación de RedIRIS‑NOVA ha mejorado la conectividad de varios centros académicos y científicos clave: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0ECCA7-D876-E4E5-B475-51B312F7152F}"/>
              </a:ext>
            </a:extLst>
          </p:cNvPr>
          <p:cNvSpPr txBox="1"/>
          <p:nvPr/>
        </p:nvSpPr>
        <p:spPr>
          <a:xfrm>
            <a:off x="5108453" y="1191658"/>
            <a:ext cx="335154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buClr>
                <a:srgbClr val="000000"/>
              </a:buClr>
            </a:pPr>
            <a:r>
              <a:rPr lang="en-US" sz="1500" b="1" kern="0" dirty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Optimización</a:t>
            </a:r>
            <a:r>
              <a:rPr lang="en-US" sz="1500" b="1" kern="0" dirty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500" b="1" kern="0" dirty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operativa</a:t>
            </a:r>
            <a:r>
              <a:rPr lang="en-US" sz="1500" b="1" kern="0" dirty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 y </a:t>
            </a:r>
            <a:r>
              <a:rPr lang="en-US" sz="1500" b="1" kern="0" dirty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continuidad</a:t>
            </a:r>
            <a:r>
              <a:rPr lang="en-US" sz="1500" b="1" kern="0" dirty="0">
                <a:solidFill>
                  <a:srgbClr val="006271"/>
                </a:solidFill>
                <a:latin typeface="Arial"/>
                <a:cs typeface="Arial"/>
                <a:sym typeface="Arial"/>
              </a:rPr>
              <a:t> de </a:t>
            </a:r>
            <a:r>
              <a:rPr lang="en-US" sz="1500" b="1" kern="0" dirty="0" err="1">
                <a:solidFill>
                  <a:srgbClr val="006271"/>
                </a:solidFill>
                <a:latin typeface="Arial"/>
                <a:cs typeface="Arial"/>
                <a:sym typeface="Arial"/>
              </a:rPr>
              <a:t>servicio</a:t>
            </a:r>
            <a:endParaRPr lang="es-ES" sz="1500" b="1" kern="0" dirty="0">
              <a:solidFill>
                <a:srgbClr val="00627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29C502-5311-98F3-095F-125FF68327CB}"/>
              </a:ext>
            </a:extLst>
          </p:cNvPr>
          <p:cNvSpPr txBox="1"/>
          <p:nvPr/>
        </p:nvSpPr>
        <p:spPr>
          <a:xfrm>
            <a:off x="4947988" y="2183115"/>
            <a:ext cx="404862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342900">
              <a:buClr>
                <a:srgbClr val="000000"/>
              </a:buClr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RedIRIS con esos despliegues de IRUs (acuerdos irrevocables de uso de fibra óptica de larga duración, unos 15/20 años) consigue </a:t>
            </a:r>
          </a:p>
          <a:p>
            <a:pPr algn="just" defTabSz="342900">
              <a:buClr>
                <a:srgbClr val="000000"/>
              </a:buClr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mejorar sustancialmente la conectividad, </a:t>
            </a:r>
          </a:p>
          <a:p>
            <a:pPr algn="just" defTabSz="342900">
              <a:buClr>
                <a:srgbClr val="000000"/>
              </a:buClr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ahorrar gran parte del coste, al hacer contratos de larga duración, en un entorno de competencia;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Mejorar la resiliencia del servicio, al reforzar rutas redundantes en nodos críticos de la red. </a:t>
            </a:r>
          </a:p>
          <a:p>
            <a:pPr algn="just" defTabSz="342900">
              <a:buClr>
                <a:srgbClr val="000000"/>
              </a:buClr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342900">
              <a:buClr>
                <a:srgbClr val="000000"/>
              </a:buClr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Las entidades afiliadas beneficiarias, al financiar los fondos MRR el 100% del coste, obtienen, gracias a RedIRIS, conexiones de muy alta capacidad para un periodo elevado de tiempo, ya licitadas y puestas en operación, y sin coste para esas instituciones.</a:t>
            </a:r>
          </a:p>
        </p:txBody>
      </p:sp>
      <p:cxnSp>
        <p:nvCxnSpPr>
          <p:cNvPr id="16" name="Straight Connector 5">
            <a:extLst>
              <a:ext uri="{FF2B5EF4-FFF2-40B4-BE49-F238E27FC236}">
                <a16:creationId xmlns:a16="http://schemas.microsoft.com/office/drawing/2014/main" id="{019B358B-B903-BE38-EAD0-F3C469906A11}"/>
              </a:ext>
            </a:extLst>
          </p:cNvPr>
          <p:cNvCxnSpPr>
            <a:cxnSpLocks/>
          </p:cNvCxnSpPr>
          <p:nvPr/>
        </p:nvCxnSpPr>
        <p:spPr>
          <a:xfrm>
            <a:off x="4785561" y="2054701"/>
            <a:ext cx="0" cy="3302360"/>
          </a:xfrm>
          <a:prstGeom prst="line">
            <a:avLst/>
          </a:prstGeom>
          <a:noFill/>
          <a:ln w="57150" cap="flat" cmpd="sng" algn="ctr">
            <a:solidFill>
              <a:srgbClr val="008495"/>
            </a:solidFill>
            <a:prstDash val="solid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8419268-8FEA-6190-1783-0B45B95C221F}"/>
              </a:ext>
            </a:extLst>
          </p:cNvPr>
          <p:cNvSpPr txBox="1"/>
          <p:nvPr/>
        </p:nvSpPr>
        <p:spPr>
          <a:xfrm>
            <a:off x="224467" y="2573182"/>
            <a:ext cx="43892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BSC‑CNS: enlaces redundantes para servicios de supercomputación.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PLOCAN: conexión a RedIRIS‑NOVA100 para proyectos oceanográficos.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IAC: Fibra para su nuevo centro IACTEC</a:t>
            </a:r>
          </a:p>
          <a:p>
            <a:pPr algn="just" defTabSz="342900">
              <a:buClr>
                <a:srgbClr val="000000"/>
              </a:buClr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Observatorios Calar Alto y Javalambre: fibra óptica hasta lo alto de las montañas donde se encuentran los observatorios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INTA: sede principal en Torrejón y campus de La Marañosa</a:t>
            </a: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s-ES" sz="12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71450" indent="-171450" algn="just" defTabSz="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Campus singulares: conexiones avanzadas (Ceuta‑UGR; Mieres‑</a:t>
            </a:r>
            <a:r>
              <a:rPr lang="es-ES" sz="1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UniOvi</a:t>
            </a:r>
            <a:r>
              <a:rPr lang="es-ES" sz="1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; Talavera – UCLM).</a:t>
            </a:r>
          </a:p>
        </p:txBody>
      </p:sp>
    </p:spTree>
    <p:extLst>
      <p:ext uri="{BB962C8B-B14F-4D97-AF65-F5344CB8AC3E}">
        <p14:creationId xmlns:p14="http://schemas.microsoft.com/office/powerpoint/2010/main" val="514515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6">
          <a:extLst>
            <a:ext uri="{FF2B5EF4-FFF2-40B4-BE49-F238E27FC236}">
              <a16:creationId xmlns:a16="http://schemas.microsoft.com/office/drawing/2014/main" id="{AF18E8BF-AD55-1324-FB78-3497030E0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18f60634d0e_1_1301">
            <a:extLst>
              <a:ext uri="{FF2B5EF4-FFF2-40B4-BE49-F238E27FC236}">
                <a16:creationId xmlns:a16="http://schemas.microsoft.com/office/drawing/2014/main" id="{2508D7C6-B755-283A-3CC7-45BF377C82D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6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defTabSz="685800">
              <a:defRPr/>
            </a:pPr>
            <a:r>
              <a:rPr lang="es-ES" sz="600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 sz="600">
                <a:solidFill>
                  <a:srgbClr val="3B858C"/>
                </a:solidFill>
              </a:rPr>
              <a:pPr algn="r" defTabSz="685800">
                <a:defRPr/>
              </a:pPr>
              <a:t>8</a:t>
            </a:fld>
            <a:endParaRPr sz="600" dirty="0">
              <a:solidFill>
                <a:srgbClr val="3B858C"/>
              </a:solidFill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6F3D5194-D3C5-51FB-1EFC-D08EB9FB763C}"/>
              </a:ext>
            </a:extLst>
          </p:cNvPr>
          <p:cNvSpPr txBox="1"/>
          <p:nvPr/>
        </p:nvSpPr>
        <p:spPr>
          <a:xfrm>
            <a:off x="327991" y="1534531"/>
            <a:ext cx="3756992" cy="183164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 dirty="0"/>
              <a:t>Contexto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4DD6EBA3-5C41-F577-FC92-C88F778B2DC3}"/>
              </a:ext>
            </a:extLst>
          </p:cNvPr>
          <p:cNvSpPr txBox="1"/>
          <p:nvPr/>
        </p:nvSpPr>
        <p:spPr>
          <a:xfrm>
            <a:off x="327991" y="1809277"/>
            <a:ext cx="3756992" cy="17716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spcAft>
                <a:spcPts val="450"/>
              </a:spcAft>
            </a:pPr>
            <a:r>
              <a:rPr lang="es-ES" sz="1050" b="1" dirty="0">
                <a:solidFill>
                  <a:srgbClr val="3B858C"/>
                </a:solidFill>
                <a:latin typeface="Arial"/>
                <a:cs typeface="Arial"/>
                <a:sym typeface="Arial"/>
              </a:rPr>
              <a:t>Objetivo: </a:t>
            </a:r>
            <a:r>
              <a:rPr lang="es-ES" sz="1050" dirty="0">
                <a:solidFill>
                  <a:srgbClr val="3B858C"/>
                </a:solidFill>
                <a:latin typeface="Arial"/>
                <a:cs typeface="Arial"/>
                <a:sym typeface="Arial"/>
              </a:rPr>
              <a:t>mejora de la relación entre RedIRIS y sus instituciones afiliadas, facilitando una gestión de sus servicios y una comunicación más directa, ágil y personalizada a través de  diferentes canales.</a:t>
            </a:r>
            <a:endParaRPr lang="es-ES" sz="600" dirty="0">
              <a:latin typeface="Arial MT"/>
            </a:endParaRPr>
          </a:p>
          <a:p>
            <a:pPr algn="just">
              <a:spcAft>
                <a:spcPts val="450"/>
              </a:spcAft>
            </a:pPr>
            <a:r>
              <a:rPr lang="es-ES" sz="1050" b="1" dirty="0">
                <a:solidFill>
                  <a:srgbClr val="3B858C"/>
                </a:solidFill>
                <a:latin typeface="Arial"/>
                <a:cs typeface="Arial"/>
              </a:rPr>
              <a:t>Solución: </a:t>
            </a:r>
            <a:r>
              <a:rPr lang="es-ES" sz="1050" dirty="0">
                <a:solidFill>
                  <a:srgbClr val="3B858C"/>
                </a:solidFill>
                <a:latin typeface="Arial"/>
                <a:cs typeface="Arial"/>
              </a:rPr>
              <a:t>implantación de una plataforma de gestión y comunicación, que permita centralizar y acceder fácilmente a la información institucional y de contacto, así como gestionar de manera más eficiente los servicios prestados por RedIRIS.</a:t>
            </a:r>
          </a:p>
          <a:p>
            <a:pPr algn="just">
              <a:spcBef>
                <a:spcPts val="450"/>
              </a:spcBef>
            </a:pPr>
            <a:endParaRPr lang="es-ES" dirty="0">
              <a:latin typeface="Arial MT"/>
            </a:endParaRPr>
          </a:p>
        </p:txBody>
      </p:sp>
      <p:sp>
        <p:nvSpPr>
          <p:cNvPr id="1044" name="object 4">
            <a:extLst>
              <a:ext uri="{FF2B5EF4-FFF2-40B4-BE49-F238E27FC236}">
                <a16:creationId xmlns:a16="http://schemas.microsoft.com/office/drawing/2014/main" id="{B7667D79-407E-4B49-42FA-61D6838BDE9B}"/>
              </a:ext>
            </a:extLst>
          </p:cNvPr>
          <p:cNvSpPr txBox="1"/>
          <p:nvPr/>
        </p:nvSpPr>
        <p:spPr>
          <a:xfrm>
            <a:off x="4571999" y="1539744"/>
            <a:ext cx="4344386" cy="1831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 dirty="0"/>
              <a:t>Beneficios</a:t>
            </a:r>
          </a:p>
        </p:txBody>
      </p:sp>
      <p:sp>
        <p:nvSpPr>
          <p:cNvPr id="1046" name="CuadroTexto 1045">
            <a:extLst>
              <a:ext uri="{FF2B5EF4-FFF2-40B4-BE49-F238E27FC236}">
                <a16:creationId xmlns:a16="http://schemas.microsoft.com/office/drawing/2014/main" id="{0BFA7B41-73E3-979E-7AAE-75F5C34398E0}"/>
              </a:ext>
            </a:extLst>
          </p:cNvPr>
          <p:cNvSpPr txBox="1"/>
          <p:nvPr/>
        </p:nvSpPr>
        <p:spPr>
          <a:xfrm>
            <a:off x="4571999" y="1809277"/>
            <a:ext cx="4344386" cy="6559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defPPr>
              <a:defRPr lang="es-ES"/>
            </a:defPPr>
            <a:lvl1pPr algn="just">
              <a:lnSpc>
                <a:spcPct val="100000"/>
              </a:lnSpc>
              <a:spcBef>
                <a:spcPts val="600"/>
              </a:spcBef>
              <a:buNone/>
              <a:defRPr sz="1600" b="1">
                <a:solidFill>
                  <a:srgbClr val="3B858C"/>
                </a:solidFill>
                <a:latin typeface="Arial"/>
                <a:cs typeface="Arial"/>
              </a:defRPr>
            </a:lvl1pPr>
          </a:lstStyle>
          <a:p>
            <a:r>
              <a:rPr lang="es-ES" sz="1050" b="0" dirty="0"/>
              <a:t>La plataforma consiste en un Portal, accesible vía web desde cualquier dispositivo, el cual ofrecerá una experiencia fluida en la gestión de altas, bajas y modificaciones tanto de las instituciones, como de sus centros, contactos y servicios.</a:t>
            </a:r>
          </a:p>
        </p:txBody>
      </p:sp>
      <p:pic>
        <p:nvPicPr>
          <p:cNvPr id="1232" name="Imagen 1231">
            <a:extLst>
              <a:ext uri="{FF2B5EF4-FFF2-40B4-BE49-F238E27FC236}">
                <a16:creationId xmlns:a16="http://schemas.microsoft.com/office/drawing/2014/main" id="{84C093F3-037D-C0B9-D3DD-A97268661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106" y="2517991"/>
            <a:ext cx="2917845" cy="1009424"/>
          </a:xfrm>
          <a:prstGeom prst="rect">
            <a:avLst/>
          </a:prstGeom>
        </p:spPr>
      </p:pic>
      <p:pic>
        <p:nvPicPr>
          <p:cNvPr id="1246" name="Imagen 1245">
            <a:extLst>
              <a:ext uri="{FF2B5EF4-FFF2-40B4-BE49-F238E27FC236}">
                <a16:creationId xmlns:a16="http://schemas.microsoft.com/office/drawing/2014/main" id="{A37ED24B-A679-6D51-6219-836B1939C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91" y="3540810"/>
            <a:ext cx="3884642" cy="1822720"/>
          </a:xfrm>
          <a:prstGeom prst="rect">
            <a:avLst/>
          </a:prstGeom>
        </p:spPr>
      </p:pic>
      <p:sp>
        <p:nvSpPr>
          <p:cNvPr id="1247" name="object 4">
            <a:extLst>
              <a:ext uri="{FF2B5EF4-FFF2-40B4-BE49-F238E27FC236}">
                <a16:creationId xmlns:a16="http://schemas.microsoft.com/office/drawing/2014/main" id="{1EFE53FF-B9CE-E79F-4A79-F0E00CC241BF}"/>
              </a:ext>
            </a:extLst>
          </p:cNvPr>
          <p:cNvSpPr txBox="1"/>
          <p:nvPr/>
        </p:nvSpPr>
        <p:spPr>
          <a:xfrm>
            <a:off x="331535" y="3310093"/>
            <a:ext cx="3758400" cy="18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 dirty="0"/>
              <a:t>Alcance</a:t>
            </a:r>
          </a:p>
        </p:txBody>
      </p:sp>
      <p:pic>
        <p:nvPicPr>
          <p:cNvPr id="1249" name="Imagen 1248" descr="Escala de tiempo">
            <a:extLst>
              <a:ext uri="{FF2B5EF4-FFF2-40B4-BE49-F238E27FC236}">
                <a16:creationId xmlns:a16="http://schemas.microsoft.com/office/drawing/2014/main" id="{A8CE5D85-8B7E-1701-F92B-1490ACEB9F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579" t="33872" r="6705" b="13168"/>
          <a:stretch>
            <a:fillRect/>
          </a:stretch>
        </p:blipFill>
        <p:spPr>
          <a:xfrm>
            <a:off x="4954545" y="3803015"/>
            <a:ext cx="3760901" cy="1590578"/>
          </a:xfrm>
          <a:prstGeom prst="rect">
            <a:avLst/>
          </a:prstGeom>
        </p:spPr>
      </p:pic>
      <p:sp>
        <p:nvSpPr>
          <p:cNvPr id="1250" name="object 4">
            <a:extLst>
              <a:ext uri="{FF2B5EF4-FFF2-40B4-BE49-F238E27FC236}">
                <a16:creationId xmlns:a16="http://schemas.microsoft.com/office/drawing/2014/main" id="{D6871DBB-3543-F17F-9F94-7267F9908C48}"/>
              </a:ext>
            </a:extLst>
          </p:cNvPr>
          <p:cNvSpPr txBox="1"/>
          <p:nvPr/>
        </p:nvSpPr>
        <p:spPr>
          <a:xfrm>
            <a:off x="4571999" y="3555116"/>
            <a:ext cx="4344386" cy="183600"/>
          </a:xfrm>
          <a:prstGeom prst="rect">
            <a:avLst/>
          </a:prstGeom>
          <a:solidFill>
            <a:srgbClr val="3B858C"/>
          </a:solidFill>
          <a:ln>
            <a:noFill/>
          </a:ln>
        </p:spPr>
        <p:txBody>
          <a:bodyPr spcFirstLastPara="1" wrap="square" lIns="34285" tIns="17138" rIns="34285" bIns="1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es-ES" sz="1050" dirty="0"/>
              <a:t>Planificación</a:t>
            </a:r>
          </a:p>
        </p:txBody>
      </p:sp>
      <p:sp>
        <p:nvSpPr>
          <p:cNvPr id="1251" name="Title 5">
            <a:extLst>
              <a:ext uri="{FF2B5EF4-FFF2-40B4-BE49-F238E27FC236}">
                <a16:creationId xmlns:a16="http://schemas.microsoft.com/office/drawing/2014/main" id="{79093F63-DA82-D840-2231-D544D0B626AF}"/>
              </a:ext>
            </a:extLst>
          </p:cNvPr>
          <p:cNvSpPr txBox="1">
            <a:spLocks/>
          </p:cNvSpPr>
          <p:nvPr/>
        </p:nvSpPr>
        <p:spPr>
          <a:xfrm>
            <a:off x="216000" y="66429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3569" tIns="53569" rIns="53569" bIns="53569" rtlCol="0" anchor="ctr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3000" kern="1200">
                <a:solidFill>
                  <a:schemeClr val="dk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s-ES" sz="1800" b="1" dirty="0">
                <a:solidFill>
                  <a:srgbClr val="FFFFFF"/>
                </a:solidFill>
                <a:latin typeface="Arial"/>
                <a:cs typeface="Arial"/>
              </a:rPr>
              <a:t>Nueva herramienta de </a:t>
            </a:r>
            <a:r>
              <a:rPr lang="es-ES" sz="2000" b="1" dirty="0">
                <a:solidFill>
                  <a:srgbClr val="FFFFFF"/>
                </a:solidFill>
                <a:latin typeface="Arial"/>
                <a:cs typeface="Arial"/>
              </a:rPr>
              <a:t>relación</a:t>
            </a:r>
            <a:r>
              <a:rPr lang="es-ES" sz="1800" b="1" dirty="0">
                <a:solidFill>
                  <a:srgbClr val="FFFFFF"/>
                </a:solidFill>
                <a:latin typeface="Arial"/>
                <a:cs typeface="Arial"/>
              </a:rPr>
              <a:t> con las instituciones afiliadas (ComunIRIS)</a:t>
            </a:r>
          </a:p>
        </p:txBody>
      </p:sp>
    </p:spTree>
    <p:extLst>
      <p:ext uri="{BB962C8B-B14F-4D97-AF65-F5344CB8AC3E}">
        <p14:creationId xmlns:p14="http://schemas.microsoft.com/office/powerpoint/2010/main" val="3959917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>
          <a:extLst>
            <a:ext uri="{FF2B5EF4-FFF2-40B4-BE49-F238E27FC236}">
              <a16:creationId xmlns:a16="http://schemas.microsoft.com/office/drawing/2014/main" id="{3E5BBC1A-0D9F-68AA-9E9C-F697BC231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7">
            <a:extLst>
              <a:ext uri="{FF2B5EF4-FFF2-40B4-BE49-F238E27FC236}">
                <a16:creationId xmlns:a16="http://schemas.microsoft.com/office/drawing/2014/main" id="{F5B1CD68-39A2-1B35-41CE-58C87981399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60000" y="6048000"/>
            <a:ext cx="443588" cy="102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s-ES" dirty="0">
                <a:solidFill>
                  <a:srgbClr val="3B858C"/>
                </a:solidFill>
              </a:rPr>
              <a:t>Página </a:t>
            </a:r>
            <a:fld id="{00000000-1234-1234-1234-123412341234}" type="slidenum">
              <a:rPr lang="es-ES">
                <a:solidFill>
                  <a:srgbClr val="3B858C"/>
                </a:solidFill>
              </a:rPr>
              <a:pPr/>
              <a:t>9</a:t>
            </a:fld>
            <a:endParaRPr dirty="0">
              <a:solidFill>
                <a:srgbClr val="3B858C"/>
              </a:solidFill>
            </a:endParaRPr>
          </a:p>
        </p:txBody>
      </p:sp>
      <p:sp>
        <p:nvSpPr>
          <p:cNvPr id="1168" name="Google Shape;1168;p17">
            <a:extLst>
              <a:ext uri="{FF2B5EF4-FFF2-40B4-BE49-F238E27FC236}">
                <a16:creationId xmlns:a16="http://schemas.microsoft.com/office/drawing/2014/main" id="{1C5394FC-0A0F-7A53-3639-1BB5385C12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6000" y="71147"/>
            <a:ext cx="8315550" cy="478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85" tIns="26785" rIns="26785" bIns="26785" anchor="ctr" anchorCtr="0">
            <a:normAutofit/>
          </a:bodyPr>
          <a:lstStyle/>
          <a:p>
            <a:r>
              <a:rPr lang="es-ES" sz="2000" b="1" dirty="0"/>
              <a:t>Plan Estratégico de Ciberseguridad para la Defensa</a:t>
            </a:r>
            <a:endParaRPr sz="2000" b="1" dirty="0"/>
          </a:p>
        </p:txBody>
      </p:sp>
      <p:sp>
        <p:nvSpPr>
          <p:cNvPr id="1181" name="Google Shape;1181;p17">
            <a:extLst>
              <a:ext uri="{FF2B5EF4-FFF2-40B4-BE49-F238E27FC236}">
                <a16:creationId xmlns:a16="http://schemas.microsoft.com/office/drawing/2014/main" id="{CB2AC3CC-4F8E-937B-7094-BB928103237F}"/>
              </a:ext>
            </a:extLst>
          </p:cNvPr>
          <p:cNvSpPr txBox="1"/>
          <p:nvPr/>
        </p:nvSpPr>
        <p:spPr>
          <a:xfrm>
            <a:off x="97681" y="1492432"/>
            <a:ext cx="5025725" cy="86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5" tIns="17138" rIns="34285" bIns="17138" anchor="t" anchorCtr="0">
            <a:spAutoFit/>
          </a:bodyPr>
          <a:lstStyle/>
          <a:p>
            <a:pPr marL="14288" algn="just"/>
            <a:r>
              <a:rPr lang="es-ES" sz="1350" b="1" dirty="0" err="1">
                <a:solidFill>
                  <a:srgbClr val="008495"/>
                </a:solidFill>
              </a:rPr>
              <a:t>RedIRIS</a:t>
            </a:r>
            <a:r>
              <a:rPr lang="es-ES" sz="1350" b="1" dirty="0">
                <a:solidFill>
                  <a:srgbClr val="008495"/>
                </a:solidFill>
              </a:rPr>
              <a:t> </a:t>
            </a:r>
            <a:r>
              <a:rPr lang="es-ES" sz="1350" dirty="0">
                <a:solidFill>
                  <a:srgbClr val="008495"/>
                </a:solidFill>
              </a:rPr>
              <a:t>participa en el Plan de Ciberdefensa 2025 para </a:t>
            </a:r>
            <a:r>
              <a:rPr lang="es-ES" sz="1350" b="1" dirty="0">
                <a:solidFill>
                  <a:srgbClr val="008495"/>
                </a:solidFill>
              </a:rPr>
              <a:t>reforzar la seguridad de su red y de los centros académicos y científicos del Ministerio de Defensa</a:t>
            </a:r>
            <a:r>
              <a:rPr lang="es-ES" sz="1350" dirty="0">
                <a:solidFill>
                  <a:srgbClr val="008495"/>
                </a:solidFill>
              </a:rPr>
              <a:t>, con más de 40 millones de euros en fondos europeos.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7BE3561-FB35-4D27-01D2-28E1353C3D5E}"/>
              </a:ext>
            </a:extLst>
          </p:cNvPr>
          <p:cNvSpPr/>
          <p:nvPr/>
        </p:nvSpPr>
        <p:spPr>
          <a:xfrm>
            <a:off x="5454276" y="1504011"/>
            <a:ext cx="3493417" cy="3766195"/>
          </a:xfrm>
          <a:prstGeom prst="roundRect">
            <a:avLst>
              <a:gd name="adj" fmla="val 4363"/>
            </a:avLst>
          </a:prstGeom>
          <a:solidFill>
            <a:srgbClr val="FFF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500" tIns="67500" rIns="67500" bIns="67500" rtlCol="0" anchor="ctr"/>
          <a:lstStyle/>
          <a:p>
            <a:pPr marL="14288"/>
            <a:r>
              <a:rPr lang="es-ES" sz="1125" dirty="0">
                <a:solidFill>
                  <a:srgbClr val="69B7B1"/>
                </a:solidFill>
              </a:rPr>
              <a:t>Las actuaciones del Plan de Ciberdefensa de </a:t>
            </a:r>
            <a:r>
              <a:rPr lang="es-ES" sz="1125" dirty="0" err="1">
                <a:solidFill>
                  <a:srgbClr val="69B7B1"/>
                </a:solidFill>
              </a:rPr>
              <a:t>RedIRIS</a:t>
            </a:r>
            <a:r>
              <a:rPr lang="es-ES" sz="1125" dirty="0">
                <a:solidFill>
                  <a:srgbClr val="69B7B1"/>
                </a:solidFill>
              </a:rPr>
              <a:t>, financiadas con fondos MRR. permiten </a:t>
            </a:r>
            <a:r>
              <a:rPr lang="es-ES" sz="1125" b="1" dirty="0">
                <a:solidFill>
                  <a:srgbClr val="69B7B1"/>
                </a:solidFill>
              </a:rPr>
              <a:t>desplegar capacidades avanzadas </a:t>
            </a:r>
            <a:r>
              <a:rPr lang="es-ES" sz="1125" dirty="0">
                <a:solidFill>
                  <a:srgbClr val="69B7B1"/>
                </a:solidFill>
              </a:rPr>
              <a:t>de:</a:t>
            </a:r>
            <a:br>
              <a:rPr lang="es-ES" sz="1125" dirty="0"/>
            </a:br>
            <a:endParaRPr lang="es-ES" sz="1125" dirty="0">
              <a:solidFill>
                <a:srgbClr val="008495"/>
              </a:solidFill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Detección y correlación de eventos de seguridad</a:t>
            </a:r>
            <a:endParaRPr lang="es-ES" sz="1125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Monitorización de activos en la Internet profunda (</a:t>
            </a:r>
            <a:r>
              <a:rPr lang="es-ES" sz="1125" dirty="0" err="1">
                <a:solidFill>
                  <a:schemeClr val="tx2">
                    <a:lumMod val="75000"/>
                  </a:schemeClr>
                </a:solidFill>
              </a:rPr>
              <a:t>deep</a:t>
            </a: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 web)</a:t>
            </a:r>
            <a:endParaRPr lang="es-ES" sz="1125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Protección frente a amenazas emergentes</a:t>
            </a:r>
            <a:endParaRPr lang="es-ES" sz="1125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Mitigación avanzada de ataques </a:t>
            </a:r>
            <a:r>
              <a:rPr lang="es-ES" sz="1125" dirty="0" err="1">
                <a:solidFill>
                  <a:schemeClr val="tx2">
                    <a:lumMod val="75000"/>
                  </a:schemeClr>
                </a:solidFill>
              </a:rPr>
              <a:t>DDoS</a:t>
            </a:r>
            <a:endParaRPr lang="es-ES" sz="1125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371951" indent="-138589">
              <a:buFont typeface="Arial" panose="020B0604020202020204" pitchFamily="34" charset="0"/>
              <a:buChar char="•"/>
            </a:pP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Equipamiento y licencias para fortalecer la seguridad de la red</a:t>
            </a:r>
            <a:endParaRPr lang="es-ES" sz="1125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marL="14288"/>
            <a:endParaRPr lang="es-ES" sz="1125" dirty="0">
              <a:solidFill>
                <a:schemeClr val="tx2">
                  <a:lumMod val="75000"/>
                </a:schemeClr>
              </a:solidFill>
            </a:endParaRPr>
          </a:p>
          <a:p>
            <a:pPr marL="14288"/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Estas iniciativas consolidan a </a:t>
            </a:r>
            <a:r>
              <a:rPr lang="es-ES" sz="1125" dirty="0" err="1">
                <a:solidFill>
                  <a:schemeClr val="tx2">
                    <a:lumMod val="75000"/>
                  </a:schemeClr>
                </a:solidFill>
              </a:rPr>
              <a:t>RedIRIS</a:t>
            </a: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 como un actor clave en España en la </a:t>
            </a:r>
            <a:r>
              <a:rPr lang="es-ES" sz="1125" dirty="0" err="1">
                <a:solidFill>
                  <a:schemeClr val="tx2">
                    <a:lumMod val="75000"/>
                  </a:schemeClr>
                </a:solidFill>
              </a:rPr>
              <a:t>ciberprotección</a:t>
            </a:r>
            <a:r>
              <a:rPr lang="es-ES" sz="1125" dirty="0">
                <a:solidFill>
                  <a:schemeClr val="tx2">
                    <a:lumMod val="75000"/>
                  </a:schemeClr>
                </a:solidFill>
              </a:rPr>
              <a:t> del ecosistema digital universitario y científico (incluyendo los centros académicos y de investigación de defensa).</a:t>
            </a:r>
            <a:endParaRPr lang="es-ES" sz="1125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algn="ctr"/>
            <a:endParaRPr lang="es-ES" sz="1125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C377D9C-AA96-8702-8C25-A04817118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18" y="2592589"/>
            <a:ext cx="799727" cy="79972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C94B760-57B3-89A4-5D1E-6C1565477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18" y="3540092"/>
            <a:ext cx="1066482" cy="34919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A547576-F168-0F3E-B5DC-A7489875CE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749" y="3955912"/>
            <a:ext cx="639621" cy="63962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EBE6897-3174-1582-CAD3-C45AE5D89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749" y="4650093"/>
            <a:ext cx="639621" cy="648226"/>
          </a:xfrm>
          <a:prstGeom prst="rect">
            <a:avLst/>
          </a:prstGeom>
        </p:spPr>
      </p:pic>
      <p:sp>
        <p:nvSpPr>
          <p:cNvPr id="9" name="Google Shape;1181;p17">
            <a:extLst>
              <a:ext uri="{FF2B5EF4-FFF2-40B4-BE49-F238E27FC236}">
                <a16:creationId xmlns:a16="http://schemas.microsoft.com/office/drawing/2014/main" id="{C2E79FD4-70C1-F900-1F5E-B4FCEA1BE56C}"/>
              </a:ext>
            </a:extLst>
          </p:cNvPr>
          <p:cNvSpPr txBox="1"/>
          <p:nvPr/>
        </p:nvSpPr>
        <p:spPr>
          <a:xfrm>
            <a:off x="1430800" y="2412598"/>
            <a:ext cx="3692606" cy="302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28575" algn="just"/>
            <a:endParaRPr lang="es-ES" sz="1200" dirty="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r>
              <a:rPr lang="es-ES" sz="1200" dirty="0">
                <a:solidFill>
                  <a:schemeClr val="tx2">
                    <a:lumMod val="50000"/>
                  </a:schemeClr>
                </a:solidFill>
              </a:rPr>
              <a:t>RedIRIS ofrece servicios TIC a entidades esenciales, como las Infraestructuras Científico Tecnológicas Singulares (ICTS), de gran importancia estratégica. </a:t>
            </a:r>
            <a:endParaRPr lang="en-US" sz="788" dirty="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endParaRPr lang="es-ES" sz="1200" dirty="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r>
              <a:rPr lang="es-ES" sz="1200" dirty="0">
                <a:solidFill>
                  <a:schemeClr val="tx2">
                    <a:lumMod val="50000"/>
                  </a:schemeClr>
                </a:solidFill>
              </a:rPr>
              <a:t>RedIRIS da soporte de ciberseguridad a ICTS, centros científicos y universidades en colaboración con el CCN-CERT del Centro Nacional de Inteligencia, del Ministerio de Defensa.</a:t>
            </a:r>
          </a:p>
          <a:p>
            <a:pPr marL="28575" algn="just"/>
            <a:endParaRPr lang="es-ES" sz="1200" dirty="0">
              <a:solidFill>
                <a:schemeClr val="tx2">
                  <a:lumMod val="50000"/>
                </a:schemeClr>
              </a:solidFill>
            </a:endParaRPr>
          </a:p>
          <a:p>
            <a:pPr marL="28575" algn="just"/>
            <a:r>
              <a:rPr lang="es-ES" sz="1200" dirty="0">
                <a:solidFill>
                  <a:schemeClr val="tx2">
                    <a:lumMod val="50000"/>
                  </a:schemeClr>
                </a:solidFill>
              </a:rPr>
              <a:t>RedIRIS ofrece también sus servicios TIC a todas las academias militares, y a los centros de I+D del Ministerio de Defensa, como el INTA (Instituto Nacional de Técnica Aeroespacial) y el ROA (Real Instituto y Observatorio de la Armada).</a:t>
            </a:r>
            <a:endParaRPr lang="es-ES" sz="788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38938"/>
      </p:ext>
    </p:extLst>
  </p:cSld>
  <p:clrMapOvr>
    <a:masterClrMapping/>
  </p:clrMapOvr>
</p:sld>
</file>

<file path=ppt/theme/theme1.xml><?xml version="1.0" encoding="utf-8"?>
<a:theme xmlns:a="http://schemas.openxmlformats.org/drawingml/2006/main" name="RedIRIS Corporativa">
  <a:themeElements>
    <a:clrScheme name="White">
      <a:dk1>
        <a:srgbClr val="FFFFFF"/>
      </a:dk1>
      <a:lt1>
        <a:srgbClr val="FFFFFF"/>
      </a:lt1>
      <a:dk2>
        <a:srgbClr val="A7A7A7"/>
      </a:dk2>
      <a:lt2>
        <a:srgbClr val="535353"/>
      </a:lt2>
      <a:accent1>
        <a:srgbClr val="006373"/>
      </a:accent1>
      <a:accent2>
        <a:srgbClr val="FDC52C"/>
      </a:accent2>
      <a:accent3>
        <a:srgbClr val="A59A94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1273</Words>
  <Application>Microsoft Office PowerPoint</Application>
  <PresentationFormat>Presentación en pantalla (4:3)</PresentationFormat>
  <Paragraphs>140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Arial</vt:lpstr>
      <vt:lpstr>Arial MT</vt:lpstr>
      <vt:lpstr>Calibri</vt:lpstr>
      <vt:lpstr>Wingdings</vt:lpstr>
      <vt:lpstr>RedIRIS Corporativa</vt:lpstr>
      <vt:lpstr>RedIRIS</vt:lpstr>
      <vt:lpstr>Qué es RedIRIS</vt:lpstr>
      <vt:lpstr>Actividad de RedIRIS</vt:lpstr>
      <vt:lpstr>Actividad RedIRIS. Plan Operativo anual 2026 </vt:lpstr>
      <vt:lpstr>Actividad de RedIRIS</vt:lpstr>
      <vt:lpstr>UNI DIGITAL - RedIRIS</vt:lpstr>
      <vt:lpstr>UNI DIGITAL – RedIRIS Infraestructuras Digitales</vt:lpstr>
      <vt:lpstr>Presentación de PowerPoint</vt:lpstr>
      <vt:lpstr>Plan Estratégico de Ciberseguridad para la Defensa</vt:lpstr>
      <vt:lpstr>Eventos de RedIRIS 2026-2027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Aida Gomez Gonzalez</dc:creator>
  <cp:lastModifiedBy>Aída Gómez González</cp:lastModifiedBy>
  <cp:revision>52</cp:revision>
  <dcterms:created xsi:type="dcterms:W3CDTF">2012-07-30T22:48:03Z</dcterms:created>
  <dcterms:modified xsi:type="dcterms:W3CDTF">2026-06-22T17:49:34Z</dcterms:modified>
</cp:coreProperties>
</file>