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Lst>
  <p:notesMasterIdLst>
    <p:notesMasterId r:id="rId20"/>
  </p:notesMasterIdLst>
  <p:sldIdLst>
    <p:sldId id="256" r:id="rId6"/>
    <p:sldId id="280" r:id="rId7"/>
    <p:sldId id="285" r:id="rId8"/>
    <p:sldId id="297" r:id="rId9"/>
    <p:sldId id="299" r:id="rId10"/>
    <p:sldId id="281" r:id="rId11"/>
    <p:sldId id="294" r:id="rId12"/>
    <p:sldId id="295" r:id="rId13"/>
    <p:sldId id="296" r:id="rId14"/>
    <p:sldId id="282" r:id="rId15"/>
    <p:sldId id="300" r:id="rId16"/>
    <p:sldId id="303" r:id="rId17"/>
    <p:sldId id="305" r:id="rId18"/>
    <p:sldId id="302" r:id="rId1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1pPr>
    <a:lvl2pPr marL="0" marR="0" indent="4572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2pPr>
    <a:lvl3pPr marL="0" marR="0" indent="9144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3pPr>
    <a:lvl4pPr marL="0" marR="0" indent="13716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4pPr>
    <a:lvl5pPr marL="0" marR="0" indent="18288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5pPr>
    <a:lvl6pPr marL="0" marR="0" indent="22860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6pPr>
    <a:lvl7pPr marL="0" marR="0" indent="27432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7pPr>
    <a:lvl8pPr marL="0" marR="0" indent="32004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8pPr>
    <a:lvl9pPr marL="0" marR="0" indent="365760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34907E-6BDB-8C46-A1F8-FC1801357D54}" v="357" dt="2026-06-23T06:26:34.8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0"/>
    <p:restoredTop sz="64503"/>
  </p:normalViewPr>
  <p:slideViewPr>
    <p:cSldViewPr snapToGrid="0">
      <p:cViewPr varScale="1">
        <p:scale>
          <a:sx n="67" d="100"/>
          <a:sy n="67" d="100"/>
        </p:scale>
        <p:origin x="115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EB0BCD-0F03-5C4C-AE9D-7731BCFD2CE4}" type="datetimeFigureOut">
              <a:rPr lang="es-ES" smtClean="0"/>
              <a:t>22/6/26</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8B063-87B7-3342-88AC-276FC0FBE1A8}" type="slidenum">
              <a:rPr lang="es-ES" smtClean="0"/>
              <a:t>‹Nº›</a:t>
            </a:fld>
            <a:endParaRPr lang="es-ES"/>
          </a:p>
        </p:txBody>
      </p:sp>
    </p:spTree>
    <p:extLst>
      <p:ext uri="{BB962C8B-B14F-4D97-AF65-F5344CB8AC3E}">
        <p14:creationId xmlns:p14="http://schemas.microsoft.com/office/powerpoint/2010/main" val="173259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Buenos días. En esta presentación voy a hacer un repaso del estado del área de Middleware desde una perspectiva de servicio. </a:t>
            </a:r>
          </a:p>
          <a:p>
            <a:endParaRPr lang="es-ES" dirty="0"/>
          </a:p>
          <a:p>
            <a:r>
              <a:rPr lang="es-ES" dirty="0"/>
              <a:t>Middleware no siempre es lo más visible, pero está detrás de procesos muy concretos: identificarse, firmar, acceder a servicios públicos, conectarse en movilidad, gestionar certificados o desplegar nuevas capacidades comunes.</a:t>
            </a:r>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1</a:t>
            </a:fld>
            <a:endParaRPr lang="es-ES"/>
          </a:p>
        </p:txBody>
      </p:sp>
    </p:spTree>
    <p:extLst>
      <p:ext uri="{BB962C8B-B14F-4D97-AF65-F5344CB8AC3E}">
        <p14:creationId xmlns:p14="http://schemas.microsoft.com/office/powerpoint/2010/main" val="3731337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B45E5-B67D-DB8B-9F1B-CF16A521DA7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303F00F-D89D-5E86-8883-4E5C241A091B}"/>
              </a:ext>
            </a:extLst>
          </p:cNvPr>
          <p:cNvSpPr>
            <a:spLocks noGrp="1" noRot="1" noChangeAspect="1"/>
          </p:cNvSpPr>
          <p:nvPr>
            <p:ph type="sldImg"/>
          </p:nvPr>
        </p:nvSpPr>
        <p:spPr>
          <a:xfrm>
            <a:off x="1143000" y="685800"/>
            <a:ext cx="4572000" cy="3429000"/>
          </a:xfrm>
        </p:spPr>
      </p:sp>
      <p:sp>
        <p:nvSpPr>
          <p:cNvPr id="3" name="Marcador de notas 2">
            <a:extLst>
              <a:ext uri="{FF2B5EF4-FFF2-40B4-BE49-F238E27FC236}">
                <a16:creationId xmlns:a16="http://schemas.microsoft.com/office/drawing/2014/main" id="{6B41AD8C-664E-8011-E47D-2769D36657F9}"/>
              </a:ext>
            </a:extLst>
          </p:cNvPr>
          <p:cNvSpPr>
            <a:spLocks noGrp="1"/>
          </p:cNvSpPr>
          <p:nvPr>
            <p:ph type="body" idx="1"/>
          </p:nvPr>
        </p:nvSpPr>
        <p:spPr/>
        <p:txBody>
          <a:bodyPr/>
          <a:lstStyle/>
          <a:p>
            <a:r>
              <a:rPr lang="es-ES" dirty="0"/>
              <a:t>El tercer bloque es </a:t>
            </a:r>
            <a:r>
              <a:rPr lang="es-ES" dirty="0" err="1"/>
              <a:t>UniDigital</a:t>
            </a:r>
            <a:r>
              <a:rPr lang="es-ES" dirty="0"/>
              <a:t>. Aquí pasamos de servicios ya consolidados a proyectos de transformación que buscan dejar capacidades comunes para el sistema universitario.</a:t>
            </a:r>
          </a:p>
        </p:txBody>
      </p:sp>
    </p:spTree>
    <p:extLst>
      <p:ext uri="{BB962C8B-B14F-4D97-AF65-F5344CB8AC3E}">
        <p14:creationId xmlns:p14="http://schemas.microsoft.com/office/powerpoint/2010/main" val="2431155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PLATICA es uno de los proyectos con más potencial </a:t>
            </a:r>
            <a:r>
              <a:rPr lang="es-ES" dirty="0" err="1"/>
              <a:t>estratégicopara</a:t>
            </a:r>
            <a:r>
              <a:rPr lang="es-ES" dirty="0"/>
              <a:t> el </a:t>
            </a:r>
            <a:r>
              <a:rPr lang="es-ES" dirty="0" err="1"/>
              <a:t>area</a:t>
            </a:r>
            <a:r>
              <a:rPr lang="es-ES" dirty="0"/>
              <a:t> porque se conecta directamente con la Ciencia Abierta.</a:t>
            </a:r>
          </a:p>
          <a:p>
            <a:endParaRPr lang="es-ES" dirty="0"/>
          </a:p>
          <a:p>
            <a:r>
              <a:rPr lang="es-ES" dirty="0"/>
              <a:t>El problema de fondo es la fragmentación: muchas iniciativas, muchos repositorios, muchas necesidades de interoperabilidad y una presión creciente para cumplir principios FAIR, medir actividad y ayudar a los investigadores a trabajar mejor con datos y resultados de investigación.</a:t>
            </a:r>
          </a:p>
          <a:p>
            <a:endParaRPr lang="es-ES" dirty="0"/>
          </a:p>
          <a:p>
            <a:r>
              <a:rPr lang="es-ES" dirty="0"/>
              <a:t>PLATICA debe entenderse como una plataforma y un marco de coordinación, no solo como una herramienta.</a:t>
            </a:r>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11</a:t>
            </a:fld>
            <a:endParaRPr lang="es-ES"/>
          </a:p>
        </p:txBody>
      </p:sp>
    </p:spTree>
    <p:extLst>
      <p:ext uri="{BB962C8B-B14F-4D97-AF65-F5344CB8AC3E}">
        <p14:creationId xmlns:p14="http://schemas.microsoft.com/office/powerpoint/2010/main" val="2272918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BLUE encaja en </a:t>
            </a:r>
            <a:r>
              <a:rPr lang="es-ES" dirty="0" err="1"/>
              <a:t>UniDigital</a:t>
            </a:r>
            <a:r>
              <a:rPr lang="es-ES" dirty="0"/>
              <a:t> como una apuesta por blockchain universitario y credenciales verificables.</a:t>
            </a:r>
          </a:p>
          <a:p>
            <a:endParaRPr lang="es-ES" dirty="0"/>
          </a:p>
          <a:p>
            <a:r>
              <a:rPr lang="es-ES" dirty="0"/>
              <a:t>Más allá de la tecnología concreta, lo relevante es el caso de uso: cómo emitir, verificar y gestionar evidencias digitales de forma confiable entre universidades.</a:t>
            </a:r>
          </a:p>
          <a:p>
            <a:endParaRPr lang="es-ES" dirty="0"/>
          </a:p>
          <a:p>
            <a:r>
              <a:rPr lang="es-ES" dirty="0"/>
              <a:t>Aquí hay una conexión natural con identidad digital, interoperabilidad y nuevos modelos de confianza.</a:t>
            </a:r>
          </a:p>
          <a:p>
            <a:endParaRPr lang="es-ES" dirty="0"/>
          </a:p>
          <a:p>
            <a:r>
              <a:rPr lang="es-ES" dirty="0"/>
              <a:t>El mensaje que propondría es prudente: no vender blockchain como fin en sí mismo, sino como una infraestructura para casos donde la trazabilidad, la verificabilidad y la confianza distribuida aportan valor real.</a:t>
            </a:r>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12</a:t>
            </a:fld>
            <a:endParaRPr lang="es-ES"/>
          </a:p>
        </p:txBody>
      </p:sp>
    </p:spTree>
    <p:extLst>
      <p:ext uri="{BB962C8B-B14F-4D97-AF65-F5344CB8AC3E}">
        <p14:creationId xmlns:p14="http://schemas.microsoft.com/office/powerpoint/2010/main" val="3206038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C918B-B7C7-D9F7-9678-52A64C71272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87BB61-8FB1-9CEB-2AEE-5D5C8798B660}"/>
              </a:ext>
            </a:extLst>
          </p:cNvPr>
          <p:cNvSpPr>
            <a:spLocks noGrp="1" noRot="1" noChangeAspect="1"/>
          </p:cNvSpPr>
          <p:nvPr>
            <p:ph type="sldImg"/>
          </p:nvPr>
        </p:nvSpPr>
        <p:spPr>
          <a:xfrm>
            <a:off x="1371600" y="1143000"/>
            <a:ext cx="4114800" cy="3086100"/>
          </a:xfrm>
        </p:spPr>
      </p:sp>
      <p:sp>
        <p:nvSpPr>
          <p:cNvPr id="3" name="Marcador de notas 2">
            <a:extLst>
              <a:ext uri="{FF2B5EF4-FFF2-40B4-BE49-F238E27FC236}">
                <a16:creationId xmlns:a16="http://schemas.microsoft.com/office/drawing/2014/main" id="{CA3FFC73-23AF-C213-288D-B3E4146BFF6E}"/>
              </a:ext>
            </a:extLst>
          </p:cNvPr>
          <p:cNvSpPr>
            <a:spLocks noGrp="1"/>
          </p:cNvSpPr>
          <p:nvPr>
            <p:ph type="body" idx="1"/>
          </p:nvPr>
        </p:nvSpPr>
        <p:spPr/>
        <p:txBody>
          <a:bodyPr/>
          <a:lstStyle/>
          <a:p>
            <a:r>
              <a:rPr lang="es-ES" dirty="0"/>
              <a:t>Antes de cerrar, quería enseñar esta diapositiva porque explica bastante bien la situación real del área.</a:t>
            </a:r>
          </a:p>
          <a:p>
            <a:endParaRPr lang="es-ES" dirty="0"/>
          </a:p>
          <a:p>
            <a:r>
              <a:rPr lang="es-ES" dirty="0"/>
              <a:t>Actualmente Middleware gestiona 26 servicios, 19 expedientes y coordina un número importante de equipos externos. Sin embargo, en plantilla somos únicamente tres personas: un jefe de área y dos técnicos.</a:t>
            </a:r>
          </a:p>
          <a:p>
            <a:endParaRPr lang="es-ES" dirty="0"/>
          </a:p>
          <a:p>
            <a:r>
              <a:rPr lang="es-ES" dirty="0"/>
              <a:t>Esto genera una situación delicada, porque muchos de estos servicios no son servicios simples ni aislados. Son piezas críticas para la comunidad: identidad digital, movilidad, firma, </a:t>
            </a:r>
          </a:p>
          <a:p>
            <a:endParaRPr lang="es-ES" dirty="0"/>
          </a:p>
          <a:p>
            <a:r>
              <a:rPr lang="es-ES" dirty="0"/>
              <a:t>El problema principal no es únicamente que haya mucho trabajo, sino que parte del conocimiento experto está concentrado en muy pocas personas. Con la salida de Macías, perdimos el principal conocimiento interno en plantilla sobre varios servicios clave, especialmente en el ámbito de identidad, movilidad y federación. Además, también se ha producido la salida de personal externo que acumulaba conocimiento operativo importante.</a:t>
            </a:r>
          </a:p>
          <a:p>
            <a:endParaRPr lang="es-ES" dirty="0"/>
          </a:p>
          <a:p>
            <a:r>
              <a:rPr lang="es-ES" dirty="0"/>
              <a:t>Esto supone un riesgo claro: dependemos demasiado de personas concretas y tenemos poca capacidad interna para absorber, documentar y evolucionar todo ese conocimiento.</a:t>
            </a:r>
          </a:p>
          <a:p>
            <a:endParaRPr lang="es-ES" dirty="0"/>
          </a:p>
          <a:p>
            <a:r>
              <a:rPr lang="es-ES" dirty="0"/>
              <a:t>Los servicios siguen funcionando y el compromiso del área es mantener la continuidad. Pero es importante trasladar a la comunidad que, para sostener estos servicios a medio plazo, necesitamos reforzar el equipo y reducir la dependencia de conocimiento no documentado.</a:t>
            </a:r>
          </a:p>
          <a:p>
            <a:endParaRPr lang="es-ES" dirty="0"/>
          </a:p>
          <a:p>
            <a:r>
              <a:rPr lang="es-ES" dirty="0"/>
              <a:t>El reto ahora es asegurar que esa capacidad sea sostenible en el tiempo. No basta con mantener plataformas; necesitamos conocimiento interno, documentación, transferencia y capacidad suficiente para seguir dando respuesta a la comunidad.</a:t>
            </a:r>
          </a:p>
          <a:p>
            <a:endParaRPr lang="es-ES" dirty="0"/>
          </a:p>
          <a:p>
            <a:r>
              <a:rPr lang="es-ES" dirty="0"/>
              <a:t>Ese es el compromiso del área y también el principal desafío para los próximos meses.</a:t>
            </a:r>
          </a:p>
          <a:p>
            <a:endParaRPr lang="es-ES" dirty="0"/>
          </a:p>
          <a:p>
            <a:r>
              <a:rPr lang="es-ES" dirty="0"/>
              <a:t>Muchas gracias.</a:t>
            </a:r>
          </a:p>
          <a:p>
            <a:endParaRPr lang="es-ES" dirty="0"/>
          </a:p>
          <a:p>
            <a:endParaRPr lang="es-ES" dirty="0"/>
          </a:p>
        </p:txBody>
      </p:sp>
      <p:sp>
        <p:nvSpPr>
          <p:cNvPr id="4" name="Marcador de número de diapositiva 3">
            <a:extLst>
              <a:ext uri="{FF2B5EF4-FFF2-40B4-BE49-F238E27FC236}">
                <a16:creationId xmlns:a16="http://schemas.microsoft.com/office/drawing/2014/main" id="{4FD1196B-D973-EA75-F498-B8AAA67B1ED6}"/>
              </a:ext>
            </a:extLst>
          </p:cNvPr>
          <p:cNvSpPr>
            <a:spLocks noGrp="1"/>
          </p:cNvSpPr>
          <p:nvPr>
            <p:ph type="sldNum" sz="quarter" idx="5"/>
          </p:nvPr>
        </p:nvSpPr>
        <p:spPr/>
        <p:txBody>
          <a:bodyPr/>
          <a:lstStyle/>
          <a:p>
            <a:fld id="{6588B063-87B7-3342-88AC-276FC0FBE1A8}" type="slidenum">
              <a:rPr lang="es-ES" smtClean="0"/>
              <a:t>13</a:t>
            </a:fld>
            <a:endParaRPr lang="es-ES"/>
          </a:p>
        </p:txBody>
      </p:sp>
    </p:spTree>
    <p:extLst>
      <p:ext uri="{BB962C8B-B14F-4D97-AF65-F5344CB8AC3E}">
        <p14:creationId xmlns:p14="http://schemas.microsoft.com/office/powerpoint/2010/main" val="1832282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es-ES" dirty="0"/>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14</a:t>
            </a:fld>
            <a:endParaRPr lang="es-ES"/>
          </a:p>
        </p:txBody>
      </p:sp>
    </p:spTree>
    <p:extLst>
      <p:ext uri="{BB962C8B-B14F-4D97-AF65-F5344CB8AC3E}">
        <p14:creationId xmlns:p14="http://schemas.microsoft.com/office/powerpoint/2010/main" val="106023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p:spPr>
      </p:sp>
      <p:sp>
        <p:nvSpPr>
          <p:cNvPr id="3" name="Marcador de notas 2"/>
          <p:cNvSpPr>
            <a:spLocks noGrp="1"/>
          </p:cNvSpPr>
          <p:nvPr>
            <p:ph type="body" idx="1"/>
          </p:nvPr>
        </p:nvSpPr>
        <p:spPr/>
        <p:txBody>
          <a:bodyPr/>
          <a:lstStyle/>
          <a:p>
            <a:r>
              <a:rPr lang="es-ES" dirty="0"/>
              <a:t>Empiezo por el primer bloque: administración electrónica. Aquí agrupamos los servicios que conectan a nuestra comunidad con procedimientos y plataformas de la Administración.</a:t>
            </a:r>
          </a:p>
        </p:txBody>
      </p:sp>
    </p:spTree>
    <p:extLst>
      <p:ext uri="{BB962C8B-B14F-4D97-AF65-F5344CB8AC3E}">
        <p14:creationId xmlns:p14="http://schemas.microsoft.com/office/powerpoint/2010/main" val="2557650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el Cliente Ligero y el Recubrimiento buscan simplificar el acceso a datos y servicios administrativos. La idea es que las universidades no tengan que resolver cada integración por separado ni asumir toda la complejidad técnica de las plataformas externas.</a:t>
            </a:r>
          </a:p>
          <a:p>
            <a:endParaRPr lang="es-ES" dirty="0"/>
          </a:p>
          <a:p>
            <a:r>
              <a:rPr lang="es-ES" dirty="0"/>
              <a:t>El Cliente Ligero facilita el consumo de servicios, y el Recubrimiento actúa como una capa de adaptación y protección, ayudando a homogeneizar accesos, controlar cambios y reducir dependencias directas.</a:t>
            </a:r>
          </a:p>
          <a:p>
            <a:endParaRPr lang="es-ES" dirty="0"/>
          </a:p>
          <a:p>
            <a:r>
              <a:rPr lang="es-ES" dirty="0"/>
              <a:t>Dentro de administración electrónica, firma es probablemente uno de los bloques más críticos. @firma y </a:t>
            </a:r>
            <a:r>
              <a:rPr lang="es-ES" dirty="0" err="1"/>
              <a:t>FIRe</a:t>
            </a:r>
            <a:r>
              <a:rPr lang="es-ES" dirty="0"/>
              <a:t> son servicios que afectan directamente a la seguridad jurídica de muchos procedimientos.</a:t>
            </a:r>
          </a:p>
          <a:p>
            <a:endParaRPr lang="es-ES" dirty="0"/>
          </a:p>
          <a:p>
            <a:r>
              <a:rPr lang="es-ES" dirty="0"/>
              <a:t>@firma aporta validación y servicios relacionados con certificados y firma electrónica; </a:t>
            </a:r>
            <a:r>
              <a:rPr lang="es-ES" dirty="0" err="1"/>
              <a:t>FIRe</a:t>
            </a:r>
            <a:r>
              <a:rPr lang="es-ES" dirty="0"/>
              <a:t> facilita escenarios de firma más integrada y usable.</a:t>
            </a:r>
          </a:p>
          <a:p>
            <a:endParaRPr lang="es-ES" dirty="0"/>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3</a:t>
            </a:fld>
            <a:endParaRPr lang="es-ES"/>
          </a:p>
        </p:txBody>
      </p:sp>
    </p:spTree>
    <p:extLst>
      <p:ext uri="{BB962C8B-B14F-4D97-AF65-F5344CB8AC3E}">
        <p14:creationId xmlns:p14="http://schemas.microsoft.com/office/powerpoint/2010/main" val="3818845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NISUE es una pieza especialmente orientada al ámbito universitario. Su valor está en trasladar la interoperabilidad administrativa al lenguaje y a los procesos de la universidad.</a:t>
            </a:r>
          </a:p>
          <a:p>
            <a:endParaRPr lang="es-ES" dirty="0"/>
          </a:p>
          <a:p>
            <a:r>
              <a:rPr lang="es-ES" dirty="0"/>
              <a:t>Cuando una institución necesita consultar, contrastar o intercambiar información en un procedimiento, lo importante es que el mecanismo sea seguro, trazable y no dependa de soluciones manuales.</a:t>
            </a:r>
            <a:endParaRPr lang="es-ES" sz="1200" dirty="0"/>
          </a:p>
          <a:p>
            <a:pPr marL="171450" indent="-171450">
              <a:buFont typeface="Arial" panose="020B0604020202020204" pitchFamily="34" charset="0"/>
              <a:buChar char="•"/>
            </a:pPr>
            <a:endParaRPr lang="es-ES" sz="1200" dirty="0"/>
          </a:p>
          <a:p>
            <a:pPr marL="171450" indent="-171450">
              <a:buFont typeface="Arial" panose="020B0604020202020204" pitchFamily="34" charset="0"/>
              <a:buChar char="•"/>
            </a:pPr>
            <a:r>
              <a:rPr lang="es-ES" sz="1200" dirty="0"/>
              <a:t>Caso 0</a:t>
            </a:r>
          </a:p>
          <a:p>
            <a:pPr marL="171450" indent="-171450">
              <a:buFont typeface="Arial" panose="020B0604020202020204" pitchFamily="34" charset="0"/>
              <a:buChar char="•"/>
            </a:pPr>
            <a:r>
              <a:rPr lang="es-ES" sz="1200" dirty="0"/>
              <a:t>CU 1 (Datos de Acceso a la universidad): Validado por la PID y publicado en el PAE. Integradas la Universidad de Sevilla (US) y la de Murcia (UM) como cedentes en PRE y PRO. </a:t>
            </a:r>
          </a:p>
          <a:p>
            <a:pPr marL="171450" indent="-171450">
              <a:buFont typeface="Arial" panose="020B0604020202020204" pitchFamily="34" charset="0"/>
              <a:buChar char="•"/>
            </a:pPr>
            <a:r>
              <a:rPr lang="es-ES" sz="1200" dirty="0"/>
              <a:t>CU 2 (Expedientes Académicos) y CU 4 (Títulos Propios): Disponibles en nuestro nodo. Actualmente en fase de pruebas de integración y revisión por parte de la PID para su publicación.</a:t>
            </a:r>
          </a:p>
          <a:p>
            <a:pPr marL="171450" indent="-171450">
              <a:buFont typeface="Arial" panose="020B0604020202020204" pitchFamily="34" charset="0"/>
              <a:buChar char="•"/>
            </a:pPr>
            <a:r>
              <a:rPr lang="es-ES" sz="1200" dirty="0"/>
              <a:t>CU 3 (Docencia Compartida): Al ser más complejo, ninguna universidad ni la PID han comenzado con él, pero ya está desplegado y disponible en nuestro nodo.</a:t>
            </a:r>
          </a:p>
          <a:p>
            <a:pPr marL="171450" indent="-171450">
              <a:buFont typeface="Arial" panose="020B0604020202020204" pitchFamily="34" charset="0"/>
              <a:buChar char="•"/>
            </a:pPr>
            <a:endParaRPr lang="es-ES" sz="1200" dirty="0"/>
          </a:p>
          <a:p>
            <a:pPr marL="0" indent="0">
              <a:buNone/>
            </a:pPr>
            <a:r>
              <a:rPr lang="es-ES" sz="1200" dirty="0"/>
              <a:t>Herramientas de integración (Desarrollo propio): Hemos diseñado en la web de </a:t>
            </a:r>
            <a:r>
              <a:rPr lang="es-ES" sz="1200" dirty="0" err="1"/>
              <a:t>nisue</a:t>
            </a:r>
            <a:r>
              <a:rPr lang="es-ES" sz="1200" dirty="0"/>
              <a:t> de RedIRIS una herramienta para los CU 1, 2 y 4 que facilita a las universidades probar peticiones/respuestas contra NISUE como cedentes, además de simuladores con datos ficticios para su integración como cesionarias.</a:t>
            </a:r>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4</a:t>
            </a:fld>
            <a:endParaRPr lang="es-ES"/>
          </a:p>
        </p:txBody>
      </p:sp>
    </p:spTree>
    <p:extLst>
      <p:ext uri="{BB962C8B-B14F-4D97-AF65-F5344CB8AC3E}">
        <p14:creationId xmlns:p14="http://schemas.microsoft.com/office/powerpoint/2010/main" val="1271754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IRIS-SARA completa este bloque como vía de acceso entre nuestra comunidad y la red SARA. </a:t>
            </a:r>
          </a:p>
        </p:txBody>
      </p:sp>
      <p:sp>
        <p:nvSpPr>
          <p:cNvPr id="4" name="Marcador de número de diapositiva 3"/>
          <p:cNvSpPr>
            <a:spLocks noGrp="1"/>
          </p:cNvSpPr>
          <p:nvPr>
            <p:ph type="sldNum" sz="quarter" idx="5"/>
          </p:nvPr>
        </p:nvSpPr>
        <p:spPr/>
        <p:txBody>
          <a:bodyPr/>
          <a:lstStyle/>
          <a:p>
            <a:fld id="{6588B063-87B7-3342-88AC-276FC0FBE1A8}" type="slidenum">
              <a:rPr lang="es-ES" smtClean="0"/>
              <a:t>5</a:t>
            </a:fld>
            <a:endParaRPr lang="es-ES"/>
          </a:p>
        </p:txBody>
      </p:sp>
    </p:spTree>
    <p:extLst>
      <p:ext uri="{BB962C8B-B14F-4D97-AF65-F5344CB8AC3E}">
        <p14:creationId xmlns:p14="http://schemas.microsoft.com/office/powerpoint/2010/main" val="654936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7245E-DA40-B18F-4AFD-937A00E6A7A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1FEBF90-3A34-058F-996F-CE4C96481E46}"/>
              </a:ext>
            </a:extLst>
          </p:cNvPr>
          <p:cNvSpPr>
            <a:spLocks noGrp="1" noRot="1" noChangeAspect="1"/>
          </p:cNvSpPr>
          <p:nvPr>
            <p:ph type="sldImg"/>
          </p:nvPr>
        </p:nvSpPr>
        <p:spPr>
          <a:xfrm>
            <a:off x="1143000" y="685800"/>
            <a:ext cx="4572000" cy="3429000"/>
          </a:xfrm>
        </p:spPr>
      </p:sp>
      <p:sp>
        <p:nvSpPr>
          <p:cNvPr id="3" name="Marcador de notas 2">
            <a:extLst>
              <a:ext uri="{FF2B5EF4-FFF2-40B4-BE49-F238E27FC236}">
                <a16:creationId xmlns:a16="http://schemas.microsoft.com/office/drawing/2014/main" id="{D3F94961-63F2-A688-256C-1D312FC7F977}"/>
              </a:ext>
            </a:extLst>
          </p:cNvPr>
          <p:cNvSpPr>
            <a:spLocks noGrp="1"/>
          </p:cNvSpPr>
          <p:nvPr>
            <p:ph type="body" idx="1"/>
          </p:nvPr>
        </p:nvSpPr>
        <p:spPr/>
        <p:txBody>
          <a:bodyPr/>
          <a:lstStyle/>
          <a:p>
            <a:r>
              <a:rPr lang="es-ES" dirty="0"/>
              <a:t>Paso al segundo bloque: identidad digital, movilidad y confianza. Si el bloque anterior conecta con la administración electrónica, este conecta con la comunidad de usuarios y con la confianza necesaria para acceder a servicios digitales.</a:t>
            </a:r>
          </a:p>
        </p:txBody>
      </p:sp>
    </p:spTree>
    <p:extLst>
      <p:ext uri="{BB962C8B-B14F-4D97-AF65-F5344CB8AC3E}">
        <p14:creationId xmlns:p14="http://schemas.microsoft.com/office/powerpoint/2010/main" val="1900205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La federación de identidades es una de las capacidades más estratégicas de RedIRIS. Permite que una persona use sus credenciales institucionales para acceder a servicios de terceros, sin crear cuentas duplicadas y manteniendo el control en la institución de origen.</a:t>
            </a:r>
          </a:p>
          <a:p>
            <a:endParaRPr lang="es-ES" dirty="0"/>
          </a:p>
          <a:p>
            <a:r>
              <a:rPr lang="es-ES" dirty="0"/>
              <a:t>Esto reduce fricción para el usuario y mejora el gobierno de la identidad. Además, abre la puerta a modelos de confianza más amplios, nacionales e internacionales.</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La idea fuerza es que la identidad federada no es solo un </a:t>
            </a:r>
            <a:r>
              <a:rPr lang="es-ES" dirty="0" err="1"/>
              <a:t>login</a:t>
            </a:r>
            <a:r>
              <a:rPr lang="es-ES" dirty="0"/>
              <a:t>: es una infraestructura de confianza. Y cada vez que incorporamos un nuevo servicio a este modelo, reducimos fragmentación y mejoramos la experiencia de usuario.</a:t>
            </a:r>
          </a:p>
          <a:p>
            <a:endParaRPr lang="es-ES" dirty="0"/>
          </a:p>
          <a:p>
            <a:r>
              <a:rPr lang="es-ES" dirty="0"/>
              <a:t> </a:t>
            </a:r>
          </a:p>
          <a:p>
            <a:r>
              <a:rPr lang="es-ES" dirty="0" err="1"/>
              <a:t>IdPNube</a:t>
            </a:r>
            <a:r>
              <a:rPr lang="es-ES" dirty="0"/>
              <a:t> complementa la federación, especialmente para instituciones que no tienen capacidad o interés en mantener toda la infraestructura de identidad por sí mismas.</a:t>
            </a:r>
          </a:p>
          <a:p>
            <a:endParaRPr lang="es-ES" dirty="0"/>
          </a:p>
          <a:p>
            <a:r>
              <a:rPr lang="es-ES" dirty="0"/>
              <a:t>Su función es facilitar la entrada en el modelo federado, reduciendo barreras técnicas y operativas. Esto es importante porque la federación solo es útil si las entidades pueden participar de forma realista.</a:t>
            </a:r>
          </a:p>
          <a:p>
            <a:endParaRPr lang="es-ES" dirty="0"/>
          </a:p>
          <a:p>
            <a:r>
              <a:rPr lang="es-ES" dirty="0" err="1"/>
              <a:t>IdPNube</a:t>
            </a:r>
            <a:r>
              <a:rPr lang="es-ES" dirty="0"/>
              <a:t> aporta una vía más sencilla, común y mantenible. </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NOVEDADES</a:t>
            </a:r>
          </a:p>
          <a:p>
            <a:endParaRPr lang="es-ES" dirty="0"/>
          </a:p>
          <a:p>
            <a:endParaRPr lang="es-ES" dirty="0"/>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7</a:t>
            </a:fld>
            <a:endParaRPr lang="es-ES"/>
          </a:p>
        </p:txBody>
      </p:sp>
    </p:spTree>
    <p:extLst>
      <p:ext uri="{BB962C8B-B14F-4D97-AF65-F5344CB8AC3E}">
        <p14:creationId xmlns:p14="http://schemas.microsoft.com/office/powerpoint/2010/main" val="1919324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err="1"/>
              <a:t>Eduroam</a:t>
            </a:r>
            <a:r>
              <a:rPr lang="es-ES" dirty="0"/>
              <a:t> es quizá uno de los servicios más visibles para el usuario final. Permite conectividad en movilidad usando las credenciales de la institución de origen, tanto dentro como fuera de España.</a:t>
            </a:r>
          </a:p>
          <a:p>
            <a:endParaRPr lang="es-ES" dirty="0"/>
          </a:p>
          <a:p>
            <a:r>
              <a:rPr lang="es-ES" dirty="0"/>
              <a:t>Pero aunque el usuario lo perciba como “tener wifi”, por debajo hay identidad, coordinación, confianza y operación técnica.</a:t>
            </a:r>
          </a:p>
          <a:p>
            <a:endParaRPr lang="es-ES" dirty="0"/>
          </a:p>
          <a:p>
            <a:endParaRPr lang="es-ES" dirty="0"/>
          </a:p>
          <a:p>
            <a:r>
              <a:rPr lang="es-ES" dirty="0"/>
              <a:t>se ha avanzado en </a:t>
            </a:r>
            <a:r>
              <a:rPr lang="es-ES" dirty="0" err="1"/>
              <a:t>eVA</a:t>
            </a:r>
            <a:r>
              <a:rPr lang="es-ES" dirty="0"/>
              <a:t> (</a:t>
            </a:r>
            <a:r>
              <a:rPr lang="es-ES" dirty="0" err="1"/>
              <a:t>eduroam</a:t>
            </a:r>
            <a:r>
              <a:rPr lang="es-ES" dirty="0"/>
              <a:t> </a:t>
            </a:r>
            <a:r>
              <a:rPr lang="es-ES" dirty="0" err="1"/>
              <a:t>Visitor</a:t>
            </a:r>
            <a:r>
              <a:rPr lang="es-ES" dirty="0"/>
              <a:t> Access), </a:t>
            </a:r>
            <a:r>
              <a:rPr lang="es-ES" sz="1200" b="0" i="0" kern="1200" dirty="0">
                <a:solidFill>
                  <a:schemeClr val="tx1"/>
                </a:solidFill>
                <a:effectLst/>
                <a:latin typeface="+mn-lt"/>
                <a:ea typeface="+mn-ea"/>
                <a:cs typeface="+mn-cs"/>
              </a:rPr>
              <a:t>es un servicio que permite a las instituciones crear cuentas temporales de acceso a la red </a:t>
            </a:r>
            <a:r>
              <a:rPr lang="es-ES" sz="1200" b="0" i="0" kern="1200" dirty="0" err="1">
                <a:solidFill>
                  <a:schemeClr val="tx1"/>
                </a:solidFill>
                <a:effectLst/>
                <a:latin typeface="+mn-lt"/>
                <a:ea typeface="+mn-ea"/>
                <a:cs typeface="+mn-cs"/>
              </a:rPr>
              <a:t>eduroam</a:t>
            </a:r>
            <a:r>
              <a:rPr lang="es-ES" sz="1200" b="0" i="0" kern="1200" dirty="0">
                <a:solidFill>
                  <a:schemeClr val="tx1"/>
                </a:solidFill>
                <a:effectLst/>
                <a:latin typeface="+mn-lt"/>
                <a:ea typeface="+mn-ea"/>
                <a:cs typeface="+mn-cs"/>
              </a:rPr>
              <a:t> para visitantes que no tienen credenciales propias.</a:t>
            </a:r>
            <a:endParaRPr lang="es-ES" dirty="0"/>
          </a:p>
          <a:p>
            <a:endParaRPr lang="es-ES" dirty="0"/>
          </a:p>
          <a:p>
            <a:r>
              <a:rPr lang="es-ES" dirty="0"/>
              <a:t> y en la posibilidad de ofrecer </a:t>
            </a:r>
            <a:r>
              <a:rPr lang="es-ES" dirty="0" err="1"/>
              <a:t>eduroam</a:t>
            </a:r>
            <a:r>
              <a:rPr lang="es-ES" dirty="0"/>
              <a:t> sobre EAP-TLS (</a:t>
            </a:r>
            <a:r>
              <a:rPr lang="es-ES" sz="1200" b="0" i="0" kern="1200" dirty="0">
                <a:solidFill>
                  <a:schemeClr val="tx1"/>
                </a:solidFill>
                <a:effectLst/>
                <a:latin typeface="+mn-lt"/>
                <a:ea typeface="+mn-ea"/>
                <a:cs typeface="+mn-cs"/>
              </a:rPr>
              <a:t>es un método de autenticación que utiliza certificados digitales para autenticar tanto al cliente como al servidor)</a:t>
            </a:r>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8</a:t>
            </a:fld>
            <a:endParaRPr lang="es-ES"/>
          </a:p>
        </p:txBody>
      </p:sp>
    </p:spTree>
    <p:extLst>
      <p:ext uri="{BB962C8B-B14F-4D97-AF65-F5344CB8AC3E}">
        <p14:creationId xmlns:p14="http://schemas.microsoft.com/office/powerpoint/2010/main" val="1679109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r>
              <a:rPr lang="es-ES" dirty="0"/>
              <a:t>TCS se sitúa en la capa de confianza digital. Los certificados son una pieza básica para proteger servicios, cifrar comunicaciones y dar garantías en entornos web y de sistemas.</a:t>
            </a:r>
          </a:p>
          <a:p>
            <a:endParaRPr lang="es-ES" dirty="0"/>
          </a:p>
          <a:p>
            <a:r>
              <a:rPr lang="es-ES" dirty="0"/>
              <a:t>Para las instituciones, disponer de un servicio común de certificados reduce complejidad, evita contrataciones dispersas y facilita una gestión más ordenada.</a:t>
            </a:r>
          </a:p>
          <a:p>
            <a:endParaRPr lang="es-ES" dirty="0"/>
          </a:p>
          <a:p>
            <a:r>
              <a:rPr lang="es-ES" dirty="0"/>
              <a:t>El reto no es solo emitir certificados, sino acompañar su ciclo de vida: altas, renovaciones, cambios, buenas prácticas y soporte.</a:t>
            </a:r>
          </a:p>
          <a:p>
            <a:endParaRPr lang="es-ES" dirty="0"/>
          </a:p>
          <a:p>
            <a:endParaRPr lang="es-ES" dirty="0"/>
          </a:p>
          <a:p>
            <a:r>
              <a:rPr lang="es-ES" dirty="0"/>
              <a:t>DATOS</a:t>
            </a:r>
          </a:p>
          <a:p>
            <a:endParaRPr lang="es-ES" dirty="0"/>
          </a:p>
          <a:p>
            <a:r>
              <a:rPr lang="es-ES" sz="1200" dirty="0"/>
              <a:t>15 de marzo de 2026: Los certificados recién emitidos, incluyendo DCV, deberán renovarse cada 200 días.</a:t>
            </a:r>
          </a:p>
          <a:p>
            <a:r>
              <a:rPr lang="es-ES" sz="1200" dirty="0"/>
              <a:t>15 de marzo de 2027: Ese periodo de validez se reducirá a 100 días.</a:t>
            </a:r>
          </a:p>
          <a:p>
            <a:r>
              <a:rPr lang="es-ES" sz="1200" dirty="0"/>
              <a:t>15 de marzo de 2029: Los nuevos certificados SSL/TLS estarán limitados a 47 días, y las DCV a 10 días.</a:t>
            </a:r>
          </a:p>
          <a:p>
            <a:endParaRPr lang="es-ES" dirty="0"/>
          </a:p>
        </p:txBody>
      </p:sp>
      <p:sp>
        <p:nvSpPr>
          <p:cNvPr id="4" name="Marcador de número de diapositiva 3"/>
          <p:cNvSpPr>
            <a:spLocks noGrp="1"/>
          </p:cNvSpPr>
          <p:nvPr>
            <p:ph type="sldNum" sz="quarter" idx="5"/>
          </p:nvPr>
        </p:nvSpPr>
        <p:spPr/>
        <p:txBody>
          <a:bodyPr/>
          <a:lstStyle/>
          <a:p>
            <a:fld id="{6588B063-87B7-3342-88AC-276FC0FBE1A8}" type="slidenum">
              <a:rPr lang="es-ES" smtClean="0"/>
              <a:t>9</a:t>
            </a:fld>
            <a:endParaRPr lang="es-ES"/>
          </a:p>
        </p:txBody>
      </p:sp>
    </p:spTree>
    <p:extLst>
      <p:ext uri="{BB962C8B-B14F-4D97-AF65-F5344CB8AC3E}">
        <p14:creationId xmlns:p14="http://schemas.microsoft.com/office/powerpoint/2010/main" val="1404787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4_Diapositiva de título">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4D94D600-E6B0-46BE-8610-B532C7BA7883}" type="slidenum">
              <a:rPr lang="es-ES" smtClean="0"/>
              <a:t>‹Nº›</a:t>
            </a:fld>
            <a:endParaRPr lang="es-ES"/>
          </a:p>
        </p:txBody>
      </p:sp>
    </p:spTree>
    <p:extLst>
      <p:ext uri="{BB962C8B-B14F-4D97-AF65-F5344CB8AC3E}">
        <p14:creationId xmlns:p14="http://schemas.microsoft.com/office/powerpoint/2010/main" val="269358416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A3B731E-A247-CDC7-F856-EDB80482824E}"/>
              </a:ext>
            </a:extLst>
          </p:cNvPr>
          <p:cNvSpPr>
            <a:spLocks noGrp="1"/>
          </p:cNvSpPr>
          <p:nvPr>
            <p:ph type="dt" sz="half" idx="10"/>
          </p:nvPr>
        </p:nvSpPr>
        <p:spPr/>
        <p:txBody>
          <a:bodyPr/>
          <a:lstStyle/>
          <a:p>
            <a:fld id="{19892784-90E7-4F08-8C58-D762C73F422E}" type="datetimeFigureOut">
              <a:rPr lang="es-ES" smtClean="0"/>
              <a:t>22/6/26</a:t>
            </a:fld>
            <a:endParaRPr lang="es-ES"/>
          </a:p>
        </p:txBody>
      </p:sp>
      <p:sp>
        <p:nvSpPr>
          <p:cNvPr id="3" name="Marcador de pie de página 2">
            <a:extLst>
              <a:ext uri="{FF2B5EF4-FFF2-40B4-BE49-F238E27FC236}">
                <a16:creationId xmlns:a16="http://schemas.microsoft.com/office/drawing/2014/main" id="{BF1A1BB8-B635-D9B3-29D6-121F4CFF7E2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DE069BF-0972-2742-04B4-B7236620804D}"/>
              </a:ext>
            </a:extLst>
          </p:cNvPr>
          <p:cNvSpPr>
            <a:spLocks noGrp="1"/>
          </p:cNvSpPr>
          <p:nvPr>
            <p:ph type="sldNum" sz="quarter" idx="12"/>
          </p:nvPr>
        </p:nvSpPr>
        <p:spPr/>
        <p:txBody>
          <a:bodyPr/>
          <a:lstStyle/>
          <a:p>
            <a:fld id="{4D94D600-E6B0-46BE-8610-B532C7BA7883}" type="slidenum">
              <a:rPr lang="es-ES" smtClean="0"/>
              <a:t>‹Nº›</a:t>
            </a:fld>
            <a:endParaRPr lang="es-ES"/>
          </a:p>
        </p:txBody>
      </p:sp>
    </p:spTree>
    <p:extLst>
      <p:ext uri="{BB962C8B-B14F-4D97-AF65-F5344CB8AC3E}">
        <p14:creationId xmlns:p14="http://schemas.microsoft.com/office/powerpoint/2010/main" val="479871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5403E8-D505-34D3-DC9C-3F8442272266}"/>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818C6DA-2799-2916-D56B-4AADEFFEDC6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C21ED32-E98C-7EF3-87A3-A6D512084FD1}"/>
              </a:ext>
            </a:extLst>
          </p:cNvPr>
          <p:cNvSpPr>
            <a:spLocks noGrp="1"/>
          </p:cNvSpPr>
          <p:nvPr>
            <p:ph type="dt" sz="half" idx="10"/>
          </p:nvPr>
        </p:nvSpPr>
        <p:spPr/>
        <p:txBody>
          <a:bodyPr/>
          <a:lstStyle/>
          <a:p>
            <a:fld id="{19892784-90E7-4F08-8C58-D762C73F422E}" type="datetimeFigureOut">
              <a:rPr lang="es-ES" smtClean="0"/>
              <a:t>22/6/26</a:t>
            </a:fld>
            <a:endParaRPr lang="es-ES"/>
          </a:p>
        </p:txBody>
      </p:sp>
      <p:sp>
        <p:nvSpPr>
          <p:cNvPr id="5" name="Marcador de pie de página 4">
            <a:extLst>
              <a:ext uri="{FF2B5EF4-FFF2-40B4-BE49-F238E27FC236}">
                <a16:creationId xmlns:a16="http://schemas.microsoft.com/office/drawing/2014/main" id="{6C9936DA-EDB1-CA36-0D74-450CCFDE15E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0CB9038-6A0A-76BC-6220-3310D1D9D3DE}"/>
              </a:ext>
            </a:extLst>
          </p:cNvPr>
          <p:cNvSpPr>
            <a:spLocks noGrp="1"/>
          </p:cNvSpPr>
          <p:nvPr>
            <p:ph type="sldNum" sz="quarter" idx="12"/>
          </p:nvPr>
        </p:nvSpPr>
        <p:spPr/>
        <p:txBody>
          <a:bodyPr/>
          <a:lstStyle/>
          <a:p>
            <a:fld id="{4D94D600-E6B0-46BE-8610-B532C7BA7883}" type="slidenum">
              <a:rPr lang="es-ES" smtClean="0"/>
              <a:t>‹Nº›</a:t>
            </a:fld>
            <a:endParaRPr lang="es-ES"/>
          </a:p>
        </p:txBody>
      </p:sp>
    </p:spTree>
    <p:extLst>
      <p:ext uri="{BB962C8B-B14F-4D97-AF65-F5344CB8AC3E}">
        <p14:creationId xmlns:p14="http://schemas.microsoft.com/office/powerpoint/2010/main" val="2439847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B48B55-C9DF-A692-9D69-68F80103FA9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33065C5-0874-362A-B411-7FF6C82CE89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A636DEF-D866-8ACC-489F-E1C34C74CABC}"/>
              </a:ext>
            </a:extLst>
          </p:cNvPr>
          <p:cNvSpPr>
            <a:spLocks noGrp="1"/>
          </p:cNvSpPr>
          <p:nvPr>
            <p:ph type="dt" sz="half" idx="10"/>
          </p:nvPr>
        </p:nvSpPr>
        <p:spPr/>
        <p:txBody>
          <a:bodyPr/>
          <a:lstStyle/>
          <a:p>
            <a:fld id="{19892784-90E7-4F08-8C58-D762C73F422E}" type="datetimeFigureOut">
              <a:rPr lang="es-ES" smtClean="0"/>
              <a:t>22/6/26</a:t>
            </a:fld>
            <a:endParaRPr lang="es-ES"/>
          </a:p>
        </p:txBody>
      </p:sp>
      <p:sp>
        <p:nvSpPr>
          <p:cNvPr id="5" name="Marcador de pie de página 4">
            <a:extLst>
              <a:ext uri="{FF2B5EF4-FFF2-40B4-BE49-F238E27FC236}">
                <a16:creationId xmlns:a16="http://schemas.microsoft.com/office/drawing/2014/main" id="{E58E2ECC-2576-4DE4-3DCF-753EE2298B1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3C4955-3239-59B6-2F34-D2B9767DABBF}"/>
              </a:ext>
            </a:extLst>
          </p:cNvPr>
          <p:cNvSpPr>
            <a:spLocks noGrp="1"/>
          </p:cNvSpPr>
          <p:nvPr>
            <p:ph type="sldNum" sz="quarter" idx="12"/>
          </p:nvPr>
        </p:nvSpPr>
        <p:spPr/>
        <p:txBody>
          <a:bodyPr/>
          <a:lstStyle/>
          <a:p>
            <a:fld id="{4D94D600-E6B0-46BE-8610-B532C7BA7883}" type="slidenum">
              <a:rPr lang="es-ES" smtClean="0"/>
              <a:t>‹Nº›</a:t>
            </a:fld>
            <a:endParaRPr lang="es-ES"/>
          </a:p>
        </p:txBody>
      </p:sp>
    </p:spTree>
    <p:extLst>
      <p:ext uri="{BB962C8B-B14F-4D97-AF65-F5344CB8AC3E}">
        <p14:creationId xmlns:p14="http://schemas.microsoft.com/office/powerpoint/2010/main" val="2608620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517D4B-92E5-1CF1-B565-054BBB6AF354}"/>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1D11191-0438-FC43-EC08-41A46AB456F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46A13CB-FD4D-C677-ED14-CB9E8961EC09}"/>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5" name="Marcador de pie de página 4">
            <a:extLst>
              <a:ext uri="{FF2B5EF4-FFF2-40B4-BE49-F238E27FC236}">
                <a16:creationId xmlns:a16="http://schemas.microsoft.com/office/drawing/2014/main" id="{3F5445BC-8AD6-E62D-85F1-FF5E71770A3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AFA9F37-BA5C-FA81-B605-B7886CDBC9E7}"/>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1976990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BFED61-76CD-C7D8-5475-BCD7F8FBF4A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87E8BAB-CB3E-AFCB-204A-429B80456CA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62B66EE-ED8A-F710-C07F-3A7FC9560DFB}"/>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5" name="Marcador de pie de página 4">
            <a:extLst>
              <a:ext uri="{FF2B5EF4-FFF2-40B4-BE49-F238E27FC236}">
                <a16:creationId xmlns:a16="http://schemas.microsoft.com/office/drawing/2014/main" id="{05EC6B68-865A-DA25-0EDA-8B33EFE9A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B84AFFA-5549-7EC2-0C49-293E3D45F34F}"/>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1154620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1DF212-CF21-0665-0063-4D6511D4D87B}"/>
              </a:ext>
            </a:extLst>
          </p:cNvPr>
          <p:cNvSpPr>
            <a:spLocks noGrp="1"/>
          </p:cNvSpPr>
          <p:nvPr>
            <p:ph type="title"/>
          </p:nvPr>
        </p:nvSpPr>
        <p:spPr>
          <a:xfrm>
            <a:off x="623887" y="1709738"/>
            <a:ext cx="7886700" cy="2852737"/>
          </a:xfrm>
        </p:spPr>
        <p:txBody>
          <a:bodyPr anchor="b"/>
          <a:lstStyle>
            <a:lvl1pPr>
              <a:defRPr sz="45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5175E3-53CD-00BC-05AD-8C89F273E72D}"/>
              </a:ext>
            </a:extLst>
          </p:cNvPr>
          <p:cNvSpPr>
            <a:spLocks noGrp="1"/>
          </p:cNvSpPr>
          <p:nvPr>
            <p:ph type="body" idx="1"/>
          </p:nvPr>
        </p:nvSpPr>
        <p:spPr>
          <a:xfrm>
            <a:off x="623887"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831E657-A95E-5769-FAAF-CCDAE250427C}"/>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5" name="Marcador de pie de página 4">
            <a:extLst>
              <a:ext uri="{FF2B5EF4-FFF2-40B4-BE49-F238E27FC236}">
                <a16:creationId xmlns:a16="http://schemas.microsoft.com/office/drawing/2014/main" id="{E29EEC54-D224-006C-A0DA-7CB5E048A5E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09822E2-153B-1743-3610-D99633999A24}"/>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4224489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76DED1-8780-1AC4-55E6-5DCDE57F0EA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D67AF75-CD37-6AA0-C98C-04103596A538}"/>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A13DE49-764C-97C6-09C5-06446AE9E8C4}"/>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05F06139-BC46-0EF5-A13A-F9E6177C0103}"/>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6" name="Marcador de pie de página 5">
            <a:extLst>
              <a:ext uri="{FF2B5EF4-FFF2-40B4-BE49-F238E27FC236}">
                <a16:creationId xmlns:a16="http://schemas.microsoft.com/office/drawing/2014/main" id="{CF810A95-C2EA-8E8E-9A4A-FEDF2198814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7DBAB90-1C37-5639-C9C8-345B4D6C0BD9}"/>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1033696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D200BA-73A8-5849-7568-F3C33ABEC61D}"/>
              </a:ext>
            </a:extLst>
          </p:cNvPr>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499FFE5-4DE3-10FB-685B-C93E2AB3E4D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EF2E8EC-0825-6E57-D04A-99763985CA45}"/>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8B52AA8-3347-F417-4DAF-3A7BB8DEB19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1D91C0F-3792-4269-DACA-6E9D04D8EF8C}"/>
              </a:ext>
            </a:extLst>
          </p:cNvPr>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439C87BE-6468-D179-8E0D-DD21FBFD43A0}"/>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8" name="Marcador de pie de página 7">
            <a:extLst>
              <a:ext uri="{FF2B5EF4-FFF2-40B4-BE49-F238E27FC236}">
                <a16:creationId xmlns:a16="http://schemas.microsoft.com/office/drawing/2014/main" id="{4EBA0EE5-4550-CC1B-03B1-084CA412662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9E98DA2-59BE-CDDC-D495-7E74E53B87BD}"/>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4192208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B08778-0AC9-3D88-ABDB-A2973C54557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29CBE42A-736A-8932-7235-178E933469F3}"/>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4" name="Marcador de pie de página 3">
            <a:extLst>
              <a:ext uri="{FF2B5EF4-FFF2-40B4-BE49-F238E27FC236}">
                <a16:creationId xmlns:a16="http://schemas.microsoft.com/office/drawing/2014/main" id="{62E6195F-4446-9142-800D-04CDB10FC7B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D674AD9-D826-933E-950B-69E73975CDB9}"/>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591922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D506231-3252-C80C-4513-826F4F37526E}"/>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3" name="Marcador de pie de página 2">
            <a:extLst>
              <a:ext uri="{FF2B5EF4-FFF2-40B4-BE49-F238E27FC236}">
                <a16:creationId xmlns:a16="http://schemas.microsoft.com/office/drawing/2014/main" id="{1FC4BB15-6B06-82E6-B047-74694A0C0AB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962DBC6-D0FF-08B9-A445-86E97C5F6D20}"/>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15071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4_Título y objetos">
    <p:spTree>
      <p:nvGrpSpPr>
        <p:cNvPr id="1" name=""/>
        <p:cNvGrpSpPr/>
        <p:nvPr/>
      </p:nvGrpSpPr>
      <p:grpSpPr>
        <a:xfrm>
          <a:off x="0" y="0"/>
          <a:ext cx="0" cy="0"/>
          <a:chOff x="0" y="0"/>
          <a:chExt cx="0" cy="0"/>
        </a:xfrm>
      </p:grpSpPr>
      <p:pic>
        <p:nvPicPr>
          <p:cNvPr id="38" name="carrusel-2023.svg" descr="carrusel-2023.svg"/>
          <p:cNvPicPr>
            <a:picLocks noChangeAspect="1"/>
          </p:cNvPicPr>
          <p:nvPr/>
        </p:nvPicPr>
        <p:blipFill>
          <a:blip r:embed="rId2"/>
          <a:stretch>
            <a:fillRect/>
          </a:stretch>
        </p:blipFill>
        <p:spPr>
          <a:xfrm>
            <a:off x="352425" y="6083300"/>
            <a:ext cx="4398238" cy="469900"/>
          </a:xfrm>
          <a:prstGeom prst="rect">
            <a:avLst/>
          </a:prstGeom>
          <a:ln w="12700">
            <a:miter lim="400000"/>
          </a:ln>
        </p:spPr>
      </p:pic>
      <p:pic>
        <p:nvPicPr>
          <p:cNvPr id="39" name="fondo-red.es-3.svg" descr="fondo-red.es-3.svg"/>
          <p:cNvPicPr>
            <a:picLocks noChangeAspect="1"/>
          </p:cNvPicPr>
          <p:nvPr/>
        </p:nvPicPr>
        <p:blipFill>
          <a:blip r:embed="rId3"/>
          <a:stretch>
            <a:fillRect/>
          </a:stretch>
        </p:blipFill>
        <p:spPr>
          <a:xfrm>
            <a:off x="273061" y="328899"/>
            <a:ext cx="8624162" cy="1335030"/>
          </a:xfrm>
          <a:prstGeom prst="rect">
            <a:avLst/>
          </a:prstGeom>
          <a:ln w="12700">
            <a:miter lim="400000"/>
          </a:ln>
        </p:spPr>
      </p:pic>
      <p:sp>
        <p:nvSpPr>
          <p:cNvPr id="40" name="Número de diapositiva"/>
          <p:cNvSpPr txBox="1">
            <a:spLocks noGrp="1"/>
          </p:cNvSpPr>
          <p:nvPr>
            <p:ph type="sldNum" sz="quarter" idx="2"/>
          </p:nvPr>
        </p:nvSpPr>
        <p:spPr>
          <a:xfrm>
            <a:off x="8617732" y="6411955"/>
            <a:ext cx="324767" cy="253916"/>
          </a:xfrm>
          <a:prstGeom prst="rect">
            <a:avLst/>
          </a:prstGeom>
        </p:spPr>
        <p:txBody>
          <a:bodyPr/>
          <a:lstStyle>
            <a:lvl1pPr>
              <a:defRPr sz="1050">
                <a:latin typeface="Interstate"/>
                <a:ea typeface="Interstate"/>
                <a:cs typeface="Interstate"/>
                <a:sym typeface="Interstate"/>
              </a:defRPr>
            </a:lvl1pPr>
          </a:lstStyle>
          <a:p>
            <a:fld id="{4D94D600-E6B0-46BE-8610-B532C7BA7883}" type="slidenum">
              <a:rPr lang="es-ES" smtClean="0"/>
              <a:t>‹Nº›</a:t>
            </a:fld>
            <a:endParaRPr lang="es-ES"/>
          </a:p>
        </p:txBody>
      </p:sp>
      <p:sp>
        <p:nvSpPr>
          <p:cNvPr id="2" name="Nivel de texto 1…">
            <a:extLst>
              <a:ext uri="{FF2B5EF4-FFF2-40B4-BE49-F238E27FC236}">
                <a16:creationId xmlns:a16="http://schemas.microsoft.com/office/drawing/2014/main" id="{A7578CEB-2654-60B1-66CE-6D151558D8DD}"/>
              </a:ext>
            </a:extLst>
          </p:cNvPr>
          <p:cNvSpPr txBox="1">
            <a:spLocks noGrp="1"/>
          </p:cNvSpPr>
          <p:nvPr>
            <p:ph idx="1"/>
          </p:nvPr>
        </p:nvSpPr>
        <p:spPr>
          <a:xfrm>
            <a:off x="457200" y="1600201"/>
            <a:ext cx="7835900" cy="414866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a:p>
        </p:txBody>
      </p:sp>
    </p:spTree>
    <p:extLst>
      <p:ext uri="{BB962C8B-B14F-4D97-AF65-F5344CB8AC3E}">
        <p14:creationId xmlns:p14="http://schemas.microsoft.com/office/powerpoint/2010/main" val="400056523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C052F9-3472-89E9-CEE7-BE5AE9D7FCF3}"/>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C0BBB33-FD12-81B4-8DE1-FC6F53665E3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759BDBF-4060-D0E1-2112-82F03EEC414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068C829-C02D-3774-C492-700AFDA53465}"/>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6" name="Marcador de pie de página 5">
            <a:extLst>
              <a:ext uri="{FF2B5EF4-FFF2-40B4-BE49-F238E27FC236}">
                <a16:creationId xmlns:a16="http://schemas.microsoft.com/office/drawing/2014/main" id="{F191CDAF-97FF-7050-91FC-FC428794A5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7BEC779-2EE5-8163-D454-E13BE2EEC0C9}"/>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38966913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E28993-88E5-2931-F28F-40579AD62672}"/>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A5E97DE-A18D-5C6C-6C8F-98C6BE65B56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p>
        </p:txBody>
      </p:sp>
      <p:sp>
        <p:nvSpPr>
          <p:cNvPr id="4" name="Marcador de texto 3">
            <a:extLst>
              <a:ext uri="{FF2B5EF4-FFF2-40B4-BE49-F238E27FC236}">
                <a16:creationId xmlns:a16="http://schemas.microsoft.com/office/drawing/2014/main" id="{1C63A937-9670-F085-D2DD-AA1273AA549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34BA76-C5C2-37ED-8EE7-D493EC7D50C8}"/>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6" name="Marcador de pie de página 5">
            <a:extLst>
              <a:ext uri="{FF2B5EF4-FFF2-40B4-BE49-F238E27FC236}">
                <a16:creationId xmlns:a16="http://schemas.microsoft.com/office/drawing/2014/main" id="{ECFAFC3B-6724-5313-660A-CA2851B303F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E2777E8-E341-4EE7-A322-64421CD80B87}"/>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2441484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A7CFD9-315C-070C-38AD-E0C910C4FAD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0005D57-25DE-2C80-FA8C-756A06186B9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E15D424-40B5-B676-D193-A452CB75877E}"/>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5" name="Marcador de pie de página 4">
            <a:extLst>
              <a:ext uri="{FF2B5EF4-FFF2-40B4-BE49-F238E27FC236}">
                <a16:creationId xmlns:a16="http://schemas.microsoft.com/office/drawing/2014/main" id="{BFBE6543-C75D-F9CD-4A71-C0D4ECA6C2F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A37CC2-3C28-64B8-7BBA-D2F246B4EE19}"/>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2281296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8BC9B5B-EBC0-3A57-5356-A1BFF26330C4}"/>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F540ACF-B823-8DBC-6D1E-AE553BE32257}"/>
              </a:ext>
            </a:extLst>
          </p:cNvPr>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3FBC7D3-4859-B158-4746-144BC0275F86}"/>
              </a:ext>
            </a:extLst>
          </p:cNvPr>
          <p:cNvSpPr>
            <a:spLocks noGrp="1"/>
          </p:cNvSpPr>
          <p:nvPr>
            <p:ph type="dt" sz="half" idx="10"/>
          </p:nvPr>
        </p:nvSpPr>
        <p:spPr/>
        <p:txBody>
          <a:bodyPr/>
          <a:lstStyle/>
          <a:p>
            <a:fld id="{CCEF3F72-5B7C-2146-88E9-FBA937C5308C}" type="datetimeFigureOut">
              <a:rPr lang="es-ES" smtClean="0"/>
              <a:t>22/6/26</a:t>
            </a:fld>
            <a:endParaRPr lang="es-ES"/>
          </a:p>
        </p:txBody>
      </p:sp>
      <p:sp>
        <p:nvSpPr>
          <p:cNvPr id="5" name="Marcador de pie de página 4">
            <a:extLst>
              <a:ext uri="{FF2B5EF4-FFF2-40B4-BE49-F238E27FC236}">
                <a16:creationId xmlns:a16="http://schemas.microsoft.com/office/drawing/2014/main" id="{7EE9BC16-C8AD-0269-4E0F-0E32386904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BA70E8B-675B-272D-20E1-270C09314FB5}"/>
              </a:ext>
            </a:extLst>
          </p:cNvPr>
          <p:cNvSpPr>
            <a:spLocks noGrp="1"/>
          </p:cNvSpPr>
          <p:nvPr>
            <p:ph type="sldNum" sz="quarter" idx="12"/>
          </p:nvPr>
        </p:nvSpPr>
        <p:spPr/>
        <p:txBody>
          <a:bodyPr/>
          <a:lstStyle/>
          <a:p>
            <a:fld id="{56D4204B-5F35-D94B-AE74-A412F71384F8}" type="slidenum">
              <a:rPr lang="es-ES" smtClean="0"/>
              <a:t>‹Nº›</a:t>
            </a:fld>
            <a:endParaRPr lang="es-ES"/>
          </a:p>
        </p:txBody>
      </p:sp>
    </p:spTree>
    <p:extLst>
      <p:ext uri="{BB962C8B-B14F-4D97-AF65-F5344CB8AC3E}">
        <p14:creationId xmlns:p14="http://schemas.microsoft.com/office/powerpoint/2010/main" val="1220400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3_Título y objetos">
    <p:spTree>
      <p:nvGrpSpPr>
        <p:cNvPr id="1" name=""/>
        <p:cNvGrpSpPr/>
        <p:nvPr/>
      </p:nvGrpSpPr>
      <p:grpSpPr>
        <a:xfrm>
          <a:off x="0" y="0"/>
          <a:ext cx="0" cy="0"/>
          <a:chOff x="0" y="0"/>
          <a:chExt cx="0" cy="0"/>
        </a:xfrm>
      </p:grpSpPr>
      <p:sp>
        <p:nvSpPr>
          <p:cNvPr id="57" name="Rectángulo 2"/>
          <p:cNvSpPr/>
          <p:nvPr/>
        </p:nvSpPr>
        <p:spPr>
          <a:xfrm>
            <a:off x="0" y="0"/>
            <a:ext cx="9144000" cy="6858000"/>
          </a:xfrm>
          <a:prstGeom prst="rect">
            <a:avLst/>
          </a:prstGeom>
          <a:solidFill>
            <a:srgbClr val="E41C41"/>
          </a:solidFill>
          <a:ln w="12700">
            <a:miter lim="400000"/>
          </a:ln>
        </p:spPr>
        <p:txBody>
          <a:bodyPr lIns="34289" rIns="34289" anchor="ctr"/>
          <a:lstStyle/>
          <a:p>
            <a:pPr algn="ctr">
              <a:defRPr sz="1800" b="0">
                <a:latin typeface="+mn-lt"/>
                <a:ea typeface="+mn-ea"/>
                <a:cs typeface="+mn-cs"/>
                <a:sym typeface="Calibri"/>
              </a:defRPr>
            </a:pPr>
            <a:endParaRPr sz="1350"/>
          </a:p>
        </p:txBody>
      </p:sp>
      <p:pic>
        <p:nvPicPr>
          <p:cNvPr id="58" name="Imagen 3" descr="Imagen 3"/>
          <p:cNvPicPr>
            <a:picLocks noChangeAspect="1"/>
          </p:cNvPicPr>
          <p:nvPr/>
        </p:nvPicPr>
        <p:blipFill>
          <a:blip r:embed="rId2"/>
          <a:stretch>
            <a:fillRect/>
          </a:stretch>
        </p:blipFill>
        <p:spPr>
          <a:xfrm>
            <a:off x="357276" y="0"/>
            <a:ext cx="7171616" cy="1465513"/>
          </a:xfrm>
          <a:prstGeom prst="rect">
            <a:avLst/>
          </a:prstGeom>
          <a:ln w="12700">
            <a:miter lim="400000"/>
          </a:ln>
        </p:spPr>
      </p:pic>
      <p:sp>
        <p:nvSpPr>
          <p:cNvPr id="59" name="CuadroTexto 4"/>
          <p:cNvSpPr txBox="1"/>
          <p:nvPr/>
        </p:nvSpPr>
        <p:spPr>
          <a:xfrm>
            <a:off x="7563181" y="876374"/>
            <a:ext cx="1040609" cy="415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lgn="r">
              <a:defRPr sz="2800">
                <a:solidFill>
                  <a:srgbClr val="FFFFFF"/>
                </a:solidFill>
              </a:defRPr>
            </a:lvl1pPr>
          </a:lstStyle>
          <a:p>
            <a:r>
              <a:rPr sz="2100"/>
              <a:t>Índice</a:t>
            </a:r>
          </a:p>
        </p:txBody>
      </p:sp>
      <p:sp>
        <p:nvSpPr>
          <p:cNvPr id="60" name="Número de diapositiva"/>
          <p:cNvSpPr txBox="1">
            <a:spLocks noGrp="1"/>
          </p:cNvSpPr>
          <p:nvPr>
            <p:ph type="sldNum" sz="quarter" idx="2"/>
          </p:nvPr>
        </p:nvSpPr>
        <p:spPr>
          <a:xfrm>
            <a:off x="8617732" y="6411955"/>
            <a:ext cx="324767" cy="253916"/>
          </a:xfrm>
          <a:prstGeom prst="rect">
            <a:avLst/>
          </a:prstGeom>
        </p:spPr>
        <p:txBody>
          <a:bodyPr/>
          <a:lstStyle>
            <a:lvl1pPr>
              <a:defRPr sz="1050">
                <a:solidFill>
                  <a:srgbClr val="FFFFFF"/>
                </a:solidFill>
                <a:latin typeface="Interstate"/>
                <a:ea typeface="Interstate"/>
                <a:cs typeface="Interstate"/>
                <a:sym typeface="Interstate"/>
              </a:defRPr>
            </a:lvl1pPr>
          </a:lstStyle>
          <a:p>
            <a:fld id="{4D94D600-E6B0-46BE-8610-B532C7BA7883}" type="slidenum">
              <a:rPr lang="es-ES" smtClean="0"/>
              <a:t>‹Nº›</a:t>
            </a:fld>
            <a:endParaRPr lang="es-ES"/>
          </a:p>
        </p:txBody>
      </p:sp>
    </p:spTree>
    <p:extLst>
      <p:ext uri="{BB962C8B-B14F-4D97-AF65-F5344CB8AC3E}">
        <p14:creationId xmlns:p14="http://schemas.microsoft.com/office/powerpoint/2010/main" val="390977726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2_Título y objetos">
    <p:spTree>
      <p:nvGrpSpPr>
        <p:cNvPr id="1" name=""/>
        <p:cNvGrpSpPr/>
        <p:nvPr/>
      </p:nvGrpSpPr>
      <p:grpSpPr>
        <a:xfrm>
          <a:off x="0" y="0"/>
          <a:ext cx="0" cy="0"/>
          <a:chOff x="0" y="0"/>
          <a:chExt cx="0" cy="0"/>
        </a:xfrm>
      </p:grpSpPr>
      <p:sp>
        <p:nvSpPr>
          <p:cNvPr id="67" name="Rectángulo 2"/>
          <p:cNvSpPr/>
          <p:nvPr/>
        </p:nvSpPr>
        <p:spPr>
          <a:xfrm>
            <a:off x="0" y="0"/>
            <a:ext cx="9144000" cy="6858000"/>
          </a:xfrm>
          <a:prstGeom prst="rect">
            <a:avLst/>
          </a:prstGeom>
          <a:solidFill>
            <a:srgbClr val="377E80"/>
          </a:solidFill>
          <a:ln w="12700">
            <a:miter lim="400000"/>
          </a:ln>
        </p:spPr>
        <p:txBody>
          <a:bodyPr lIns="34289" rIns="34289" anchor="ctr"/>
          <a:lstStyle/>
          <a:p>
            <a:pPr algn="ctr">
              <a:defRPr sz="1800" b="0">
                <a:latin typeface="+mn-lt"/>
                <a:ea typeface="+mn-ea"/>
                <a:cs typeface="+mn-cs"/>
                <a:sym typeface="Calibri"/>
              </a:defRPr>
            </a:pPr>
            <a:endParaRPr sz="1350"/>
          </a:p>
        </p:txBody>
      </p:sp>
      <p:pic>
        <p:nvPicPr>
          <p:cNvPr id="68" name="Imagen 3" descr="Imagen 3"/>
          <p:cNvPicPr>
            <a:picLocks noChangeAspect="1"/>
          </p:cNvPicPr>
          <p:nvPr/>
        </p:nvPicPr>
        <p:blipFill>
          <a:blip r:embed="rId2"/>
          <a:stretch>
            <a:fillRect/>
          </a:stretch>
        </p:blipFill>
        <p:spPr>
          <a:xfrm>
            <a:off x="357276" y="0"/>
            <a:ext cx="7171616" cy="1465513"/>
          </a:xfrm>
          <a:prstGeom prst="rect">
            <a:avLst/>
          </a:prstGeom>
          <a:ln w="12700">
            <a:miter lim="400000"/>
          </a:ln>
        </p:spPr>
      </p:pic>
      <p:sp>
        <p:nvSpPr>
          <p:cNvPr id="69" name="CuadroTexto 4"/>
          <p:cNvSpPr txBox="1"/>
          <p:nvPr/>
        </p:nvSpPr>
        <p:spPr>
          <a:xfrm>
            <a:off x="7563181" y="876374"/>
            <a:ext cx="1040609" cy="415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lgn="r">
              <a:defRPr sz="2800">
                <a:solidFill>
                  <a:srgbClr val="FFFFFF"/>
                </a:solidFill>
              </a:defRPr>
            </a:lvl1pPr>
          </a:lstStyle>
          <a:p>
            <a:r>
              <a:rPr sz="2100"/>
              <a:t>Índice</a:t>
            </a:r>
          </a:p>
        </p:txBody>
      </p:sp>
      <p:sp>
        <p:nvSpPr>
          <p:cNvPr id="70" name="Número de diapositiva"/>
          <p:cNvSpPr txBox="1">
            <a:spLocks noGrp="1"/>
          </p:cNvSpPr>
          <p:nvPr>
            <p:ph type="sldNum" sz="quarter" idx="2"/>
          </p:nvPr>
        </p:nvSpPr>
        <p:spPr>
          <a:xfrm>
            <a:off x="8617732" y="6411955"/>
            <a:ext cx="324767" cy="253916"/>
          </a:xfrm>
          <a:prstGeom prst="rect">
            <a:avLst/>
          </a:prstGeom>
        </p:spPr>
        <p:txBody>
          <a:bodyPr/>
          <a:lstStyle>
            <a:lvl1pPr>
              <a:defRPr sz="1050">
                <a:solidFill>
                  <a:srgbClr val="FFFFFF"/>
                </a:solidFill>
                <a:latin typeface="Interstate"/>
                <a:ea typeface="Interstate"/>
                <a:cs typeface="Interstate"/>
                <a:sym typeface="Interstate"/>
              </a:defRPr>
            </a:lvl1pPr>
          </a:lstStyle>
          <a:p>
            <a:fld id="{4D94D600-E6B0-46BE-8610-B532C7BA7883}" type="slidenum">
              <a:rPr lang="es-ES" smtClean="0"/>
              <a:t>‹Nº›</a:t>
            </a:fld>
            <a:endParaRPr lang="es-ES"/>
          </a:p>
        </p:txBody>
      </p:sp>
    </p:spTree>
    <p:extLst>
      <p:ext uri="{BB962C8B-B14F-4D97-AF65-F5344CB8AC3E}">
        <p14:creationId xmlns:p14="http://schemas.microsoft.com/office/powerpoint/2010/main" val="420618595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_Diapositiva de título">
    <p:spTree>
      <p:nvGrpSpPr>
        <p:cNvPr id="1" name=""/>
        <p:cNvGrpSpPr/>
        <p:nvPr/>
      </p:nvGrpSpPr>
      <p:grpSpPr>
        <a:xfrm>
          <a:off x="0" y="0"/>
          <a:ext cx="0" cy="0"/>
          <a:chOff x="0" y="0"/>
          <a:chExt cx="0" cy="0"/>
        </a:xfrm>
      </p:grpSpPr>
      <p:sp>
        <p:nvSpPr>
          <p:cNvPr id="77" name="Rectángulo 5"/>
          <p:cNvSpPr/>
          <p:nvPr/>
        </p:nvSpPr>
        <p:spPr>
          <a:xfrm>
            <a:off x="0" y="0"/>
            <a:ext cx="9144000" cy="6858000"/>
          </a:xfrm>
          <a:prstGeom prst="rect">
            <a:avLst/>
          </a:prstGeom>
          <a:solidFill>
            <a:srgbClr val="377E80"/>
          </a:solidFill>
          <a:ln w="12700">
            <a:miter lim="400000"/>
          </a:ln>
        </p:spPr>
        <p:txBody>
          <a:bodyPr lIns="34289" rIns="34289" anchor="ctr"/>
          <a:lstStyle/>
          <a:p>
            <a:pPr algn="ctr">
              <a:defRPr sz="1800" b="0">
                <a:solidFill>
                  <a:srgbClr val="FFFFFF"/>
                </a:solidFill>
                <a:latin typeface="+mn-lt"/>
                <a:ea typeface="+mn-ea"/>
                <a:cs typeface="+mn-cs"/>
                <a:sym typeface="Calibri"/>
              </a:defRPr>
            </a:pPr>
            <a:endParaRPr sz="1350"/>
          </a:p>
        </p:txBody>
      </p:sp>
      <p:pic>
        <p:nvPicPr>
          <p:cNvPr id="78" name="fondo-red.es-2.svg" descr="fondo-red.es-2.svg"/>
          <p:cNvPicPr>
            <a:picLocks noChangeAspect="1"/>
          </p:cNvPicPr>
          <p:nvPr/>
        </p:nvPicPr>
        <p:blipFill>
          <a:blip r:embed="rId2"/>
          <a:stretch>
            <a:fillRect/>
          </a:stretch>
        </p:blipFill>
        <p:spPr>
          <a:xfrm>
            <a:off x="836322" y="-384218"/>
            <a:ext cx="1907639" cy="7567614"/>
          </a:xfrm>
          <a:prstGeom prst="rect">
            <a:avLst/>
          </a:prstGeom>
          <a:ln w="12700">
            <a:miter lim="400000"/>
          </a:ln>
        </p:spPr>
      </p:pic>
      <p:sp>
        <p:nvSpPr>
          <p:cNvPr id="79" name="Número de diapositiva"/>
          <p:cNvSpPr txBox="1">
            <a:spLocks noGrp="1"/>
          </p:cNvSpPr>
          <p:nvPr>
            <p:ph type="sldNum" sz="quarter" idx="2"/>
          </p:nvPr>
        </p:nvSpPr>
        <p:spPr>
          <a:xfrm>
            <a:off x="8617732" y="6411955"/>
            <a:ext cx="324767" cy="253916"/>
          </a:xfrm>
          <a:prstGeom prst="rect">
            <a:avLst/>
          </a:prstGeom>
        </p:spPr>
        <p:txBody>
          <a:bodyPr/>
          <a:lstStyle>
            <a:lvl1pPr>
              <a:defRPr sz="1050">
                <a:solidFill>
                  <a:srgbClr val="FFFFFF"/>
                </a:solidFill>
                <a:latin typeface="Interstate"/>
                <a:ea typeface="Interstate"/>
                <a:cs typeface="Interstate"/>
                <a:sym typeface="Interstate"/>
              </a:defRPr>
            </a:lvl1pPr>
          </a:lstStyle>
          <a:p>
            <a:fld id="{4D94D600-E6B0-46BE-8610-B532C7BA7883}" type="slidenum">
              <a:rPr lang="es-ES" smtClean="0"/>
              <a:t>‹Nº›</a:t>
            </a:fld>
            <a:endParaRPr lang="es-ES"/>
          </a:p>
        </p:txBody>
      </p:sp>
    </p:spTree>
    <p:extLst>
      <p:ext uri="{BB962C8B-B14F-4D97-AF65-F5344CB8AC3E}">
        <p14:creationId xmlns:p14="http://schemas.microsoft.com/office/powerpoint/2010/main" val="77286115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5_Título y objetos">
    <p:spTree>
      <p:nvGrpSpPr>
        <p:cNvPr id="1" name=""/>
        <p:cNvGrpSpPr/>
        <p:nvPr/>
      </p:nvGrpSpPr>
      <p:grpSpPr>
        <a:xfrm>
          <a:off x="0" y="0"/>
          <a:ext cx="0" cy="0"/>
          <a:chOff x="0" y="0"/>
          <a:chExt cx="0" cy="0"/>
        </a:xfrm>
      </p:grpSpPr>
      <p:sp>
        <p:nvSpPr>
          <p:cNvPr id="86" name="Rectángulo 5"/>
          <p:cNvSpPr/>
          <p:nvPr/>
        </p:nvSpPr>
        <p:spPr>
          <a:xfrm>
            <a:off x="0" y="0"/>
            <a:ext cx="9144000" cy="6858000"/>
          </a:xfrm>
          <a:prstGeom prst="rect">
            <a:avLst/>
          </a:prstGeom>
          <a:solidFill>
            <a:srgbClr val="2F2E76"/>
          </a:solidFill>
          <a:ln w="12700">
            <a:miter lim="400000"/>
          </a:ln>
        </p:spPr>
        <p:txBody>
          <a:bodyPr lIns="34289" rIns="34289" anchor="ctr"/>
          <a:lstStyle/>
          <a:p>
            <a:pPr algn="ctr">
              <a:defRPr sz="1800" b="0">
                <a:solidFill>
                  <a:srgbClr val="FFFFFF"/>
                </a:solidFill>
                <a:latin typeface="+mn-lt"/>
                <a:ea typeface="+mn-ea"/>
                <a:cs typeface="+mn-cs"/>
                <a:sym typeface="Calibri"/>
              </a:defRPr>
            </a:pPr>
            <a:endParaRPr sz="1350"/>
          </a:p>
        </p:txBody>
      </p:sp>
      <p:pic>
        <p:nvPicPr>
          <p:cNvPr id="87" name="Imagen 6" descr="Imagen 6"/>
          <p:cNvPicPr>
            <a:picLocks noChangeAspect="1"/>
          </p:cNvPicPr>
          <p:nvPr/>
        </p:nvPicPr>
        <p:blipFill>
          <a:blip r:embed="rId2"/>
          <a:stretch>
            <a:fillRect/>
          </a:stretch>
        </p:blipFill>
        <p:spPr>
          <a:xfrm rot="16200000">
            <a:off x="-1993647" y="2436936"/>
            <a:ext cx="7567588" cy="1907991"/>
          </a:xfrm>
          <a:prstGeom prst="rect">
            <a:avLst/>
          </a:prstGeom>
          <a:ln w="12700">
            <a:miter lim="400000"/>
          </a:ln>
        </p:spPr>
      </p:pic>
      <p:sp>
        <p:nvSpPr>
          <p:cNvPr id="88" name="Número de diapositiva"/>
          <p:cNvSpPr txBox="1">
            <a:spLocks noGrp="1"/>
          </p:cNvSpPr>
          <p:nvPr>
            <p:ph type="sldNum" sz="quarter" idx="2"/>
          </p:nvPr>
        </p:nvSpPr>
        <p:spPr>
          <a:xfrm>
            <a:off x="8617732" y="6411955"/>
            <a:ext cx="324767" cy="253916"/>
          </a:xfrm>
          <a:prstGeom prst="rect">
            <a:avLst/>
          </a:prstGeom>
        </p:spPr>
        <p:txBody>
          <a:bodyPr/>
          <a:lstStyle>
            <a:lvl1pPr>
              <a:defRPr sz="1050">
                <a:solidFill>
                  <a:srgbClr val="FFFFFF"/>
                </a:solidFill>
                <a:latin typeface="Interstate"/>
                <a:ea typeface="Interstate"/>
                <a:cs typeface="Interstate"/>
                <a:sym typeface="Interstate"/>
              </a:defRPr>
            </a:lvl1pPr>
          </a:lstStyle>
          <a:p>
            <a:fld id="{4D94D600-E6B0-46BE-8610-B532C7BA7883}" type="slidenum">
              <a:rPr lang="es-ES" smtClean="0"/>
              <a:t>‹Nº›</a:t>
            </a:fld>
            <a:endParaRPr lang="es-ES"/>
          </a:p>
        </p:txBody>
      </p:sp>
    </p:spTree>
    <p:extLst>
      <p:ext uri="{BB962C8B-B14F-4D97-AF65-F5344CB8AC3E}">
        <p14:creationId xmlns:p14="http://schemas.microsoft.com/office/powerpoint/2010/main" val="36997403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iapositiva de título">
    <p:spTree>
      <p:nvGrpSpPr>
        <p:cNvPr id="1" name=""/>
        <p:cNvGrpSpPr/>
        <p:nvPr/>
      </p:nvGrpSpPr>
      <p:grpSpPr>
        <a:xfrm>
          <a:off x="0" y="0"/>
          <a:ext cx="0" cy="0"/>
          <a:chOff x="0" y="0"/>
          <a:chExt cx="0" cy="0"/>
        </a:xfrm>
      </p:grpSpPr>
      <p:pic>
        <p:nvPicPr>
          <p:cNvPr id="95" name="carrusel-2023.svg" descr="carrusel-2023.svg"/>
          <p:cNvPicPr>
            <a:picLocks noChangeAspect="1"/>
          </p:cNvPicPr>
          <p:nvPr/>
        </p:nvPicPr>
        <p:blipFill>
          <a:blip r:embed="rId2"/>
          <a:stretch>
            <a:fillRect/>
          </a:stretch>
        </p:blipFill>
        <p:spPr>
          <a:xfrm>
            <a:off x="1065297" y="5842000"/>
            <a:ext cx="7013407" cy="749300"/>
          </a:xfrm>
          <a:prstGeom prst="rect">
            <a:avLst/>
          </a:prstGeom>
          <a:ln w="12700">
            <a:miter lim="400000"/>
          </a:ln>
        </p:spPr>
      </p:pic>
      <p:sp>
        <p:nvSpPr>
          <p:cNvPr id="96" name="Rectángulo 3"/>
          <p:cNvSpPr/>
          <p:nvPr/>
        </p:nvSpPr>
        <p:spPr>
          <a:xfrm>
            <a:off x="0" y="-135652"/>
            <a:ext cx="9144000" cy="5715001"/>
          </a:xfrm>
          <a:prstGeom prst="rect">
            <a:avLst/>
          </a:prstGeom>
          <a:solidFill>
            <a:srgbClr val="377E80"/>
          </a:solidFill>
          <a:ln w="12700">
            <a:miter lim="400000"/>
          </a:ln>
        </p:spPr>
        <p:txBody>
          <a:bodyPr lIns="34289" rIns="34289" anchor="ctr"/>
          <a:lstStyle/>
          <a:p>
            <a:pPr algn="ctr">
              <a:defRPr sz="1800" b="0">
                <a:solidFill>
                  <a:srgbClr val="FFFFFF"/>
                </a:solidFill>
                <a:latin typeface="+mn-lt"/>
                <a:ea typeface="+mn-ea"/>
                <a:cs typeface="+mn-cs"/>
                <a:sym typeface="Calibri"/>
              </a:defRPr>
            </a:pPr>
            <a:endParaRPr sz="1350"/>
          </a:p>
        </p:txBody>
      </p:sp>
      <p:sp>
        <p:nvSpPr>
          <p:cNvPr id="97" name="CuadroTexto 7"/>
          <p:cNvSpPr txBox="1"/>
          <p:nvPr/>
        </p:nvSpPr>
        <p:spPr>
          <a:xfrm>
            <a:off x="1819620" y="2754504"/>
            <a:ext cx="3928631" cy="9002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lgn="r">
              <a:defRPr sz="7000">
                <a:solidFill>
                  <a:srgbClr val="FFFFFF"/>
                </a:solidFill>
              </a:defRPr>
            </a:lvl1pPr>
          </a:lstStyle>
          <a:p>
            <a:r>
              <a:rPr sz="5250"/>
              <a:t>¡Gracias!</a:t>
            </a:r>
          </a:p>
        </p:txBody>
      </p:sp>
      <p:pic>
        <p:nvPicPr>
          <p:cNvPr id="98" name="Imagen 8" descr="Imagen 8"/>
          <p:cNvPicPr>
            <a:picLocks noChangeAspect="1"/>
          </p:cNvPicPr>
          <p:nvPr/>
        </p:nvPicPr>
        <p:blipFill>
          <a:blip r:embed="rId3"/>
          <a:stretch>
            <a:fillRect/>
          </a:stretch>
        </p:blipFill>
        <p:spPr>
          <a:xfrm>
            <a:off x="5782541" y="-760505"/>
            <a:ext cx="3683006" cy="5901679"/>
          </a:xfrm>
          <a:prstGeom prst="rect">
            <a:avLst/>
          </a:prstGeom>
          <a:ln w="12700">
            <a:miter lim="400000"/>
          </a:ln>
        </p:spPr>
      </p:pic>
      <p:sp>
        <p:nvSpPr>
          <p:cNvPr id="99" name="Número de diapositiva"/>
          <p:cNvSpPr txBox="1">
            <a:spLocks noGrp="1"/>
          </p:cNvSpPr>
          <p:nvPr>
            <p:ph type="sldNum" sz="quarter" idx="2"/>
          </p:nvPr>
        </p:nvSpPr>
        <p:spPr>
          <a:prstGeom prst="rect">
            <a:avLst/>
          </a:prstGeom>
        </p:spPr>
        <p:txBody>
          <a:bodyPr/>
          <a:lstStyle/>
          <a:p>
            <a:fld id="{4D94D600-E6B0-46BE-8610-B532C7BA7883}" type="slidenum">
              <a:rPr lang="es-ES" smtClean="0"/>
              <a:t>‹Nº›</a:t>
            </a:fld>
            <a:endParaRPr lang="es-ES"/>
          </a:p>
        </p:txBody>
      </p:sp>
    </p:spTree>
    <p:extLst>
      <p:ext uri="{BB962C8B-B14F-4D97-AF65-F5344CB8AC3E}">
        <p14:creationId xmlns:p14="http://schemas.microsoft.com/office/powerpoint/2010/main" val="159690721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ítulo y objetos">
    <p:spTree>
      <p:nvGrpSpPr>
        <p:cNvPr id="1" name=""/>
        <p:cNvGrpSpPr/>
        <p:nvPr/>
      </p:nvGrpSpPr>
      <p:grpSpPr>
        <a:xfrm>
          <a:off x="0" y="0"/>
          <a:ext cx="0" cy="0"/>
          <a:chOff x="0" y="0"/>
          <a:chExt cx="0" cy="0"/>
        </a:xfrm>
      </p:grpSpPr>
      <p:pic>
        <p:nvPicPr>
          <p:cNvPr id="106" name="carrusel-2023.svg" descr="carrusel-2023.svg"/>
          <p:cNvPicPr>
            <a:picLocks noChangeAspect="1"/>
          </p:cNvPicPr>
          <p:nvPr/>
        </p:nvPicPr>
        <p:blipFill>
          <a:blip r:embed="rId2"/>
          <a:stretch>
            <a:fillRect/>
          </a:stretch>
        </p:blipFill>
        <p:spPr>
          <a:xfrm>
            <a:off x="1065297" y="5842000"/>
            <a:ext cx="7013407" cy="749300"/>
          </a:xfrm>
          <a:prstGeom prst="rect">
            <a:avLst/>
          </a:prstGeom>
          <a:ln w="12700">
            <a:miter lim="400000"/>
          </a:ln>
        </p:spPr>
      </p:pic>
      <p:sp>
        <p:nvSpPr>
          <p:cNvPr id="107" name="Rectángulo 3"/>
          <p:cNvSpPr/>
          <p:nvPr/>
        </p:nvSpPr>
        <p:spPr>
          <a:xfrm>
            <a:off x="0" y="-135652"/>
            <a:ext cx="9144000" cy="5715001"/>
          </a:xfrm>
          <a:prstGeom prst="rect">
            <a:avLst/>
          </a:prstGeom>
          <a:solidFill>
            <a:srgbClr val="E41C41"/>
          </a:solidFill>
          <a:ln w="12700">
            <a:miter lim="400000"/>
          </a:ln>
        </p:spPr>
        <p:txBody>
          <a:bodyPr lIns="34289" rIns="34289" anchor="ctr"/>
          <a:lstStyle/>
          <a:p>
            <a:pPr algn="ctr">
              <a:defRPr sz="1800" b="0">
                <a:solidFill>
                  <a:srgbClr val="FFFFFF"/>
                </a:solidFill>
                <a:latin typeface="+mn-lt"/>
                <a:ea typeface="+mn-ea"/>
                <a:cs typeface="+mn-cs"/>
                <a:sym typeface="Calibri"/>
              </a:defRPr>
            </a:pPr>
            <a:endParaRPr sz="1350"/>
          </a:p>
        </p:txBody>
      </p:sp>
      <p:sp>
        <p:nvSpPr>
          <p:cNvPr id="108" name="CuadroTexto 7"/>
          <p:cNvSpPr txBox="1"/>
          <p:nvPr/>
        </p:nvSpPr>
        <p:spPr>
          <a:xfrm>
            <a:off x="1819620" y="2754504"/>
            <a:ext cx="3928631" cy="9002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rIns="34289">
            <a:spAutoFit/>
          </a:bodyPr>
          <a:lstStyle>
            <a:lvl1pPr algn="r">
              <a:defRPr sz="7000">
                <a:solidFill>
                  <a:srgbClr val="FFFFFF"/>
                </a:solidFill>
              </a:defRPr>
            </a:lvl1pPr>
          </a:lstStyle>
          <a:p>
            <a:r>
              <a:rPr sz="5250"/>
              <a:t>¡Gracias!</a:t>
            </a:r>
          </a:p>
        </p:txBody>
      </p:sp>
      <p:pic>
        <p:nvPicPr>
          <p:cNvPr id="109" name="Imagen 8" descr="Imagen 8"/>
          <p:cNvPicPr>
            <a:picLocks noChangeAspect="1"/>
          </p:cNvPicPr>
          <p:nvPr/>
        </p:nvPicPr>
        <p:blipFill>
          <a:blip r:embed="rId3"/>
          <a:stretch>
            <a:fillRect/>
          </a:stretch>
        </p:blipFill>
        <p:spPr>
          <a:xfrm>
            <a:off x="5782541" y="-760505"/>
            <a:ext cx="3683006" cy="5901679"/>
          </a:xfrm>
          <a:prstGeom prst="rect">
            <a:avLst/>
          </a:prstGeom>
          <a:ln w="12700">
            <a:miter lim="400000"/>
          </a:ln>
        </p:spPr>
      </p:pic>
      <p:sp>
        <p:nvSpPr>
          <p:cNvPr id="110" name="Número de diapositiva"/>
          <p:cNvSpPr txBox="1">
            <a:spLocks noGrp="1"/>
          </p:cNvSpPr>
          <p:nvPr>
            <p:ph type="sldNum" sz="quarter" idx="2"/>
          </p:nvPr>
        </p:nvSpPr>
        <p:spPr>
          <a:prstGeom prst="rect">
            <a:avLst/>
          </a:prstGeom>
        </p:spPr>
        <p:txBody>
          <a:bodyPr/>
          <a:lstStyle/>
          <a:p>
            <a:fld id="{4D94D600-E6B0-46BE-8610-B532C7BA7883}" type="slidenum">
              <a:rPr lang="es-ES" smtClean="0"/>
              <a:t>‹Nº›</a:t>
            </a:fld>
            <a:endParaRPr lang="es-ES"/>
          </a:p>
        </p:txBody>
      </p:sp>
    </p:spTree>
    <p:extLst>
      <p:ext uri="{BB962C8B-B14F-4D97-AF65-F5344CB8AC3E}">
        <p14:creationId xmlns:p14="http://schemas.microsoft.com/office/powerpoint/2010/main" val="422584875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6_Título y objetos">
    <p:spTree>
      <p:nvGrpSpPr>
        <p:cNvPr id="1" name=""/>
        <p:cNvGrpSpPr/>
        <p:nvPr/>
      </p:nvGrpSpPr>
      <p:grpSpPr>
        <a:xfrm>
          <a:off x="0" y="0"/>
          <a:ext cx="0" cy="0"/>
          <a:chOff x="0" y="0"/>
          <a:chExt cx="0" cy="0"/>
        </a:xfrm>
      </p:grpSpPr>
      <p:pic>
        <p:nvPicPr>
          <p:cNvPr id="39" name="fondo-red.es-3.svg" descr="fondo-red.es-3.svg"/>
          <p:cNvPicPr>
            <a:picLocks noChangeAspect="1"/>
          </p:cNvPicPr>
          <p:nvPr/>
        </p:nvPicPr>
        <p:blipFill>
          <a:blip r:embed="rId2"/>
          <a:stretch>
            <a:fillRect/>
          </a:stretch>
        </p:blipFill>
        <p:spPr>
          <a:xfrm>
            <a:off x="273061" y="328899"/>
            <a:ext cx="8624162" cy="1335030"/>
          </a:xfrm>
          <a:prstGeom prst="rect">
            <a:avLst/>
          </a:prstGeom>
          <a:ln w="12700">
            <a:miter lim="400000"/>
          </a:ln>
        </p:spPr>
      </p:pic>
      <p:pic>
        <p:nvPicPr>
          <p:cNvPr id="38" name="carrusel-2023.svg" descr="carrusel-2023.svg"/>
          <p:cNvPicPr>
            <a:picLocks noChangeAspect="1"/>
          </p:cNvPicPr>
          <p:nvPr/>
        </p:nvPicPr>
        <p:blipFill>
          <a:blip r:embed="rId3"/>
          <a:stretch>
            <a:fillRect/>
          </a:stretch>
        </p:blipFill>
        <p:spPr>
          <a:xfrm>
            <a:off x="352425" y="6083300"/>
            <a:ext cx="4398238" cy="469900"/>
          </a:xfrm>
          <a:prstGeom prst="rect">
            <a:avLst/>
          </a:prstGeom>
          <a:ln w="12700">
            <a:miter lim="400000"/>
          </a:ln>
        </p:spPr>
      </p:pic>
      <p:sp>
        <p:nvSpPr>
          <p:cNvPr id="40" name="Número de diapositiva"/>
          <p:cNvSpPr txBox="1">
            <a:spLocks noGrp="1"/>
          </p:cNvSpPr>
          <p:nvPr>
            <p:ph type="sldNum" sz="quarter" idx="2"/>
          </p:nvPr>
        </p:nvSpPr>
        <p:spPr>
          <a:xfrm>
            <a:off x="8617732" y="6411955"/>
            <a:ext cx="324767" cy="253916"/>
          </a:xfrm>
          <a:prstGeom prst="rect">
            <a:avLst/>
          </a:prstGeom>
        </p:spPr>
        <p:txBody>
          <a:bodyPr/>
          <a:lstStyle>
            <a:lvl1pPr>
              <a:defRPr sz="1050">
                <a:latin typeface="Interstate"/>
                <a:ea typeface="Interstate"/>
                <a:cs typeface="Interstate"/>
                <a:sym typeface="Interstate"/>
              </a:defRPr>
            </a:lvl1pPr>
          </a:lstStyle>
          <a:p>
            <a:fld id="{4D94D600-E6B0-46BE-8610-B532C7BA7883}" type="slidenum">
              <a:rPr lang="es-ES" smtClean="0"/>
              <a:t>‹Nº›</a:t>
            </a:fld>
            <a:endParaRPr lang="es-ES"/>
          </a:p>
        </p:txBody>
      </p:sp>
      <p:sp>
        <p:nvSpPr>
          <p:cNvPr id="2" name="Nivel de texto 1…">
            <a:extLst>
              <a:ext uri="{FF2B5EF4-FFF2-40B4-BE49-F238E27FC236}">
                <a16:creationId xmlns:a16="http://schemas.microsoft.com/office/drawing/2014/main" id="{A7578CEB-2654-60B1-66CE-6D151558D8DD}"/>
              </a:ext>
            </a:extLst>
          </p:cNvPr>
          <p:cNvSpPr txBox="1">
            <a:spLocks noGrp="1"/>
          </p:cNvSpPr>
          <p:nvPr>
            <p:ph idx="1" hasCustomPrompt="1"/>
          </p:nvPr>
        </p:nvSpPr>
        <p:spPr>
          <a:xfrm>
            <a:off x="457200" y="1195754"/>
            <a:ext cx="7835900" cy="471267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100000"/>
              </a:lnSpc>
              <a:defRPr/>
            </a:lvl1pPr>
            <a:lvl2pPr>
              <a:lnSpc>
                <a:spcPct val="100000"/>
              </a:lnSpc>
              <a:defRPr baseline="0">
                <a:solidFill>
                  <a:srgbClr val="747474"/>
                </a:solidFill>
              </a:defRPr>
            </a:lvl2pPr>
            <a:lvl3pPr>
              <a:lnSpc>
                <a:spcPct val="100000"/>
              </a:lnSpc>
              <a:defRPr baseline="0">
                <a:solidFill>
                  <a:srgbClr val="747474"/>
                </a:solidFill>
              </a:defRPr>
            </a:lvl3pPr>
            <a:lvl4pPr>
              <a:lnSpc>
                <a:spcPct val="100000"/>
              </a:lnSpc>
              <a:defRPr baseline="0">
                <a:solidFill>
                  <a:srgbClr val="747474"/>
                </a:solidFill>
              </a:defRPr>
            </a:lvl4pPr>
            <a:lvl5pPr>
              <a:lnSpc>
                <a:spcPct val="100000"/>
              </a:lnSpc>
              <a:defRPr baseline="0">
                <a:solidFill>
                  <a:srgbClr val="747474"/>
                </a:solidFill>
              </a:defRPr>
            </a:lvl5pPr>
          </a:lstStyle>
          <a:p>
            <a:r>
              <a:rPr lang="es-ES_tradnl" noProof="0"/>
              <a:t>Nivel de texto 1</a:t>
            </a:r>
          </a:p>
          <a:p>
            <a:pPr lvl="1"/>
            <a:r>
              <a:rPr lang="es-ES_tradnl" noProof="0"/>
              <a:t>Nivel de texto 2</a:t>
            </a:r>
          </a:p>
          <a:p>
            <a:pPr lvl="2"/>
            <a:r>
              <a:rPr lang="es-ES_tradnl" noProof="0"/>
              <a:t>Nivel de texto 3</a:t>
            </a:r>
          </a:p>
          <a:p>
            <a:pPr lvl="3"/>
            <a:r>
              <a:rPr lang="es-ES_tradnl" noProof="0"/>
              <a:t>Nivel de texto 4</a:t>
            </a:r>
          </a:p>
          <a:p>
            <a:pPr lvl="4"/>
            <a:r>
              <a:rPr lang="es-ES_tradnl" noProof="0"/>
              <a:t>Nivel de texto 5</a:t>
            </a:r>
          </a:p>
        </p:txBody>
      </p:sp>
      <p:sp>
        <p:nvSpPr>
          <p:cNvPr id="5" name="Title Placeholder 1">
            <a:extLst>
              <a:ext uri="{FF2B5EF4-FFF2-40B4-BE49-F238E27FC236}">
                <a16:creationId xmlns:a16="http://schemas.microsoft.com/office/drawing/2014/main" id="{9DED9096-61EB-132D-B3D3-5E10B358F32D}"/>
              </a:ext>
            </a:extLst>
          </p:cNvPr>
          <p:cNvSpPr>
            <a:spLocks noGrp="1"/>
          </p:cNvSpPr>
          <p:nvPr>
            <p:ph type="title"/>
          </p:nvPr>
        </p:nvSpPr>
        <p:spPr>
          <a:xfrm>
            <a:off x="406400" y="232929"/>
            <a:ext cx="7886700" cy="529397"/>
          </a:xfrm>
          <a:prstGeom prst="rect">
            <a:avLst/>
          </a:prstGeom>
        </p:spPr>
        <p:txBody>
          <a:bodyPr vert="horz" lIns="91440" tIns="45720" rIns="91440" bIns="45720" rtlCol="0" anchor="ctr">
            <a:normAutofit/>
          </a:bodyPr>
          <a:lstStyle/>
          <a:p>
            <a:r>
              <a:rPr lang="es-ES" noProof="0"/>
              <a:t>Haga clic para modificar el estilo de título del patrón</a:t>
            </a:r>
            <a:endParaRPr lang="es-ES_tradnl" noProof="0"/>
          </a:p>
        </p:txBody>
      </p:sp>
    </p:spTree>
    <p:extLst>
      <p:ext uri="{BB962C8B-B14F-4D97-AF65-F5344CB8AC3E}">
        <p14:creationId xmlns:p14="http://schemas.microsoft.com/office/powerpoint/2010/main" val="3585664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carrusel-2023.svg" descr="carrusel-2023.svg"/>
          <p:cNvPicPr>
            <a:picLocks noChangeAspect="1"/>
          </p:cNvPicPr>
          <p:nvPr/>
        </p:nvPicPr>
        <p:blipFill>
          <a:blip r:embed="rId14"/>
          <a:stretch>
            <a:fillRect/>
          </a:stretch>
        </p:blipFill>
        <p:spPr>
          <a:xfrm>
            <a:off x="3030794" y="241300"/>
            <a:ext cx="5943566" cy="635000"/>
          </a:xfrm>
          <a:prstGeom prst="rect">
            <a:avLst/>
          </a:prstGeom>
          <a:ln w="12700">
            <a:miter lim="400000"/>
          </a:ln>
        </p:spPr>
      </p:pic>
      <p:pic>
        <p:nvPicPr>
          <p:cNvPr id="3" name="fondo-red.es-1.svg" descr="fondo-red.es-1.svg"/>
          <p:cNvPicPr>
            <a:picLocks noChangeAspect="1"/>
          </p:cNvPicPr>
          <p:nvPr/>
        </p:nvPicPr>
        <p:blipFill>
          <a:blip r:embed="rId15"/>
          <a:stretch>
            <a:fillRect/>
          </a:stretch>
        </p:blipFill>
        <p:spPr>
          <a:xfrm>
            <a:off x="-1" y="304800"/>
            <a:ext cx="9144001" cy="6858000"/>
          </a:xfrm>
          <a:prstGeom prst="rect">
            <a:avLst/>
          </a:prstGeom>
          <a:ln w="12700">
            <a:miter lim="400000"/>
          </a:ln>
        </p:spPr>
      </p:pic>
      <p:sp>
        <p:nvSpPr>
          <p:cNvPr id="4" name="Texto del título"/>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p>
            <a:r>
              <a:t>Texto del título</a:t>
            </a:r>
          </a:p>
        </p:txBody>
      </p:sp>
      <p:sp>
        <p:nvSpPr>
          <p:cNvPr id="5" name="Nivel de texto 1…"/>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r>
              <a:t>Nivel de </a:t>
            </a:r>
            <a:r>
              <a:rPr err="1"/>
              <a:t>texto</a:t>
            </a:r>
            <a:r>
              <a:t> 1</a:t>
            </a:r>
          </a:p>
          <a:p>
            <a:pPr lvl="1"/>
            <a:r>
              <a:t>Nivel de </a:t>
            </a:r>
            <a:r>
              <a:rPr err="1"/>
              <a:t>texto</a:t>
            </a:r>
            <a:r>
              <a:t> 2</a:t>
            </a:r>
          </a:p>
          <a:p>
            <a:pPr lvl="2"/>
            <a:r>
              <a:t>Nivel de </a:t>
            </a:r>
            <a:r>
              <a:rPr err="1"/>
              <a:t>texto</a:t>
            </a:r>
            <a:r>
              <a:t> 3</a:t>
            </a:r>
          </a:p>
          <a:p>
            <a:pPr lvl="3"/>
            <a:r>
              <a:t>Nivel de </a:t>
            </a:r>
            <a:r>
              <a:rPr err="1"/>
              <a:t>texto</a:t>
            </a:r>
            <a:r>
              <a:t> 4</a:t>
            </a:r>
          </a:p>
          <a:p>
            <a:pPr lvl="4"/>
            <a:r>
              <a:t>Nivel de </a:t>
            </a:r>
            <a:r>
              <a:rPr err="1"/>
              <a:t>texto</a:t>
            </a:r>
            <a:r>
              <a:t> 5</a:t>
            </a:r>
          </a:p>
        </p:txBody>
      </p:sp>
      <p:sp>
        <p:nvSpPr>
          <p:cNvPr id="6" name="Número de diapositiva"/>
          <p:cNvSpPr txBox="1">
            <a:spLocks noGrp="1"/>
          </p:cNvSpPr>
          <p:nvPr>
            <p:ph type="sldNum" sz="quarter" idx="2"/>
          </p:nvPr>
        </p:nvSpPr>
        <p:spPr>
          <a:xfrm>
            <a:off x="6262097" y="6240935"/>
            <a:ext cx="291103" cy="230832"/>
          </a:xfrm>
          <a:prstGeom prst="rect">
            <a:avLst/>
          </a:prstGeom>
          <a:ln w="12700">
            <a:miter lim="400000"/>
          </a:ln>
        </p:spPr>
        <p:txBody>
          <a:bodyPr wrap="none" lIns="45719" rIns="45719" anchor="ctr">
            <a:spAutoFit/>
          </a:bodyPr>
          <a:lstStyle>
            <a:lvl1pPr algn="r">
              <a:defRPr sz="900" b="0">
                <a:solidFill>
                  <a:srgbClr val="000000"/>
                </a:solidFill>
                <a:latin typeface="+mn-lt"/>
                <a:ea typeface="+mn-ea"/>
                <a:cs typeface="+mn-cs"/>
                <a:sym typeface="Calibri"/>
              </a:defRPr>
            </a:lvl1pPr>
          </a:lstStyle>
          <a:p>
            <a:fld id="{4D94D600-E6B0-46BE-8610-B532C7BA7883}" type="slidenum">
              <a:rPr lang="es-ES" smtClean="0"/>
              <a:t>‹Nº›</a:t>
            </a:fld>
            <a:endParaRPr lang="es-ES"/>
          </a:p>
        </p:txBody>
      </p:sp>
    </p:spTree>
    <p:extLst>
      <p:ext uri="{BB962C8B-B14F-4D97-AF65-F5344CB8AC3E}">
        <p14:creationId xmlns:p14="http://schemas.microsoft.com/office/powerpoint/2010/main" val="326982151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1pPr>
      <a:lvl2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2pPr>
      <a:lvl3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3pPr>
      <a:lvl4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4pPr>
      <a:lvl5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5pPr>
      <a:lvl6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6pPr>
      <a:lvl7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7pPr>
      <a:lvl8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8pPr>
      <a:lvl9pPr marL="0" marR="0" indent="0" algn="l" defTabSz="685800" rtl="0" eaLnBrk="1" latinLnBrk="0" hangingPunct="1">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9pPr>
    </p:titleStyle>
    <p:bodyStyle>
      <a:lvl1pPr marL="171450" marR="0" indent="-17145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1pPr>
      <a:lvl2pPr marL="542925" marR="0" indent="-200025"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2pPr>
      <a:lvl3pPr marL="925829" marR="0" indent="-240029"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3pPr>
      <a:lvl4pPr marL="12954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4pPr>
      <a:lvl5pPr marL="16383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5pPr>
      <a:lvl6pPr marL="19812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6pPr>
      <a:lvl7pPr marL="23241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7pPr>
      <a:lvl8pPr marL="26670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8pPr>
      <a:lvl9pPr marL="30099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9pPr>
    </p:bodyStyle>
    <p:otherStyle>
      <a:lvl1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1pPr>
      <a:lvl2pPr marL="0" marR="0" indent="3429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2pPr>
      <a:lvl3pPr marL="0" marR="0" indent="6858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3pPr>
      <a:lvl4pPr marL="0" marR="0" indent="10287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4pPr>
      <a:lvl5pPr marL="0" marR="0" indent="13716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5pPr>
      <a:lvl6pPr marL="0" marR="0" indent="17145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6pPr>
      <a:lvl7pPr marL="0" marR="0" indent="20574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7pPr>
      <a:lvl8pPr marL="0" marR="0" indent="24003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8pPr>
      <a:lvl9pPr marL="0" marR="0" indent="2743200" algn="r" defTabSz="6858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0238BDB-883D-9301-AD31-CBB899F0FDF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5AB4037-2F8E-80FA-941E-B0D6D18CAE0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3C3A9CE-9241-99EE-EDEB-E3522EA524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CCEF3F72-5B7C-2146-88E9-FBA937C5308C}" type="datetimeFigureOut">
              <a:rPr lang="es-ES" smtClean="0"/>
              <a:t>22/6/26</a:t>
            </a:fld>
            <a:endParaRPr lang="es-ES"/>
          </a:p>
        </p:txBody>
      </p:sp>
      <p:sp>
        <p:nvSpPr>
          <p:cNvPr id="5" name="Marcador de pie de página 4">
            <a:extLst>
              <a:ext uri="{FF2B5EF4-FFF2-40B4-BE49-F238E27FC236}">
                <a16:creationId xmlns:a16="http://schemas.microsoft.com/office/drawing/2014/main" id="{66169199-39AE-95EC-12BC-4B2FFE543A0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592BA402-CB4F-D294-F491-D134F869C78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56D4204B-5F35-D94B-AE74-A412F71384F8}" type="slidenum">
              <a:rPr lang="es-ES" smtClean="0"/>
              <a:t>‹Nº›</a:t>
            </a:fld>
            <a:endParaRPr lang="es-ES"/>
          </a:p>
        </p:txBody>
      </p:sp>
    </p:spTree>
    <p:extLst>
      <p:ext uri="{BB962C8B-B14F-4D97-AF65-F5344CB8AC3E}">
        <p14:creationId xmlns:p14="http://schemas.microsoft.com/office/powerpoint/2010/main" val="281158740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3.emf"/><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DCD5FCAB-4C45-48B6-C512-C37527388769}"/>
              </a:ext>
            </a:extLst>
          </p:cNvPr>
          <p:cNvPicPr>
            <a:picLocks noChangeAspect="1"/>
          </p:cNvPicPr>
          <p:nvPr/>
        </p:nvPicPr>
        <p:blipFill>
          <a:blip r:embed="rId3">
            <a:alphaModFix amt="50000"/>
          </a:blip>
          <a:stretch>
            <a:fillRect/>
          </a:stretch>
        </p:blipFill>
        <p:spPr>
          <a:xfrm>
            <a:off x="0" y="5882844"/>
            <a:ext cx="9144000" cy="975156"/>
          </a:xfrm>
          <a:prstGeom prst="rect">
            <a:avLst/>
          </a:prstGeom>
        </p:spPr>
      </p:pic>
      <p:sp>
        <p:nvSpPr>
          <p:cNvPr id="6" name="CuadroTexto 5">
            <a:extLst>
              <a:ext uri="{FF2B5EF4-FFF2-40B4-BE49-F238E27FC236}">
                <a16:creationId xmlns:a16="http://schemas.microsoft.com/office/drawing/2014/main" id="{8CDC4795-E7BD-CD8E-E0C5-DD9A9F954B00}"/>
              </a:ext>
            </a:extLst>
          </p:cNvPr>
          <p:cNvSpPr txBox="1"/>
          <p:nvPr/>
        </p:nvSpPr>
        <p:spPr>
          <a:xfrm>
            <a:off x="3886201" y="2309531"/>
            <a:ext cx="4141694" cy="7617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algn="r" defTabSz="685800"/>
            <a:r>
              <a:rPr lang="es-ES" sz="4500"/>
              <a:t>Middleware</a:t>
            </a:r>
          </a:p>
        </p:txBody>
      </p:sp>
      <p:sp>
        <p:nvSpPr>
          <p:cNvPr id="7" name="CuadroTexto 13">
            <a:extLst>
              <a:ext uri="{FF2B5EF4-FFF2-40B4-BE49-F238E27FC236}">
                <a16:creationId xmlns:a16="http://schemas.microsoft.com/office/drawing/2014/main" id="{C9CA1017-81E8-4277-D698-8ECF48E6EABD}"/>
              </a:ext>
            </a:extLst>
          </p:cNvPr>
          <p:cNvSpPr txBox="1"/>
          <p:nvPr/>
        </p:nvSpPr>
        <p:spPr>
          <a:xfrm>
            <a:off x="3415051" y="3278959"/>
            <a:ext cx="4486241" cy="300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89" tIns="34290" rIns="34289" bIns="34290" anchor="t">
            <a:spAutoFit/>
          </a:bodyPr>
          <a:lstStyle/>
          <a:p>
            <a:pPr algn="r"/>
            <a:r>
              <a:rPr lang="es-ES" sz="1500"/>
              <a:t>Estado de área</a:t>
            </a:r>
          </a:p>
        </p:txBody>
      </p:sp>
    </p:spTree>
    <p:extLst>
      <p:ext uri="{BB962C8B-B14F-4D97-AF65-F5344CB8AC3E}">
        <p14:creationId xmlns:p14="http://schemas.microsoft.com/office/powerpoint/2010/main" val="1300734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5B0A1-014F-7E03-C252-372CBA868C89}"/>
            </a:ext>
          </a:extLst>
        </p:cNvPr>
        <p:cNvGrpSpPr/>
        <p:nvPr/>
      </p:nvGrpSpPr>
      <p:grpSpPr>
        <a:xfrm>
          <a:off x="0" y="0"/>
          <a:ext cx="0" cy="0"/>
          <a:chOff x="0" y="0"/>
          <a:chExt cx="0" cy="0"/>
        </a:xfrm>
      </p:grpSpPr>
      <p:sp>
        <p:nvSpPr>
          <p:cNvPr id="126" name="CuadroTexto 13">
            <a:extLst>
              <a:ext uri="{FF2B5EF4-FFF2-40B4-BE49-F238E27FC236}">
                <a16:creationId xmlns:a16="http://schemas.microsoft.com/office/drawing/2014/main" id="{55A48DC9-9E22-B280-600F-D7B3C3FC1FF4}"/>
              </a:ext>
            </a:extLst>
          </p:cNvPr>
          <p:cNvSpPr txBox="1"/>
          <p:nvPr/>
        </p:nvSpPr>
        <p:spPr>
          <a:xfrm>
            <a:off x="2843152" y="2650520"/>
            <a:ext cx="2269922" cy="15696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tIns="34290" rIns="34289" bIns="34290" anchor="t">
            <a:spAutoFit/>
          </a:bodyPr>
          <a:lstStyle>
            <a:lvl1pPr>
              <a:defRPr sz="13000">
                <a:solidFill>
                  <a:srgbClr val="FFFFFF"/>
                </a:solidFill>
              </a:defRPr>
            </a:lvl1pPr>
          </a:lstStyle>
          <a:p>
            <a:r>
              <a:rPr lang="es-ES" sz="9750"/>
              <a:t>03.</a:t>
            </a:r>
          </a:p>
        </p:txBody>
      </p:sp>
      <p:sp>
        <p:nvSpPr>
          <p:cNvPr id="127" name="CuadroTexto 1">
            <a:extLst>
              <a:ext uri="{FF2B5EF4-FFF2-40B4-BE49-F238E27FC236}">
                <a16:creationId xmlns:a16="http://schemas.microsoft.com/office/drawing/2014/main" id="{9C052D98-28E1-F8C9-706A-0A8F0EDBE6FC}"/>
              </a:ext>
            </a:extLst>
          </p:cNvPr>
          <p:cNvSpPr txBox="1"/>
          <p:nvPr/>
        </p:nvSpPr>
        <p:spPr>
          <a:xfrm>
            <a:off x="2839236" y="3970597"/>
            <a:ext cx="5715871" cy="5886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34289" tIns="34290" rIns="34289" bIns="34290" anchor="t">
            <a:spAutoFit/>
          </a:bodyPr>
          <a:lstStyle>
            <a:lvl1pPr>
              <a:defRPr sz="4500">
                <a:solidFill>
                  <a:srgbClr val="FFFFFF"/>
                </a:solidFill>
                <a:latin typeface="Interstate-Light"/>
                <a:ea typeface="Interstate-Light"/>
                <a:cs typeface="Interstate-Light"/>
                <a:sym typeface="Interstate Light"/>
              </a:defRPr>
            </a:lvl1pPr>
          </a:lstStyle>
          <a:p>
            <a:r>
              <a:rPr lang="es-ES" sz="3375" err="1"/>
              <a:t>UniDigital</a:t>
            </a:r>
            <a:endParaRPr lang="es-ES" sz="3375"/>
          </a:p>
        </p:txBody>
      </p:sp>
      <p:sp>
        <p:nvSpPr>
          <p:cNvPr id="128" name="Marcador de número de diapositiva 3">
            <a:extLst>
              <a:ext uri="{FF2B5EF4-FFF2-40B4-BE49-F238E27FC236}">
                <a16:creationId xmlns:a16="http://schemas.microsoft.com/office/drawing/2014/main" id="{A3D99212-7E31-140C-9265-B89191D1E549}"/>
              </a:ext>
            </a:extLst>
          </p:cNvPr>
          <p:cNvSpPr txBox="1">
            <a:spLocks noGrp="1"/>
          </p:cNvSpPr>
          <p:nvPr>
            <p:ph type="sldNum" sz="quarter" idx="2"/>
          </p:nvPr>
        </p:nvSpPr>
        <p:spPr>
          <a:xfrm>
            <a:off x="8712310" y="5634477"/>
            <a:ext cx="230189" cy="253916"/>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10</a:t>
            </a:fld>
            <a:endParaRPr/>
          </a:p>
        </p:txBody>
      </p:sp>
    </p:spTree>
    <p:extLst>
      <p:ext uri="{BB962C8B-B14F-4D97-AF65-F5344CB8AC3E}">
        <p14:creationId xmlns:p14="http://schemas.microsoft.com/office/powerpoint/2010/main" val="2744235479"/>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D74A5-B627-A088-F90C-868E2194E62C}"/>
            </a:ext>
          </a:extLst>
        </p:cNvPr>
        <p:cNvGrpSpPr/>
        <p:nvPr/>
      </p:nvGrpSpPr>
      <p:grpSpPr>
        <a:xfrm>
          <a:off x="0" y="0"/>
          <a:ext cx="0" cy="0"/>
          <a:chOff x="0" y="0"/>
          <a:chExt cx="0" cy="0"/>
        </a:xfrm>
      </p:grpSpPr>
      <p:sp>
        <p:nvSpPr>
          <p:cNvPr id="3" name="Título 2">
            <a:extLst>
              <a:ext uri="{FF2B5EF4-FFF2-40B4-BE49-F238E27FC236}">
                <a16:creationId xmlns:a16="http://schemas.microsoft.com/office/drawing/2014/main" id="{40CFA714-DB2C-7567-F75C-0C198EE6AC61}"/>
              </a:ext>
            </a:extLst>
          </p:cNvPr>
          <p:cNvSpPr>
            <a:spLocks noGrp="1"/>
          </p:cNvSpPr>
          <p:nvPr>
            <p:ph type="title"/>
          </p:nvPr>
        </p:nvSpPr>
        <p:spPr/>
        <p:txBody>
          <a:bodyPr>
            <a:normAutofit fontScale="90000"/>
          </a:bodyPr>
          <a:lstStyle/>
          <a:p>
            <a:r>
              <a:rPr lang="es-ES" b="1" err="1">
                <a:solidFill>
                  <a:schemeClr val="tx1">
                    <a:lumMod val="75000"/>
                  </a:schemeClr>
                </a:solidFill>
              </a:rPr>
              <a:t>UniDigital</a:t>
            </a:r>
            <a:r>
              <a:rPr lang="es-ES" b="1">
                <a:solidFill>
                  <a:schemeClr val="tx1">
                    <a:lumMod val="75000"/>
                  </a:schemeClr>
                </a:solidFill>
              </a:rPr>
              <a:t> - PLATICA</a:t>
            </a:r>
          </a:p>
        </p:txBody>
      </p:sp>
      <p:sp>
        <p:nvSpPr>
          <p:cNvPr id="6" name="Rectángulo 5">
            <a:extLst>
              <a:ext uri="{FF2B5EF4-FFF2-40B4-BE49-F238E27FC236}">
                <a16:creationId xmlns:a16="http://schemas.microsoft.com/office/drawing/2014/main" id="{068A3071-3884-A5D5-F40E-070400282ACB}"/>
              </a:ext>
            </a:extLst>
          </p:cNvPr>
          <p:cNvSpPr/>
          <p:nvPr/>
        </p:nvSpPr>
        <p:spPr>
          <a:xfrm>
            <a:off x="228600" y="5517337"/>
            <a:ext cx="4819650" cy="134066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EA883ABD-EF49-6E6F-75B5-E5CFA6BDE03F}"/>
              </a:ext>
            </a:extLst>
          </p:cNvPr>
          <p:cNvPicPr>
            <a:picLocks noChangeAspect="1"/>
          </p:cNvPicPr>
          <p:nvPr/>
        </p:nvPicPr>
        <p:blipFill>
          <a:blip r:embed="rId3">
            <a:alphaModFix amt="50000"/>
          </a:blip>
          <a:stretch>
            <a:fillRect/>
          </a:stretch>
        </p:blipFill>
        <p:spPr>
          <a:xfrm>
            <a:off x="0" y="5875402"/>
            <a:ext cx="9144000" cy="975156"/>
          </a:xfrm>
          <a:prstGeom prst="rect">
            <a:avLst/>
          </a:prstGeom>
        </p:spPr>
      </p:pic>
      <p:sp>
        <p:nvSpPr>
          <p:cNvPr id="4" name="Marcador de contenido 1">
            <a:extLst>
              <a:ext uri="{FF2B5EF4-FFF2-40B4-BE49-F238E27FC236}">
                <a16:creationId xmlns:a16="http://schemas.microsoft.com/office/drawing/2014/main" id="{75D8A2EC-23E3-B372-AB78-DB8549FA3CF6}"/>
              </a:ext>
            </a:extLst>
          </p:cNvPr>
          <p:cNvSpPr>
            <a:spLocks noGrp="1"/>
          </p:cNvSpPr>
          <p:nvPr>
            <p:ph idx="1"/>
          </p:nvPr>
        </p:nvSpPr>
        <p:spPr>
          <a:xfrm>
            <a:off x="4819454" y="1795399"/>
            <a:ext cx="3721100" cy="3534508"/>
          </a:xfrm>
        </p:spPr>
        <p:txBody>
          <a:bodyPr/>
          <a:lstStyle/>
          <a:p>
            <a:r>
              <a:rPr lang="es-ES" sz="1200" b="1">
                <a:solidFill>
                  <a:schemeClr val="tx1">
                    <a:lumMod val="75000"/>
                  </a:schemeClr>
                </a:solidFill>
              </a:rPr>
              <a:t>Portal web: </a:t>
            </a:r>
            <a:r>
              <a:rPr lang="es-ES" sz="1200">
                <a:solidFill>
                  <a:schemeClr val="tx1">
                    <a:lumMod val="75000"/>
                  </a:schemeClr>
                </a:solidFill>
              </a:rPr>
              <a:t>punto de entrada único a la plataforma. </a:t>
            </a:r>
            <a:endParaRPr lang="es-ES" sz="1200" b="1">
              <a:solidFill>
                <a:schemeClr val="tx1">
                  <a:lumMod val="75000"/>
                </a:schemeClr>
              </a:solidFill>
            </a:endParaRPr>
          </a:p>
          <a:p>
            <a:r>
              <a:rPr lang="es-ES" sz="1200" b="1">
                <a:solidFill>
                  <a:schemeClr val="tx1">
                    <a:lumMod val="75000"/>
                  </a:schemeClr>
                </a:solidFill>
              </a:rPr>
              <a:t>Asistente conversacional</a:t>
            </a:r>
            <a:r>
              <a:rPr lang="es-ES" sz="1200">
                <a:solidFill>
                  <a:schemeClr val="tx1">
                    <a:lumMod val="75000"/>
                  </a:schemeClr>
                </a:solidFill>
              </a:rPr>
              <a:t>: herramienta basada en IA generativa para orientar al usuario, resolver dudas y apoyar el uso de la plataforma y de la Ciencia Abierta.</a:t>
            </a:r>
          </a:p>
          <a:p>
            <a:r>
              <a:rPr lang="es-ES" sz="1200" b="1">
                <a:solidFill>
                  <a:schemeClr val="tx1">
                    <a:lumMod val="75000"/>
                  </a:schemeClr>
                </a:solidFill>
              </a:rPr>
              <a:t>Planes de Gestión de Datos</a:t>
            </a:r>
            <a:r>
              <a:rPr lang="es-ES" sz="1200">
                <a:solidFill>
                  <a:schemeClr val="tx1">
                    <a:lumMod val="75000"/>
                  </a:schemeClr>
                </a:solidFill>
              </a:rPr>
              <a:t>: módulo para crear, versionar y compartir planes de gestión de datos conforme a principios FAIR y requisitos de financiadores.</a:t>
            </a:r>
          </a:p>
          <a:p>
            <a:r>
              <a:rPr lang="es-ES" sz="1200" b="1">
                <a:solidFill>
                  <a:schemeClr val="tx1">
                    <a:lumMod val="75000"/>
                  </a:schemeClr>
                </a:solidFill>
              </a:rPr>
              <a:t>CARREDI</a:t>
            </a:r>
            <a:r>
              <a:rPr lang="es-ES" sz="1200">
                <a:solidFill>
                  <a:schemeClr val="tx1">
                    <a:lumMod val="75000"/>
                  </a:schemeClr>
                </a:solidFill>
              </a:rPr>
              <a:t>: catálogo, registro y repositorio nacional para publicar, descubrir, citar y reutilizar datos de investigación.</a:t>
            </a:r>
          </a:p>
          <a:p>
            <a:r>
              <a:rPr lang="es-ES" sz="1200" b="1">
                <a:solidFill>
                  <a:schemeClr val="tx1">
                    <a:lumMod val="75000"/>
                  </a:schemeClr>
                </a:solidFill>
              </a:rPr>
              <a:t>Monitor de Ciencia Abierta</a:t>
            </a:r>
            <a:r>
              <a:rPr lang="es-ES" sz="1200">
                <a:solidFill>
                  <a:schemeClr val="tx1">
                    <a:lumMod val="75000"/>
                  </a:schemeClr>
                </a:solidFill>
              </a:rPr>
              <a:t>: sistema de indicadores para medir, analizar y visualizar el grado de implantación de la Ciencia Abierta en España.</a:t>
            </a:r>
          </a:p>
        </p:txBody>
      </p:sp>
      <p:pic>
        <p:nvPicPr>
          <p:cNvPr id="5" name="Picture 5" descr="Diagrama&#10;&#10;El contenido generado por IA puede ser incorrecto.">
            <a:extLst>
              <a:ext uri="{FF2B5EF4-FFF2-40B4-BE49-F238E27FC236}">
                <a16:creationId xmlns:a16="http://schemas.microsoft.com/office/drawing/2014/main" id="{F9EBD686-64E9-E818-592C-E3CC0B074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0" y="1754065"/>
            <a:ext cx="4330570" cy="3256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149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77133-E74F-9DD1-ACA6-7B388CDAC631}"/>
            </a:ext>
          </a:extLst>
        </p:cNvPr>
        <p:cNvGrpSpPr/>
        <p:nvPr/>
      </p:nvGrpSpPr>
      <p:grpSpPr>
        <a:xfrm>
          <a:off x="0" y="0"/>
          <a:ext cx="0" cy="0"/>
          <a:chOff x="0" y="0"/>
          <a:chExt cx="0" cy="0"/>
        </a:xfrm>
      </p:grpSpPr>
      <p:sp>
        <p:nvSpPr>
          <p:cNvPr id="3" name="Título 2">
            <a:extLst>
              <a:ext uri="{FF2B5EF4-FFF2-40B4-BE49-F238E27FC236}">
                <a16:creationId xmlns:a16="http://schemas.microsoft.com/office/drawing/2014/main" id="{1192182A-19CE-EEDF-7189-09D085EF1DD0}"/>
              </a:ext>
            </a:extLst>
          </p:cNvPr>
          <p:cNvSpPr>
            <a:spLocks noGrp="1"/>
          </p:cNvSpPr>
          <p:nvPr>
            <p:ph type="title"/>
          </p:nvPr>
        </p:nvSpPr>
        <p:spPr/>
        <p:txBody>
          <a:bodyPr>
            <a:normAutofit fontScale="90000"/>
          </a:bodyPr>
          <a:lstStyle/>
          <a:p>
            <a:r>
              <a:rPr lang="es-ES" b="1" err="1">
                <a:solidFill>
                  <a:schemeClr val="tx1">
                    <a:lumMod val="75000"/>
                  </a:schemeClr>
                </a:solidFill>
              </a:rPr>
              <a:t>UniDigital</a:t>
            </a:r>
            <a:r>
              <a:rPr lang="es-ES" b="1">
                <a:solidFill>
                  <a:schemeClr val="tx1">
                    <a:lumMod val="75000"/>
                  </a:schemeClr>
                </a:solidFill>
              </a:rPr>
              <a:t> - BLUE</a:t>
            </a:r>
          </a:p>
        </p:txBody>
      </p:sp>
      <p:sp>
        <p:nvSpPr>
          <p:cNvPr id="6" name="Rectángulo 5">
            <a:extLst>
              <a:ext uri="{FF2B5EF4-FFF2-40B4-BE49-F238E27FC236}">
                <a16:creationId xmlns:a16="http://schemas.microsoft.com/office/drawing/2014/main" id="{F8BE61D3-10DD-3B9B-25BD-E1310169E4DE}"/>
              </a:ext>
            </a:extLst>
          </p:cNvPr>
          <p:cNvSpPr/>
          <p:nvPr/>
        </p:nvSpPr>
        <p:spPr>
          <a:xfrm>
            <a:off x="228600" y="5517337"/>
            <a:ext cx="4819650" cy="134066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431E54AF-E9D8-5CB4-A92B-4495079757E3}"/>
              </a:ext>
            </a:extLst>
          </p:cNvPr>
          <p:cNvPicPr>
            <a:picLocks noChangeAspect="1"/>
          </p:cNvPicPr>
          <p:nvPr/>
        </p:nvPicPr>
        <p:blipFill>
          <a:blip r:embed="rId3">
            <a:alphaModFix amt="50000"/>
          </a:blip>
          <a:stretch>
            <a:fillRect/>
          </a:stretch>
        </p:blipFill>
        <p:spPr>
          <a:xfrm>
            <a:off x="0" y="5882844"/>
            <a:ext cx="9144000" cy="975156"/>
          </a:xfrm>
          <a:prstGeom prst="rect">
            <a:avLst/>
          </a:prstGeom>
        </p:spPr>
      </p:pic>
      <p:sp>
        <p:nvSpPr>
          <p:cNvPr id="10" name="Marcador de contenido 1">
            <a:extLst>
              <a:ext uri="{FF2B5EF4-FFF2-40B4-BE49-F238E27FC236}">
                <a16:creationId xmlns:a16="http://schemas.microsoft.com/office/drawing/2014/main" id="{3223ACE3-A996-E41A-564D-53C9CAAEF0C9}"/>
              </a:ext>
            </a:extLst>
          </p:cNvPr>
          <p:cNvSpPr>
            <a:spLocks noGrp="1"/>
          </p:cNvSpPr>
          <p:nvPr>
            <p:ph idx="1"/>
          </p:nvPr>
        </p:nvSpPr>
        <p:spPr>
          <a:xfrm>
            <a:off x="406401" y="1776413"/>
            <a:ext cx="3721100" cy="3249182"/>
          </a:xfrm>
        </p:spPr>
        <p:txBody>
          <a:bodyPr/>
          <a:lstStyle/>
          <a:p>
            <a:r>
              <a:rPr lang="es-ES" sz="1800" b="1">
                <a:solidFill>
                  <a:schemeClr val="tx1">
                    <a:lumMod val="75000"/>
                  </a:schemeClr>
                </a:solidFill>
              </a:rPr>
              <a:t>Despliegue en producción</a:t>
            </a:r>
          </a:p>
          <a:p>
            <a:r>
              <a:rPr lang="es-ES" sz="1800" b="1">
                <a:solidFill>
                  <a:schemeClr val="tx1">
                    <a:lumMod val="75000"/>
                  </a:schemeClr>
                </a:solidFill>
              </a:rPr>
              <a:t>Piloto de alta de nodo </a:t>
            </a:r>
            <a:r>
              <a:rPr lang="es-ES" sz="1800">
                <a:solidFill>
                  <a:schemeClr val="tx1">
                    <a:lumMod val="75000"/>
                  </a:schemeClr>
                </a:solidFill>
              </a:rPr>
              <a:t>– URV</a:t>
            </a:r>
          </a:p>
          <a:p>
            <a:r>
              <a:rPr lang="es-ES" sz="1800" b="1">
                <a:solidFill>
                  <a:schemeClr val="tx1">
                    <a:lumMod val="75000"/>
                  </a:schemeClr>
                </a:solidFill>
              </a:rPr>
              <a:t>Preparando eventos </a:t>
            </a:r>
            <a:r>
              <a:rPr lang="es-ES" sz="1800">
                <a:solidFill>
                  <a:schemeClr val="tx1">
                    <a:lumMod val="75000"/>
                  </a:schemeClr>
                </a:solidFill>
              </a:rPr>
              <a:t>para desarrollo de casos de uso</a:t>
            </a:r>
          </a:p>
          <a:p>
            <a:r>
              <a:rPr lang="es-ES" sz="1800">
                <a:solidFill>
                  <a:schemeClr val="tx1">
                    <a:lumMod val="75000"/>
                  </a:schemeClr>
                </a:solidFill>
              </a:rPr>
              <a:t>Implementación caso de uso de </a:t>
            </a:r>
            <a:r>
              <a:rPr lang="es-ES" sz="1800" b="1">
                <a:solidFill>
                  <a:schemeClr val="tx1">
                    <a:lumMod val="75000"/>
                  </a:schemeClr>
                </a:solidFill>
              </a:rPr>
              <a:t>sistema de identidad</a:t>
            </a:r>
          </a:p>
          <a:p>
            <a:r>
              <a:rPr lang="es-ES" sz="1800" b="1">
                <a:solidFill>
                  <a:schemeClr val="tx1">
                    <a:lumMod val="75000"/>
                  </a:schemeClr>
                </a:solidFill>
              </a:rPr>
              <a:t>Emisión y verificación de credenciales académicas</a:t>
            </a:r>
          </a:p>
          <a:p>
            <a:endParaRPr lang="es-ES" sz="1200" b="1">
              <a:solidFill>
                <a:schemeClr val="tx1">
                  <a:lumMod val="75000"/>
                </a:schemeClr>
              </a:solidFill>
            </a:endParaRPr>
          </a:p>
          <a:p>
            <a:endParaRPr lang="es-ES" sz="1200" b="1">
              <a:solidFill>
                <a:schemeClr val="tx1">
                  <a:lumMod val="75000"/>
                </a:schemeClr>
              </a:solidFill>
            </a:endParaRPr>
          </a:p>
          <a:p>
            <a:endParaRPr lang="es-ES" sz="1200" b="1">
              <a:solidFill>
                <a:schemeClr val="tx1">
                  <a:lumMod val="75000"/>
                </a:schemeClr>
              </a:solidFill>
            </a:endParaRPr>
          </a:p>
        </p:txBody>
      </p:sp>
      <p:pic>
        <p:nvPicPr>
          <p:cNvPr id="3074" name="Picture 2" descr="EBSI Wallet Conformance Test">
            <a:extLst>
              <a:ext uri="{FF2B5EF4-FFF2-40B4-BE49-F238E27FC236}">
                <a16:creationId xmlns:a16="http://schemas.microsoft.com/office/drawing/2014/main" id="{E53CD434-5DEC-D656-76A2-C2CD38FEFB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1" y="2131284"/>
            <a:ext cx="5116188" cy="2674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060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115A3-0449-4F42-AC34-D3CC9E2D5D2F}"/>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7CCA4126-4AA5-9CE9-59DA-2EC38BC46E97}"/>
              </a:ext>
            </a:extLst>
          </p:cNvPr>
          <p:cNvSpPr/>
          <p:nvPr/>
        </p:nvSpPr>
        <p:spPr>
          <a:xfrm>
            <a:off x="290947" y="5418815"/>
            <a:ext cx="4685146" cy="1439185"/>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sp>
        <p:nvSpPr>
          <p:cNvPr id="3" name="Título 2">
            <a:extLst>
              <a:ext uri="{FF2B5EF4-FFF2-40B4-BE49-F238E27FC236}">
                <a16:creationId xmlns:a16="http://schemas.microsoft.com/office/drawing/2014/main" id="{CC69AC43-F30D-B2FC-B9D9-2485AEDB0481}"/>
              </a:ext>
            </a:extLst>
          </p:cNvPr>
          <p:cNvSpPr>
            <a:spLocks noGrp="1"/>
          </p:cNvSpPr>
          <p:nvPr>
            <p:ph type="title"/>
          </p:nvPr>
        </p:nvSpPr>
        <p:spPr/>
        <p:txBody>
          <a:bodyPr>
            <a:normAutofit fontScale="90000"/>
          </a:bodyPr>
          <a:lstStyle/>
          <a:p>
            <a:r>
              <a:rPr lang="es-ES" b="1">
                <a:solidFill>
                  <a:schemeClr val="tx1">
                    <a:lumMod val="75000"/>
                  </a:schemeClr>
                </a:solidFill>
              </a:rPr>
              <a:t>Estado del área</a:t>
            </a:r>
          </a:p>
        </p:txBody>
      </p:sp>
      <p:sp>
        <p:nvSpPr>
          <p:cNvPr id="6" name="Marcador de contenido 1">
            <a:extLst>
              <a:ext uri="{FF2B5EF4-FFF2-40B4-BE49-F238E27FC236}">
                <a16:creationId xmlns:a16="http://schemas.microsoft.com/office/drawing/2014/main" id="{51D20FD8-8109-6BB1-1D95-DF4E46E6A260}"/>
              </a:ext>
            </a:extLst>
          </p:cNvPr>
          <p:cNvSpPr>
            <a:spLocks noGrp="1"/>
          </p:cNvSpPr>
          <p:nvPr>
            <p:ph idx="1"/>
          </p:nvPr>
        </p:nvSpPr>
        <p:spPr>
          <a:xfrm>
            <a:off x="290946" y="1598264"/>
            <a:ext cx="3876964" cy="4286073"/>
          </a:xfrm>
        </p:spPr>
        <p:txBody>
          <a:bodyPr/>
          <a:lstStyle/>
          <a:p>
            <a:r>
              <a:rPr lang="es-ES" sz="1800" b="1" dirty="0">
                <a:solidFill>
                  <a:schemeClr val="tx1">
                    <a:lumMod val="75000"/>
                  </a:schemeClr>
                </a:solidFill>
              </a:rPr>
              <a:t>En plantilla</a:t>
            </a:r>
            <a:r>
              <a:rPr lang="es-ES" sz="1800" dirty="0">
                <a:solidFill>
                  <a:schemeClr val="tx1">
                    <a:lumMod val="75000"/>
                  </a:schemeClr>
                </a:solidFill>
              </a:rPr>
              <a:t>: </a:t>
            </a:r>
          </a:p>
          <a:p>
            <a:pPr lvl="1"/>
            <a:r>
              <a:rPr lang="es-ES" sz="1800" dirty="0">
                <a:solidFill>
                  <a:schemeClr val="tx1">
                    <a:lumMod val="75000"/>
                  </a:schemeClr>
                </a:solidFill>
              </a:rPr>
              <a:t>Jefe de Área</a:t>
            </a:r>
          </a:p>
          <a:p>
            <a:pPr lvl="1"/>
            <a:r>
              <a:rPr lang="es-ES" sz="1800" dirty="0">
                <a:solidFill>
                  <a:schemeClr val="tx1">
                    <a:lumMod val="75000"/>
                  </a:schemeClr>
                </a:solidFill>
              </a:rPr>
              <a:t>2 Técnicos </a:t>
            </a:r>
          </a:p>
          <a:p>
            <a:r>
              <a:rPr lang="es-ES" sz="1800" b="1" dirty="0">
                <a:solidFill>
                  <a:schemeClr val="tx1">
                    <a:lumMod val="75000"/>
                  </a:schemeClr>
                </a:solidFill>
              </a:rPr>
              <a:t>Externos</a:t>
            </a:r>
            <a:r>
              <a:rPr lang="es-ES" sz="1800" dirty="0">
                <a:solidFill>
                  <a:schemeClr val="tx1">
                    <a:lumMod val="75000"/>
                  </a:schemeClr>
                </a:solidFill>
              </a:rPr>
              <a:t>:</a:t>
            </a:r>
          </a:p>
          <a:p>
            <a:pPr lvl="1"/>
            <a:r>
              <a:rPr lang="es-ES" sz="1800" dirty="0">
                <a:solidFill>
                  <a:schemeClr val="tx1">
                    <a:lumMod val="75000"/>
                  </a:schemeClr>
                </a:solidFill>
              </a:rPr>
              <a:t>12 personas externas dedicadas</a:t>
            </a:r>
          </a:p>
          <a:p>
            <a:pPr lvl="1"/>
            <a:r>
              <a:rPr lang="es-ES" sz="1800" dirty="0">
                <a:solidFill>
                  <a:schemeClr val="tx1">
                    <a:lumMod val="75000"/>
                  </a:schemeClr>
                </a:solidFill>
              </a:rPr>
              <a:t>9 equipos  (25 personas)</a:t>
            </a:r>
          </a:p>
          <a:p>
            <a:r>
              <a:rPr lang="es-ES" sz="1800" b="1" dirty="0">
                <a:solidFill>
                  <a:schemeClr val="tx1">
                    <a:lumMod val="75000"/>
                  </a:schemeClr>
                </a:solidFill>
              </a:rPr>
              <a:t>Servicio</a:t>
            </a:r>
            <a:r>
              <a:rPr lang="es-ES" sz="1800" dirty="0">
                <a:solidFill>
                  <a:schemeClr val="tx1">
                    <a:lumMod val="75000"/>
                  </a:schemeClr>
                </a:solidFill>
              </a:rPr>
              <a:t>:</a:t>
            </a:r>
          </a:p>
          <a:p>
            <a:pPr lvl="1"/>
            <a:r>
              <a:rPr lang="es-ES" sz="1800" dirty="0">
                <a:solidFill>
                  <a:schemeClr val="tx1">
                    <a:lumMod val="75000"/>
                  </a:schemeClr>
                </a:solidFill>
              </a:rPr>
              <a:t>26 servicios</a:t>
            </a:r>
          </a:p>
          <a:p>
            <a:pPr lvl="1"/>
            <a:r>
              <a:rPr lang="es-ES" sz="1800" dirty="0">
                <a:solidFill>
                  <a:schemeClr val="tx1">
                    <a:lumMod val="75000"/>
                  </a:schemeClr>
                </a:solidFill>
              </a:rPr>
              <a:t>19 expedientes</a:t>
            </a:r>
          </a:p>
          <a:p>
            <a:r>
              <a:rPr lang="es-ES" sz="1800" b="1" dirty="0">
                <a:solidFill>
                  <a:schemeClr val="tx1">
                    <a:lumMod val="75000"/>
                  </a:schemeClr>
                </a:solidFill>
              </a:rPr>
              <a:t>Comunidad</a:t>
            </a:r>
          </a:p>
          <a:p>
            <a:pPr lvl="1"/>
            <a:r>
              <a:rPr lang="es-ES" sz="1800" dirty="0">
                <a:solidFill>
                  <a:schemeClr val="tx1">
                    <a:lumMod val="75000"/>
                  </a:schemeClr>
                </a:solidFill>
              </a:rPr>
              <a:t>27 personas</a:t>
            </a:r>
          </a:p>
          <a:p>
            <a:endParaRPr lang="es-ES" dirty="0"/>
          </a:p>
        </p:txBody>
      </p:sp>
      <p:pic>
        <p:nvPicPr>
          <p:cNvPr id="7" name="Imagen 6">
            <a:extLst>
              <a:ext uri="{FF2B5EF4-FFF2-40B4-BE49-F238E27FC236}">
                <a16:creationId xmlns:a16="http://schemas.microsoft.com/office/drawing/2014/main" id="{0723952C-9834-7814-6E33-30715BDB180B}"/>
              </a:ext>
            </a:extLst>
          </p:cNvPr>
          <p:cNvPicPr>
            <a:picLocks noChangeAspect="1"/>
          </p:cNvPicPr>
          <p:nvPr/>
        </p:nvPicPr>
        <p:blipFill>
          <a:blip r:embed="rId3"/>
          <a:stretch>
            <a:fillRect/>
          </a:stretch>
        </p:blipFill>
        <p:spPr>
          <a:xfrm>
            <a:off x="3943350" y="1693152"/>
            <a:ext cx="4909703" cy="4931920"/>
          </a:xfrm>
          <a:prstGeom prst="rect">
            <a:avLst/>
          </a:prstGeom>
        </p:spPr>
      </p:pic>
    </p:spTree>
    <p:extLst>
      <p:ext uri="{BB962C8B-B14F-4D97-AF65-F5344CB8AC3E}">
        <p14:creationId xmlns:p14="http://schemas.microsoft.com/office/powerpoint/2010/main" val="1168251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51147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adroTexto 13"/>
          <p:cNvSpPr txBox="1"/>
          <p:nvPr/>
        </p:nvSpPr>
        <p:spPr>
          <a:xfrm>
            <a:off x="2843152" y="2650520"/>
            <a:ext cx="2269922" cy="15696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tIns="34290" rIns="34289" bIns="34290" anchor="t">
            <a:spAutoFit/>
          </a:bodyPr>
          <a:lstStyle>
            <a:lvl1pPr>
              <a:defRPr sz="13000">
                <a:solidFill>
                  <a:srgbClr val="FFFFFF"/>
                </a:solidFill>
              </a:defRPr>
            </a:lvl1pPr>
          </a:lstStyle>
          <a:p>
            <a:r>
              <a:rPr lang="es-ES" sz="9750"/>
              <a:t>01.</a:t>
            </a:r>
          </a:p>
        </p:txBody>
      </p:sp>
      <p:sp>
        <p:nvSpPr>
          <p:cNvPr id="127" name="CuadroTexto 1"/>
          <p:cNvSpPr txBox="1"/>
          <p:nvPr/>
        </p:nvSpPr>
        <p:spPr>
          <a:xfrm>
            <a:off x="2839236" y="3970597"/>
            <a:ext cx="5715871" cy="5886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34289" tIns="34290" rIns="34289" bIns="34290" anchor="t">
            <a:spAutoFit/>
          </a:bodyPr>
          <a:lstStyle>
            <a:lvl1pPr>
              <a:defRPr sz="4500">
                <a:solidFill>
                  <a:srgbClr val="FFFFFF"/>
                </a:solidFill>
                <a:latin typeface="Interstate-Light"/>
                <a:ea typeface="Interstate-Light"/>
                <a:cs typeface="Interstate-Light"/>
                <a:sym typeface="Interstate Light"/>
              </a:defRPr>
            </a:lvl1pPr>
          </a:lstStyle>
          <a:p>
            <a:r>
              <a:rPr lang="es-ES" sz="3375"/>
              <a:t>Administración </a:t>
            </a:r>
            <a:r>
              <a:rPr lang="es-ES" sz="3375" err="1"/>
              <a:t>eléctronica</a:t>
            </a:r>
            <a:endParaRPr lang="es-ES" sz="3375"/>
          </a:p>
        </p:txBody>
      </p:sp>
      <p:sp>
        <p:nvSpPr>
          <p:cNvPr id="128" name="Marcador de número de diapositiva 3"/>
          <p:cNvSpPr txBox="1">
            <a:spLocks noGrp="1"/>
          </p:cNvSpPr>
          <p:nvPr>
            <p:ph type="sldNum" sz="quarter" idx="2"/>
          </p:nvPr>
        </p:nvSpPr>
        <p:spPr>
          <a:xfrm>
            <a:off x="8781238" y="5634477"/>
            <a:ext cx="161261" cy="253916"/>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2</a:t>
            </a:fld>
            <a:endParaRPr/>
          </a:p>
        </p:txBody>
      </p:sp>
    </p:spTree>
    <p:extLst>
      <p:ext uri="{BB962C8B-B14F-4D97-AF65-F5344CB8AC3E}">
        <p14:creationId xmlns:p14="http://schemas.microsoft.com/office/powerpoint/2010/main" val="1340677082"/>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4344229D-3999-CC07-CB1D-6FC4F45B4BA0}"/>
              </a:ext>
            </a:extLst>
          </p:cNvPr>
          <p:cNvSpPr>
            <a:spLocks noGrp="1"/>
          </p:cNvSpPr>
          <p:nvPr>
            <p:ph type="title"/>
          </p:nvPr>
        </p:nvSpPr>
        <p:spPr/>
        <p:txBody>
          <a:bodyPr>
            <a:normAutofit fontScale="90000"/>
          </a:bodyPr>
          <a:lstStyle/>
          <a:p>
            <a:r>
              <a:rPr lang="es-ES" b="1">
                <a:solidFill>
                  <a:schemeClr val="tx1">
                    <a:lumMod val="75000"/>
                  </a:schemeClr>
                </a:solidFill>
              </a:rPr>
              <a:t>Cliente Ligero, Recubrimiento, @firma y </a:t>
            </a:r>
            <a:r>
              <a:rPr lang="es-ES" b="1" err="1">
                <a:solidFill>
                  <a:schemeClr val="tx1">
                    <a:lumMod val="75000"/>
                  </a:schemeClr>
                </a:solidFill>
              </a:rPr>
              <a:t>FIRe</a:t>
            </a:r>
            <a:endParaRPr lang="es-ES" b="1">
              <a:solidFill>
                <a:schemeClr val="tx1">
                  <a:lumMod val="75000"/>
                </a:schemeClr>
              </a:solidFill>
            </a:endParaRPr>
          </a:p>
        </p:txBody>
      </p:sp>
      <p:sp>
        <p:nvSpPr>
          <p:cNvPr id="6" name="Rectángulo 5">
            <a:extLst>
              <a:ext uri="{FF2B5EF4-FFF2-40B4-BE49-F238E27FC236}">
                <a16:creationId xmlns:a16="http://schemas.microsoft.com/office/drawing/2014/main" id="{2BC59EC0-16C0-D339-F2A7-590573DB6C49}"/>
              </a:ext>
            </a:extLst>
          </p:cNvPr>
          <p:cNvSpPr/>
          <p:nvPr/>
        </p:nvSpPr>
        <p:spPr>
          <a:xfrm>
            <a:off x="209550" y="5940107"/>
            <a:ext cx="4953000" cy="63955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49DE7516-001D-AF98-FE05-0D46A2EFCF90}"/>
              </a:ext>
            </a:extLst>
          </p:cNvPr>
          <p:cNvPicPr>
            <a:picLocks noChangeAspect="1"/>
          </p:cNvPicPr>
          <p:nvPr/>
        </p:nvPicPr>
        <p:blipFill>
          <a:blip r:embed="rId3">
            <a:alphaModFix amt="50000"/>
          </a:blip>
          <a:stretch>
            <a:fillRect/>
          </a:stretch>
        </p:blipFill>
        <p:spPr>
          <a:xfrm>
            <a:off x="0" y="5882844"/>
            <a:ext cx="9144000" cy="975156"/>
          </a:xfrm>
          <a:prstGeom prst="rect">
            <a:avLst/>
          </a:prstGeom>
        </p:spPr>
      </p:pic>
      <p:sp>
        <p:nvSpPr>
          <p:cNvPr id="4" name="Marcador de contenido 1">
            <a:extLst>
              <a:ext uri="{FF2B5EF4-FFF2-40B4-BE49-F238E27FC236}">
                <a16:creationId xmlns:a16="http://schemas.microsoft.com/office/drawing/2014/main" id="{5DCCFAE6-4601-B93F-05F0-33167495135D}"/>
              </a:ext>
            </a:extLst>
          </p:cNvPr>
          <p:cNvSpPr>
            <a:spLocks noGrp="1"/>
          </p:cNvSpPr>
          <p:nvPr>
            <p:ph idx="1"/>
          </p:nvPr>
        </p:nvSpPr>
        <p:spPr>
          <a:xfrm>
            <a:off x="406400" y="1528434"/>
            <a:ext cx="3599543" cy="1578997"/>
          </a:xfrm>
        </p:spPr>
        <p:txBody>
          <a:bodyPr/>
          <a:lstStyle/>
          <a:p>
            <a:pPr marL="0" indent="0">
              <a:buNone/>
            </a:pPr>
            <a:r>
              <a:rPr lang="es-ES" b="1" dirty="0">
                <a:solidFill>
                  <a:schemeClr val="tx1">
                    <a:lumMod val="75000"/>
                  </a:schemeClr>
                </a:solidFill>
              </a:rPr>
              <a:t>Cliente Ligero</a:t>
            </a:r>
          </a:p>
          <a:p>
            <a:r>
              <a:rPr lang="es-ES" dirty="0">
                <a:solidFill>
                  <a:schemeClr val="tx1">
                    <a:lumMod val="75000"/>
                  </a:schemeClr>
                </a:solidFill>
              </a:rPr>
              <a:t>34k peticiones anuales</a:t>
            </a:r>
          </a:p>
          <a:p>
            <a:r>
              <a:rPr lang="es-ES" dirty="0">
                <a:solidFill>
                  <a:schemeClr val="tx1">
                    <a:lumMod val="75000"/>
                  </a:schemeClr>
                </a:solidFill>
              </a:rPr>
              <a:t>19 universidades	</a:t>
            </a:r>
          </a:p>
        </p:txBody>
      </p:sp>
      <p:sp>
        <p:nvSpPr>
          <p:cNvPr id="5" name="Marcador de contenido 1">
            <a:extLst>
              <a:ext uri="{FF2B5EF4-FFF2-40B4-BE49-F238E27FC236}">
                <a16:creationId xmlns:a16="http://schemas.microsoft.com/office/drawing/2014/main" id="{C01E43F7-840D-212D-518D-E7691EBBC2B5}"/>
              </a:ext>
            </a:extLst>
          </p:cNvPr>
          <p:cNvSpPr txBox="1">
            <a:spLocks/>
          </p:cNvSpPr>
          <p:nvPr/>
        </p:nvSpPr>
        <p:spPr>
          <a:xfrm>
            <a:off x="4572000" y="1517041"/>
            <a:ext cx="3897086" cy="146741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rIns="34289"/>
          <a:lstStyle>
            <a:lvl1pPr marL="228600" marR="0" indent="-228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2pPr>
            <a:lvl3pPr marL="1234439" marR="0" indent="-320039"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3pPr>
            <a:lvl4pPr marL="1727200" marR="0" indent="-355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4pPr>
            <a:lvl5pPr marL="2184400" marR="0" indent="-355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5pPr>
            <a:lvl6pPr marL="26416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marL="0" indent="0">
              <a:buNone/>
            </a:pPr>
            <a:r>
              <a:rPr lang="es-ES" sz="2100" b="1" dirty="0">
                <a:solidFill>
                  <a:schemeClr val="tx1">
                    <a:lumMod val="75000"/>
                  </a:schemeClr>
                </a:solidFill>
              </a:rPr>
              <a:t>Recubrimiento</a:t>
            </a:r>
          </a:p>
          <a:p>
            <a:r>
              <a:rPr lang="es-ES" sz="2100" dirty="0">
                <a:solidFill>
                  <a:schemeClr val="tx1">
                    <a:lumMod val="75000"/>
                  </a:schemeClr>
                </a:solidFill>
              </a:rPr>
              <a:t>1.5M de consultas</a:t>
            </a:r>
          </a:p>
          <a:p>
            <a:r>
              <a:rPr lang="es-ES" sz="2100" dirty="0">
                <a:solidFill>
                  <a:schemeClr val="tx1">
                    <a:lumMod val="75000"/>
                  </a:schemeClr>
                </a:solidFill>
              </a:rPr>
              <a:t>24 universidades</a:t>
            </a:r>
          </a:p>
        </p:txBody>
      </p:sp>
      <p:sp>
        <p:nvSpPr>
          <p:cNvPr id="8" name="Marcador de contenido 1">
            <a:extLst>
              <a:ext uri="{FF2B5EF4-FFF2-40B4-BE49-F238E27FC236}">
                <a16:creationId xmlns:a16="http://schemas.microsoft.com/office/drawing/2014/main" id="{D770043C-07C7-DD5B-2DBD-394EA43F69F6}"/>
              </a:ext>
            </a:extLst>
          </p:cNvPr>
          <p:cNvSpPr txBox="1">
            <a:spLocks/>
          </p:cNvSpPr>
          <p:nvPr/>
        </p:nvSpPr>
        <p:spPr>
          <a:xfrm>
            <a:off x="406400" y="3873539"/>
            <a:ext cx="3599543" cy="1578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rIns="34289"/>
          <a:lstStyle>
            <a:lvl1pPr marL="228600" marR="0" indent="-228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2pPr>
            <a:lvl3pPr marL="1234439" marR="0" indent="-320039"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3pPr>
            <a:lvl4pPr marL="1727200" marR="0" indent="-355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4pPr>
            <a:lvl5pPr marL="2184400" marR="0" indent="-355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5pPr>
            <a:lvl6pPr marL="26416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marL="0" indent="0">
              <a:buNone/>
            </a:pPr>
            <a:r>
              <a:rPr lang="es-ES" sz="2100" b="1" dirty="0">
                <a:solidFill>
                  <a:schemeClr val="tx1">
                    <a:lumMod val="75000"/>
                  </a:schemeClr>
                </a:solidFill>
              </a:rPr>
              <a:t>@firma</a:t>
            </a:r>
          </a:p>
          <a:p>
            <a:r>
              <a:rPr lang="es-ES" sz="2100" dirty="0">
                <a:solidFill>
                  <a:schemeClr val="tx1">
                    <a:lumMod val="75000"/>
                  </a:schemeClr>
                </a:solidFill>
              </a:rPr>
              <a:t>1.4M de consultas mensuales</a:t>
            </a:r>
          </a:p>
          <a:p>
            <a:r>
              <a:rPr lang="es-ES" sz="2100" dirty="0">
                <a:solidFill>
                  <a:schemeClr val="tx1">
                    <a:lumMod val="75000"/>
                  </a:schemeClr>
                </a:solidFill>
              </a:rPr>
              <a:t>29 instituciones</a:t>
            </a:r>
          </a:p>
        </p:txBody>
      </p:sp>
      <p:sp>
        <p:nvSpPr>
          <p:cNvPr id="9" name="Marcador de contenido 1">
            <a:extLst>
              <a:ext uri="{FF2B5EF4-FFF2-40B4-BE49-F238E27FC236}">
                <a16:creationId xmlns:a16="http://schemas.microsoft.com/office/drawing/2014/main" id="{7AF18088-A9B9-0AD1-0062-72D45E8858C4}"/>
              </a:ext>
            </a:extLst>
          </p:cNvPr>
          <p:cNvSpPr txBox="1">
            <a:spLocks/>
          </p:cNvSpPr>
          <p:nvPr/>
        </p:nvSpPr>
        <p:spPr>
          <a:xfrm>
            <a:off x="4869543" y="3873540"/>
            <a:ext cx="3599543" cy="1578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rIns="34289"/>
          <a:lstStyle>
            <a:lvl1pPr marL="228600" marR="0" indent="-228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2pPr>
            <a:lvl3pPr marL="1234439" marR="0" indent="-320039"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3pPr>
            <a:lvl4pPr marL="1727200" marR="0" indent="-355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4pPr>
            <a:lvl5pPr marL="2184400" marR="0" indent="-355600" algn="l" defTabSz="914400" rtl="0" eaLnBrk="1" latinLnBrk="0" hangingPunct="1">
              <a:lnSpc>
                <a:spcPct val="100000"/>
              </a:lnSpc>
              <a:spcBef>
                <a:spcPts val="1000"/>
              </a:spcBef>
              <a:spcAft>
                <a:spcPts val="0"/>
              </a:spcAft>
              <a:buClrTx/>
              <a:buSzPct val="100000"/>
              <a:buFont typeface="Arial"/>
              <a:buChar char="•"/>
              <a:tabLst/>
              <a:defRPr sz="2800" b="0" i="0" u="none" strike="noStrike" cap="none" spc="0" baseline="0">
                <a:solidFill>
                  <a:srgbClr val="747474"/>
                </a:solidFill>
                <a:uFillTx/>
                <a:latin typeface="+mn-lt"/>
                <a:ea typeface="+mn-ea"/>
                <a:cs typeface="+mn-cs"/>
                <a:sym typeface="Calibri"/>
              </a:defRPr>
            </a:lvl5pPr>
            <a:lvl6pPr marL="26416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marL="0" indent="0">
              <a:buNone/>
            </a:pPr>
            <a:r>
              <a:rPr lang="es-ES" sz="2100" b="1" dirty="0" err="1">
                <a:solidFill>
                  <a:schemeClr val="tx1">
                    <a:lumMod val="75000"/>
                  </a:schemeClr>
                </a:solidFill>
              </a:rPr>
              <a:t>FIRe</a:t>
            </a:r>
            <a:endParaRPr lang="es-ES" sz="2100" b="1" dirty="0">
              <a:solidFill>
                <a:schemeClr val="tx1">
                  <a:lumMod val="75000"/>
                </a:schemeClr>
              </a:solidFill>
            </a:endParaRPr>
          </a:p>
          <a:p>
            <a:r>
              <a:rPr lang="es-ES" sz="2100" dirty="0">
                <a:solidFill>
                  <a:schemeClr val="tx1">
                    <a:lumMod val="75000"/>
                  </a:schemeClr>
                </a:solidFill>
              </a:rPr>
              <a:t>67k documentos firmados anuales</a:t>
            </a:r>
          </a:p>
          <a:p>
            <a:r>
              <a:rPr lang="es-ES" sz="2100" dirty="0">
                <a:solidFill>
                  <a:schemeClr val="tx1">
                    <a:lumMod val="75000"/>
                  </a:schemeClr>
                </a:solidFill>
              </a:rPr>
              <a:t>16 instituciones</a:t>
            </a:r>
          </a:p>
        </p:txBody>
      </p:sp>
    </p:spTree>
    <p:extLst>
      <p:ext uri="{BB962C8B-B14F-4D97-AF65-F5344CB8AC3E}">
        <p14:creationId xmlns:p14="http://schemas.microsoft.com/office/powerpoint/2010/main" val="794726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0AF6A-8247-6CB7-0F37-F1C2E6C978D6}"/>
            </a:ext>
          </a:extLst>
        </p:cNvPr>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8639C0D8-5D4E-8AE2-CC38-FD8B6A228539}"/>
              </a:ext>
            </a:extLst>
          </p:cNvPr>
          <p:cNvSpPr>
            <a:spLocks noGrp="1"/>
          </p:cNvSpPr>
          <p:nvPr>
            <p:ph idx="1"/>
          </p:nvPr>
        </p:nvSpPr>
        <p:spPr>
          <a:xfrm>
            <a:off x="457200" y="1661746"/>
            <a:ext cx="7835900" cy="3534508"/>
          </a:xfrm>
        </p:spPr>
        <p:txBody>
          <a:bodyPr/>
          <a:lstStyle/>
          <a:p>
            <a:pPr marL="0" indent="0">
              <a:buNone/>
            </a:pPr>
            <a:r>
              <a:rPr lang="es-ES" sz="1600" dirty="0">
                <a:solidFill>
                  <a:schemeClr val="tx1">
                    <a:lumMod val="75000"/>
                  </a:schemeClr>
                </a:solidFill>
              </a:rPr>
              <a:t>Tras mantener el Caso de Uso 0 (Matrícula) desde 2016, a </a:t>
            </a:r>
            <a:r>
              <a:rPr lang="es-ES" sz="1600" b="1" dirty="0">
                <a:solidFill>
                  <a:schemeClr val="tx1">
                    <a:lumMod val="75000"/>
                  </a:schemeClr>
                </a:solidFill>
              </a:rPr>
              <a:t>mitad de abril de 2026 pasamos a Producción </a:t>
            </a:r>
            <a:r>
              <a:rPr lang="es-ES" sz="1600" dirty="0">
                <a:solidFill>
                  <a:schemeClr val="tx1">
                    <a:lumMod val="75000"/>
                  </a:schemeClr>
                </a:solidFill>
              </a:rPr>
              <a:t>los siguientes casos:</a:t>
            </a:r>
          </a:p>
          <a:p>
            <a:r>
              <a:rPr lang="es-ES" sz="1600" dirty="0">
                <a:solidFill>
                  <a:schemeClr val="tx1">
                    <a:lumMod val="75000"/>
                  </a:schemeClr>
                </a:solidFill>
              </a:rPr>
              <a:t>Caso de uso 1 - </a:t>
            </a:r>
            <a:r>
              <a:rPr lang="es-ES" sz="1600" b="1" dirty="0">
                <a:solidFill>
                  <a:schemeClr val="tx1">
                    <a:lumMod val="75000"/>
                  </a:schemeClr>
                </a:solidFill>
              </a:rPr>
              <a:t>Modelo de Intercambio de datos de acceso</a:t>
            </a:r>
            <a:r>
              <a:rPr lang="es-ES" sz="1600" dirty="0">
                <a:solidFill>
                  <a:schemeClr val="tx1">
                    <a:lumMod val="75000"/>
                  </a:schemeClr>
                </a:solidFill>
              </a:rPr>
              <a:t>.</a:t>
            </a:r>
          </a:p>
          <a:p>
            <a:r>
              <a:rPr lang="es-ES" sz="1600" dirty="0">
                <a:solidFill>
                  <a:schemeClr val="tx1">
                    <a:lumMod val="75000"/>
                  </a:schemeClr>
                </a:solidFill>
              </a:rPr>
              <a:t>Caso de uso 2 - </a:t>
            </a:r>
            <a:r>
              <a:rPr lang="es-ES" sz="1600" b="1" dirty="0">
                <a:solidFill>
                  <a:schemeClr val="tx1">
                    <a:lumMod val="75000"/>
                  </a:schemeClr>
                </a:solidFill>
              </a:rPr>
              <a:t>Intercambio de expedientes académicos</a:t>
            </a:r>
            <a:r>
              <a:rPr lang="es-ES" sz="1600" dirty="0">
                <a:solidFill>
                  <a:schemeClr val="tx1">
                    <a:lumMod val="75000"/>
                  </a:schemeClr>
                </a:solidFill>
              </a:rPr>
              <a:t>.</a:t>
            </a:r>
          </a:p>
          <a:p>
            <a:r>
              <a:rPr lang="es-ES" sz="1600" dirty="0">
                <a:solidFill>
                  <a:schemeClr val="tx1">
                    <a:lumMod val="75000"/>
                  </a:schemeClr>
                </a:solidFill>
              </a:rPr>
              <a:t>Caso de uso 3 - </a:t>
            </a:r>
            <a:r>
              <a:rPr lang="es-ES" sz="1600" b="1" dirty="0">
                <a:solidFill>
                  <a:schemeClr val="tx1">
                    <a:lumMod val="75000"/>
                  </a:schemeClr>
                </a:solidFill>
              </a:rPr>
              <a:t>Intercambio de datos de docencia compartida</a:t>
            </a:r>
            <a:r>
              <a:rPr lang="es-ES" sz="1600" dirty="0">
                <a:solidFill>
                  <a:schemeClr val="tx1">
                    <a:lumMod val="75000"/>
                  </a:schemeClr>
                </a:solidFill>
              </a:rPr>
              <a:t>.</a:t>
            </a:r>
          </a:p>
          <a:p>
            <a:r>
              <a:rPr lang="es-ES" sz="1600" dirty="0">
                <a:solidFill>
                  <a:schemeClr val="tx1">
                    <a:lumMod val="75000"/>
                  </a:schemeClr>
                </a:solidFill>
              </a:rPr>
              <a:t>Caso de uso 4 - </a:t>
            </a:r>
            <a:r>
              <a:rPr lang="es-ES" sz="1600" b="1" dirty="0">
                <a:solidFill>
                  <a:schemeClr val="tx1">
                    <a:lumMod val="75000"/>
                  </a:schemeClr>
                </a:solidFill>
              </a:rPr>
              <a:t>Modelo de Intercambio de Datos de Títulos Propios</a:t>
            </a:r>
            <a:r>
              <a:rPr lang="es-ES" sz="1600" dirty="0">
                <a:solidFill>
                  <a:schemeClr val="tx1">
                    <a:lumMod val="75000"/>
                  </a:schemeClr>
                </a:solidFill>
              </a:rPr>
              <a:t>.</a:t>
            </a:r>
          </a:p>
        </p:txBody>
      </p:sp>
      <p:sp>
        <p:nvSpPr>
          <p:cNvPr id="3" name="Título 2">
            <a:extLst>
              <a:ext uri="{FF2B5EF4-FFF2-40B4-BE49-F238E27FC236}">
                <a16:creationId xmlns:a16="http://schemas.microsoft.com/office/drawing/2014/main" id="{B2FFEDAB-CE00-501F-FBC8-CDCC16F49D5C}"/>
              </a:ext>
            </a:extLst>
          </p:cNvPr>
          <p:cNvSpPr>
            <a:spLocks noGrp="1"/>
          </p:cNvSpPr>
          <p:nvPr>
            <p:ph type="title"/>
          </p:nvPr>
        </p:nvSpPr>
        <p:spPr/>
        <p:txBody>
          <a:bodyPr>
            <a:normAutofit fontScale="90000"/>
          </a:bodyPr>
          <a:lstStyle/>
          <a:p>
            <a:r>
              <a:rPr lang="es-ES" b="1">
                <a:solidFill>
                  <a:schemeClr val="tx1">
                    <a:lumMod val="75000"/>
                  </a:schemeClr>
                </a:solidFill>
              </a:rPr>
              <a:t>Intermediación – NISUE - ECASUE</a:t>
            </a:r>
          </a:p>
        </p:txBody>
      </p:sp>
      <p:sp>
        <p:nvSpPr>
          <p:cNvPr id="6" name="Rectángulo 5">
            <a:extLst>
              <a:ext uri="{FF2B5EF4-FFF2-40B4-BE49-F238E27FC236}">
                <a16:creationId xmlns:a16="http://schemas.microsoft.com/office/drawing/2014/main" id="{EA6F8520-3E36-3C7D-E3D8-6C08A1104A35}"/>
              </a:ext>
            </a:extLst>
          </p:cNvPr>
          <p:cNvSpPr/>
          <p:nvPr/>
        </p:nvSpPr>
        <p:spPr>
          <a:xfrm>
            <a:off x="228600" y="5517337"/>
            <a:ext cx="4762500" cy="1107734"/>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B9611DFF-724F-C1CA-44E9-EAEC44415E3D}"/>
              </a:ext>
            </a:extLst>
          </p:cNvPr>
          <p:cNvPicPr>
            <a:picLocks noChangeAspect="1"/>
          </p:cNvPicPr>
          <p:nvPr/>
        </p:nvPicPr>
        <p:blipFill>
          <a:blip r:embed="rId3">
            <a:alphaModFix amt="50000"/>
          </a:blip>
          <a:stretch>
            <a:fillRect/>
          </a:stretch>
        </p:blipFill>
        <p:spPr>
          <a:xfrm>
            <a:off x="0" y="5882844"/>
            <a:ext cx="9144000" cy="975156"/>
          </a:xfrm>
          <a:prstGeom prst="rect">
            <a:avLst/>
          </a:prstGeom>
        </p:spPr>
      </p:pic>
      <p:sp>
        <p:nvSpPr>
          <p:cNvPr id="12" name="CuadroTexto 11">
            <a:extLst>
              <a:ext uri="{FF2B5EF4-FFF2-40B4-BE49-F238E27FC236}">
                <a16:creationId xmlns:a16="http://schemas.microsoft.com/office/drawing/2014/main" id="{317C9FFE-5D88-DBAC-0AFB-269FE76DEF2F}"/>
              </a:ext>
            </a:extLst>
          </p:cNvPr>
          <p:cNvSpPr txBox="1"/>
          <p:nvPr/>
        </p:nvSpPr>
        <p:spPr>
          <a:xfrm>
            <a:off x="1483211" y="5207385"/>
            <a:ext cx="5733078" cy="415498"/>
          </a:xfrm>
          <a:prstGeom prst="rect">
            <a:avLst/>
          </a:prstGeom>
          <a:solidFill>
            <a:schemeClr val="accent4">
              <a:lumMod val="20000"/>
              <a:lumOff val="80000"/>
            </a:schemeClr>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 sz="1050"/>
              <a:t>Herramientas de integración (Desarrollo propio): </a:t>
            </a:r>
            <a:r>
              <a:rPr lang="es-ES" sz="1050" b="0"/>
              <a:t>Hemos diseñado en un simulado que facilita a las universidades probar peticiones/respuestas contra NISUE </a:t>
            </a:r>
          </a:p>
        </p:txBody>
      </p:sp>
      <p:pic>
        <p:nvPicPr>
          <p:cNvPr id="13" name="Picture 2" descr="RedIRIS - NISUE - Nodo de Interoperabilidad del Sistema Universitario  Español">
            <a:extLst>
              <a:ext uri="{FF2B5EF4-FFF2-40B4-BE49-F238E27FC236}">
                <a16:creationId xmlns:a16="http://schemas.microsoft.com/office/drawing/2014/main" id="{7DC1696C-E807-8E61-6946-F95305A5411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062"/>
          <a:stretch/>
        </p:blipFill>
        <p:spPr bwMode="auto">
          <a:xfrm>
            <a:off x="6435446" y="2672065"/>
            <a:ext cx="1561685" cy="1513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530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69A44-64A6-859F-3FC5-AF9926F4C497}"/>
            </a:ext>
          </a:extLst>
        </p:cNvPr>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CFA00486-E496-F7AF-A491-EA8588341A4F}"/>
              </a:ext>
            </a:extLst>
          </p:cNvPr>
          <p:cNvSpPr>
            <a:spLocks noGrp="1"/>
          </p:cNvSpPr>
          <p:nvPr>
            <p:ph idx="1"/>
          </p:nvPr>
        </p:nvSpPr>
        <p:spPr>
          <a:xfrm>
            <a:off x="457200" y="2248353"/>
            <a:ext cx="7835900" cy="1291213"/>
          </a:xfrm>
        </p:spPr>
        <p:txBody>
          <a:bodyPr/>
          <a:lstStyle/>
          <a:p>
            <a:r>
              <a:rPr lang="es-ES" dirty="0">
                <a:solidFill>
                  <a:schemeClr val="tx1">
                    <a:lumMod val="75000"/>
                  </a:schemeClr>
                </a:solidFill>
              </a:rPr>
              <a:t>113 instituciones</a:t>
            </a:r>
          </a:p>
          <a:p>
            <a:r>
              <a:rPr lang="es-ES" dirty="0">
                <a:solidFill>
                  <a:schemeClr val="tx1">
                    <a:lumMod val="75000"/>
                  </a:schemeClr>
                </a:solidFill>
              </a:rPr>
              <a:t>8TB de trafico mensual</a:t>
            </a:r>
          </a:p>
          <a:p>
            <a:r>
              <a:rPr lang="es-ES" dirty="0">
                <a:solidFill>
                  <a:schemeClr val="tx1">
                    <a:lumMod val="75000"/>
                  </a:schemeClr>
                </a:solidFill>
              </a:rPr>
              <a:t>1400 servicios usados por las instituciones</a:t>
            </a:r>
          </a:p>
        </p:txBody>
      </p:sp>
      <p:sp>
        <p:nvSpPr>
          <p:cNvPr id="3" name="Título 2">
            <a:extLst>
              <a:ext uri="{FF2B5EF4-FFF2-40B4-BE49-F238E27FC236}">
                <a16:creationId xmlns:a16="http://schemas.microsoft.com/office/drawing/2014/main" id="{BFE2EC56-07F8-4A3E-56D4-BB618B52B044}"/>
              </a:ext>
            </a:extLst>
          </p:cNvPr>
          <p:cNvSpPr>
            <a:spLocks noGrp="1"/>
          </p:cNvSpPr>
          <p:nvPr>
            <p:ph type="title"/>
          </p:nvPr>
        </p:nvSpPr>
        <p:spPr/>
        <p:txBody>
          <a:bodyPr>
            <a:normAutofit fontScale="90000"/>
          </a:bodyPr>
          <a:lstStyle/>
          <a:p>
            <a:r>
              <a:rPr lang="es-ES" b="1">
                <a:solidFill>
                  <a:schemeClr val="tx1">
                    <a:lumMod val="75000"/>
                  </a:schemeClr>
                </a:solidFill>
              </a:rPr>
              <a:t>Acceso – IRIS-SARA</a:t>
            </a:r>
          </a:p>
        </p:txBody>
      </p:sp>
      <p:sp>
        <p:nvSpPr>
          <p:cNvPr id="6" name="Rectángulo 5">
            <a:extLst>
              <a:ext uri="{FF2B5EF4-FFF2-40B4-BE49-F238E27FC236}">
                <a16:creationId xmlns:a16="http://schemas.microsoft.com/office/drawing/2014/main" id="{DF976412-7D83-DDA0-F0C8-7722BDC245EC}"/>
              </a:ext>
            </a:extLst>
          </p:cNvPr>
          <p:cNvSpPr/>
          <p:nvPr/>
        </p:nvSpPr>
        <p:spPr>
          <a:xfrm>
            <a:off x="228600" y="5517337"/>
            <a:ext cx="4781550" cy="134066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EE9D3B7A-1534-38D6-C2F3-09748A425988}"/>
              </a:ext>
            </a:extLst>
          </p:cNvPr>
          <p:cNvPicPr>
            <a:picLocks noChangeAspect="1"/>
          </p:cNvPicPr>
          <p:nvPr/>
        </p:nvPicPr>
        <p:blipFill>
          <a:blip r:embed="rId3">
            <a:alphaModFix amt="50000"/>
          </a:blip>
          <a:stretch>
            <a:fillRect/>
          </a:stretch>
        </p:blipFill>
        <p:spPr>
          <a:xfrm>
            <a:off x="0" y="5760239"/>
            <a:ext cx="9144000" cy="975156"/>
          </a:xfrm>
          <a:prstGeom prst="rect">
            <a:avLst/>
          </a:prstGeom>
        </p:spPr>
      </p:pic>
      <p:pic>
        <p:nvPicPr>
          <p:cNvPr id="1026" name="Picture 2" descr="IRIS-SARA">
            <a:extLst>
              <a:ext uri="{FF2B5EF4-FFF2-40B4-BE49-F238E27FC236}">
                <a16:creationId xmlns:a16="http://schemas.microsoft.com/office/drawing/2014/main" id="{31B2CC1C-F4D6-1DAB-63F0-A049B3543E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1850" y="2620418"/>
            <a:ext cx="2381250" cy="116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009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05F60-03B9-80FF-71B1-4F3E494B25D5}"/>
            </a:ext>
          </a:extLst>
        </p:cNvPr>
        <p:cNvGrpSpPr/>
        <p:nvPr/>
      </p:nvGrpSpPr>
      <p:grpSpPr>
        <a:xfrm>
          <a:off x="0" y="0"/>
          <a:ext cx="0" cy="0"/>
          <a:chOff x="0" y="0"/>
          <a:chExt cx="0" cy="0"/>
        </a:xfrm>
      </p:grpSpPr>
      <p:sp>
        <p:nvSpPr>
          <p:cNvPr id="126" name="CuadroTexto 13">
            <a:extLst>
              <a:ext uri="{FF2B5EF4-FFF2-40B4-BE49-F238E27FC236}">
                <a16:creationId xmlns:a16="http://schemas.microsoft.com/office/drawing/2014/main" id="{4E9A7FC0-E041-63E1-57DD-E62CA4C88504}"/>
              </a:ext>
            </a:extLst>
          </p:cNvPr>
          <p:cNvSpPr txBox="1"/>
          <p:nvPr/>
        </p:nvSpPr>
        <p:spPr>
          <a:xfrm>
            <a:off x="2843152" y="2650520"/>
            <a:ext cx="2269922" cy="15696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tIns="34290" rIns="34289" bIns="34290" anchor="t">
            <a:spAutoFit/>
          </a:bodyPr>
          <a:lstStyle>
            <a:lvl1pPr>
              <a:defRPr sz="13000">
                <a:solidFill>
                  <a:srgbClr val="FFFFFF"/>
                </a:solidFill>
              </a:defRPr>
            </a:lvl1pPr>
          </a:lstStyle>
          <a:p>
            <a:r>
              <a:rPr lang="es-ES" sz="9750"/>
              <a:t>02.</a:t>
            </a:r>
          </a:p>
        </p:txBody>
      </p:sp>
      <p:sp>
        <p:nvSpPr>
          <p:cNvPr id="127" name="CuadroTexto 1">
            <a:extLst>
              <a:ext uri="{FF2B5EF4-FFF2-40B4-BE49-F238E27FC236}">
                <a16:creationId xmlns:a16="http://schemas.microsoft.com/office/drawing/2014/main" id="{ADB7AE73-2DED-34FB-940F-546F4CC571CB}"/>
              </a:ext>
            </a:extLst>
          </p:cNvPr>
          <p:cNvSpPr txBox="1"/>
          <p:nvPr/>
        </p:nvSpPr>
        <p:spPr>
          <a:xfrm>
            <a:off x="2839236" y="3970597"/>
            <a:ext cx="5715871" cy="11079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34289" tIns="34290" rIns="34289" bIns="34290" anchor="t">
            <a:spAutoFit/>
          </a:bodyPr>
          <a:lstStyle>
            <a:lvl1pPr>
              <a:defRPr sz="4500">
                <a:solidFill>
                  <a:srgbClr val="FFFFFF"/>
                </a:solidFill>
                <a:latin typeface="Interstate-Light"/>
                <a:ea typeface="Interstate-Light"/>
                <a:cs typeface="Interstate-Light"/>
                <a:sym typeface="Interstate Light"/>
              </a:defRPr>
            </a:lvl1pPr>
          </a:lstStyle>
          <a:p>
            <a:r>
              <a:rPr lang="es-ES" sz="3375"/>
              <a:t>Identidad digital, Movilidad y confianza</a:t>
            </a:r>
          </a:p>
        </p:txBody>
      </p:sp>
      <p:sp>
        <p:nvSpPr>
          <p:cNvPr id="128" name="Marcador de número de diapositiva 3">
            <a:extLst>
              <a:ext uri="{FF2B5EF4-FFF2-40B4-BE49-F238E27FC236}">
                <a16:creationId xmlns:a16="http://schemas.microsoft.com/office/drawing/2014/main" id="{1CB2E5DC-3DEC-5087-9CE9-AE53DBE1CB01}"/>
              </a:ext>
            </a:extLst>
          </p:cNvPr>
          <p:cNvSpPr txBox="1">
            <a:spLocks noGrp="1"/>
          </p:cNvSpPr>
          <p:nvPr>
            <p:ph type="sldNum" sz="quarter" idx="2"/>
          </p:nvPr>
        </p:nvSpPr>
        <p:spPr>
          <a:xfrm>
            <a:off x="8781238" y="5634477"/>
            <a:ext cx="161261" cy="253916"/>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t>6</a:t>
            </a:fld>
            <a:endParaRPr/>
          </a:p>
        </p:txBody>
      </p:sp>
    </p:spTree>
    <p:extLst>
      <p:ext uri="{BB962C8B-B14F-4D97-AF65-F5344CB8AC3E}">
        <p14:creationId xmlns:p14="http://schemas.microsoft.com/office/powerpoint/2010/main" val="2357954412"/>
      </p:ext>
    </p:extLst>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BEECA-0C16-AD93-4CE6-5C0127FD7353}"/>
            </a:ext>
          </a:extLst>
        </p:cNvPr>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2274ABEC-C9F6-E371-1382-F02DF2CC6857}"/>
              </a:ext>
            </a:extLst>
          </p:cNvPr>
          <p:cNvSpPr>
            <a:spLocks noGrp="1"/>
          </p:cNvSpPr>
          <p:nvPr>
            <p:ph idx="1"/>
          </p:nvPr>
        </p:nvSpPr>
        <p:spPr>
          <a:xfrm>
            <a:off x="4850607" y="1784531"/>
            <a:ext cx="3414713" cy="1553491"/>
          </a:xfrm>
        </p:spPr>
        <p:txBody>
          <a:bodyPr/>
          <a:lstStyle/>
          <a:p>
            <a:pPr marL="0" indent="0">
              <a:buNone/>
            </a:pPr>
            <a:r>
              <a:rPr lang="es-ES" sz="1800" b="1">
                <a:solidFill>
                  <a:schemeClr val="tx1">
                    <a:lumMod val="75000"/>
                  </a:schemeClr>
                </a:solidFill>
              </a:rPr>
              <a:t>Datos:</a:t>
            </a:r>
          </a:p>
          <a:p>
            <a:r>
              <a:rPr lang="es-ES" sz="1500" err="1">
                <a:solidFill>
                  <a:schemeClr val="tx1">
                    <a:lumMod val="75000"/>
                  </a:schemeClr>
                </a:solidFill>
              </a:rPr>
              <a:t>IdPs</a:t>
            </a:r>
            <a:r>
              <a:rPr lang="es-ES" sz="1500">
                <a:solidFill>
                  <a:schemeClr val="tx1">
                    <a:lumMod val="75000"/>
                  </a:schemeClr>
                </a:solidFill>
              </a:rPr>
              <a:t> en federación: 180</a:t>
            </a:r>
          </a:p>
          <a:p>
            <a:r>
              <a:rPr lang="es-ES" sz="1500" err="1">
                <a:solidFill>
                  <a:schemeClr val="tx1">
                    <a:lumMod val="75000"/>
                  </a:schemeClr>
                </a:solidFill>
              </a:rPr>
              <a:t>IdPs</a:t>
            </a:r>
            <a:r>
              <a:rPr lang="es-ES" sz="1500">
                <a:solidFill>
                  <a:schemeClr val="tx1">
                    <a:lumMod val="75000"/>
                  </a:schemeClr>
                </a:solidFill>
              </a:rPr>
              <a:t> en nube: 57</a:t>
            </a:r>
          </a:p>
          <a:p>
            <a:r>
              <a:rPr lang="es-ES" sz="1500" b="1">
                <a:solidFill>
                  <a:schemeClr val="tx1">
                    <a:lumMod val="75000"/>
                  </a:schemeClr>
                </a:solidFill>
              </a:rPr>
              <a:t>Accesos en 2025: 35M</a:t>
            </a:r>
          </a:p>
        </p:txBody>
      </p:sp>
      <p:sp>
        <p:nvSpPr>
          <p:cNvPr id="3" name="Título 2">
            <a:extLst>
              <a:ext uri="{FF2B5EF4-FFF2-40B4-BE49-F238E27FC236}">
                <a16:creationId xmlns:a16="http://schemas.microsoft.com/office/drawing/2014/main" id="{E3F79EB1-BA02-C083-F808-5C201565B220}"/>
              </a:ext>
            </a:extLst>
          </p:cNvPr>
          <p:cNvSpPr>
            <a:spLocks noGrp="1"/>
          </p:cNvSpPr>
          <p:nvPr>
            <p:ph type="title"/>
          </p:nvPr>
        </p:nvSpPr>
        <p:spPr/>
        <p:txBody>
          <a:bodyPr>
            <a:normAutofit fontScale="90000"/>
          </a:bodyPr>
          <a:lstStyle/>
          <a:p>
            <a:r>
              <a:rPr lang="es-ES" b="1">
                <a:solidFill>
                  <a:schemeClr val="tx1">
                    <a:lumMod val="75000"/>
                  </a:schemeClr>
                </a:solidFill>
              </a:rPr>
              <a:t>Identidad Digital – Federación e </a:t>
            </a:r>
            <a:r>
              <a:rPr lang="es-ES" b="1" err="1">
                <a:solidFill>
                  <a:schemeClr val="tx1">
                    <a:lumMod val="75000"/>
                  </a:schemeClr>
                </a:solidFill>
              </a:rPr>
              <a:t>IdPNube</a:t>
            </a:r>
            <a:endParaRPr lang="es-ES" b="1">
              <a:solidFill>
                <a:schemeClr val="tx1">
                  <a:lumMod val="75000"/>
                </a:schemeClr>
              </a:solidFill>
            </a:endParaRPr>
          </a:p>
        </p:txBody>
      </p:sp>
      <p:sp>
        <p:nvSpPr>
          <p:cNvPr id="6" name="Rectángulo 5">
            <a:extLst>
              <a:ext uri="{FF2B5EF4-FFF2-40B4-BE49-F238E27FC236}">
                <a16:creationId xmlns:a16="http://schemas.microsoft.com/office/drawing/2014/main" id="{22F09F92-CDE4-3E97-E3D4-C0272886074D}"/>
              </a:ext>
            </a:extLst>
          </p:cNvPr>
          <p:cNvSpPr/>
          <p:nvPr/>
        </p:nvSpPr>
        <p:spPr>
          <a:xfrm>
            <a:off x="228600" y="5517337"/>
            <a:ext cx="4622007" cy="119613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C5C8A152-E04B-55A0-AB71-537F23FA9F89}"/>
              </a:ext>
            </a:extLst>
          </p:cNvPr>
          <p:cNvPicPr>
            <a:picLocks noChangeAspect="1"/>
          </p:cNvPicPr>
          <p:nvPr/>
        </p:nvPicPr>
        <p:blipFill>
          <a:blip r:embed="rId3">
            <a:alphaModFix amt="50000"/>
          </a:blip>
          <a:stretch>
            <a:fillRect/>
          </a:stretch>
        </p:blipFill>
        <p:spPr>
          <a:xfrm>
            <a:off x="0" y="5882844"/>
            <a:ext cx="9144000" cy="975156"/>
          </a:xfrm>
          <a:prstGeom prst="rect">
            <a:avLst/>
          </a:prstGeom>
        </p:spPr>
      </p:pic>
      <p:sp>
        <p:nvSpPr>
          <p:cNvPr id="4" name="CuadroTexto 3">
            <a:extLst>
              <a:ext uri="{FF2B5EF4-FFF2-40B4-BE49-F238E27FC236}">
                <a16:creationId xmlns:a16="http://schemas.microsoft.com/office/drawing/2014/main" id="{C42B3C97-BA02-1D88-9055-A8579B4DB9D4}"/>
              </a:ext>
            </a:extLst>
          </p:cNvPr>
          <p:cNvSpPr txBox="1"/>
          <p:nvPr/>
        </p:nvSpPr>
        <p:spPr>
          <a:xfrm>
            <a:off x="406401" y="1782575"/>
            <a:ext cx="3886994" cy="28276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r>
              <a:rPr lang="es-ES" sz="2100"/>
              <a:t>Novedades:</a:t>
            </a:r>
            <a:br>
              <a:rPr lang="es-ES" sz="1500"/>
            </a:br>
            <a:endParaRPr lang="es-ES" sz="1500"/>
          </a:p>
          <a:p>
            <a:pPr marL="257175" indent="-257175">
              <a:buFont typeface="Arial" panose="020B0604020202020204" pitchFamily="34" charset="0"/>
              <a:buChar char="•"/>
            </a:pPr>
            <a:r>
              <a:rPr lang="es-ES" sz="1500" b="0"/>
              <a:t>En </a:t>
            </a:r>
            <a:r>
              <a:rPr lang="es-ES" sz="1500" err="1"/>
              <a:t>IdPnube</a:t>
            </a:r>
            <a:r>
              <a:rPr lang="es-ES" sz="1500"/>
              <a:t> vamos a desplegar un nuevo </a:t>
            </a:r>
            <a:r>
              <a:rPr lang="es-ES" sz="1500" err="1"/>
              <a:t>cluster</a:t>
            </a:r>
            <a:r>
              <a:rPr lang="es-ES" sz="1500"/>
              <a:t> </a:t>
            </a:r>
            <a:r>
              <a:rPr lang="es-ES" sz="1500" b="0"/>
              <a:t>con una nueva versión en la que va a permitir tener </a:t>
            </a:r>
            <a:r>
              <a:rPr lang="es-ES" sz="1500"/>
              <a:t>MFA</a:t>
            </a:r>
            <a:r>
              <a:rPr lang="es-ES" sz="1500" b="0"/>
              <a:t> a las instituciones.</a:t>
            </a:r>
          </a:p>
          <a:p>
            <a:pPr marL="257175" indent="-257175">
              <a:buFont typeface="Arial" panose="020B0604020202020204" pitchFamily="34" charset="0"/>
              <a:buChar char="•"/>
            </a:pPr>
            <a:r>
              <a:rPr lang="es-ES" sz="1500"/>
              <a:t>Nuevo panel de usuarios </a:t>
            </a:r>
            <a:r>
              <a:rPr lang="es-ES" sz="1500" b="0"/>
              <a:t>donde se muestran los atributos emitidos de los entornos de producción.</a:t>
            </a:r>
          </a:p>
          <a:p>
            <a:pPr marL="257175" indent="-257175">
              <a:buFont typeface="Arial" panose="020B0604020202020204" pitchFamily="34" charset="0"/>
              <a:buChar char="•"/>
            </a:pPr>
            <a:r>
              <a:rPr lang="es-ES" sz="1500" b="0"/>
              <a:t>Mejora en </a:t>
            </a:r>
            <a:r>
              <a:rPr lang="es-ES" sz="1500"/>
              <a:t>desarrollos de uso interno </a:t>
            </a:r>
            <a:r>
              <a:rPr lang="es-ES" sz="1500" b="0"/>
              <a:t>y creación de paneles para mejorar la calidad de los servicios</a:t>
            </a:r>
          </a:p>
          <a:p>
            <a:pPr defTabSz="685800"/>
            <a:endParaRPr lang="es-ES" sz="825"/>
          </a:p>
        </p:txBody>
      </p:sp>
      <p:pic>
        <p:nvPicPr>
          <p:cNvPr id="1030" name="Picture 6" descr="RedIRIS - Servicio de IdP en la nube">
            <a:extLst>
              <a:ext uri="{FF2B5EF4-FFF2-40B4-BE49-F238E27FC236}">
                <a16:creationId xmlns:a16="http://schemas.microsoft.com/office/drawing/2014/main" id="{812D1F6F-3451-A9E0-BC2A-A585328054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3756" y="3338021"/>
            <a:ext cx="3805238"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417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65E2B-7EC3-63C5-91D5-FEFABBAEEE11}"/>
            </a:ext>
          </a:extLst>
        </p:cNvPr>
        <p:cNvGrpSpPr/>
        <p:nvPr/>
      </p:nvGrpSpPr>
      <p:grpSpPr>
        <a:xfrm>
          <a:off x="0" y="0"/>
          <a:ext cx="0" cy="0"/>
          <a:chOff x="0" y="0"/>
          <a:chExt cx="0" cy="0"/>
        </a:xfrm>
      </p:grpSpPr>
      <p:sp>
        <p:nvSpPr>
          <p:cNvPr id="3" name="Título 2">
            <a:extLst>
              <a:ext uri="{FF2B5EF4-FFF2-40B4-BE49-F238E27FC236}">
                <a16:creationId xmlns:a16="http://schemas.microsoft.com/office/drawing/2014/main" id="{C894EE08-865F-3C17-B1FF-E234FB353D4B}"/>
              </a:ext>
            </a:extLst>
          </p:cNvPr>
          <p:cNvSpPr>
            <a:spLocks noGrp="1"/>
          </p:cNvSpPr>
          <p:nvPr>
            <p:ph type="title"/>
          </p:nvPr>
        </p:nvSpPr>
        <p:spPr/>
        <p:txBody>
          <a:bodyPr>
            <a:normAutofit fontScale="90000"/>
          </a:bodyPr>
          <a:lstStyle/>
          <a:p>
            <a:r>
              <a:rPr lang="es-ES" b="1">
                <a:solidFill>
                  <a:schemeClr val="tx1">
                    <a:lumMod val="75000"/>
                  </a:schemeClr>
                </a:solidFill>
              </a:rPr>
              <a:t>Movilidad - </a:t>
            </a:r>
            <a:r>
              <a:rPr lang="es-ES" b="1" err="1">
                <a:solidFill>
                  <a:schemeClr val="tx1">
                    <a:lumMod val="75000"/>
                  </a:schemeClr>
                </a:solidFill>
              </a:rPr>
              <a:t>Eduroam</a:t>
            </a:r>
            <a:endParaRPr lang="es-ES" b="1">
              <a:solidFill>
                <a:schemeClr val="tx1">
                  <a:lumMod val="75000"/>
                </a:schemeClr>
              </a:solidFill>
            </a:endParaRPr>
          </a:p>
        </p:txBody>
      </p:sp>
      <p:sp>
        <p:nvSpPr>
          <p:cNvPr id="6" name="Rectángulo 5">
            <a:extLst>
              <a:ext uri="{FF2B5EF4-FFF2-40B4-BE49-F238E27FC236}">
                <a16:creationId xmlns:a16="http://schemas.microsoft.com/office/drawing/2014/main" id="{6D26FF94-7763-4673-13BC-DA4072AAAB6D}"/>
              </a:ext>
            </a:extLst>
          </p:cNvPr>
          <p:cNvSpPr/>
          <p:nvPr/>
        </p:nvSpPr>
        <p:spPr>
          <a:xfrm>
            <a:off x="228600" y="5517337"/>
            <a:ext cx="4838700" cy="134066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78D494C8-6D5D-D251-18B8-2D5729F52D75}"/>
              </a:ext>
            </a:extLst>
          </p:cNvPr>
          <p:cNvPicPr>
            <a:picLocks noChangeAspect="1"/>
          </p:cNvPicPr>
          <p:nvPr/>
        </p:nvPicPr>
        <p:blipFill>
          <a:blip r:embed="rId3">
            <a:alphaModFix amt="50000"/>
          </a:blip>
          <a:stretch>
            <a:fillRect/>
          </a:stretch>
        </p:blipFill>
        <p:spPr>
          <a:xfrm>
            <a:off x="0" y="5882844"/>
            <a:ext cx="9144000" cy="975156"/>
          </a:xfrm>
          <a:prstGeom prst="rect">
            <a:avLst/>
          </a:prstGeom>
        </p:spPr>
      </p:pic>
      <p:pic>
        <p:nvPicPr>
          <p:cNvPr id="10" name="Imagen 9">
            <a:extLst>
              <a:ext uri="{FF2B5EF4-FFF2-40B4-BE49-F238E27FC236}">
                <a16:creationId xmlns:a16="http://schemas.microsoft.com/office/drawing/2014/main" id="{A8441938-431D-BAEA-3C2F-FC8673A86311}"/>
              </a:ext>
            </a:extLst>
          </p:cNvPr>
          <p:cNvPicPr>
            <a:picLocks noChangeAspect="1"/>
          </p:cNvPicPr>
          <p:nvPr/>
        </p:nvPicPr>
        <p:blipFill>
          <a:blip r:embed="rId4"/>
          <a:stretch>
            <a:fillRect/>
          </a:stretch>
        </p:blipFill>
        <p:spPr>
          <a:xfrm>
            <a:off x="406400" y="2196973"/>
            <a:ext cx="4082287" cy="2270252"/>
          </a:xfrm>
          <a:prstGeom prst="rect">
            <a:avLst/>
          </a:prstGeom>
        </p:spPr>
      </p:pic>
      <p:pic>
        <p:nvPicPr>
          <p:cNvPr id="11" name="Imagen 10">
            <a:extLst>
              <a:ext uri="{FF2B5EF4-FFF2-40B4-BE49-F238E27FC236}">
                <a16:creationId xmlns:a16="http://schemas.microsoft.com/office/drawing/2014/main" id="{EFE44E49-39A5-C46B-6CCB-993BC7835D1D}"/>
              </a:ext>
            </a:extLst>
          </p:cNvPr>
          <p:cNvPicPr>
            <a:picLocks noChangeAspect="1"/>
          </p:cNvPicPr>
          <p:nvPr/>
        </p:nvPicPr>
        <p:blipFill>
          <a:blip r:embed="rId5"/>
          <a:stretch>
            <a:fillRect/>
          </a:stretch>
        </p:blipFill>
        <p:spPr>
          <a:xfrm>
            <a:off x="4572000" y="2196973"/>
            <a:ext cx="4165600" cy="2270252"/>
          </a:xfrm>
          <a:prstGeom prst="rect">
            <a:avLst/>
          </a:prstGeom>
        </p:spPr>
      </p:pic>
    </p:spTree>
    <p:extLst>
      <p:ext uri="{BB962C8B-B14F-4D97-AF65-F5344CB8AC3E}">
        <p14:creationId xmlns:p14="http://schemas.microsoft.com/office/powerpoint/2010/main" val="3040223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CC85B-D2A6-9776-5D67-0D0F2BB47AE0}"/>
            </a:ext>
          </a:extLst>
        </p:cNvPr>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8E22419F-16A7-5301-1619-F4E6934A25BB}"/>
              </a:ext>
            </a:extLst>
          </p:cNvPr>
          <p:cNvSpPr>
            <a:spLocks noGrp="1"/>
          </p:cNvSpPr>
          <p:nvPr>
            <p:ph idx="1"/>
          </p:nvPr>
        </p:nvSpPr>
        <p:spPr>
          <a:xfrm>
            <a:off x="457201" y="1662016"/>
            <a:ext cx="4952222" cy="2860547"/>
          </a:xfrm>
        </p:spPr>
        <p:txBody>
          <a:bodyPr/>
          <a:lstStyle/>
          <a:p>
            <a:r>
              <a:rPr lang="es-ES" sz="1800" b="1" dirty="0">
                <a:solidFill>
                  <a:schemeClr val="tx1">
                    <a:lumMod val="75000"/>
                  </a:schemeClr>
                </a:solidFill>
              </a:rPr>
              <a:t>199 instituciones </a:t>
            </a:r>
            <a:r>
              <a:rPr lang="es-ES" sz="1800" dirty="0">
                <a:solidFill>
                  <a:schemeClr val="tx1">
                    <a:lumMod val="75000"/>
                  </a:schemeClr>
                </a:solidFill>
              </a:rPr>
              <a:t>usan el servicio</a:t>
            </a:r>
          </a:p>
          <a:p>
            <a:r>
              <a:rPr lang="es-ES" sz="1800" dirty="0">
                <a:solidFill>
                  <a:schemeClr val="tx1">
                    <a:lumMod val="75000"/>
                  </a:schemeClr>
                </a:solidFill>
              </a:rPr>
              <a:t>Se han emitido más de </a:t>
            </a:r>
            <a:r>
              <a:rPr lang="es-ES" sz="1800" b="1" dirty="0">
                <a:solidFill>
                  <a:schemeClr val="tx1">
                    <a:lumMod val="75000"/>
                  </a:schemeClr>
                </a:solidFill>
              </a:rPr>
              <a:t>38.000 certificados en un año</a:t>
            </a:r>
          </a:p>
          <a:p>
            <a:pPr lvl="1"/>
            <a:r>
              <a:rPr lang="es-ES" sz="1800" dirty="0">
                <a:solidFill>
                  <a:schemeClr val="tx1">
                    <a:lumMod val="75000"/>
                  </a:schemeClr>
                </a:solidFill>
              </a:rPr>
              <a:t>Más de 16.000 vía ACME (</a:t>
            </a:r>
            <a:r>
              <a:rPr lang="es-ES" sz="1800" dirty="0" err="1">
                <a:solidFill>
                  <a:schemeClr val="tx1">
                    <a:lumMod val="75000"/>
                  </a:schemeClr>
                </a:solidFill>
              </a:rPr>
              <a:t>Automatic</a:t>
            </a:r>
            <a:r>
              <a:rPr lang="es-ES" sz="1800" dirty="0">
                <a:solidFill>
                  <a:schemeClr val="tx1">
                    <a:lumMod val="75000"/>
                  </a:schemeClr>
                </a:solidFill>
              </a:rPr>
              <a:t> </a:t>
            </a:r>
            <a:r>
              <a:rPr lang="es-ES" sz="1800" dirty="0" err="1">
                <a:solidFill>
                  <a:schemeClr val="tx1">
                    <a:lumMod val="75000"/>
                  </a:schemeClr>
                </a:solidFill>
              </a:rPr>
              <a:t>Certificate</a:t>
            </a:r>
            <a:r>
              <a:rPr lang="es-ES" sz="1800" dirty="0">
                <a:solidFill>
                  <a:schemeClr val="tx1">
                    <a:lumMod val="75000"/>
                  </a:schemeClr>
                </a:solidFill>
              </a:rPr>
              <a:t> Management </a:t>
            </a:r>
            <a:r>
              <a:rPr lang="es-ES" sz="1800" dirty="0" err="1">
                <a:solidFill>
                  <a:schemeClr val="tx1">
                    <a:lumMod val="75000"/>
                  </a:schemeClr>
                </a:solidFill>
              </a:rPr>
              <a:t>Environment</a:t>
            </a:r>
            <a:r>
              <a:rPr lang="es-ES" sz="1800" dirty="0">
                <a:solidFill>
                  <a:schemeClr val="tx1">
                    <a:lumMod val="75000"/>
                  </a:schemeClr>
                </a:solidFill>
              </a:rPr>
              <a:t>)</a:t>
            </a:r>
          </a:p>
          <a:p>
            <a:r>
              <a:rPr lang="es-ES" sz="1800" dirty="0">
                <a:solidFill>
                  <a:schemeClr val="tx1">
                    <a:lumMod val="75000"/>
                  </a:schemeClr>
                </a:solidFill>
              </a:rPr>
              <a:t>Hay que </a:t>
            </a:r>
            <a:r>
              <a:rPr lang="es-ES" sz="1800" b="1" dirty="0">
                <a:solidFill>
                  <a:schemeClr val="tx1">
                    <a:lumMod val="75000"/>
                  </a:schemeClr>
                </a:solidFill>
              </a:rPr>
              <a:t>seguir automatizando </a:t>
            </a:r>
            <a:r>
              <a:rPr lang="es-ES" sz="1800" dirty="0">
                <a:solidFill>
                  <a:schemeClr val="tx1">
                    <a:lumMod val="75000"/>
                  </a:schemeClr>
                </a:solidFill>
              </a:rPr>
              <a:t>porque el período de validez de los certificados se va reduciendo poco a poco.</a:t>
            </a:r>
          </a:p>
          <a:p>
            <a:endParaRPr lang="es-ES" dirty="0">
              <a:solidFill>
                <a:schemeClr val="tx1">
                  <a:lumMod val="75000"/>
                </a:schemeClr>
              </a:solidFill>
            </a:endParaRPr>
          </a:p>
        </p:txBody>
      </p:sp>
      <p:sp>
        <p:nvSpPr>
          <p:cNvPr id="3" name="Título 2">
            <a:extLst>
              <a:ext uri="{FF2B5EF4-FFF2-40B4-BE49-F238E27FC236}">
                <a16:creationId xmlns:a16="http://schemas.microsoft.com/office/drawing/2014/main" id="{D3B08C8E-1318-C538-A7FF-336FD8B33BE7}"/>
              </a:ext>
            </a:extLst>
          </p:cNvPr>
          <p:cNvSpPr>
            <a:spLocks noGrp="1"/>
          </p:cNvSpPr>
          <p:nvPr>
            <p:ph type="title"/>
          </p:nvPr>
        </p:nvSpPr>
        <p:spPr/>
        <p:txBody>
          <a:bodyPr>
            <a:normAutofit fontScale="90000"/>
          </a:bodyPr>
          <a:lstStyle/>
          <a:p>
            <a:r>
              <a:rPr lang="es-ES" b="1">
                <a:solidFill>
                  <a:schemeClr val="tx1">
                    <a:lumMod val="75000"/>
                  </a:schemeClr>
                </a:solidFill>
              </a:rPr>
              <a:t>Confianza - TCS</a:t>
            </a:r>
          </a:p>
        </p:txBody>
      </p:sp>
      <p:sp>
        <p:nvSpPr>
          <p:cNvPr id="6" name="Rectángulo 5">
            <a:extLst>
              <a:ext uri="{FF2B5EF4-FFF2-40B4-BE49-F238E27FC236}">
                <a16:creationId xmlns:a16="http://schemas.microsoft.com/office/drawing/2014/main" id="{C6E950B6-83D7-C8B8-1CD6-CD8522F1A182}"/>
              </a:ext>
            </a:extLst>
          </p:cNvPr>
          <p:cNvSpPr/>
          <p:nvPr/>
        </p:nvSpPr>
        <p:spPr>
          <a:xfrm>
            <a:off x="228600" y="5517337"/>
            <a:ext cx="4953000" cy="1107734"/>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algn="ctr" defTabSz="685800"/>
            <a:endParaRPr lang="es-ES" sz="1350" b="0">
              <a:latin typeface="+mn-lt"/>
              <a:ea typeface="+mn-ea"/>
              <a:cs typeface="+mn-cs"/>
              <a:sym typeface="Calibri"/>
            </a:endParaRPr>
          </a:p>
        </p:txBody>
      </p:sp>
      <p:pic>
        <p:nvPicPr>
          <p:cNvPr id="7" name="Imagen 6">
            <a:extLst>
              <a:ext uri="{FF2B5EF4-FFF2-40B4-BE49-F238E27FC236}">
                <a16:creationId xmlns:a16="http://schemas.microsoft.com/office/drawing/2014/main" id="{B8785B63-0F0D-626F-AEDA-5BF2D8801B97}"/>
              </a:ext>
            </a:extLst>
          </p:cNvPr>
          <p:cNvPicPr>
            <a:picLocks noChangeAspect="1"/>
          </p:cNvPicPr>
          <p:nvPr/>
        </p:nvPicPr>
        <p:blipFill>
          <a:blip r:embed="rId3">
            <a:alphaModFix amt="50000"/>
          </a:blip>
          <a:stretch>
            <a:fillRect/>
          </a:stretch>
        </p:blipFill>
        <p:spPr>
          <a:xfrm>
            <a:off x="0" y="5882844"/>
            <a:ext cx="9144000" cy="975156"/>
          </a:xfrm>
          <a:prstGeom prst="rect">
            <a:avLst/>
          </a:prstGeom>
        </p:spPr>
      </p:pic>
      <p:sp>
        <p:nvSpPr>
          <p:cNvPr id="4" name="CuadroTexto 3">
            <a:extLst>
              <a:ext uri="{FF2B5EF4-FFF2-40B4-BE49-F238E27FC236}">
                <a16:creationId xmlns:a16="http://schemas.microsoft.com/office/drawing/2014/main" id="{D1F6FF30-50F4-ECF8-A317-6FDDE39485DF}"/>
              </a:ext>
            </a:extLst>
          </p:cNvPr>
          <p:cNvSpPr txBox="1"/>
          <p:nvPr/>
        </p:nvSpPr>
        <p:spPr>
          <a:xfrm>
            <a:off x="1137172" y="5145256"/>
            <a:ext cx="6425155" cy="276997"/>
          </a:xfrm>
          <a:prstGeom prst="rect">
            <a:avLst/>
          </a:prstGeom>
          <a:solidFill>
            <a:schemeClr val="accent4">
              <a:lumMod val="20000"/>
              <a:lumOff val="80000"/>
            </a:schemeClr>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r>
              <a:rPr lang="es-ES" sz="1350" dirty="0"/>
              <a:t>Así que hay que potenciar ACME y </a:t>
            </a:r>
            <a:r>
              <a:rPr lang="es-ES" sz="1350" dirty="0" err="1"/>
              <a:t>API´s</a:t>
            </a:r>
            <a:r>
              <a:rPr lang="es-ES" sz="1350" dirty="0"/>
              <a:t> para automatizar la actualización de certificados</a:t>
            </a:r>
          </a:p>
        </p:txBody>
      </p:sp>
      <p:pic>
        <p:nvPicPr>
          <p:cNvPr id="4098" name="Picture 2" descr="ACME graphic">
            <a:extLst>
              <a:ext uri="{FF2B5EF4-FFF2-40B4-BE49-F238E27FC236}">
                <a16:creationId xmlns:a16="http://schemas.microsoft.com/office/drawing/2014/main" id="{8AF19CD1-6EDC-94B9-5A15-E9E0BCED58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5412" y="1251418"/>
            <a:ext cx="4413414" cy="3702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647242"/>
      </p:ext>
    </p:extLst>
  </p:cSld>
  <p:clrMapOvr>
    <a:masterClrMapping/>
  </p:clrMapOvr>
</p:sld>
</file>

<file path=ppt/theme/theme1.xml><?xml version="1.0" encoding="utf-8"?>
<a:theme xmlns:a="http://schemas.openxmlformats.org/drawingml/2006/main" name="Tema1">
  <a:themeElements>
    <a:clrScheme name="Personalizados 2">
      <a:dk1>
        <a:srgbClr val="369E9E"/>
      </a:dk1>
      <a:lt1>
        <a:srgbClr val="369E9E"/>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PORTADA">
      <a:majorFont>
        <a:latin typeface="Helvetica"/>
        <a:ea typeface="Helvetica"/>
        <a:cs typeface="Helvetica"/>
      </a:majorFont>
      <a:minorFont>
        <a:latin typeface="Calibri"/>
        <a:ea typeface="Calibri"/>
        <a:cs typeface="Calibri"/>
      </a:minorFont>
    </a:fontScheme>
    <a:fmtScheme name="PORTAD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377E8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4000" b="1" i="0" u="none" strike="noStrike" cap="none" spc="0" normalizeH="0" baseline="0">
            <a:ln>
              <a:noFill/>
            </a:ln>
            <a:solidFill>
              <a:srgbClr val="377E80"/>
            </a:solidFill>
            <a:effectLst/>
            <a:uFillTx/>
            <a:latin typeface="Interstate"/>
            <a:ea typeface="Interstate"/>
            <a:cs typeface="Interstate"/>
            <a:sym typeface="Interst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Tema1" id="{A150352E-664A-DC41-823F-D639521E54CA}" vid="{1FA8BC36-94D1-364E-9DC3-984370F1B0C5}"/>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E43658F42AE774C86D3A59A6E9DC0E1" ma:contentTypeVersion="11" ma:contentTypeDescription="Crear nuevo documento." ma:contentTypeScope="" ma:versionID="73dd59e601722882d64ef0f5aed5932d">
  <xsd:schema xmlns:xsd="http://www.w3.org/2001/XMLSchema" xmlns:xs="http://www.w3.org/2001/XMLSchema" xmlns:p="http://schemas.microsoft.com/office/2006/metadata/properties" xmlns:ns2="7d287b1f-9e0e-47a8-9fdf-c11ebc990ea0" xmlns:ns3="dcc7eb55-f634-4ddb-afbb-eda5b06ac2f8" targetNamespace="http://schemas.microsoft.com/office/2006/metadata/properties" ma:root="true" ma:fieldsID="7134acabc835fbceee768fb3de6f8c22" ns2:_="" ns3:_="">
    <xsd:import namespace="7d287b1f-9e0e-47a8-9fdf-c11ebc990ea0"/>
    <xsd:import namespace="dcc7eb55-f634-4ddb-afbb-eda5b06ac2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287b1f-9e0e-47a8-9fdf-c11ebc990e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3e72c241-18b6-4900-8c08-d1ecc7d685c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c7eb55-f634-4ddb-afbb-eda5b06ac2f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a235d4a-4c0d-4a96-8e47-5ba0fd4ab774}" ma:internalName="TaxCatchAll" ma:showField="CatchAllData" ma:web="dcc7eb55-f634-4ddb-afbb-eda5b06ac2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c7eb55-f634-4ddb-afbb-eda5b06ac2f8" xsi:nil="true"/>
    <lcf76f155ced4ddcb4097134ff3c332f xmlns="7d287b1f-9e0e-47a8-9fdf-c11ebc990ea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E80F371-2A89-4DC5-9EFE-327DC360CE57}">
  <ds:schemaRefs>
    <ds:schemaRef ds:uri="7d287b1f-9e0e-47a8-9fdf-c11ebc990ea0"/>
    <ds:schemaRef ds:uri="dcc7eb55-f634-4ddb-afbb-eda5b06ac2f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63C9041-A065-47D1-B588-EC69588907D9}">
  <ds:schemaRefs>
    <ds:schemaRef ds:uri="http://schemas.microsoft.com/sharepoint/v3/contenttype/forms"/>
  </ds:schemaRefs>
</ds:datastoreItem>
</file>

<file path=customXml/itemProps3.xml><?xml version="1.0" encoding="utf-8"?>
<ds:datastoreItem xmlns:ds="http://schemas.openxmlformats.org/officeDocument/2006/customXml" ds:itemID="{DB0416A6-F469-49C6-86AA-ED79A5009EC0}">
  <ds:schemaRefs>
    <ds:schemaRef ds:uri="http://purl.org/dc/elements/1.1/"/>
    <ds:schemaRef ds:uri="http://purl.org/dc/terms/"/>
    <ds:schemaRef ds:uri="7d287b1f-9e0e-47a8-9fdf-c11ebc990ea0"/>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dcc7eb55-f634-4ddb-afbb-eda5b06ac2f8"/>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Tema1</Template>
  <TotalTime>0</TotalTime>
  <Words>1951</Words>
  <Application>Microsoft Macintosh PowerPoint</Application>
  <PresentationFormat>Presentación en pantalla (4:3)</PresentationFormat>
  <Paragraphs>175</Paragraphs>
  <Slides>14</Slides>
  <Notes>14</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14</vt:i4>
      </vt:variant>
    </vt:vector>
  </HeadingPairs>
  <TitlesOfParts>
    <vt:vector size="22" baseType="lpstr">
      <vt:lpstr>Aptos</vt:lpstr>
      <vt:lpstr>Aptos Display</vt:lpstr>
      <vt:lpstr>Arial</vt:lpstr>
      <vt:lpstr>Calibri</vt:lpstr>
      <vt:lpstr>Calibri Light</vt:lpstr>
      <vt:lpstr>Interstate</vt:lpstr>
      <vt:lpstr>Tema1</vt:lpstr>
      <vt:lpstr>Diseño personalizado</vt:lpstr>
      <vt:lpstr>Presentación de PowerPoint</vt:lpstr>
      <vt:lpstr>Presentación de PowerPoint</vt:lpstr>
      <vt:lpstr>Cliente Ligero, Recubrimiento, @firma y FIRe</vt:lpstr>
      <vt:lpstr>Intermediación – NISUE - ECASUE</vt:lpstr>
      <vt:lpstr>Acceso – IRIS-SARA</vt:lpstr>
      <vt:lpstr>Presentación de PowerPoint</vt:lpstr>
      <vt:lpstr>Identidad Digital – Federación e IdPNube</vt:lpstr>
      <vt:lpstr>Movilidad - Eduroam</vt:lpstr>
      <vt:lpstr>Confianza - TCS</vt:lpstr>
      <vt:lpstr>Presentación de PowerPoint</vt:lpstr>
      <vt:lpstr>UniDigital - PLATICA</vt:lpstr>
      <vt:lpstr>UniDigital - BLUE</vt:lpstr>
      <vt:lpstr>Estado del área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Aída Gómez González</dc:creator>
  <cp:lastModifiedBy>Jorge Sanchez-Barriga Pons</cp:lastModifiedBy>
  <cp:revision>2</cp:revision>
  <dcterms:created xsi:type="dcterms:W3CDTF">2026-06-10T08:10:35Z</dcterms:created>
  <dcterms:modified xsi:type="dcterms:W3CDTF">2026-06-23T06:28:16Z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0x010100DE43658F42AE774C86D3A59A6E9DC0E1</vt:lpwstr>
  </property>
  <property fmtid="{D5CDD505-2E9C-101B-9397-08002B2CF9AE}" pid="3" name="MediaServiceImageTags">
    <vt:lpwstr/>
  </property>
</Properties>
</file>