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sldIdLst>
    <p:sldId id="256" r:id="rId2"/>
    <p:sldId id="390" r:id="rId3"/>
    <p:sldId id="303" r:id="rId4"/>
    <p:sldId id="370" r:id="rId5"/>
    <p:sldId id="362" r:id="rId6"/>
    <p:sldId id="386" r:id="rId7"/>
    <p:sldId id="297" r:id="rId8"/>
    <p:sldId id="388" r:id="rId9"/>
    <p:sldId id="391" r:id="rId10"/>
    <p:sldId id="392" r:id="rId11"/>
    <p:sldId id="393" r:id="rId12"/>
    <p:sldId id="394" r:id="rId13"/>
    <p:sldId id="395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858C"/>
    <a:srgbClr val="A0D4D2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119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E06F9-334F-4D9B-BE4F-7589E6A74DF5}" type="datetimeFigureOut">
              <a:t>25/06/2026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01748-AE84-41AC-AD76-3E28B50D63D6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6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9e0d969411_0_0:notes"/>
          <p:cNvSpPr txBox="1">
            <a:spLocks noGrp="1"/>
          </p:cNvSpPr>
          <p:nvPr>
            <p:ph type="body" idx="1"/>
          </p:nvPr>
        </p:nvSpPr>
        <p:spPr>
          <a:xfrm>
            <a:off x="946573" y="4861435"/>
            <a:ext cx="52062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60" name="Google Shape;60;g29e0d96941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>
          <a:extLst>
            <a:ext uri="{FF2B5EF4-FFF2-40B4-BE49-F238E27FC236}">
              <a16:creationId xmlns:a16="http://schemas.microsoft.com/office/drawing/2014/main" id="{8566E4EA-41CA-AD8F-830F-0739D57E9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18f60634d0e_1_1301:notes">
            <a:extLst>
              <a:ext uri="{FF2B5EF4-FFF2-40B4-BE49-F238E27FC236}">
                <a16:creationId xmlns:a16="http://schemas.microsoft.com/office/drawing/2014/main" id="{11EF8A0F-AC7B-87FF-8BFD-ABDAB7AB6D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94" name="Google Shape;1194;g18f60634d0e_1_1301:notes">
            <a:extLst>
              <a:ext uri="{FF2B5EF4-FFF2-40B4-BE49-F238E27FC236}">
                <a16:creationId xmlns:a16="http://schemas.microsoft.com/office/drawing/2014/main" id="{9786A7FF-EF3C-1B91-130F-BF49B15D64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95" name="Google Shape;1195;g18f60634d0e_1_1301:notes">
            <a:extLst>
              <a:ext uri="{FF2B5EF4-FFF2-40B4-BE49-F238E27FC236}">
                <a16:creationId xmlns:a16="http://schemas.microsoft.com/office/drawing/2014/main" id="{F295FD88-8532-DE75-351D-E9A78B3FEC0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2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3346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>
          <a:extLst>
            <a:ext uri="{FF2B5EF4-FFF2-40B4-BE49-F238E27FC236}">
              <a16:creationId xmlns:a16="http://schemas.microsoft.com/office/drawing/2014/main" id="{6E10551D-F164-056F-6553-29C615618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18f60634d0e_1_1301:notes">
            <a:extLst>
              <a:ext uri="{FF2B5EF4-FFF2-40B4-BE49-F238E27FC236}">
                <a16:creationId xmlns:a16="http://schemas.microsoft.com/office/drawing/2014/main" id="{12FE237D-9856-6C9D-B1BA-FDABC8B95F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94" name="Google Shape;1194;g18f60634d0e_1_1301:notes">
            <a:extLst>
              <a:ext uri="{FF2B5EF4-FFF2-40B4-BE49-F238E27FC236}">
                <a16:creationId xmlns:a16="http://schemas.microsoft.com/office/drawing/2014/main" id="{08B20372-161E-6B0B-2346-128E83BEC3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95" name="Google Shape;1195;g18f60634d0e_1_1301:notes">
            <a:extLst>
              <a:ext uri="{FF2B5EF4-FFF2-40B4-BE49-F238E27FC236}">
                <a16:creationId xmlns:a16="http://schemas.microsoft.com/office/drawing/2014/main" id="{E07E04EF-6238-AFD6-CF9A-6B2C9F48982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3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7163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>
          <a:extLst>
            <a:ext uri="{FF2B5EF4-FFF2-40B4-BE49-F238E27FC236}">
              <a16:creationId xmlns:a16="http://schemas.microsoft.com/office/drawing/2014/main" id="{9FA01F7A-6E0A-4457-2B7D-D0BF3140B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18f60634d0e_1_1301:notes">
            <a:extLst>
              <a:ext uri="{FF2B5EF4-FFF2-40B4-BE49-F238E27FC236}">
                <a16:creationId xmlns:a16="http://schemas.microsoft.com/office/drawing/2014/main" id="{2CC1C2DA-D75A-149C-8952-1BFF13019D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94" name="Google Shape;1194;g18f60634d0e_1_1301:notes">
            <a:extLst>
              <a:ext uri="{FF2B5EF4-FFF2-40B4-BE49-F238E27FC236}">
                <a16:creationId xmlns:a16="http://schemas.microsoft.com/office/drawing/2014/main" id="{6DE3A0FE-B349-8222-901A-B02E0FA7B2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95" name="Google Shape;1195;g18f60634d0e_1_1301:notes">
            <a:extLst>
              <a:ext uri="{FF2B5EF4-FFF2-40B4-BE49-F238E27FC236}">
                <a16:creationId xmlns:a16="http://schemas.microsoft.com/office/drawing/2014/main" id="{AFAA285B-7E6F-649F-FEC0-08AB3877125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4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0062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2b1d8ac871a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23" name="Google Shape;1323;g2b1d8ac871a_0_87:notes"/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lang="en-US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err="1"/>
              <a:t>Importe</a:t>
            </a:r>
            <a:r>
              <a:rPr lang="en-US"/>
              <a:t> </a:t>
            </a:r>
            <a:r>
              <a:rPr lang="en-US" err="1"/>
              <a:t>adjudicado</a:t>
            </a:r>
            <a:r>
              <a:rPr lang="en-US"/>
              <a:t> sin IVA </a:t>
            </a:r>
            <a:r>
              <a:rPr lang="en-US" err="1"/>
              <a:t>infraestructura</a:t>
            </a:r>
            <a:r>
              <a:rPr lang="en-US"/>
              <a:t> 28.243.991,14M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err="1"/>
              <a:t>Importe</a:t>
            </a:r>
            <a:r>
              <a:rPr lang="en-US"/>
              <a:t> </a:t>
            </a:r>
            <a:r>
              <a:rPr lang="en-US" err="1"/>
              <a:t>adjudicado</a:t>
            </a:r>
            <a:r>
              <a:rPr lang="en-US"/>
              <a:t> con IVA </a:t>
            </a:r>
            <a:r>
              <a:rPr lang="en-US" err="1"/>
              <a:t>infraestructura</a:t>
            </a:r>
            <a:r>
              <a:rPr lang="en-US"/>
              <a:t> 34.175.229,28M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lang="en-US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err="1"/>
              <a:t>Importe</a:t>
            </a:r>
            <a:r>
              <a:rPr lang="en-US"/>
              <a:t> </a:t>
            </a:r>
            <a:r>
              <a:rPr lang="en-US" err="1"/>
              <a:t>adjudicado</a:t>
            </a:r>
            <a:r>
              <a:rPr lang="en-US"/>
              <a:t> sin IVA </a:t>
            </a:r>
            <a:r>
              <a:rPr lang="en-US" err="1"/>
              <a:t>servicios</a:t>
            </a:r>
            <a:r>
              <a:rPr lang="en-US"/>
              <a:t> 28.775.724,12M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err="1"/>
              <a:t>Importe</a:t>
            </a:r>
            <a:r>
              <a:rPr lang="en-US"/>
              <a:t> </a:t>
            </a:r>
            <a:r>
              <a:rPr lang="en-US" err="1"/>
              <a:t>adjudicado</a:t>
            </a:r>
            <a:r>
              <a:rPr lang="en-US"/>
              <a:t> con IVA </a:t>
            </a:r>
            <a:r>
              <a:rPr lang="en-US" err="1"/>
              <a:t>servicios</a:t>
            </a:r>
            <a:r>
              <a:rPr lang="en-US"/>
              <a:t> 24.716.646,20M</a:t>
            </a:r>
            <a:endParaRPr/>
          </a:p>
        </p:txBody>
      </p:sp>
      <p:sp>
        <p:nvSpPr>
          <p:cNvPr id="1324" name="Google Shape;1324;g2b1d8ac871a_0_87:notes"/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5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274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01748-AE84-41AC-AD76-3E28B50D63D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3452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>
          <a:extLst>
            <a:ext uri="{FF2B5EF4-FFF2-40B4-BE49-F238E27FC236}">
              <a16:creationId xmlns:a16="http://schemas.microsoft.com/office/drawing/2014/main" id="{58B2AE7E-1E5A-3F12-E14B-92A14724A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18f60634d0e_1_1301:notes">
            <a:extLst>
              <a:ext uri="{FF2B5EF4-FFF2-40B4-BE49-F238E27FC236}">
                <a16:creationId xmlns:a16="http://schemas.microsoft.com/office/drawing/2014/main" id="{284EBE76-8E60-6589-190E-C6E97A773E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94" name="Google Shape;1194;g18f60634d0e_1_1301:notes">
            <a:extLst>
              <a:ext uri="{FF2B5EF4-FFF2-40B4-BE49-F238E27FC236}">
                <a16:creationId xmlns:a16="http://schemas.microsoft.com/office/drawing/2014/main" id="{4581AF2B-C898-1E0A-97C3-8D14325244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95" name="Google Shape;1195;g18f60634d0e_1_1301:notes">
            <a:extLst>
              <a:ext uri="{FF2B5EF4-FFF2-40B4-BE49-F238E27FC236}">
                <a16:creationId xmlns:a16="http://schemas.microsoft.com/office/drawing/2014/main" id="{0721F648-F134-ACAB-9294-7A044CFF63D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7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9090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>
          <a:extLst>
            <a:ext uri="{FF2B5EF4-FFF2-40B4-BE49-F238E27FC236}">
              <a16:creationId xmlns:a16="http://schemas.microsoft.com/office/drawing/2014/main" id="{E73E721F-F8F1-EABE-C8A5-8175980BA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17:notes">
            <a:extLst>
              <a:ext uri="{FF2B5EF4-FFF2-40B4-BE49-F238E27FC236}">
                <a16:creationId xmlns:a16="http://schemas.microsoft.com/office/drawing/2014/main" id="{67230BA0-04BE-2F3B-0419-55A70A59C9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62" name="Google Shape;1162;p17:notes">
            <a:extLst>
              <a:ext uri="{FF2B5EF4-FFF2-40B4-BE49-F238E27FC236}">
                <a16:creationId xmlns:a16="http://schemas.microsoft.com/office/drawing/2014/main" id="{E34CF0A3-9B9B-E24F-5F7D-EDCEFC2A64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63" name="Google Shape;1163;p17:notes">
            <a:extLst>
              <a:ext uri="{FF2B5EF4-FFF2-40B4-BE49-F238E27FC236}">
                <a16:creationId xmlns:a16="http://schemas.microsoft.com/office/drawing/2014/main" id="{19A395E7-DBC0-DCFD-0E5E-921CFC7053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65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 type="tx">
  <p:cSld name="Portada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77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erpo" type="obj">
  <p:cSld name="Cuerpo">
    <p:bg>
      <p:bgPr>
        <a:solidFill>
          <a:schemeClr val="dk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18f60634d0e_0_95"/>
          <p:cNvSpPr txBox="1">
            <a:spLocks noGrp="1"/>
          </p:cNvSpPr>
          <p:nvPr>
            <p:ph type="sldNum" idx="12"/>
          </p:nvPr>
        </p:nvSpPr>
        <p:spPr>
          <a:xfrm>
            <a:off x="8418665" y="6525263"/>
            <a:ext cx="443588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/>
              <a:t>Página </a:t>
            </a:r>
            <a:fld id="{00000000-1234-1234-1234-123412341234}" type="slidenum">
              <a:rPr lang="es-ES" smtClean="0"/>
              <a:pPr/>
              <a:t>‹Nº›</a:t>
            </a:fld>
            <a:endParaRPr/>
          </a:p>
        </p:txBody>
      </p:sp>
      <p:sp>
        <p:nvSpPr>
          <p:cNvPr id="15" name="Google Shape;15;g18f60634d0e_0_95"/>
          <p:cNvSpPr txBox="1"/>
          <p:nvPr/>
        </p:nvSpPr>
        <p:spPr>
          <a:xfrm>
            <a:off x="421200" y="131400"/>
            <a:ext cx="7213500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g18f60634d0e_0_95"/>
          <p:cNvSpPr/>
          <p:nvPr/>
        </p:nvSpPr>
        <p:spPr>
          <a:xfrm>
            <a:off x="0" y="-19750"/>
            <a:ext cx="9144000" cy="637950"/>
          </a:xfrm>
          <a:prstGeom prst="rect">
            <a:avLst/>
          </a:prstGeom>
          <a:solidFill>
            <a:srgbClr val="69B7B1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g18f60634d0e_0_95"/>
          <p:cNvSpPr/>
          <p:nvPr/>
        </p:nvSpPr>
        <p:spPr>
          <a:xfrm>
            <a:off x="0" y="606850"/>
            <a:ext cx="9144000" cy="13725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g18f60634d0e_0_95"/>
          <p:cNvSpPr txBox="1">
            <a:spLocks noGrp="1"/>
          </p:cNvSpPr>
          <p:nvPr>
            <p:ph type="title"/>
          </p:nvPr>
        </p:nvSpPr>
        <p:spPr>
          <a:xfrm>
            <a:off x="600835" y="-27600"/>
            <a:ext cx="8315550" cy="63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225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BECE6AE-CD1D-0E6B-968E-5B6577DCC810}"/>
              </a:ext>
            </a:extLst>
          </p:cNvPr>
          <p:cNvSpPr/>
          <p:nvPr userDrawn="1"/>
        </p:nvSpPr>
        <p:spPr>
          <a:xfrm>
            <a:off x="15764" y="6152805"/>
            <a:ext cx="9108000" cy="6976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D2E014-7E10-CCE3-4698-1E1F529516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1697"/>
            <a:ext cx="9144000" cy="57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2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erpo 2">
  <p:cSld name="Cuerpo 2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9e0d969411_0_725"/>
          <p:cNvSpPr txBox="1"/>
          <p:nvPr/>
        </p:nvSpPr>
        <p:spPr>
          <a:xfrm>
            <a:off x="421200" y="131400"/>
            <a:ext cx="7213500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9e0d969411_0_725"/>
          <p:cNvSpPr/>
          <p:nvPr/>
        </p:nvSpPr>
        <p:spPr>
          <a:xfrm>
            <a:off x="0" y="-19750"/>
            <a:ext cx="9144000" cy="63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9e0d969411_0_725"/>
          <p:cNvSpPr/>
          <p:nvPr/>
        </p:nvSpPr>
        <p:spPr>
          <a:xfrm>
            <a:off x="0" y="606850"/>
            <a:ext cx="9144000" cy="137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g29e0d969411_0_725"/>
          <p:cNvSpPr txBox="1">
            <a:spLocks noGrp="1"/>
          </p:cNvSpPr>
          <p:nvPr>
            <p:ph type="title"/>
          </p:nvPr>
        </p:nvSpPr>
        <p:spPr>
          <a:xfrm>
            <a:off x="600835" y="-27600"/>
            <a:ext cx="4996913" cy="63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225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g29e0d969411_0_725"/>
          <p:cNvSpPr>
            <a:spLocks noGrp="1"/>
          </p:cNvSpPr>
          <p:nvPr>
            <p:ph type="pic" idx="2"/>
          </p:nvPr>
        </p:nvSpPr>
        <p:spPr>
          <a:xfrm>
            <a:off x="6388706" y="3596905"/>
            <a:ext cx="2524725" cy="2380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5" name="Google Shape;25;g29e0d969411_0_725"/>
          <p:cNvSpPr>
            <a:spLocks noGrp="1"/>
          </p:cNvSpPr>
          <p:nvPr>
            <p:ph type="pic" idx="3"/>
          </p:nvPr>
        </p:nvSpPr>
        <p:spPr>
          <a:xfrm>
            <a:off x="6391650" y="943963"/>
            <a:ext cx="2524725" cy="2380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6" name="Google Shape;26;g29e0d969411_0_725"/>
          <p:cNvSpPr>
            <a:spLocks noGrp="1"/>
          </p:cNvSpPr>
          <p:nvPr>
            <p:ph type="pic" idx="4"/>
          </p:nvPr>
        </p:nvSpPr>
        <p:spPr>
          <a:xfrm>
            <a:off x="3659625" y="943963"/>
            <a:ext cx="2524725" cy="5033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35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erpo 1">
  <p:cSld name="Cuerpo 1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9e0d969411_0_706"/>
          <p:cNvSpPr txBox="1"/>
          <p:nvPr/>
        </p:nvSpPr>
        <p:spPr>
          <a:xfrm>
            <a:off x="421200" y="131400"/>
            <a:ext cx="7213500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g29e0d969411_0_706"/>
          <p:cNvSpPr/>
          <p:nvPr/>
        </p:nvSpPr>
        <p:spPr>
          <a:xfrm>
            <a:off x="0" y="-19750"/>
            <a:ext cx="9144000" cy="63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g29e0d969411_0_706"/>
          <p:cNvSpPr/>
          <p:nvPr/>
        </p:nvSpPr>
        <p:spPr>
          <a:xfrm>
            <a:off x="0" y="606850"/>
            <a:ext cx="9144000" cy="137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g29e0d969411_0_706"/>
          <p:cNvSpPr txBox="1">
            <a:spLocks noGrp="1"/>
          </p:cNvSpPr>
          <p:nvPr>
            <p:ph type="title"/>
          </p:nvPr>
        </p:nvSpPr>
        <p:spPr>
          <a:xfrm>
            <a:off x="600835" y="-27600"/>
            <a:ext cx="4996913" cy="63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225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g29e0d969411_0_706"/>
          <p:cNvSpPr>
            <a:spLocks noGrp="1"/>
          </p:cNvSpPr>
          <p:nvPr>
            <p:ph type="pic" idx="2"/>
          </p:nvPr>
        </p:nvSpPr>
        <p:spPr>
          <a:xfrm>
            <a:off x="5790904" y="1250579"/>
            <a:ext cx="2812838" cy="4420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7" name="Google Shape;37;g29e0d969411_0_706"/>
          <p:cNvSpPr txBox="1">
            <a:spLocks noGrp="1"/>
          </p:cNvSpPr>
          <p:nvPr>
            <p:ph type="body" idx="1"/>
          </p:nvPr>
        </p:nvSpPr>
        <p:spPr>
          <a:xfrm>
            <a:off x="448716" y="1869275"/>
            <a:ext cx="4996913" cy="380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>
            <a:lvl1pPr marL="171450" lvl="0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1pPr>
            <a:lvl2pPr marL="342900" lvl="1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2pPr>
            <a:lvl3pPr marL="514350" lvl="2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3pPr>
            <a:lvl4pPr marL="685800" lvl="3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4pPr>
            <a:lvl5pPr marL="857250" lvl="4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5pPr>
            <a:lvl6pPr marL="1028700" lvl="5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6pPr>
            <a:lvl7pPr marL="1200150" lvl="6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7pPr>
            <a:lvl8pPr marL="1371600" lvl="7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8pPr>
            <a:lvl9pPr marL="1543050" lvl="8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975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">
  <p:cSld name="Sección">
    <p:bg>
      <p:bgPr>
        <a:solidFill>
          <a:schemeClr val="accent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7"/>
          <p:cNvSpPr txBox="1">
            <a:spLocks noGrp="1"/>
          </p:cNvSpPr>
          <p:nvPr>
            <p:ph type="title"/>
          </p:nvPr>
        </p:nvSpPr>
        <p:spPr>
          <a:xfrm>
            <a:off x="1539244" y="3401613"/>
            <a:ext cx="7604775" cy="15658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7"/>
          <p:cNvSpPr txBox="1">
            <a:spLocks noGrp="1"/>
          </p:cNvSpPr>
          <p:nvPr>
            <p:ph type="title" idx="2"/>
          </p:nvPr>
        </p:nvSpPr>
        <p:spPr>
          <a:xfrm>
            <a:off x="526847" y="723300"/>
            <a:ext cx="3013763" cy="156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0"/>
              <a:buNone/>
              <a:defRPr sz="15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0416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erpo 3">
  <p:cSld name="Cuerpo 3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b7b97656f0_0_65"/>
          <p:cNvSpPr txBox="1"/>
          <p:nvPr/>
        </p:nvSpPr>
        <p:spPr>
          <a:xfrm>
            <a:off x="421200" y="131400"/>
            <a:ext cx="7213500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g2b7b97656f0_0_65"/>
          <p:cNvSpPr/>
          <p:nvPr/>
        </p:nvSpPr>
        <p:spPr>
          <a:xfrm>
            <a:off x="0" y="-19750"/>
            <a:ext cx="9144000" cy="63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g2b7b97656f0_0_65"/>
          <p:cNvSpPr/>
          <p:nvPr/>
        </p:nvSpPr>
        <p:spPr>
          <a:xfrm>
            <a:off x="0" y="606850"/>
            <a:ext cx="9144000" cy="137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g2b7b97656f0_0_65"/>
          <p:cNvSpPr txBox="1">
            <a:spLocks noGrp="1"/>
          </p:cNvSpPr>
          <p:nvPr>
            <p:ph type="title"/>
          </p:nvPr>
        </p:nvSpPr>
        <p:spPr>
          <a:xfrm>
            <a:off x="600835" y="-27600"/>
            <a:ext cx="8315550" cy="63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225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340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4D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7"/>
          <p:cNvSpPr txBox="1">
            <a:spLocks noGrp="1"/>
          </p:cNvSpPr>
          <p:nvPr>
            <p:ph type="title"/>
          </p:nvPr>
        </p:nvSpPr>
        <p:spPr>
          <a:xfrm>
            <a:off x="911050" y="426136"/>
            <a:ext cx="7315200" cy="124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7"/>
          <p:cNvSpPr txBox="1">
            <a:spLocks noGrp="1"/>
          </p:cNvSpPr>
          <p:nvPr>
            <p:ph type="body" idx="1"/>
          </p:nvPr>
        </p:nvSpPr>
        <p:spPr>
          <a:xfrm>
            <a:off x="911050" y="1676089"/>
            <a:ext cx="3581438" cy="4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16C2A7-CEE1-E52B-5EA6-985AD177181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1697"/>
            <a:ext cx="9144000" cy="57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723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B7B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9e0d969411_0_0"/>
          <p:cNvSpPr txBox="1">
            <a:spLocks noGrp="1"/>
          </p:cNvSpPr>
          <p:nvPr>
            <p:ph type="title" idx="4294967295"/>
          </p:nvPr>
        </p:nvSpPr>
        <p:spPr>
          <a:xfrm>
            <a:off x="709004" y="1790845"/>
            <a:ext cx="5141913" cy="65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normAutofit fontScale="90000"/>
          </a:bodyPr>
          <a:lstStyle/>
          <a:p>
            <a:r>
              <a:rPr lang="es-ES" b="1">
                <a:solidFill>
                  <a:schemeClr val="dk1"/>
                </a:solidFill>
              </a:rPr>
              <a:t>RedIRIS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63" name="Google Shape;63;g29e0d969411_0_0"/>
          <p:cNvSpPr txBox="1"/>
          <p:nvPr/>
        </p:nvSpPr>
        <p:spPr>
          <a:xfrm>
            <a:off x="777079" y="2926074"/>
            <a:ext cx="6485513" cy="87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noAutofit/>
          </a:bodyPr>
          <a:lstStyle/>
          <a:p>
            <a:pPr algn="just" defTabSz="342900">
              <a:buClr>
                <a:srgbClr val="000000"/>
              </a:buClr>
              <a:buSzPts val="3000"/>
            </a:pPr>
            <a:r>
              <a:rPr lang="es-ES" sz="112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Conectando las universidades y la I+D+i española desde 1988</a:t>
            </a:r>
            <a:endParaRPr sz="112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 defTabSz="342900">
              <a:buClr>
                <a:srgbClr val="000000"/>
              </a:buClr>
              <a:buSzPts val="3000"/>
            </a:pPr>
            <a:endParaRPr sz="112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 defTabSz="342900">
              <a:buClr>
                <a:srgbClr val="000000"/>
              </a:buClr>
              <a:buSzPts val="3000"/>
            </a:pPr>
            <a:r>
              <a:rPr lang="es-ES" sz="112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www.rediris.es</a:t>
            </a:r>
            <a:endParaRPr sz="112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29e0d969411_0_0"/>
          <p:cNvSpPr txBox="1"/>
          <p:nvPr/>
        </p:nvSpPr>
        <p:spPr>
          <a:xfrm>
            <a:off x="1889602" y="3987891"/>
            <a:ext cx="6982415" cy="1384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noAutofit/>
          </a:bodyPr>
          <a:lstStyle/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endParaRPr sz="135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r>
              <a:rPr lang="es-ES" sz="135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Coruña, 25 de junio</a:t>
            </a:r>
            <a:r>
              <a:rPr lang="es-ES" sz="135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 </a:t>
            </a:r>
            <a:r>
              <a:rPr lang="es-ES" sz="135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 2026</a:t>
            </a:r>
            <a:endParaRPr sz="1350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endParaRPr lang="es-ES" sz="135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r>
              <a:rPr lang="es-ES" sz="135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INFORME DE GESTIÓN DE RedIRIS </a:t>
            </a: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endParaRPr lang="es-ES" sz="135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r>
              <a:rPr lang="es-ES" sz="135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LUIS PRIETO</a:t>
            </a: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r>
              <a:rPr lang="es-ES" sz="135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Director de ICTS RedIRIS</a:t>
            </a: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endParaRPr sz="135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29e0d969411_0_0"/>
          <p:cNvSpPr/>
          <p:nvPr/>
        </p:nvSpPr>
        <p:spPr>
          <a:xfrm>
            <a:off x="558704" y="1870365"/>
            <a:ext cx="150300" cy="167218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85" tIns="34285" rIns="34285" bIns="34285" anchor="ctr" anchorCtr="0">
            <a:noAutofit/>
          </a:bodyPr>
          <a:lstStyle/>
          <a:p>
            <a:pPr defTabSz="342900">
              <a:buClr>
                <a:srgbClr val="000000"/>
              </a:buClr>
              <a:buSzPts val="1400"/>
            </a:pPr>
            <a:endParaRPr sz="52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4D28C3E-1060-CD43-3998-0D25EB3AB45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60000" y="6048000"/>
            <a:ext cx="443588" cy="137100"/>
          </a:xfrm>
        </p:spPr>
        <p:txBody>
          <a:bodyPr/>
          <a:lstStyle/>
          <a:p>
            <a:r>
              <a:rPr lang="es-ES" dirty="0"/>
              <a:t>Página </a:t>
            </a:r>
            <a:fld id="{00000000-1234-1234-1234-123412341234}" type="slidenum">
              <a:rPr lang="es-ES" smtClean="0"/>
              <a:pPr/>
              <a:t>10</a:t>
            </a:fld>
            <a:endParaRPr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906EE6C-5DE3-385D-324F-30989AD75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Agradecimientos</a:t>
            </a: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7A2F0DC3-0779-D21C-4BF9-65438CEFC781}"/>
              </a:ext>
            </a:extLst>
          </p:cNvPr>
          <p:cNvSpPr/>
          <p:nvPr/>
        </p:nvSpPr>
        <p:spPr>
          <a:xfrm>
            <a:off x="216111" y="743407"/>
            <a:ext cx="85598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i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Nuestro agradecimiento a la Universidade da Coruña, anfitriona y coorganizadora, y a las instituciones públicas que hicieron posible la edición de A Coruña.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00C4A2FE-52DA-4E24-DA66-0309F470CAD5}"/>
              </a:ext>
            </a:extLst>
          </p:cNvPr>
          <p:cNvSpPr/>
          <p:nvPr/>
        </p:nvSpPr>
        <p:spPr>
          <a:xfrm>
            <a:off x="256032" y="1438351"/>
            <a:ext cx="3947978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S_tradnl" sz="1600"/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1D9B17D5-9F9A-1AFA-CF9A-A9C175FBA412}"/>
              </a:ext>
            </a:extLst>
          </p:cNvPr>
          <p:cNvSpPr/>
          <p:nvPr/>
        </p:nvSpPr>
        <p:spPr>
          <a:xfrm>
            <a:off x="512064" y="1694383"/>
            <a:ext cx="566928" cy="566928"/>
          </a:xfrm>
          <a:prstGeom prst="ellipse">
            <a:avLst/>
          </a:prstGeom>
          <a:solidFill>
            <a:srgbClr val="188094"/>
          </a:solidFill>
          <a:ln/>
        </p:spPr>
        <p:txBody>
          <a:bodyPr/>
          <a:lstStyle/>
          <a:p>
            <a:endParaRPr lang="es-ES_tradnl" sz="1600"/>
          </a:p>
        </p:txBody>
      </p:sp>
      <p:pic>
        <p:nvPicPr>
          <p:cNvPr id="7" name="Image 0" descr="icons/icon_univ.png">
            <a:extLst>
              <a:ext uri="{FF2B5EF4-FFF2-40B4-BE49-F238E27FC236}">
                <a16:creationId xmlns:a16="http://schemas.microsoft.com/office/drawing/2014/main" id="{D006B433-06A9-0F29-0ACB-134ED1BF8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03" y="1779422"/>
            <a:ext cx="396850" cy="396850"/>
          </a:xfrm>
          <a:prstGeom prst="rect">
            <a:avLst/>
          </a:prstGeom>
        </p:spPr>
      </p:pic>
      <p:sp>
        <p:nvSpPr>
          <p:cNvPr id="8" name="Text 6">
            <a:extLst>
              <a:ext uri="{FF2B5EF4-FFF2-40B4-BE49-F238E27FC236}">
                <a16:creationId xmlns:a16="http://schemas.microsoft.com/office/drawing/2014/main" id="{9C35A831-9468-0735-67FA-FAFCA21A1A58}"/>
              </a:ext>
            </a:extLst>
          </p:cNvPr>
          <p:cNvSpPr/>
          <p:nvPr/>
        </p:nvSpPr>
        <p:spPr>
          <a:xfrm>
            <a:off x="1261872" y="1657807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 err="1">
                <a:solidFill>
                  <a:srgbClr val="0F5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Universidade</a:t>
            </a:r>
            <a:r>
              <a:rPr lang="en-US" sz="1600" b="1" dirty="0">
                <a:solidFill>
                  <a:srgbClr val="0F5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Coruña (UDC)</a:t>
            </a:r>
            <a:endParaRPr lang="en-US" sz="16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8AD15A2-5CDE-9D87-0F5E-BAD8B071138C}"/>
              </a:ext>
            </a:extLst>
          </p:cNvPr>
          <p:cNvSpPr/>
          <p:nvPr/>
        </p:nvSpPr>
        <p:spPr>
          <a:xfrm>
            <a:off x="1261872" y="2041855"/>
            <a:ext cx="242897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6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Anfitriona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6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coorganizadora</a:t>
            </a:r>
            <a:endParaRPr lang="en-US" sz="1600" dirty="0"/>
          </a:p>
          <a:p>
            <a:pPr marL="0" indent="0">
              <a:lnSpc>
                <a:spcPct val="118000"/>
              </a:lnSpc>
              <a:buNone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Rector Ricardo Cao Abad</a:t>
            </a:r>
            <a:endParaRPr lang="en-US" sz="16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568751C1-7D82-12A5-CC36-301057B7A2DE}"/>
              </a:ext>
            </a:extLst>
          </p:cNvPr>
          <p:cNvSpPr/>
          <p:nvPr/>
        </p:nvSpPr>
        <p:spPr>
          <a:xfrm>
            <a:off x="4289048" y="1406971"/>
            <a:ext cx="4598919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S_tradnl" sz="160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54B7B0F4-BBC4-4133-7F1C-4228A781E7C8}"/>
              </a:ext>
            </a:extLst>
          </p:cNvPr>
          <p:cNvSpPr/>
          <p:nvPr/>
        </p:nvSpPr>
        <p:spPr>
          <a:xfrm>
            <a:off x="4403840" y="1694383"/>
            <a:ext cx="566928" cy="566928"/>
          </a:xfrm>
          <a:prstGeom prst="ellipse">
            <a:avLst/>
          </a:prstGeom>
          <a:solidFill>
            <a:srgbClr val="FECB37"/>
          </a:solidFill>
          <a:ln/>
        </p:spPr>
        <p:txBody>
          <a:bodyPr/>
          <a:lstStyle/>
          <a:p>
            <a:endParaRPr lang="es-ES_tradnl" sz="1600"/>
          </a:p>
        </p:txBody>
      </p:sp>
      <p:pic>
        <p:nvPicPr>
          <p:cNvPr id="12" name="Image 1" descr="icons/icon_landmark.png">
            <a:extLst>
              <a:ext uri="{FF2B5EF4-FFF2-40B4-BE49-F238E27FC236}">
                <a16:creationId xmlns:a16="http://schemas.microsoft.com/office/drawing/2014/main" id="{71EA0F53-3FC2-E5E7-678B-02B87C7C9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879" y="1779422"/>
            <a:ext cx="396850" cy="396850"/>
          </a:xfrm>
          <a:prstGeom prst="rect">
            <a:avLst/>
          </a:prstGeom>
        </p:spPr>
      </p:pic>
      <p:sp>
        <p:nvSpPr>
          <p:cNvPr id="13" name="Text 10">
            <a:extLst>
              <a:ext uri="{FF2B5EF4-FFF2-40B4-BE49-F238E27FC236}">
                <a16:creationId xmlns:a16="http://schemas.microsoft.com/office/drawing/2014/main" id="{1368A8C5-21C6-7118-6991-E04A6CE73E14}"/>
              </a:ext>
            </a:extLst>
          </p:cNvPr>
          <p:cNvSpPr/>
          <p:nvPr/>
        </p:nvSpPr>
        <p:spPr>
          <a:xfrm>
            <a:off x="5153648" y="1657807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0F5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Xunta de Galicia</a:t>
            </a:r>
            <a:endParaRPr lang="en-US" sz="160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A75A2E76-9A8A-307F-BD0F-BFE032255EF4}"/>
              </a:ext>
            </a:extLst>
          </p:cNvPr>
          <p:cNvSpPr/>
          <p:nvPr/>
        </p:nvSpPr>
        <p:spPr>
          <a:xfrm>
            <a:off x="5153648" y="2041855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Carmen Cotelo · GAIN</a:t>
            </a:r>
            <a:endParaRPr lang="en-US" sz="1600" dirty="0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E938F46C-725E-7829-3565-67A885F7E593}"/>
              </a:ext>
            </a:extLst>
          </p:cNvPr>
          <p:cNvSpPr/>
          <p:nvPr/>
        </p:nvSpPr>
        <p:spPr>
          <a:xfrm>
            <a:off x="256032" y="2928823"/>
            <a:ext cx="363574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S_tradnl" sz="160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D080CAC2-5A14-ABAF-8A69-B33DCEAD1611}"/>
              </a:ext>
            </a:extLst>
          </p:cNvPr>
          <p:cNvSpPr/>
          <p:nvPr/>
        </p:nvSpPr>
        <p:spPr>
          <a:xfrm>
            <a:off x="512064" y="3184855"/>
            <a:ext cx="566928" cy="566928"/>
          </a:xfrm>
          <a:prstGeom prst="ellipse">
            <a:avLst/>
          </a:prstGeom>
          <a:solidFill>
            <a:srgbClr val="188094"/>
          </a:solidFill>
          <a:ln/>
        </p:spPr>
        <p:txBody>
          <a:bodyPr/>
          <a:lstStyle/>
          <a:p>
            <a:endParaRPr lang="es-ES_tradnl" sz="1600"/>
          </a:p>
        </p:txBody>
      </p:sp>
      <p:pic>
        <p:nvPicPr>
          <p:cNvPr id="17" name="Image 2" descr="icons/icon_award.png">
            <a:extLst>
              <a:ext uri="{FF2B5EF4-FFF2-40B4-BE49-F238E27FC236}">
                <a16:creationId xmlns:a16="http://schemas.microsoft.com/office/drawing/2014/main" id="{7A4A4BA6-C994-D93B-E847-402804913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03" y="3269894"/>
            <a:ext cx="396850" cy="396850"/>
          </a:xfrm>
          <a:prstGeom prst="rect">
            <a:avLst/>
          </a:prstGeom>
        </p:spPr>
      </p:pic>
      <p:sp>
        <p:nvSpPr>
          <p:cNvPr id="18" name="Text 14">
            <a:extLst>
              <a:ext uri="{FF2B5EF4-FFF2-40B4-BE49-F238E27FC236}">
                <a16:creationId xmlns:a16="http://schemas.microsoft.com/office/drawing/2014/main" id="{126A2C64-DD4F-24A1-0FE8-BD0607E2972F}"/>
              </a:ext>
            </a:extLst>
          </p:cNvPr>
          <p:cNvSpPr/>
          <p:nvPr/>
        </p:nvSpPr>
        <p:spPr>
          <a:xfrm>
            <a:off x="1261872" y="3148279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0F5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Red.es y el Ministerio</a:t>
            </a:r>
            <a:endParaRPr lang="en-US" sz="1600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8C131892-16D0-0244-B38B-7565FD3D4D5A}"/>
              </a:ext>
            </a:extLst>
          </p:cNvPr>
          <p:cNvSpPr/>
          <p:nvPr/>
        </p:nvSpPr>
        <p:spPr>
          <a:xfrm>
            <a:off x="1261872" y="3532327"/>
            <a:ext cx="31023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Jesús Herrero Poza · D.G. de Red.es</a:t>
            </a:r>
            <a:endParaRPr lang="en-US" sz="1600" dirty="0"/>
          </a:p>
          <a:p>
            <a:pPr marL="0" indent="0">
              <a:lnSpc>
                <a:spcPct val="118000"/>
              </a:lnSpc>
              <a:buNone/>
            </a:pPr>
            <a:r>
              <a:rPr lang="en-US" sz="16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Ministerio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la </a:t>
            </a:r>
            <a:r>
              <a:rPr lang="en-US" sz="16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Transformación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Digital</a:t>
            </a:r>
            <a:endParaRPr lang="en-US" sz="1600" dirty="0"/>
          </a:p>
        </p:txBody>
      </p:sp>
      <p:sp>
        <p:nvSpPr>
          <p:cNvPr id="20" name="Shape 16">
            <a:extLst>
              <a:ext uri="{FF2B5EF4-FFF2-40B4-BE49-F238E27FC236}">
                <a16:creationId xmlns:a16="http://schemas.microsoft.com/office/drawing/2014/main" id="{D94435B2-74D5-3ACE-6BC3-F84BD1485641}"/>
              </a:ext>
            </a:extLst>
          </p:cNvPr>
          <p:cNvSpPr/>
          <p:nvPr/>
        </p:nvSpPr>
        <p:spPr>
          <a:xfrm>
            <a:off x="4147808" y="2928823"/>
            <a:ext cx="42062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S_tradnl" sz="1600"/>
          </a:p>
        </p:txBody>
      </p:sp>
      <p:sp>
        <p:nvSpPr>
          <p:cNvPr id="21" name="Shape 17">
            <a:extLst>
              <a:ext uri="{FF2B5EF4-FFF2-40B4-BE49-F238E27FC236}">
                <a16:creationId xmlns:a16="http://schemas.microsoft.com/office/drawing/2014/main" id="{9CA8DE79-1A55-DD78-EA19-96BB8FDC176D}"/>
              </a:ext>
            </a:extLst>
          </p:cNvPr>
          <p:cNvSpPr/>
          <p:nvPr/>
        </p:nvSpPr>
        <p:spPr>
          <a:xfrm>
            <a:off x="4403840" y="3184855"/>
            <a:ext cx="566928" cy="566928"/>
          </a:xfrm>
          <a:prstGeom prst="ellipse">
            <a:avLst/>
          </a:prstGeom>
          <a:solidFill>
            <a:srgbClr val="FECB37"/>
          </a:solidFill>
          <a:ln/>
        </p:spPr>
        <p:txBody>
          <a:bodyPr/>
          <a:lstStyle/>
          <a:p>
            <a:endParaRPr lang="es-ES_tradnl" sz="1600"/>
          </a:p>
        </p:txBody>
      </p:sp>
      <p:pic>
        <p:nvPicPr>
          <p:cNvPr id="22" name="Image 3" descr="icons/icon_users.png">
            <a:extLst>
              <a:ext uri="{FF2B5EF4-FFF2-40B4-BE49-F238E27FC236}">
                <a16:creationId xmlns:a16="http://schemas.microsoft.com/office/drawing/2014/main" id="{F4780044-B65A-917B-A741-15DADCE6B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8879" y="3269894"/>
            <a:ext cx="396850" cy="396850"/>
          </a:xfrm>
          <a:prstGeom prst="rect">
            <a:avLst/>
          </a:prstGeom>
        </p:spPr>
      </p:pic>
      <p:sp>
        <p:nvSpPr>
          <p:cNvPr id="23" name="Text 18">
            <a:extLst>
              <a:ext uri="{FF2B5EF4-FFF2-40B4-BE49-F238E27FC236}">
                <a16:creationId xmlns:a16="http://schemas.microsoft.com/office/drawing/2014/main" id="{502B7EDB-A8D5-758F-B864-17DA63827C80}"/>
              </a:ext>
            </a:extLst>
          </p:cNvPr>
          <p:cNvSpPr/>
          <p:nvPr/>
        </p:nvSpPr>
        <p:spPr>
          <a:xfrm>
            <a:off x="5153648" y="3148279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0F5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Administración del Estado</a:t>
            </a:r>
            <a:endParaRPr lang="en-US" sz="1600"/>
          </a:p>
        </p:txBody>
      </p:sp>
      <p:sp>
        <p:nvSpPr>
          <p:cNvPr id="24" name="Text 19">
            <a:extLst>
              <a:ext uri="{FF2B5EF4-FFF2-40B4-BE49-F238E27FC236}">
                <a16:creationId xmlns:a16="http://schemas.microsoft.com/office/drawing/2014/main" id="{C14F6D33-1297-3ECA-C963-4D0DC59C68DE}"/>
              </a:ext>
            </a:extLst>
          </p:cNvPr>
          <p:cNvSpPr/>
          <p:nvPr/>
        </p:nvSpPr>
        <p:spPr>
          <a:xfrm>
            <a:off x="5153648" y="3532327"/>
            <a:ext cx="34782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ICTS · </a:t>
            </a:r>
            <a:r>
              <a:rPr lang="en-US" sz="16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Ministerio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Ciencia e </a:t>
            </a:r>
            <a:r>
              <a:rPr lang="en-US" sz="16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Innovación</a:t>
            </a:r>
            <a:endParaRPr lang="en-US" sz="1600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18000"/>
              </a:lnSpc>
              <a:buNone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José Doncel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40924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F9A6DA3-40CC-E09E-255C-11B891C5990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</p:spPr>
        <p:txBody>
          <a:bodyPr/>
          <a:lstStyle/>
          <a:p>
            <a:r>
              <a:rPr lang="es-ES" dirty="0"/>
              <a:t>Página </a:t>
            </a:r>
            <a:fld id="{00000000-1234-1234-1234-123412341234}" type="slidenum">
              <a:rPr lang="es-ES" smtClean="0"/>
              <a:pPr/>
              <a:t>11</a:t>
            </a:fld>
            <a:endParaRPr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A66509E-53F1-C306-2B80-2B55D698F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Agradecimientos patrocinadores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111040-5CD8-A46E-5209-C4DFB7F74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3673"/>
            <a:ext cx="8916385" cy="457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78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3F20B90-2C2B-4D49-171D-223369BC0DA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</p:spPr>
        <p:txBody>
          <a:bodyPr/>
          <a:lstStyle/>
          <a:p>
            <a:r>
              <a:rPr lang="es-ES" dirty="0"/>
              <a:t>Página </a:t>
            </a:r>
            <a:fld id="{00000000-1234-1234-1234-123412341234}" type="slidenum">
              <a:rPr lang="es-ES" smtClean="0"/>
              <a:pPr/>
              <a:t>12</a:t>
            </a:fld>
            <a:endParaRPr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E90D209-1905-5766-977A-CC642C711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Foro ciberseguridad 2026</a:t>
            </a:r>
          </a:p>
        </p:txBody>
      </p:sp>
      <p:sp>
        <p:nvSpPr>
          <p:cNvPr id="4" name="Shape 8">
            <a:extLst>
              <a:ext uri="{FF2B5EF4-FFF2-40B4-BE49-F238E27FC236}">
                <a16:creationId xmlns:a16="http://schemas.microsoft.com/office/drawing/2014/main" id="{E47ADD9E-3FE3-8815-3377-6B57ABAAD608}"/>
              </a:ext>
            </a:extLst>
          </p:cNvPr>
          <p:cNvSpPr/>
          <p:nvPr/>
        </p:nvSpPr>
        <p:spPr>
          <a:xfrm>
            <a:off x="3445960" y="1405507"/>
            <a:ext cx="5175504" cy="3611880"/>
          </a:xfrm>
          <a:prstGeom prst="roundRect">
            <a:avLst>
              <a:gd name="adj" fmla="val 2532"/>
            </a:avLst>
          </a:prstGeom>
          <a:solidFill>
            <a:srgbClr val="00404A"/>
          </a:solidFill>
          <a:ln/>
          <a:effectLst>
            <a:outerShdw blurRad="114300" dist="38100" dir="5400000" algn="bl" rotWithShape="0">
              <a:srgbClr val="0B2B30">
                <a:alpha val="14000"/>
              </a:srgbClr>
            </a:outerShdw>
          </a:effectLst>
        </p:spPr>
        <p:txBody>
          <a:bodyPr/>
          <a:lstStyle/>
          <a:p>
            <a:endParaRPr lang="es-ES_tradnl"/>
          </a:p>
        </p:txBody>
      </p:sp>
      <p:sp>
        <p:nvSpPr>
          <p:cNvPr id="5" name="Text 9">
            <a:extLst>
              <a:ext uri="{FF2B5EF4-FFF2-40B4-BE49-F238E27FC236}">
                <a16:creationId xmlns:a16="http://schemas.microsoft.com/office/drawing/2014/main" id="{3C4C194E-001F-18B5-51F7-03EEC7439B94}"/>
              </a:ext>
            </a:extLst>
          </p:cNvPr>
          <p:cNvSpPr/>
          <p:nvPr/>
        </p:nvSpPr>
        <p:spPr>
          <a:xfrm>
            <a:off x="3747712" y="1652395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FFC7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EDICIÓN</a:t>
            </a:r>
            <a:endParaRPr lang="en-US" sz="1200"/>
          </a:p>
        </p:txBody>
      </p:sp>
      <p:sp>
        <p:nvSpPr>
          <p:cNvPr id="6" name="Text 10">
            <a:extLst>
              <a:ext uri="{FF2B5EF4-FFF2-40B4-BE49-F238E27FC236}">
                <a16:creationId xmlns:a16="http://schemas.microsoft.com/office/drawing/2014/main" id="{EC4441B9-BCB3-7325-5668-2B8EC0F23091}"/>
              </a:ext>
            </a:extLst>
          </p:cNvPr>
          <p:cNvSpPr/>
          <p:nvPr/>
        </p:nvSpPr>
        <p:spPr>
          <a:xfrm>
            <a:off x="3747712" y="1972435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XV Foro · Zamora 2026</a:t>
            </a:r>
            <a:endParaRPr lang="en-US" sz="2400"/>
          </a:p>
        </p:txBody>
      </p:sp>
      <p:sp>
        <p:nvSpPr>
          <p:cNvPr id="7" name="Shape 11">
            <a:extLst>
              <a:ext uri="{FF2B5EF4-FFF2-40B4-BE49-F238E27FC236}">
                <a16:creationId xmlns:a16="http://schemas.microsoft.com/office/drawing/2014/main" id="{EAFA8EB2-2868-A407-9C71-0A71108D4087}"/>
              </a:ext>
            </a:extLst>
          </p:cNvPr>
          <p:cNvSpPr/>
          <p:nvPr/>
        </p:nvSpPr>
        <p:spPr>
          <a:xfrm>
            <a:off x="3747712" y="2749675"/>
            <a:ext cx="420624" cy="420624"/>
          </a:xfrm>
          <a:prstGeom prst="ellipse">
            <a:avLst/>
          </a:prstGeom>
          <a:solidFill>
            <a:srgbClr val="0B7E8C"/>
          </a:solidFill>
          <a:ln/>
          <a:effectLst>
            <a:outerShdw blurRad="76200" dist="25400" dir="5400000" algn="bl" rotWithShape="0">
              <a:srgbClr val="0B2B30">
                <a:alpha val="10000"/>
              </a:srgbClr>
            </a:outerShdw>
          </a:effectLst>
        </p:spPr>
        <p:txBody>
          <a:bodyPr/>
          <a:lstStyle/>
          <a:p>
            <a:endParaRPr lang="es-ES_tradnl"/>
          </a:p>
        </p:txBody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E2BBC9F3-E517-1A86-D8B9-E084EC97A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487" y="2867450"/>
            <a:ext cx="185075" cy="185075"/>
          </a:xfrm>
          <a:prstGeom prst="rect">
            <a:avLst/>
          </a:prstGeom>
        </p:spPr>
      </p:pic>
      <p:sp>
        <p:nvSpPr>
          <p:cNvPr id="9" name="Text 12">
            <a:extLst>
              <a:ext uri="{FF2B5EF4-FFF2-40B4-BE49-F238E27FC236}">
                <a16:creationId xmlns:a16="http://schemas.microsoft.com/office/drawing/2014/main" id="{FD9482A3-A4B3-CE62-6AE2-7F6F80ED31FC}"/>
              </a:ext>
            </a:extLst>
          </p:cNvPr>
          <p:cNvSpPr/>
          <p:nvPr/>
        </p:nvSpPr>
        <p:spPr>
          <a:xfrm>
            <a:off x="4296352" y="2749675"/>
            <a:ext cx="4206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E6F3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Viriato · Universidad de Salamanca</a:t>
            </a:r>
            <a:endParaRPr lang="en-US"/>
          </a:p>
        </p:txBody>
      </p:sp>
      <p:sp>
        <p:nvSpPr>
          <p:cNvPr id="10" name="Shape 13">
            <a:extLst>
              <a:ext uri="{FF2B5EF4-FFF2-40B4-BE49-F238E27FC236}">
                <a16:creationId xmlns:a16="http://schemas.microsoft.com/office/drawing/2014/main" id="{54C8CF23-DC26-282E-437B-B6692227E5E7}"/>
              </a:ext>
            </a:extLst>
          </p:cNvPr>
          <p:cNvSpPr/>
          <p:nvPr/>
        </p:nvSpPr>
        <p:spPr>
          <a:xfrm>
            <a:off x="3747712" y="3298315"/>
            <a:ext cx="420624" cy="420624"/>
          </a:xfrm>
          <a:prstGeom prst="ellipse">
            <a:avLst/>
          </a:prstGeom>
          <a:solidFill>
            <a:srgbClr val="0B7E8C"/>
          </a:solidFill>
          <a:ln/>
          <a:effectLst>
            <a:outerShdw blurRad="76200" dist="25400" dir="5400000" algn="bl" rotWithShape="0">
              <a:srgbClr val="0B2B30">
                <a:alpha val="10000"/>
              </a:srgbClr>
            </a:outerShdw>
          </a:effectLst>
        </p:spPr>
        <p:txBody>
          <a:bodyPr/>
          <a:lstStyle/>
          <a:p>
            <a:endParaRPr lang="es-ES_tradnl"/>
          </a:p>
        </p:txBody>
      </p:sp>
      <p:pic>
        <p:nvPicPr>
          <p:cNvPr id="11" name="Image 3" descr="preencoded.png">
            <a:extLst>
              <a:ext uri="{FF2B5EF4-FFF2-40B4-BE49-F238E27FC236}">
                <a16:creationId xmlns:a16="http://schemas.microsoft.com/office/drawing/2014/main" id="{B592B71C-D310-131B-B2FA-37D4385F6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487" y="3416090"/>
            <a:ext cx="185075" cy="185075"/>
          </a:xfrm>
          <a:prstGeom prst="rect">
            <a:avLst/>
          </a:prstGeom>
        </p:spPr>
      </p:pic>
      <p:sp>
        <p:nvSpPr>
          <p:cNvPr id="12" name="Text 14">
            <a:extLst>
              <a:ext uri="{FF2B5EF4-FFF2-40B4-BE49-F238E27FC236}">
                <a16:creationId xmlns:a16="http://schemas.microsoft.com/office/drawing/2014/main" id="{4E83FA22-7930-9C8F-8ED2-5A5B0A273883}"/>
              </a:ext>
            </a:extLst>
          </p:cNvPr>
          <p:cNvSpPr/>
          <p:nvPr/>
        </p:nvSpPr>
        <p:spPr>
          <a:xfrm>
            <a:off x="4296352" y="3298315"/>
            <a:ext cx="4206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E6F3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26–29 de octubre de 2026</a:t>
            </a:r>
            <a:endParaRPr lang="en-US"/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A127C355-0E8C-7A4F-8E8E-A717DD23C7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99072" y="30544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A8AC3CE8-E039-1B20-15D2-D5E6682834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51472" y="3206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01668F8-A64D-1903-F857-BF3BE87CEE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835" y="1417983"/>
            <a:ext cx="2656149" cy="367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13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72DB95B-1208-F878-F897-22C52B5EDF6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</p:spPr>
        <p:txBody>
          <a:bodyPr/>
          <a:lstStyle/>
          <a:p>
            <a:r>
              <a:rPr lang="es-ES" dirty="0"/>
              <a:t>Página </a:t>
            </a:r>
            <a:fld id="{00000000-1234-1234-1234-123412341234}" type="slidenum">
              <a:rPr lang="es-ES" smtClean="0"/>
              <a:pPr/>
              <a:t>13</a:t>
            </a:fld>
            <a:endParaRPr dirty="0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17672609-F20A-25EF-9C69-B7374CD9DDE3}"/>
              </a:ext>
            </a:extLst>
          </p:cNvPr>
          <p:cNvSpPr/>
          <p:nvPr/>
        </p:nvSpPr>
        <p:spPr>
          <a:xfrm>
            <a:off x="670806" y="2454036"/>
            <a:ext cx="4897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B85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Nos </a:t>
            </a:r>
            <a:r>
              <a:rPr lang="en-US" sz="3200" b="1" dirty="0" err="1">
                <a:solidFill>
                  <a:srgbClr val="3B85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vemos</a:t>
            </a:r>
            <a:r>
              <a:rPr lang="en-US" sz="3200" b="1" dirty="0">
                <a:solidFill>
                  <a:srgbClr val="3B85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200" b="1" dirty="0" err="1">
                <a:solidFill>
                  <a:srgbClr val="3B85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</a:t>
            </a:r>
            <a:r>
              <a:rPr lang="en-US" sz="3200" b="1" dirty="0">
                <a:solidFill>
                  <a:srgbClr val="3B85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Almería</a:t>
            </a:r>
          </a:p>
          <a:p>
            <a:r>
              <a:rPr lang="es-ES" sz="2400" dirty="0">
                <a:solidFill>
                  <a:srgbClr val="3B858C"/>
                </a:solidFill>
              </a:rPr>
              <a:t>24, 25, 26 y 27 de mayo de 2027</a:t>
            </a:r>
            <a:endParaRPr lang="en-US" sz="2400" dirty="0">
              <a:solidFill>
                <a:srgbClr val="3B858C"/>
              </a:solidFill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421C7C0A-639D-5024-DEE5-05861803CE00}"/>
              </a:ext>
            </a:extLst>
          </p:cNvPr>
          <p:cNvSpPr/>
          <p:nvPr/>
        </p:nvSpPr>
        <p:spPr>
          <a:xfrm>
            <a:off x="384048" y="850811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3B85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XXXV Jornadas Técnicas de RedIRIS 2027</a:t>
            </a:r>
            <a:endParaRPr lang="en-US" sz="2200">
              <a:solidFill>
                <a:srgbClr val="3B858C"/>
              </a:solidFill>
            </a:endParaRPr>
          </a:p>
        </p:txBody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ABA54AAD-E870-5ABD-61B3-3FA3E9611F20}"/>
              </a:ext>
            </a:extLst>
          </p:cNvPr>
          <p:cNvSpPr/>
          <p:nvPr/>
        </p:nvSpPr>
        <p:spPr>
          <a:xfrm>
            <a:off x="713232" y="4424632"/>
            <a:ext cx="3941064" cy="6400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S_tradnl">
              <a:solidFill>
                <a:srgbClr val="3B858C"/>
              </a:solidFill>
            </a:endParaRPr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160EA70F-AB07-CBD8-9660-2DBFB4B576CB}"/>
              </a:ext>
            </a:extLst>
          </p:cNvPr>
          <p:cNvSpPr/>
          <p:nvPr/>
        </p:nvSpPr>
        <p:spPr>
          <a:xfrm>
            <a:off x="822960" y="4817698"/>
            <a:ext cx="420624" cy="420624"/>
          </a:xfrm>
          <a:prstGeom prst="ellipse">
            <a:avLst/>
          </a:prstGeom>
          <a:solidFill>
            <a:srgbClr val="188094"/>
          </a:solidFill>
          <a:ln/>
        </p:spPr>
        <p:txBody>
          <a:bodyPr/>
          <a:lstStyle/>
          <a:p>
            <a:endParaRPr lang="es-ES_tradnl">
              <a:solidFill>
                <a:srgbClr val="3B858C"/>
              </a:solidFill>
            </a:endParaRPr>
          </a:p>
        </p:txBody>
      </p:sp>
      <p:pic>
        <p:nvPicPr>
          <p:cNvPr id="9" name="Image 0" descr="icons/icon_mapmarked.png">
            <a:extLst>
              <a:ext uri="{FF2B5EF4-FFF2-40B4-BE49-F238E27FC236}">
                <a16:creationId xmlns:a16="http://schemas.microsoft.com/office/drawing/2014/main" id="{6875609B-C8F5-368D-CC33-14C851FD6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054" y="4880792"/>
            <a:ext cx="294437" cy="294437"/>
          </a:xfrm>
          <a:prstGeom prst="rect">
            <a:avLst/>
          </a:prstGeom>
        </p:spPr>
      </p:pic>
      <p:sp>
        <p:nvSpPr>
          <p:cNvPr id="10" name="Text 8">
            <a:extLst>
              <a:ext uri="{FF2B5EF4-FFF2-40B4-BE49-F238E27FC236}">
                <a16:creationId xmlns:a16="http://schemas.microsoft.com/office/drawing/2014/main" id="{5A3B4B02-ED2C-6C4A-9337-30AC764A8411}"/>
              </a:ext>
            </a:extLst>
          </p:cNvPr>
          <p:cNvSpPr/>
          <p:nvPr/>
        </p:nvSpPr>
        <p:spPr>
          <a:xfrm>
            <a:off x="1335024" y="4707970"/>
            <a:ext cx="32552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3B85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 de Almería</a:t>
            </a:r>
            <a:endParaRPr lang="en-US" sz="2000">
              <a:solidFill>
                <a:srgbClr val="3B858C"/>
              </a:solidFill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434ACC8D-5BD1-1093-9F7F-1CE861535E59}"/>
              </a:ext>
            </a:extLst>
          </p:cNvPr>
          <p:cNvSpPr/>
          <p:nvPr/>
        </p:nvSpPr>
        <p:spPr>
          <a:xfrm>
            <a:off x="4799322" y="4438348"/>
            <a:ext cx="1801368" cy="6400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ES_tradnl">
              <a:solidFill>
                <a:srgbClr val="3B858C"/>
              </a:solidFill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D481DA2D-EE89-FB85-743E-B43FBE73C406}"/>
              </a:ext>
            </a:extLst>
          </p:cNvPr>
          <p:cNvSpPr/>
          <p:nvPr/>
        </p:nvSpPr>
        <p:spPr>
          <a:xfrm>
            <a:off x="4992624" y="4817698"/>
            <a:ext cx="420624" cy="420624"/>
          </a:xfrm>
          <a:prstGeom prst="ellipse">
            <a:avLst/>
          </a:prstGeom>
          <a:solidFill>
            <a:srgbClr val="188094"/>
          </a:solidFill>
          <a:ln/>
        </p:spPr>
        <p:txBody>
          <a:bodyPr/>
          <a:lstStyle/>
          <a:p>
            <a:endParaRPr lang="es-ES_tradnl">
              <a:solidFill>
                <a:srgbClr val="3B858C"/>
              </a:solidFill>
            </a:endParaRPr>
          </a:p>
        </p:txBody>
      </p:sp>
      <p:pic>
        <p:nvPicPr>
          <p:cNvPr id="13" name="Image 1" descr="icons/icon_calendar.png">
            <a:extLst>
              <a:ext uri="{FF2B5EF4-FFF2-40B4-BE49-F238E27FC236}">
                <a16:creationId xmlns:a16="http://schemas.microsoft.com/office/drawing/2014/main" id="{89242C74-F0FA-B4B8-BD9B-992C4FE1A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718" y="4880792"/>
            <a:ext cx="294437" cy="294437"/>
          </a:xfrm>
          <a:prstGeom prst="rect">
            <a:avLst/>
          </a:prstGeom>
        </p:spPr>
      </p:pic>
      <p:sp>
        <p:nvSpPr>
          <p:cNvPr id="14" name="Text 11">
            <a:extLst>
              <a:ext uri="{FF2B5EF4-FFF2-40B4-BE49-F238E27FC236}">
                <a16:creationId xmlns:a16="http://schemas.microsoft.com/office/drawing/2014/main" id="{9DA65EEC-CF21-2EC3-51A9-871F10B33BDE}"/>
              </a:ext>
            </a:extLst>
          </p:cNvPr>
          <p:cNvSpPr/>
          <p:nvPr/>
        </p:nvSpPr>
        <p:spPr>
          <a:xfrm>
            <a:off x="5504688" y="4707970"/>
            <a:ext cx="11155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3B85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</a:t>
            </a:r>
            <a:endParaRPr lang="en-US" sz="2000" dirty="0">
              <a:solidFill>
                <a:srgbClr val="3B858C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3B6B1ECA-2775-DC51-FEAF-A9C26FA12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0786" y="1345651"/>
            <a:ext cx="3057427" cy="313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88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6">
          <a:extLst>
            <a:ext uri="{FF2B5EF4-FFF2-40B4-BE49-F238E27FC236}">
              <a16:creationId xmlns:a16="http://schemas.microsoft.com/office/drawing/2014/main" id="{AF557113-43C8-9858-3BF1-C051F85F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18f60634d0e_1_1301">
            <a:extLst>
              <a:ext uri="{FF2B5EF4-FFF2-40B4-BE49-F238E27FC236}">
                <a16:creationId xmlns:a16="http://schemas.microsoft.com/office/drawing/2014/main" id="{C7B9377E-2D1D-D077-0C12-629B274CBE1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342900"/>
            <a:r>
              <a:rPr lang="es-ES" sz="600" kern="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sz="600" kern="0">
                <a:solidFill>
                  <a:srgbClr val="3B858C"/>
                </a:solidFill>
              </a:rPr>
              <a:pPr algn="r" defTabSz="342900"/>
              <a:t>2</a:t>
            </a:fld>
            <a:endParaRPr sz="600" kern="0" dirty="0">
              <a:solidFill>
                <a:srgbClr val="3B858C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7EF0E1C-965D-8A6C-4D17-A7ABE2EA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0"/>
            <a:ext cx="8315550" cy="637950"/>
          </a:xfrm>
        </p:spPr>
        <p:txBody>
          <a:bodyPr>
            <a:normAutofit/>
          </a:bodyPr>
          <a:lstStyle/>
          <a:p>
            <a:r>
              <a:rPr lang="es-ES" sz="2000" b="1">
                <a:solidFill>
                  <a:srgbClr val="FFFFFF"/>
                </a:solidFill>
                <a:latin typeface="Arial"/>
                <a:cs typeface="Arial"/>
              </a:rPr>
              <a:t>Actividad de </a:t>
            </a:r>
            <a:r>
              <a:rPr lang="es-ES" sz="2000" b="1" err="1">
                <a:solidFill>
                  <a:srgbClr val="FFFFFF"/>
                </a:solidFill>
                <a:latin typeface="Arial"/>
                <a:cs typeface="Arial"/>
              </a:rPr>
              <a:t>RedIRIS</a:t>
            </a:r>
            <a:r>
              <a:rPr lang="es-ES" sz="2000" b="1">
                <a:solidFill>
                  <a:srgbClr val="FFFFFF"/>
                </a:solidFill>
                <a:latin typeface="Arial"/>
                <a:cs typeface="Arial"/>
              </a:rPr>
              <a:t> 2025/26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0265614-B4C9-5E62-A8AE-0C49F2839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57" y="1700743"/>
            <a:ext cx="4997528" cy="2998517"/>
          </a:xfrm>
          <a:prstGeom prst="rect">
            <a:avLst/>
          </a:prstGeom>
        </p:spPr>
      </p:pic>
      <p:sp>
        <p:nvSpPr>
          <p:cNvPr id="4" name="Google Shape;1197;g18f60634d0e_1_1301">
            <a:extLst>
              <a:ext uri="{FF2B5EF4-FFF2-40B4-BE49-F238E27FC236}">
                <a16:creationId xmlns:a16="http://schemas.microsoft.com/office/drawing/2014/main" id="{EA45673E-1842-2585-0C94-8A4AF91AE598}"/>
              </a:ext>
            </a:extLst>
          </p:cNvPr>
          <p:cNvSpPr txBox="1"/>
          <p:nvPr/>
        </p:nvSpPr>
        <p:spPr>
          <a:xfrm>
            <a:off x="2506126" y="1445872"/>
            <a:ext cx="8517620" cy="48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685800">
              <a:buClr>
                <a:srgbClr val="3B858C"/>
              </a:buClr>
              <a:buSzPts val="4000"/>
              <a:defRPr/>
            </a:pPr>
            <a:r>
              <a:rPr lang="es-ES" sz="1400" b="1">
                <a:solidFill>
                  <a:srgbClr val="3B858C"/>
                </a:solidFill>
              </a:rPr>
              <a:t>Previsión del presupuesto ordinario 2026 - 2030</a:t>
            </a:r>
          </a:p>
          <a:p>
            <a:pPr algn="just" defTabSz="685800">
              <a:buClr>
                <a:srgbClr val="3B858C"/>
              </a:buClr>
              <a:buSzPts val="4000"/>
              <a:defRPr/>
            </a:pPr>
            <a:endParaRPr lang="es-ES" sz="1400">
              <a:solidFill>
                <a:srgbClr val="3B858C"/>
              </a:solidFill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1297FAB-50F6-9910-E6F6-B0A6981BFB9D}"/>
              </a:ext>
            </a:extLst>
          </p:cNvPr>
          <p:cNvCxnSpPr>
            <a:cxnSpLocks/>
          </p:cNvCxnSpPr>
          <p:nvPr/>
        </p:nvCxnSpPr>
        <p:spPr>
          <a:xfrm>
            <a:off x="5830592" y="4518187"/>
            <a:ext cx="353855" cy="3611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C423A3BE-572F-AEFA-532D-64BDB90002A0}"/>
              </a:ext>
            </a:extLst>
          </p:cNvPr>
          <p:cNvSpPr txBox="1"/>
          <p:nvPr/>
        </p:nvSpPr>
        <p:spPr>
          <a:xfrm>
            <a:off x="5830592" y="4862097"/>
            <a:ext cx="134799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50">
                <a:solidFill>
                  <a:schemeClr val="tx2">
                    <a:lumMod val="75000"/>
                    <a:lumOff val="25000"/>
                  </a:schemeClr>
                </a:solidFill>
              </a:rPr>
              <a:t>Cap. IV 16,6 M€</a:t>
            </a:r>
          </a:p>
          <a:p>
            <a:r>
              <a:rPr lang="es-ES" sz="1350" err="1">
                <a:solidFill>
                  <a:schemeClr val="tx2">
                    <a:lumMod val="75000"/>
                    <a:lumOff val="25000"/>
                  </a:schemeClr>
                </a:solidFill>
              </a:rPr>
              <a:t>Cap</a:t>
            </a:r>
            <a:r>
              <a:rPr lang="es-ES" sz="1350">
                <a:solidFill>
                  <a:schemeClr val="tx2">
                    <a:lumMod val="75000"/>
                    <a:lumOff val="25000"/>
                  </a:schemeClr>
                </a:solidFill>
              </a:rPr>
              <a:t> VI 6,2 M€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6D1ECA2-028E-6DBC-94F2-761F76EE3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85105"/>
            <a:ext cx="4393783" cy="172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33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6">
          <a:extLst>
            <a:ext uri="{FF2B5EF4-FFF2-40B4-BE49-F238E27FC236}">
              <a16:creationId xmlns:a16="http://schemas.microsoft.com/office/drawing/2014/main" id="{B41E5631-0E56-913E-225A-BB230CE6F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g18f60634d0e_1_1301">
            <a:extLst>
              <a:ext uri="{FF2B5EF4-FFF2-40B4-BE49-F238E27FC236}">
                <a16:creationId xmlns:a16="http://schemas.microsoft.com/office/drawing/2014/main" id="{1F9094FE-7D37-94BE-93F4-39340C293B1B}"/>
              </a:ext>
            </a:extLst>
          </p:cNvPr>
          <p:cNvSpPr txBox="1"/>
          <p:nvPr/>
        </p:nvSpPr>
        <p:spPr>
          <a:xfrm>
            <a:off x="164174" y="913051"/>
            <a:ext cx="8517620" cy="269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685800">
              <a:buClr>
                <a:srgbClr val="3B858C"/>
              </a:buClr>
              <a:buSzPts val="4000"/>
              <a:defRPr/>
            </a:pPr>
            <a:r>
              <a:rPr lang="es-ES" sz="1400" b="1">
                <a:solidFill>
                  <a:srgbClr val="3B858C"/>
                </a:solidFill>
              </a:rPr>
              <a:t>PRINCIPALES ACTIVIDADES PARA 2026</a:t>
            </a:r>
            <a:endParaRPr lang="es-ES" sz="1400">
              <a:solidFill>
                <a:srgbClr val="3B858C"/>
              </a:solidFill>
            </a:endParaRPr>
          </a:p>
        </p:txBody>
      </p:sp>
      <p:sp>
        <p:nvSpPr>
          <p:cNvPr id="1199" name="Google Shape;1199;g18f60634d0e_1_1301">
            <a:extLst>
              <a:ext uri="{FF2B5EF4-FFF2-40B4-BE49-F238E27FC236}">
                <a16:creationId xmlns:a16="http://schemas.microsoft.com/office/drawing/2014/main" id="{E78A0381-5E58-F6B0-7F12-6F6BF562EE1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685800">
              <a:defRPr/>
            </a:pPr>
            <a:r>
              <a:rPr lang="es-ES" sz="60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sz="600">
                <a:solidFill>
                  <a:srgbClr val="3B858C"/>
                </a:solidFill>
              </a:rPr>
              <a:pPr algn="r" defTabSz="685800">
                <a:defRPr/>
              </a:pPr>
              <a:t>3</a:t>
            </a:fld>
            <a:endParaRPr sz="600" dirty="0">
              <a:solidFill>
                <a:srgbClr val="3B858C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7EC8E24-1627-D7B7-4AF6-83B06A5DF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-27600"/>
            <a:ext cx="8315550" cy="637950"/>
          </a:xfrm>
        </p:spPr>
        <p:txBody>
          <a:bodyPr>
            <a:normAutofit/>
          </a:bodyPr>
          <a:lstStyle/>
          <a:p>
            <a:r>
              <a:rPr lang="en-US" sz="2000" b="1" err="1">
                <a:solidFill>
                  <a:srgbClr val="FFFFFF"/>
                </a:solidFill>
                <a:latin typeface="Arial"/>
                <a:cs typeface="Arial"/>
              </a:rPr>
              <a:t>Actividad</a:t>
            </a:r>
            <a:r>
              <a:rPr lang="en-US" sz="20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000" b="1" err="1">
                <a:solidFill>
                  <a:srgbClr val="FFFFFF"/>
                </a:solidFill>
                <a:latin typeface="Arial"/>
                <a:cs typeface="Arial"/>
              </a:rPr>
              <a:t>RedIRIS</a:t>
            </a:r>
            <a:r>
              <a:rPr lang="en-US" sz="2000" b="1">
                <a:solidFill>
                  <a:srgbClr val="FFFFFF"/>
                </a:solidFill>
                <a:latin typeface="Arial"/>
                <a:cs typeface="Arial"/>
              </a:rPr>
              <a:t>. Plan </a:t>
            </a:r>
            <a:r>
              <a:rPr lang="en-US" sz="2000" b="1" err="1">
                <a:solidFill>
                  <a:srgbClr val="FFFFFF"/>
                </a:solidFill>
                <a:latin typeface="Arial"/>
                <a:cs typeface="Arial"/>
              </a:rPr>
              <a:t>Operativo</a:t>
            </a:r>
            <a:r>
              <a:rPr lang="en-US" sz="20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000" b="1" err="1">
                <a:solidFill>
                  <a:srgbClr val="FFFFFF"/>
                </a:solidFill>
                <a:latin typeface="Arial"/>
                <a:cs typeface="Arial"/>
              </a:rPr>
              <a:t>anual</a:t>
            </a:r>
            <a:r>
              <a:rPr lang="en-US" sz="2000" b="1">
                <a:solidFill>
                  <a:srgbClr val="FFFFFF"/>
                </a:solidFill>
                <a:latin typeface="Arial"/>
                <a:cs typeface="Arial"/>
              </a:rPr>
              <a:t> 2026 </a:t>
            </a:r>
          </a:p>
        </p:txBody>
      </p:sp>
      <p:sp>
        <p:nvSpPr>
          <p:cNvPr id="1208" name="Google Shape;603;g2cc408e4cb3_0_541">
            <a:extLst>
              <a:ext uri="{FF2B5EF4-FFF2-40B4-BE49-F238E27FC236}">
                <a16:creationId xmlns:a16="http://schemas.microsoft.com/office/drawing/2014/main" id="{513C7976-CD8A-1628-7E77-6C3E84886154}"/>
              </a:ext>
            </a:extLst>
          </p:cNvPr>
          <p:cNvSpPr/>
          <p:nvPr/>
        </p:nvSpPr>
        <p:spPr>
          <a:xfrm>
            <a:off x="835846" y="2485701"/>
            <a:ext cx="2338097" cy="61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buSzPts val="1200"/>
              <a:defRPr/>
            </a:pPr>
            <a:r>
              <a:rPr lang="es-ES" b="1" kern="0" dirty="0"/>
              <a:t>UNI-DIGITAL</a:t>
            </a:r>
            <a:r>
              <a:rPr lang="es-ES" kern="0" dirty="0"/>
              <a:t> RedIRIS (MRR): Unos 50 M€),  despliegues de fibra y puesta en marcha de servicios TIC</a:t>
            </a:r>
            <a:endParaRPr kern="0" dirty="0"/>
          </a:p>
        </p:txBody>
      </p:sp>
      <p:sp>
        <p:nvSpPr>
          <p:cNvPr id="1209" name="Google Shape;604;g2cc408e4cb3_0_541">
            <a:extLst>
              <a:ext uri="{FF2B5EF4-FFF2-40B4-BE49-F238E27FC236}">
                <a16:creationId xmlns:a16="http://schemas.microsoft.com/office/drawing/2014/main" id="{554776A9-33ED-0605-1311-B2EA709767CF}"/>
              </a:ext>
            </a:extLst>
          </p:cNvPr>
          <p:cNvSpPr/>
          <p:nvPr/>
        </p:nvSpPr>
        <p:spPr>
          <a:xfrm>
            <a:off x="884877" y="1362597"/>
            <a:ext cx="2524395" cy="68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kern="0"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:lc="http://schemas.openxmlformats.org/drawingml/2006/lockedCanvas" textRoundtripDataId="19"/>
                  </a:ext>
                </a:extLst>
              </a:rPr>
              <a:t>40 nuevas </a:t>
            </a:r>
            <a:r>
              <a:rPr lang="es-ES" kern="0"/>
              <a:t>licitaciones (entre presupuesto ordinario</a:t>
            </a:r>
            <a:r>
              <a:rPr lang="es-ES"/>
              <a:t> </a:t>
            </a:r>
            <a:r>
              <a:rPr lang="es-ES" kern="0"/>
              <a:t>y MRR) por valor de licitación de </a:t>
            </a:r>
            <a:r>
              <a:rPr lang="es-ES" b="1" kern="0"/>
              <a:t>55 M€.</a:t>
            </a:r>
          </a:p>
        </p:txBody>
      </p:sp>
      <p:sp>
        <p:nvSpPr>
          <p:cNvPr id="1210" name="Google Shape;605;g2cc408e4cb3_0_541">
            <a:extLst>
              <a:ext uri="{FF2B5EF4-FFF2-40B4-BE49-F238E27FC236}">
                <a16:creationId xmlns:a16="http://schemas.microsoft.com/office/drawing/2014/main" id="{D7C761E4-950F-F98A-2AE5-D1719F841860}"/>
              </a:ext>
            </a:extLst>
          </p:cNvPr>
          <p:cNvSpPr/>
          <p:nvPr/>
        </p:nvSpPr>
        <p:spPr>
          <a:xfrm>
            <a:off x="5501781" y="2866848"/>
            <a:ext cx="2373602" cy="518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buSzPts val="1200"/>
              <a:defRPr/>
            </a:pPr>
            <a:r>
              <a:rPr lang="es-ES" kern="0"/>
              <a:t>Puesta en marcha de la nueva herramienta de relación con las instituciones afiliadas (</a:t>
            </a:r>
            <a:r>
              <a:rPr lang="es-ES" kern="0" err="1"/>
              <a:t>comunIRIS</a:t>
            </a:r>
            <a:r>
              <a:rPr lang="es-ES" kern="0"/>
              <a:t>)</a:t>
            </a:r>
          </a:p>
        </p:txBody>
      </p:sp>
      <p:sp>
        <p:nvSpPr>
          <p:cNvPr id="1211" name="Google Shape;608;g2cc408e4cb3_0_541">
            <a:extLst>
              <a:ext uri="{FF2B5EF4-FFF2-40B4-BE49-F238E27FC236}">
                <a16:creationId xmlns:a16="http://schemas.microsoft.com/office/drawing/2014/main" id="{93E0BD88-11ED-D418-B925-CCFDB7E6F55E}"/>
              </a:ext>
            </a:extLst>
          </p:cNvPr>
          <p:cNvSpPr/>
          <p:nvPr/>
        </p:nvSpPr>
        <p:spPr>
          <a:xfrm>
            <a:off x="3602249" y="2141151"/>
            <a:ext cx="519465" cy="483813"/>
          </a:xfrm>
          <a:custGeom>
            <a:avLst/>
            <a:gdLst/>
            <a:ahLst/>
            <a:cxnLst/>
            <a:rect l="l" t="t" r="r" b="b"/>
            <a:pathLst>
              <a:path w="363361" h="451160" extrusionOk="0">
                <a:moveTo>
                  <a:pt x="240570" y="199638"/>
                </a:moveTo>
                <a:cubicBezTo>
                  <a:pt x="240958" y="188679"/>
                  <a:pt x="237224" y="177970"/>
                  <a:pt x="230108" y="169624"/>
                </a:cubicBezTo>
                <a:cubicBezTo>
                  <a:pt x="223342" y="162104"/>
                  <a:pt x="210812" y="155901"/>
                  <a:pt x="192895" y="151139"/>
                </a:cubicBezTo>
                <a:lnTo>
                  <a:pt x="192895" y="111850"/>
                </a:lnTo>
                <a:cubicBezTo>
                  <a:pt x="198477" y="115039"/>
                  <a:pt x="202311" y="120597"/>
                  <a:pt x="203294" y="126951"/>
                </a:cubicBezTo>
                <a:lnTo>
                  <a:pt x="203294" y="128267"/>
                </a:lnTo>
                <a:lnTo>
                  <a:pt x="235808" y="124257"/>
                </a:lnTo>
                <a:lnTo>
                  <a:pt x="235808" y="122816"/>
                </a:lnTo>
                <a:cubicBezTo>
                  <a:pt x="234186" y="112433"/>
                  <a:pt x="229080" y="102908"/>
                  <a:pt x="221337" y="95809"/>
                </a:cubicBezTo>
                <a:cubicBezTo>
                  <a:pt x="213274" y="89041"/>
                  <a:pt x="203363" y="84849"/>
                  <a:pt x="192895" y="83778"/>
                </a:cubicBezTo>
                <a:lnTo>
                  <a:pt x="192895" y="62661"/>
                </a:lnTo>
                <a:lnTo>
                  <a:pt x="170968" y="62661"/>
                </a:lnTo>
                <a:lnTo>
                  <a:pt x="170968" y="83903"/>
                </a:lnTo>
                <a:cubicBezTo>
                  <a:pt x="159504" y="85019"/>
                  <a:pt x="148766" y="90019"/>
                  <a:pt x="140522" y="98065"/>
                </a:cubicBezTo>
                <a:cubicBezTo>
                  <a:pt x="132233" y="106348"/>
                  <a:pt x="127704" y="117678"/>
                  <a:pt x="127992" y="129395"/>
                </a:cubicBezTo>
                <a:cubicBezTo>
                  <a:pt x="127673" y="140831"/>
                  <a:pt x="131576" y="151984"/>
                  <a:pt x="138955" y="160726"/>
                </a:cubicBezTo>
                <a:cubicBezTo>
                  <a:pt x="147626" y="169768"/>
                  <a:pt x="158721" y="176122"/>
                  <a:pt x="170906" y="179023"/>
                </a:cubicBezTo>
                <a:lnTo>
                  <a:pt x="170906" y="221069"/>
                </a:lnTo>
                <a:cubicBezTo>
                  <a:pt x="168086" y="219214"/>
                  <a:pt x="165568" y="216933"/>
                  <a:pt x="163451" y="214301"/>
                </a:cubicBezTo>
                <a:cubicBezTo>
                  <a:pt x="160099" y="210053"/>
                  <a:pt x="157800" y="205071"/>
                  <a:pt x="156747" y="199764"/>
                </a:cubicBezTo>
                <a:lnTo>
                  <a:pt x="156747" y="198511"/>
                </a:lnTo>
                <a:lnTo>
                  <a:pt x="123356" y="201894"/>
                </a:lnTo>
                <a:lnTo>
                  <a:pt x="123356" y="203335"/>
                </a:lnTo>
                <a:cubicBezTo>
                  <a:pt x="124910" y="216262"/>
                  <a:pt x="130730" y="228300"/>
                  <a:pt x="139895" y="237548"/>
                </a:cubicBezTo>
                <a:cubicBezTo>
                  <a:pt x="148634" y="245362"/>
                  <a:pt x="159573" y="250287"/>
                  <a:pt x="171219" y="251647"/>
                </a:cubicBezTo>
                <a:lnTo>
                  <a:pt x="171219" y="272075"/>
                </a:lnTo>
                <a:lnTo>
                  <a:pt x="193145" y="272075"/>
                </a:lnTo>
                <a:lnTo>
                  <a:pt x="193145" y="251209"/>
                </a:lnTo>
                <a:cubicBezTo>
                  <a:pt x="206214" y="249661"/>
                  <a:pt x="218380" y="243746"/>
                  <a:pt x="227664" y="234415"/>
                </a:cubicBezTo>
                <a:cubicBezTo>
                  <a:pt x="236416" y="224997"/>
                  <a:pt x="241058" y="212484"/>
                  <a:pt x="240570" y="199638"/>
                </a:cubicBezTo>
                <a:close/>
                <a:moveTo>
                  <a:pt x="163701" y="137917"/>
                </a:moveTo>
                <a:cubicBezTo>
                  <a:pt x="161452" y="135053"/>
                  <a:pt x="160218" y="131532"/>
                  <a:pt x="160193" y="127891"/>
                </a:cubicBezTo>
                <a:cubicBezTo>
                  <a:pt x="160218" y="123969"/>
                  <a:pt x="161565" y="120171"/>
                  <a:pt x="164014" y="117114"/>
                </a:cubicBezTo>
                <a:cubicBezTo>
                  <a:pt x="165875" y="114764"/>
                  <a:pt x="168256" y="112878"/>
                  <a:pt x="170968" y="111600"/>
                </a:cubicBezTo>
                <a:lnTo>
                  <a:pt x="170968" y="143745"/>
                </a:lnTo>
                <a:cubicBezTo>
                  <a:pt x="168149" y="142354"/>
                  <a:pt x="165668" y="140367"/>
                  <a:pt x="163701" y="137917"/>
                </a:cubicBezTo>
                <a:close/>
                <a:moveTo>
                  <a:pt x="203858" y="216995"/>
                </a:moveTo>
                <a:cubicBezTo>
                  <a:pt x="200926" y="220210"/>
                  <a:pt x="197111" y="222497"/>
                  <a:pt x="192895" y="223575"/>
                </a:cubicBezTo>
                <a:lnTo>
                  <a:pt x="192895" y="184913"/>
                </a:lnTo>
                <a:cubicBezTo>
                  <a:pt x="197381" y="186122"/>
                  <a:pt x="201465" y="188503"/>
                  <a:pt x="204735" y="191806"/>
                </a:cubicBezTo>
                <a:cubicBezTo>
                  <a:pt x="207579" y="195058"/>
                  <a:pt x="209102" y="199262"/>
                  <a:pt x="208995" y="203586"/>
                </a:cubicBezTo>
                <a:cubicBezTo>
                  <a:pt x="209077" y="208549"/>
                  <a:pt x="207235" y="213355"/>
                  <a:pt x="203858" y="216995"/>
                </a:cubicBezTo>
                <a:close/>
                <a:moveTo>
                  <a:pt x="335418" y="421083"/>
                </a:moveTo>
                <a:cubicBezTo>
                  <a:pt x="335418" y="422336"/>
                  <a:pt x="334603" y="422963"/>
                  <a:pt x="334228" y="422963"/>
                </a:cubicBezTo>
                <a:lnTo>
                  <a:pt x="29134" y="422963"/>
                </a:lnTo>
                <a:cubicBezTo>
                  <a:pt x="28759" y="422963"/>
                  <a:pt x="27944" y="422336"/>
                  <a:pt x="27944" y="421083"/>
                </a:cubicBezTo>
                <a:lnTo>
                  <a:pt x="27944" y="30077"/>
                </a:lnTo>
                <a:cubicBezTo>
                  <a:pt x="27944" y="28824"/>
                  <a:pt x="28759" y="28198"/>
                  <a:pt x="29134" y="28198"/>
                </a:cubicBezTo>
                <a:lnTo>
                  <a:pt x="334228" y="28198"/>
                </a:lnTo>
                <a:cubicBezTo>
                  <a:pt x="334603" y="28198"/>
                  <a:pt x="335418" y="28824"/>
                  <a:pt x="335418" y="30077"/>
                </a:cubicBezTo>
                <a:close/>
                <a:moveTo>
                  <a:pt x="334228" y="0"/>
                </a:moveTo>
                <a:lnTo>
                  <a:pt x="29134" y="0"/>
                </a:lnTo>
                <a:cubicBezTo>
                  <a:pt x="12790" y="276"/>
                  <a:pt x="-241" y="13729"/>
                  <a:pt x="3" y="30077"/>
                </a:cubicBezTo>
                <a:lnTo>
                  <a:pt x="3" y="421083"/>
                </a:lnTo>
                <a:cubicBezTo>
                  <a:pt x="-241" y="437431"/>
                  <a:pt x="12790" y="450885"/>
                  <a:pt x="29134" y="451160"/>
                </a:cubicBezTo>
                <a:lnTo>
                  <a:pt x="334228" y="451160"/>
                </a:lnTo>
                <a:cubicBezTo>
                  <a:pt x="350572" y="450885"/>
                  <a:pt x="363603" y="437431"/>
                  <a:pt x="363359" y="421083"/>
                </a:cubicBezTo>
                <a:lnTo>
                  <a:pt x="363359" y="30077"/>
                </a:lnTo>
                <a:cubicBezTo>
                  <a:pt x="363603" y="13804"/>
                  <a:pt x="350685" y="376"/>
                  <a:pt x="334415" y="0"/>
                </a:cubicBezTo>
                <a:close/>
                <a:moveTo>
                  <a:pt x="294446" y="391507"/>
                </a:moveTo>
                <a:lnTo>
                  <a:pt x="68916" y="391507"/>
                </a:lnTo>
                <a:lnTo>
                  <a:pt x="68916" y="363309"/>
                </a:lnTo>
                <a:lnTo>
                  <a:pt x="294446" y="363309"/>
                </a:lnTo>
                <a:close/>
                <a:moveTo>
                  <a:pt x="294446" y="331979"/>
                </a:moveTo>
                <a:lnTo>
                  <a:pt x="68916" y="331979"/>
                </a:lnTo>
                <a:lnTo>
                  <a:pt x="68916" y="303781"/>
                </a:lnTo>
                <a:lnTo>
                  <a:pt x="294446" y="303781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342900">
              <a:defRPr/>
            </a:pPr>
            <a:endParaRPr kern="0">
              <a:solidFill>
                <a:srgbClr val="7D7D7D"/>
              </a:solidFill>
            </a:endParaRPr>
          </a:p>
        </p:txBody>
      </p:sp>
      <p:cxnSp>
        <p:nvCxnSpPr>
          <p:cNvPr id="1212" name="Google Shape;609;g2cc408e4cb3_0_541">
            <a:extLst>
              <a:ext uri="{FF2B5EF4-FFF2-40B4-BE49-F238E27FC236}">
                <a16:creationId xmlns:a16="http://schemas.microsoft.com/office/drawing/2014/main" id="{78125B51-958A-42BD-E9E9-4CE7949641D9}"/>
              </a:ext>
            </a:extLst>
          </p:cNvPr>
          <p:cNvCxnSpPr>
            <a:cxnSpLocks/>
          </p:cNvCxnSpPr>
          <p:nvPr/>
        </p:nvCxnSpPr>
        <p:spPr>
          <a:xfrm>
            <a:off x="4637569" y="2377405"/>
            <a:ext cx="0" cy="2517401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13" name="Google Shape;612;g2cc408e4cb3_0_541">
            <a:extLst>
              <a:ext uri="{FF2B5EF4-FFF2-40B4-BE49-F238E27FC236}">
                <a16:creationId xmlns:a16="http://schemas.microsoft.com/office/drawing/2014/main" id="{2B885B7F-E481-3692-982E-4B6FD714C8FC}"/>
              </a:ext>
            </a:extLst>
          </p:cNvPr>
          <p:cNvGrpSpPr/>
          <p:nvPr/>
        </p:nvGrpSpPr>
        <p:grpSpPr>
          <a:xfrm>
            <a:off x="4873044" y="5069366"/>
            <a:ext cx="404347" cy="379061"/>
            <a:chOff x="5291177" y="5489709"/>
            <a:chExt cx="1764900" cy="1764900"/>
          </a:xfrm>
        </p:grpSpPr>
        <p:sp>
          <p:nvSpPr>
            <p:cNvPr id="1214" name="Google Shape;613;g2cc408e4cb3_0_541">
              <a:extLst>
                <a:ext uri="{FF2B5EF4-FFF2-40B4-BE49-F238E27FC236}">
                  <a16:creationId xmlns:a16="http://schemas.microsoft.com/office/drawing/2014/main" id="{0F2F1C7A-7EE0-0E93-CA61-C43C41E36AA1}"/>
                </a:ext>
              </a:extLst>
            </p:cNvPr>
            <p:cNvSpPr/>
            <p:nvPr/>
          </p:nvSpPr>
          <p:spPr>
            <a:xfrm>
              <a:off x="5291177" y="5489709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kern="0">
                <a:solidFill>
                  <a:srgbClr val="FFFFFF"/>
                </a:solidFill>
              </a:endParaRPr>
            </a:p>
          </p:txBody>
        </p:sp>
        <p:sp>
          <p:nvSpPr>
            <p:cNvPr id="1215" name="Google Shape;614;g2cc408e4cb3_0_541">
              <a:extLst>
                <a:ext uri="{FF2B5EF4-FFF2-40B4-BE49-F238E27FC236}">
                  <a16:creationId xmlns:a16="http://schemas.microsoft.com/office/drawing/2014/main" id="{974C9680-5D2A-ACDF-7BBD-C6C72D0D43E4}"/>
                </a:ext>
              </a:extLst>
            </p:cNvPr>
            <p:cNvSpPr/>
            <p:nvPr/>
          </p:nvSpPr>
          <p:spPr>
            <a:xfrm>
              <a:off x="5899443" y="5852057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800" kern="0" dirty="0">
                  <a:solidFill>
                    <a:srgbClr val="007A8F"/>
                  </a:solidFill>
                </a:rPr>
                <a:t>08</a:t>
              </a:r>
              <a:endParaRPr sz="800" kern="0" dirty="0">
                <a:solidFill>
                  <a:srgbClr val="007A8F"/>
                </a:solidFill>
              </a:endParaRPr>
            </a:p>
          </p:txBody>
        </p:sp>
        <p:sp>
          <p:nvSpPr>
            <p:cNvPr id="1216" name="Google Shape;615;g2cc408e4cb3_0_541">
              <a:extLst>
                <a:ext uri="{FF2B5EF4-FFF2-40B4-BE49-F238E27FC236}">
                  <a16:creationId xmlns:a16="http://schemas.microsoft.com/office/drawing/2014/main" id="{EA589E86-BF09-BE6B-1937-83DAEAB8F31E}"/>
                </a:ext>
              </a:extLst>
            </p:cNvPr>
            <p:cNvSpPr/>
            <p:nvPr/>
          </p:nvSpPr>
          <p:spPr>
            <a:xfrm>
              <a:off x="5903220" y="6395648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kern="0"/>
            </a:p>
          </p:txBody>
        </p:sp>
      </p:grpSp>
      <p:sp>
        <p:nvSpPr>
          <p:cNvPr id="1217" name="Google Shape;619;g2cc408e4cb3_0_541">
            <a:extLst>
              <a:ext uri="{FF2B5EF4-FFF2-40B4-BE49-F238E27FC236}">
                <a16:creationId xmlns:a16="http://schemas.microsoft.com/office/drawing/2014/main" id="{13AFF7F4-2531-8F8B-8760-5736FA95D013}"/>
              </a:ext>
            </a:extLst>
          </p:cNvPr>
          <p:cNvSpPr/>
          <p:nvPr/>
        </p:nvSpPr>
        <p:spPr>
          <a:xfrm>
            <a:off x="782675" y="3714901"/>
            <a:ext cx="2565844" cy="7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342900">
              <a:defRPr/>
            </a:pPr>
            <a:r>
              <a:rPr lang="es-ES" kern="0">
                <a:solidFill>
                  <a:srgbClr val="2A2A2A"/>
                </a:solidFill>
              </a:rPr>
              <a:t>Plan de </a:t>
            </a:r>
            <a:r>
              <a:rPr lang="es-ES" b="1" kern="0">
                <a:solidFill>
                  <a:srgbClr val="2A2A2A"/>
                </a:solidFill>
              </a:rPr>
              <a:t>ciberseguridad </a:t>
            </a:r>
            <a:r>
              <a:rPr lang="es-ES" kern="0">
                <a:solidFill>
                  <a:srgbClr val="2A2A2A"/>
                </a:solidFill>
              </a:rPr>
              <a:t>para la ciberdefensa (MRR 11 expedientes, unos 40 M€). </a:t>
            </a:r>
            <a:br>
              <a:rPr lang="es-ES" kern="0">
                <a:solidFill>
                  <a:srgbClr val="2A2A2A"/>
                </a:solidFill>
              </a:rPr>
            </a:br>
            <a:endParaRPr lang="es-ES" kern="0">
              <a:solidFill>
                <a:srgbClr val="2A2A2A"/>
              </a:solidFill>
            </a:endParaRPr>
          </a:p>
        </p:txBody>
      </p:sp>
      <p:sp>
        <p:nvSpPr>
          <p:cNvPr id="1218" name="Google Shape;621;g2cc408e4cb3_0_541">
            <a:extLst>
              <a:ext uri="{FF2B5EF4-FFF2-40B4-BE49-F238E27FC236}">
                <a16:creationId xmlns:a16="http://schemas.microsoft.com/office/drawing/2014/main" id="{EEAAED61-14C1-C410-8F56-E85CE9C7B79A}"/>
              </a:ext>
            </a:extLst>
          </p:cNvPr>
          <p:cNvSpPr/>
          <p:nvPr/>
        </p:nvSpPr>
        <p:spPr>
          <a:xfrm>
            <a:off x="5501783" y="3815262"/>
            <a:ext cx="2373600" cy="68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kern="0"/>
              <a:t>Realización de las XXXIV Jornadas Técnicas de RedIRIS en </a:t>
            </a:r>
            <a:r>
              <a:rPr lang="es-ES" b="1" kern="0"/>
              <a:t>A Coruña </a:t>
            </a:r>
            <a:r>
              <a:rPr lang="es-ES" kern="0"/>
              <a:t>(22-25 junio 2026)</a:t>
            </a:r>
            <a:endParaRPr kern="0"/>
          </a:p>
        </p:txBody>
      </p:sp>
      <p:sp>
        <p:nvSpPr>
          <p:cNvPr id="1219" name="Google Shape;622;g2cc408e4cb3_0_541">
            <a:extLst>
              <a:ext uri="{FF2B5EF4-FFF2-40B4-BE49-F238E27FC236}">
                <a16:creationId xmlns:a16="http://schemas.microsoft.com/office/drawing/2014/main" id="{A40FA831-DF3D-4122-9238-DFE055806A9D}"/>
              </a:ext>
            </a:extLst>
          </p:cNvPr>
          <p:cNvSpPr/>
          <p:nvPr/>
        </p:nvSpPr>
        <p:spPr>
          <a:xfrm>
            <a:off x="835846" y="5108706"/>
            <a:ext cx="2338097" cy="56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kern="0"/>
              <a:t>Preparación para cumplimiento de la Directiva </a:t>
            </a:r>
            <a:r>
              <a:rPr lang="es-ES" b="1" kern="0"/>
              <a:t>NIS2</a:t>
            </a:r>
            <a:r>
              <a:rPr lang="es-ES" kern="0"/>
              <a:t> (entidad esencial), para lo que se refuerza el perfil de ENS, y entrada plena en vigor de ISO 27001:2022</a:t>
            </a:r>
          </a:p>
        </p:txBody>
      </p:sp>
      <p:pic>
        <p:nvPicPr>
          <p:cNvPr id="1220" name="Google Shape;623;g2cc408e4cb3_0_541">
            <a:extLst>
              <a:ext uri="{FF2B5EF4-FFF2-40B4-BE49-F238E27FC236}">
                <a16:creationId xmlns:a16="http://schemas.microsoft.com/office/drawing/2014/main" id="{9C79F65E-ED81-E44F-B9F7-380F96994CE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9445" y="4231711"/>
            <a:ext cx="1025075" cy="7037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1" name="Google Shape;625;g2cc408e4cb3_0_541">
            <a:extLst>
              <a:ext uri="{FF2B5EF4-FFF2-40B4-BE49-F238E27FC236}">
                <a16:creationId xmlns:a16="http://schemas.microsoft.com/office/drawing/2014/main" id="{439CF28F-5AE7-9942-AD2A-57F69EFE79B5}"/>
              </a:ext>
            </a:extLst>
          </p:cNvPr>
          <p:cNvGrpSpPr/>
          <p:nvPr/>
        </p:nvGrpSpPr>
        <p:grpSpPr>
          <a:xfrm>
            <a:off x="4873044" y="1455186"/>
            <a:ext cx="404347" cy="379061"/>
            <a:chOff x="5106844" y="-306477"/>
            <a:chExt cx="1764900" cy="1764900"/>
          </a:xfrm>
        </p:grpSpPr>
        <p:sp>
          <p:nvSpPr>
            <p:cNvPr id="1222" name="Google Shape;626;g2cc408e4cb3_0_541">
              <a:extLst>
                <a:ext uri="{FF2B5EF4-FFF2-40B4-BE49-F238E27FC236}">
                  <a16:creationId xmlns:a16="http://schemas.microsoft.com/office/drawing/2014/main" id="{EE5EC01B-680F-9F30-1935-58B054469CB8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kern="0">
                <a:solidFill>
                  <a:srgbClr val="FFFFFF"/>
                </a:solidFill>
              </a:endParaRPr>
            </a:p>
          </p:txBody>
        </p:sp>
        <p:sp>
          <p:nvSpPr>
            <p:cNvPr id="1223" name="Google Shape;627;g2cc408e4cb3_0_541">
              <a:extLst>
                <a:ext uri="{FF2B5EF4-FFF2-40B4-BE49-F238E27FC236}">
                  <a16:creationId xmlns:a16="http://schemas.microsoft.com/office/drawing/2014/main" id="{2454791D-0CDF-4017-A9CE-FDA409DFB278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800" kern="0" dirty="0">
                  <a:solidFill>
                    <a:srgbClr val="007A8F"/>
                  </a:solidFill>
                </a:rPr>
                <a:t>05</a:t>
              </a:r>
              <a:endParaRPr sz="800" kern="0" dirty="0">
                <a:solidFill>
                  <a:srgbClr val="007A8F"/>
                </a:solidFill>
              </a:endParaRPr>
            </a:p>
          </p:txBody>
        </p:sp>
        <p:sp>
          <p:nvSpPr>
            <p:cNvPr id="1224" name="Google Shape;628;g2cc408e4cb3_0_541">
              <a:extLst>
                <a:ext uri="{FF2B5EF4-FFF2-40B4-BE49-F238E27FC236}">
                  <a16:creationId xmlns:a16="http://schemas.microsoft.com/office/drawing/2014/main" id="{013617F8-1466-6D69-9DD0-C7A232A3F2C6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kern="0"/>
            </a:p>
          </p:txBody>
        </p:sp>
      </p:grpSp>
      <p:grpSp>
        <p:nvGrpSpPr>
          <p:cNvPr id="1225" name="Google Shape;629;g2cc408e4cb3_0_541">
            <a:extLst>
              <a:ext uri="{FF2B5EF4-FFF2-40B4-BE49-F238E27FC236}">
                <a16:creationId xmlns:a16="http://schemas.microsoft.com/office/drawing/2014/main" id="{222C7F71-7B9D-FBB1-1FFB-EB685D404FE5}"/>
              </a:ext>
            </a:extLst>
          </p:cNvPr>
          <p:cNvGrpSpPr/>
          <p:nvPr/>
        </p:nvGrpSpPr>
        <p:grpSpPr>
          <a:xfrm>
            <a:off x="4884357" y="3958636"/>
            <a:ext cx="404347" cy="379061"/>
            <a:chOff x="5291177" y="5489709"/>
            <a:chExt cx="1764900" cy="1764900"/>
          </a:xfrm>
        </p:grpSpPr>
        <p:sp>
          <p:nvSpPr>
            <p:cNvPr id="1226" name="Google Shape;630;g2cc408e4cb3_0_541">
              <a:extLst>
                <a:ext uri="{FF2B5EF4-FFF2-40B4-BE49-F238E27FC236}">
                  <a16:creationId xmlns:a16="http://schemas.microsoft.com/office/drawing/2014/main" id="{91E8E83F-426C-B97D-44C0-AAC875130EB4}"/>
                </a:ext>
              </a:extLst>
            </p:cNvPr>
            <p:cNvSpPr/>
            <p:nvPr/>
          </p:nvSpPr>
          <p:spPr>
            <a:xfrm>
              <a:off x="5291177" y="5489709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kern="0">
                <a:solidFill>
                  <a:srgbClr val="FFFFFF"/>
                </a:solidFill>
              </a:endParaRPr>
            </a:p>
          </p:txBody>
        </p:sp>
        <p:sp>
          <p:nvSpPr>
            <p:cNvPr id="1227" name="Google Shape;631;g2cc408e4cb3_0_541">
              <a:extLst>
                <a:ext uri="{FF2B5EF4-FFF2-40B4-BE49-F238E27FC236}">
                  <a16:creationId xmlns:a16="http://schemas.microsoft.com/office/drawing/2014/main" id="{D4A7F90C-2211-B672-66DB-D0A4651BB451}"/>
                </a:ext>
              </a:extLst>
            </p:cNvPr>
            <p:cNvSpPr/>
            <p:nvPr/>
          </p:nvSpPr>
          <p:spPr>
            <a:xfrm>
              <a:off x="5899443" y="5852057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800" kern="0" dirty="0">
                  <a:solidFill>
                    <a:srgbClr val="007A8F"/>
                  </a:solidFill>
                </a:rPr>
                <a:t>07</a:t>
              </a:r>
              <a:endParaRPr sz="800" kern="0" dirty="0">
                <a:solidFill>
                  <a:srgbClr val="007A8F"/>
                </a:solidFill>
              </a:endParaRPr>
            </a:p>
          </p:txBody>
        </p:sp>
        <p:sp>
          <p:nvSpPr>
            <p:cNvPr id="1228" name="Google Shape;632;g2cc408e4cb3_0_541">
              <a:extLst>
                <a:ext uri="{FF2B5EF4-FFF2-40B4-BE49-F238E27FC236}">
                  <a16:creationId xmlns:a16="http://schemas.microsoft.com/office/drawing/2014/main" id="{045AD900-2A72-8434-C0E1-4889131025B5}"/>
                </a:ext>
              </a:extLst>
            </p:cNvPr>
            <p:cNvSpPr/>
            <p:nvPr/>
          </p:nvSpPr>
          <p:spPr>
            <a:xfrm>
              <a:off x="5903220" y="6395648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kern="0"/>
            </a:p>
          </p:txBody>
        </p:sp>
      </p:grpSp>
      <p:grpSp>
        <p:nvGrpSpPr>
          <p:cNvPr id="1229" name="Google Shape;633;g2cc408e4cb3_0_541">
            <a:extLst>
              <a:ext uri="{FF2B5EF4-FFF2-40B4-BE49-F238E27FC236}">
                <a16:creationId xmlns:a16="http://schemas.microsoft.com/office/drawing/2014/main" id="{6456C5A7-2310-3C05-D79C-784B2E097F11}"/>
              </a:ext>
            </a:extLst>
          </p:cNvPr>
          <p:cNvGrpSpPr/>
          <p:nvPr/>
        </p:nvGrpSpPr>
        <p:grpSpPr>
          <a:xfrm>
            <a:off x="4935861" y="2762796"/>
            <a:ext cx="404347" cy="379061"/>
            <a:chOff x="5291177" y="5489709"/>
            <a:chExt cx="1764900" cy="1764900"/>
          </a:xfrm>
        </p:grpSpPr>
        <p:sp>
          <p:nvSpPr>
            <p:cNvPr id="1230" name="Google Shape;634;g2cc408e4cb3_0_541">
              <a:extLst>
                <a:ext uri="{FF2B5EF4-FFF2-40B4-BE49-F238E27FC236}">
                  <a16:creationId xmlns:a16="http://schemas.microsoft.com/office/drawing/2014/main" id="{CF125466-E0B8-6F7B-DF51-4DB698927790}"/>
                </a:ext>
              </a:extLst>
            </p:cNvPr>
            <p:cNvSpPr/>
            <p:nvPr/>
          </p:nvSpPr>
          <p:spPr>
            <a:xfrm>
              <a:off x="5291177" y="5489709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kern="0">
                <a:solidFill>
                  <a:srgbClr val="FFFFFF"/>
                </a:solidFill>
              </a:endParaRPr>
            </a:p>
          </p:txBody>
        </p:sp>
        <p:sp>
          <p:nvSpPr>
            <p:cNvPr id="1231" name="Google Shape;635;g2cc408e4cb3_0_541">
              <a:extLst>
                <a:ext uri="{FF2B5EF4-FFF2-40B4-BE49-F238E27FC236}">
                  <a16:creationId xmlns:a16="http://schemas.microsoft.com/office/drawing/2014/main" id="{84834677-0CEB-0EB5-47B5-8ABB03E9814D}"/>
                </a:ext>
              </a:extLst>
            </p:cNvPr>
            <p:cNvSpPr/>
            <p:nvPr/>
          </p:nvSpPr>
          <p:spPr>
            <a:xfrm>
              <a:off x="5899445" y="5852056"/>
              <a:ext cx="547501" cy="5435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800" kern="0" dirty="0">
                  <a:solidFill>
                    <a:srgbClr val="007A8F"/>
                  </a:solidFill>
                </a:rPr>
                <a:t>06</a:t>
              </a:r>
              <a:endParaRPr sz="800" kern="0" dirty="0">
                <a:solidFill>
                  <a:srgbClr val="007A8F"/>
                </a:solidFill>
              </a:endParaRPr>
            </a:p>
          </p:txBody>
        </p:sp>
        <p:sp>
          <p:nvSpPr>
            <p:cNvPr id="1232" name="Google Shape;636;g2cc408e4cb3_0_541">
              <a:extLst>
                <a:ext uri="{FF2B5EF4-FFF2-40B4-BE49-F238E27FC236}">
                  <a16:creationId xmlns:a16="http://schemas.microsoft.com/office/drawing/2014/main" id="{4C9B5182-7802-7F6F-52CD-32AC08E50AEB}"/>
                </a:ext>
              </a:extLst>
            </p:cNvPr>
            <p:cNvSpPr/>
            <p:nvPr/>
          </p:nvSpPr>
          <p:spPr>
            <a:xfrm>
              <a:off x="5903220" y="6395648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kern="0"/>
            </a:p>
          </p:txBody>
        </p:sp>
      </p:grpSp>
      <p:grpSp>
        <p:nvGrpSpPr>
          <p:cNvPr id="1233" name="Google Shape;637;g2cc408e4cb3_0_541">
            <a:extLst>
              <a:ext uri="{FF2B5EF4-FFF2-40B4-BE49-F238E27FC236}">
                <a16:creationId xmlns:a16="http://schemas.microsoft.com/office/drawing/2014/main" id="{BEA840AD-31D7-BBE0-699A-06BF3672D005}"/>
              </a:ext>
            </a:extLst>
          </p:cNvPr>
          <p:cNvGrpSpPr/>
          <p:nvPr/>
        </p:nvGrpSpPr>
        <p:grpSpPr>
          <a:xfrm>
            <a:off x="217632" y="3613030"/>
            <a:ext cx="404347" cy="379061"/>
            <a:chOff x="5106844" y="-306477"/>
            <a:chExt cx="1764900" cy="1764900"/>
          </a:xfrm>
        </p:grpSpPr>
        <p:sp>
          <p:nvSpPr>
            <p:cNvPr id="1234" name="Google Shape;638;g2cc408e4cb3_0_541">
              <a:extLst>
                <a:ext uri="{FF2B5EF4-FFF2-40B4-BE49-F238E27FC236}">
                  <a16:creationId xmlns:a16="http://schemas.microsoft.com/office/drawing/2014/main" id="{E6BFC176-96D8-C10F-F572-CEC5A81341A8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kern="0">
                <a:solidFill>
                  <a:srgbClr val="FFFFFF"/>
                </a:solidFill>
              </a:endParaRPr>
            </a:p>
          </p:txBody>
        </p:sp>
        <p:sp>
          <p:nvSpPr>
            <p:cNvPr id="1235" name="Google Shape;639;g2cc408e4cb3_0_541">
              <a:extLst>
                <a:ext uri="{FF2B5EF4-FFF2-40B4-BE49-F238E27FC236}">
                  <a16:creationId xmlns:a16="http://schemas.microsoft.com/office/drawing/2014/main" id="{A6B0C42C-EBAF-9D5F-E690-3239D2A3F4C3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800" kern="0" dirty="0">
                  <a:solidFill>
                    <a:srgbClr val="007A8F"/>
                  </a:solidFill>
                </a:rPr>
                <a:t>03</a:t>
              </a:r>
              <a:endParaRPr sz="800" kern="0" dirty="0">
                <a:solidFill>
                  <a:srgbClr val="007A8F"/>
                </a:solidFill>
              </a:endParaRPr>
            </a:p>
          </p:txBody>
        </p:sp>
        <p:sp>
          <p:nvSpPr>
            <p:cNvPr id="1236" name="Google Shape;640;g2cc408e4cb3_0_541">
              <a:extLst>
                <a:ext uri="{FF2B5EF4-FFF2-40B4-BE49-F238E27FC236}">
                  <a16:creationId xmlns:a16="http://schemas.microsoft.com/office/drawing/2014/main" id="{822D8C91-2D61-F3DA-FF6B-531807DF0F87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kern="0"/>
            </a:p>
          </p:txBody>
        </p:sp>
      </p:grpSp>
      <p:grpSp>
        <p:nvGrpSpPr>
          <p:cNvPr id="1237" name="Google Shape;641;g2cc408e4cb3_0_541">
            <a:extLst>
              <a:ext uri="{FF2B5EF4-FFF2-40B4-BE49-F238E27FC236}">
                <a16:creationId xmlns:a16="http://schemas.microsoft.com/office/drawing/2014/main" id="{6F1E1D00-809E-C981-B1AE-A42CF0951548}"/>
              </a:ext>
            </a:extLst>
          </p:cNvPr>
          <p:cNvGrpSpPr/>
          <p:nvPr/>
        </p:nvGrpSpPr>
        <p:grpSpPr>
          <a:xfrm>
            <a:off x="271221" y="2544008"/>
            <a:ext cx="404347" cy="379061"/>
            <a:chOff x="5106844" y="-306477"/>
            <a:chExt cx="1764900" cy="1764900"/>
          </a:xfrm>
        </p:grpSpPr>
        <p:sp>
          <p:nvSpPr>
            <p:cNvPr id="1238" name="Google Shape;642;g2cc408e4cb3_0_541">
              <a:extLst>
                <a:ext uri="{FF2B5EF4-FFF2-40B4-BE49-F238E27FC236}">
                  <a16:creationId xmlns:a16="http://schemas.microsoft.com/office/drawing/2014/main" id="{91E9E41E-EF01-AE4C-4D27-6051B7A36DD6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sz="800" kern="0">
                <a:solidFill>
                  <a:srgbClr val="FFFFFF"/>
                </a:solidFill>
              </a:endParaRPr>
            </a:p>
          </p:txBody>
        </p:sp>
        <p:sp>
          <p:nvSpPr>
            <p:cNvPr id="1239" name="Google Shape;643;g2cc408e4cb3_0_541">
              <a:extLst>
                <a:ext uri="{FF2B5EF4-FFF2-40B4-BE49-F238E27FC236}">
                  <a16:creationId xmlns:a16="http://schemas.microsoft.com/office/drawing/2014/main" id="{BF730068-5CC9-2B06-FC7F-DD7B86623397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800" kern="0">
                  <a:solidFill>
                    <a:srgbClr val="007A8F"/>
                  </a:solidFill>
                </a:rPr>
                <a:t>02</a:t>
              </a:r>
              <a:endParaRPr sz="800" kern="0">
                <a:solidFill>
                  <a:srgbClr val="007A8F"/>
                </a:solidFill>
              </a:endParaRPr>
            </a:p>
          </p:txBody>
        </p:sp>
        <p:sp>
          <p:nvSpPr>
            <p:cNvPr id="1240" name="Google Shape;644;g2cc408e4cb3_0_541">
              <a:extLst>
                <a:ext uri="{FF2B5EF4-FFF2-40B4-BE49-F238E27FC236}">
                  <a16:creationId xmlns:a16="http://schemas.microsoft.com/office/drawing/2014/main" id="{56D94091-99AB-08D2-C5A0-63503B075CE8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sz="800" kern="0"/>
            </a:p>
          </p:txBody>
        </p:sp>
      </p:grpSp>
      <p:grpSp>
        <p:nvGrpSpPr>
          <p:cNvPr id="1241" name="Google Shape;645;g2cc408e4cb3_0_541">
            <a:extLst>
              <a:ext uri="{FF2B5EF4-FFF2-40B4-BE49-F238E27FC236}">
                <a16:creationId xmlns:a16="http://schemas.microsoft.com/office/drawing/2014/main" id="{077ABC07-8ECD-7D23-712C-9C016A26E8BA}"/>
              </a:ext>
            </a:extLst>
          </p:cNvPr>
          <p:cNvGrpSpPr/>
          <p:nvPr/>
        </p:nvGrpSpPr>
        <p:grpSpPr>
          <a:xfrm>
            <a:off x="271091" y="1382646"/>
            <a:ext cx="404347" cy="379061"/>
            <a:chOff x="5106844" y="-306477"/>
            <a:chExt cx="1764900" cy="1764900"/>
          </a:xfrm>
        </p:grpSpPr>
        <p:sp>
          <p:nvSpPr>
            <p:cNvPr id="1242" name="Google Shape;646;g2cc408e4cb3_0_541">
              <a:extLst>
                <a:ext uri="{FF2B5EF4-FFF2-40B4-BE49-F238E27FC236}">
                  <a16:creationId xmlns:a16="http://schemas.microsoft.com/office/drawing/2014/main" id="{F04E9A6E-CE79-B15F-FB0B-83E8EF3EA539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kern="0">
                <a:solidFill>
                  <a:srgbClr val="FFFFFF"/>
                </a:solidFill>
              </a:endParaRPr>
            </a:p>
          </p:txBody>
        </p:sp>
        <p:sp>
          <p:nvSpPr>
            <p:cNvPr id="1243" name="Google Shape;647;g2cc408e4cb3_0_541">
              <a:extLst>
                <a:ext uri="{FF2B5EF4-FFF2-40B4-BE49-F238E27FC236}">
                  <a16:creationId xmlns:a16="http://schemas.microsoft.com/office/drawing/2014/main" id="{3E780252-D566-BE2A-F576-AD205647E3DB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800" kern="0" dirty="0">
                  <a:solidFill>
                    <a:srgbClr val="007A8F"/>
                  </a:solidFill>
                </a:rPr>
                <a:t>01</a:t>
              </a:r>
              <a:endParaRPr sz="800" kern="0" dirty="0">
                <a:solidFill>
                  <a:srgbClr val="007A8F"/>
                </a:solidFill>
              </a:endParaRPr>
            </a:p>
          </p:txBody>
        </p:sp>
        <p:sp>
          <p:nvSpPr>
            <p:cNvPr id="1244" name="Google Shape;648;g2cc408e4cb3_0_541">
              <a:extLst>
                <a:ext uri="{FF2B5EF4-FFF2-40B4-BE49-F238E27FC236}">
                  <a16:creationId xmlns:a16="http://schemas.microsoft.com/office/drawing/2014/main" id="{89FB3E62-2002-11D6-D668-739604E4EAC0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kern="0"/>
            </a:p>
          </p:txBody>
        </p:sp>
      </p:grpSp>
      <p:grpSp>
        <p:nvGrpSpPr>
          <p:cNvPr id="1245" name="Google Shape;649;g2cc408e4cb3_0_541">
            <a:extLst>
              <a:ext uri="{FF2B5EF4-FFF2-40B4-BE49-F238E27FC236}">
                <a16:creationId xmlns:a16="http://schemas.microsoft.com/office/drawing/2014/main" id="{40DE5785-2A52-E9C1-C6CB-E9D838567DA3}"/>
              </a:ext>
            </a:extLst>
          </p:cNvPr>
          <p:cNvGrpSpPr/>
          <p:nvPr/>
        </p:nvGrpSpPr>
        <p:grpSpPr>
          <a:xfrm>
            <a:off x="217632" y="4948303"/>
            <a:ext cx="404347" cy="379061"/>
            <a:chOff x="5106844" y="-306477"/>
            <a:chExt cx="1764900" cy="1764900"/>
          </a:xfrm>
        </p:grpSpPr>
        <p:sp>
          <p:nvSpPr>
            <p:cNvPr id="1246" name="Google Shape;650;g2cc408e4cb3_0_541">
              <a:extLst>
                <a:ext uri="{FF2B5EF4-FFF2-40B4-BE49-F238E27FC236}">
                  <a16:creationId xmlns:a16="http://schemas.microsoft.com/office/drawing/2014/main" id="{96576218-1054-41DD-C700-58A8FA913EE4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kern="0">
                <a:solidFill>
                  <a:srgbClr val="FFFFFF"/>
                </a:solidFill>
              </a:endParaRPr>
            </a:p>
          </p:txBody>
        </p:sp>
        <p:sp>
          <p:nvSpPr>
            <p:cNvPr id="1247" name="Google Shape;651;g2cc408e4cb3_0_541">
              <a:extLst>
                <a:ext uri="{FF2B5EF4-FFF2-40B4-BE49-F238E27FC236}">
                  <a16:creationId xmlns:a16="http://schemas.microsoft.com/office/drawing/2014/main" id="{4EE12C3E-33C9-738D-5153-A55B41D23C93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800" kern="0" dirty="0">
                  <a:solidFill>
                    <a:srgbClr val="007A8F"/>
                  </a:solidFill>
                </a:rPr>
                <a:t>04</a:t>
              </a:r>
              <a:endParaRPr sz="800" kern="0" dirty="0">
                <a:solidFill>
                  <a:srgbClr val="007A8F"/>
                </a:solidFill>
              </a:endParaRPr>
            </a:p>
          </p:txBody>
        </p:sp>
        <p:sp>
          <p:nvSpPr>
            <p:cNvPr id="1248" name="Google Shape;652;g2cc408e4cb3_0_541">
              <a:extLst>
                <a:ext uri="{FF2B5EF4-FFF2-40B4-BE49-F238E27FC236}">
                  <a16:creationId xmlns:a16="http://schemas.microsoft.com/office/drawing/2014/main" id="{9B31203C-87B4-87E4-A48C-B335F9CA5D30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kern="0"/>
            </a:p>
          </p:txBody>
        </p:sp>
      </p:grpSp>
      <p:pic>
        <p:nvPicPr>
          <p:cNvPr id="1249" name="Imagen 1074">
            <a:extLst>
              <a:ext uri="{FF2B5EF4-FFF2-40B4-BE49-F238E27FC236}">
                <a16:creationId xmlns:a16="http://schemas.microsoft.com/office/drawing/2014/main" id="{2E83ED1A-6BA7-C95D-4E69-112EE050B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4221" y="2715004"/>
            <a:ext cx="1055522" cy="575340"/>
          </a:xfrm>
          <a:prstGeom prst="rect">
            <a:avLst/>
          </a:prstGeom>
        </p:spPr>
      </p:pic>
      <p:sp>
        <p:nvSpPr>
          <p:cNvPr id="1250" name="Google Shape;621;g2cc408e4cb3_0_541">
            <a:extLst>
              <a:ext uri="{FF2B5EF4-FFF2-40B4-BE49-F238E27FC236}">
                <a16:creationId xmlns:a16="http://schemas.microsoft.com/office/drawing/2014/main" id="{0BA47467-B411-1928-338B-5D0214E2C94F}"/>
              </a:ext>
            </a:extLst>
          </p:cNvPr>
          <p:cNvSpPr/>
          <p:nvPr/>
        </p:nvSpPr>
        <p:spPr>
          <a:xfrm>
            <a:off x="5507597" y="1515351"/>
            <a:ext cx="2373602" cy="68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kern="0"/>
              <a:t>Adjudicación nuevo soporte para servicios de middleware (SIR2, eduroam, certificados digitales, servicios de apoyo de administración electrónica) – 5,4 M€ </a:t>
            </a:r>
          </a:p>
        </p:txBody>
      </p:sp>
      <p:sp>
        <p:nvSpPr>
          <p:cNvPr id="1253" name="Google Shape;621;g2cc408e4cb3_0_541">
            <a:extLst>
              <a:ext uri="{FF2B5EF4-FFF2-40B4-BE49-F238E27FC236}">
                <a16:creationId xmlns:a16="http://schemas.microsoft.com/office/drawing/2014/main" id="{D002160E-1293-6A0F-6F12-87C12661AFA2}"/>
              </a:ext>
            </a:extLst>
          </p:cNvPr>
          <p:cNvSpPr/>
          <p:nvPr/>
        </p:nvSpPr>
        <p:spPr>
          <a:xfrm>
            <a:off x="5552666" y="4919900"/>
            <a:ext cx="2373600" cy="68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kern="0"/>
              <a:t>Realización del XV Foro de Ciberseguridad de RedIRIS en la sede de </a:t>
            </a:r>
            <a:r>
              <a:rPr lang="es-ES" b="1" kern="0"/>
              <a:t>Zamora</a:t>
            </a:r>
            <a:r>
              <a:rPr lang="es-ES" kern="0"/>
              <a:t> de la (octubre 2026)</a:t>
            </a:r>
            <a:r>
              <a:rPr lang="es-ES"/>
              <a:t>.</a:t>
            </a:r>
            <a:endParaRPr kern="0"/>
          </a:p>
        </p:txBody>
      </p:sp>
      <p:pic>
        <p:nvPicPr>
          <p:cNvPr id="1256" name="Picture 6" descr="Infrastructure - Free computer icons">
            <a:extLst>
              <a:ext uri="{FF2B5EF4-FFF2-40B4-BE49-F238E27FC236}">
                <a16:creationId xmlns:a16="http://schemas.microsoft.com/office/drawing/2014/main" id="{51727482-C05A-4C11-0F8D-694E20E10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055" y="2081181"/>
            <a:ext cx="450467" cy="45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7" name="Picture 8">
            <a:extLst>
              <a:ext uri="{FF2B5EF4-FFF2-40B4-BE49-F238E27FC236}">
                <a16:creationId xmlns:a16="http://schemas.microsoft.com/office/drawing/2014/main" id="{8DB18BFB-79E5-B897-1623-4058CD225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527" y="4363097"/>
            <a:ext cx="521494" cy="61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8" name="Imagen 1257">
            <a:extLst>
              <a:ext uri="{FF2B5EF4-FFF2-40B4-BE49-F238E27FC236}">
                <a16:creationId xmlns:a16="http://schemas.microsoft.com/office/drawing/2014/main" id="{C7B442D2-1AE8-C837-3C72-1462FDD1FA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8724" y="3407879"/>
            <a:ext cx="980111" cy="550757"/>
          </a:xfrm>
          <a:prstGeom prst="rect">
            <a:avLst/>
          </a:prstGeom>
        </p:spPr>
      </p:pic>
      <p:pic>
        <p:nvPicPr>
          <p:cNvPr id="1259" name="Imagen 1258">
            <a:extLst>
              <a:ext uri="{FF2B5EF4-FFF2-40B4-BE49-F238E27FC236}">
                <a16:creationId xmlns:a16="http://schemas.microsoft.com/office/drawing/2014/main" id="{8424CAD5-3E9B-98BB-16C6-CBDAF59140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3593" y="4222664"/>
            <a:ext cx="923747" cy="426345"/>
          </a:xfrm>
          <a:prstGeom prst="rect">
            <a:avLst/>
          </a:prstGeom>
        </p:spPr>
      </p:pic>
      <p:pic>
        <p:nvPicPr>
          <p:cNvPr id="1261" name="Imagen 1260">
            <a:extLst>
              <a:ext uri="{FF2B5EF4-FFF2-40B4-BE49-F238E27FC236}">
                <a16:creationId xmlns:a16="http://schemas.microsoft.com/office/drawing/2014/main" id="{D361EA52-B5C1-A867-DE1B-980936AE97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7737" y="3548035"/>
            <a:ext cx="784785" cy="522239"/>
          </a:xfrm>
          <a:prstGeom prst="rect">
            <a:avLst/>
          </a:prstGeom>
        </p:spPr>
      </p:pic>
      <p:pic>
        <p:nvPicPr>
          <p:cNvPr id="1263" name="Imagen 1262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52D27B4-7CCA-8664-34FE-DB83EE9EBF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4188" y="2793501"/>
            <a:ext cx="822556" cy="35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9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6">
          <a:extLst>
            <a:ext uri="{FF2B5EF4-FFF2-40B4-BE49-F238E27FC236}">
              <a16:creationId xmlns:a16="http://schemas.microsoft.com/office/drawing/2014/main" id="{2D3B1BFD-B335-E8C7-6239-AB6A9CDC1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18f60634d0e_1_1301">
            <a:extLst>
              <a:ext uri="{FF2B5EF4-FFF2-40B4-BE49-F238E27FC236}">
                <a16:creationId xmlns:a16="http://schemas.microsoft.com/office/drawing/2014/main" id="{0DB50BAB-3A01-E2D8-829F-0B5CF80270B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685800">
              <a:defRPr/>
            </a:pPr>
            <a:r>
              <a:rPr lang="es-ES" sz="60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sz="600">
                <a:solidFill>
                  <a:srgbClr val="3B858C"/>
                </a:solidFill>
              </a:rPr>
              <a:pPr algn="r" defTabSz="685800">
                <a:defRPr/>
              </a:pPr>
              <a:t>4</a:t>
            </a:fld>
            <a:endParaRPr sz="600">
              <a:solidFill>
                <a:srgbClr val="3B858C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71356D6-9499-0891-E26E-84F4C6C62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-28800"/>
            <a:ext cx="8315550" cy="637950"/>
          </a:xfrm>
        </p:spPr>
        <p:txBody>
          <a:bodyPr>
            <a:normAutofit/>
          </a:bodyPr>
          <a:lstStyle/>
          <a:p>
            <a:r>
              <a:rPr lang="es-ES" sz="2000" b="1">
                <a:solidFill>
                  <a:srgbClr val="FFFFFF"/>
                </a:solidFill>
                <a:latin typeface="Arial"/>
                <a:cs typeface="Arial"/>
              </a:rPr>
              <a:t>Actividad de </a:t>
            </a:r>
            <a:r>
              <a:rPr lang="es-ES" sz="2000" b="1" err="1">
                <a:solidFill>
                  <a:srgbClr val="FFFFFF"/>
                </a:solidFill>
                <a:latin typeface="Arial"/>
                <a:cs typeface="Arial"/>
              </a:rPr>
              <a:t>RedIRIS</a:t>
            </a:r>
            <a:endParaRPr lang="es-ES" sz="2000" b="1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8FD7835-8F19-3A7C-CD1D-585070B2F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88" y="1472269"/>
            <a:ext cx="9006625" cy="392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07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31;g2b1d8ac871a_0_87">
            <a:extLst>
              <a:ext uri="{FF2B5EF4-FFF2-40B4-BE49-F238E27FC236}">
                <a16:creationId xmlns:a16="http://schemas.microsoft.com/office/drawing/2014/main" id="{2CEABE82-55B1-56E6-D2D7-BFD1BFED0520}"/>
              </a:ext>
            </a:extLst>
          </p:cNvPr>
          <p:cNvSpPr txBox="1"/>
          <p:nvPr/>
        </p:nvSpPr>
        <p:spPr>
          <a:xfrm>
            <a:off x="92526" y="2129858"/>
            <a:ext cx="8712338" cy="1679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85" tIns="34285" rIns="34285" bIns="34285" anchor="t" anchorCtr="0">
            <a:noAutofit/>
          </a:bodyPr>
          <a:lstStyle/>
          <a:p>
            <a:pPr marL="171450" indent="-171450" algn="just" defTabSz="342900">
              <a:buClr>
                <a:srgbClr val="000000"/>
              </a:buClr>
              <a:buSzPts val="3000"/>
              <a:buFont typeface="Wingdings" panose="05000000000000000000" pitchFamily="2" charset="2"/>
              <a:buChar char="q"/>
            </a:pPr>
            <a:r>
              <a:rPr lang="es-ES" sz="1400" b="1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UNI-DIGITAL RedIRIS</a:t>
            </a:r>
            <a:r>
              <a:rPr lang="es-ES" sz="1400" b="1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Infraestructuras Digitales</a:t>
            </a:r>
            <a:r>
              <a:rPr lang="es-ES" sz="1400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. Mejora de la red troncal de fibra óptica de RedIRIS, se ha incrementado su huella de fibra (conexión con Baleares), llevado fibra </a:t>
            </a:r>
            <a:r>
              <a:rPr lang="es-ES" sz="1400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óptica a</a:t>
            </a:r>
            <a:r>
              <a:rPr lang="es-ES" sz="1400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nuevos organismos científicos y académicos, y colaborado con redes académicas </a:t>
            </a:r>
            <a:r>
              <a:rPr lang="es-ES" sz="1400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y científicas autonómicas</a:t>
            </a:r>
            <a:r>
              <a:rPr lang="es-ES" sz="1400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en la renovación del equipamiento a 100Gbps. (</a:t>
            </a:r>
            <a:r>
              <a:rPr lang="es-ES" sz="1400" b="1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unos 30 M€</a:t>
            </a:r>
            <a:r>
              <a:rPr lang="es-ES" sz="1400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171450" indent="-171450" algn="just" defTabSz="342900">
              <a:buClr>
                <a:srgbClr val="000000"/>
              </a:buClr>
              <a:buSzPts val="3000"/>
              <a:buFont typeface="Wingdings" panose="05000000000000000000" pitchFamily="2" charset="2"/>
              <a:buChar char="q"/>
            </a:pPr>
            <a:endParaRPr lang="es-ES" sz="1400" kern="0">
              <a:solidFill>
                <a:srgbClr val="006373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SzPts val="3000"/>
              <a:buFont typeface="Wingdings" panose="05000000000000000000" pitchFamily="2" charset="2"/>
              <a:buChar char="q"/>
            </a:pPr>
            <a:r>
              <a:rPr lang="es-ES" sz="1400" b="1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UNI-DIGITAL RedIRIS servicios TIC compartidos</a:t>
            </a:r>
            <a:r>
              <a:rPr lang="es-ES" sz="1400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. Se han desplegado servicios TIC, solicitados por las universidades a través de CRUE (</a:t>
            </a:r>
            <a:r>
              <a:rPr lang="es-ES" sz="1400" b="1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ciberseguridad, administración electrónica, </a:t>
            </a:r>
            <a:r>
              <a:rPr lang="es-ES" sz="1400" b="1" kern="0" err="1">
                <a:solidFill>
                  <a:srgbClr val="006373"/>
                </a:solidFill>
                <a:latin typeface="Arial"/>
                <a:cs typeface="Arial"/>
                <a:sym typeface="Arial"/>
              </a:rPr>
              <a:t>blockchain</a:t>
            </a:r>
            <a:r>
              <a:rPr lang="es-ES" sz="1400" b="1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, adquisición centralizada de licencias para docencia híbrida, apoyo a la ciencia abierta…),</a:t>
            </a:r>
            <a:r>
              <a:rPr lang="es-ES" sz="1400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 para hacer una gestión más eficiente de los recursos, lograr economías de escala y mejorar la interoperabilidad. (</a:t>
            </a:r>
            <a:r>
              <a:rPr lang="es-ES" sz="1400" b="1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unos 20 M€</a:t>
            </a:r>
            <a:r>
              <a:rPr lang="es-ES" sz="1400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)</a:t>
            </a:r>
          </a:p>
          <a:p>
            <a:pPr algn="just" defTabSz="342900">
              <a:buClr>
                <a:srgbClr val="000000"/>
              </a:buClr>
              <a:buSzPts val="3000"/>
            </a:pPr>
            <a:endParaRPr lang="es-ES" sz="1400" kern="0">
              <a:solidFill>
                <a:srgbClr val="006373"/>
              </a:solidFill>
              <a:latin typeface="Arial"/>
              <a:cs typeface="Arial"/>
              <a:sym typeface="Arial"/>
            </a:endParaRPr>
          </a:p>
          <a:p>
            <a:pPr algn="just" defTabSz="342900">
              <a:buClr>
                <a:srgbClr val="000000"/>
              </a:buClr>
              <a:buSzPts val="3000"/>
            </a:pPr>
            <a:endParaRPr lang="es-ES" sz="1400" kern="0">
              <a:solidFill>
                <a:srgbClr val="00637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SzPts val="3000"/>
              <a:buFont typeface="Wingdings" panose="05000000000000000000" pitchFamily="2" charset="2"/>
              <a:buChar char="q"/>
            </a:pPr>
            <a:endParaRPr lang="es-ES" sz="1400" kern="0">
              <a:solidFill>
                <a:srgbClr val="0063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73;p1">
            <a:extLst>
              <a:ext uri="{FF2B5EF4-FFF2-40B4-BE49-F238E27FC236}">
                <a16:creationId xmlns:a16="http://schemas.microsoft.com/office/drawing/2014/main" id="{C60CF3E1-897F-A133-EEFB-D30F0E5B9EB5}"/>
              </a:ext>
            </a:extLst>
          </p:cNvPr>
          <p:cNvSpPr/>
          <p:nvPr/>
        </p:nvSpPr>
        <p:spPr>
          <a:xfrm>
            <a:off x="1195956" y="1697183"/>
            <a:ext cx="6083591" cy="35235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/>
          <a:p>
            <a:pPr algn="ctr" defTabSz="342900">
              <a:buClr>
                <a:srgbClr val="000000"/>
              </a:buClr>
              <a:buSzPts val="1400"/>
            </a:pPr>
            <a:endParaRPr sz="140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g2b1d8ac871a_0_87"/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defTabSz="342900"/>
            <a:r>
              <a:rPr lang="es-ES" kern="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kern="0">
                <a:solidFill>
                  <a:srgbClr val="3B858C"/>
                </a:solidFill>
              </a:rPr>
              <a:pPr defTabSz="342900"/>
              <a:t>5</a:t>
            </a:fld>
            <a:endParaRPr kern="0" dirty="0">
              <a:solidFill>
                <a:srgbClr val="3B858C"/>
              </a:solidFill>
            </a:endParaRPr>
          </a:p>
        </p:txBody>
      </p:sp>
      <p:sp>
        <p:nvSpPr>
          <p:cNvPr id="1330" name="Google Shape;1330;g2b1d8ac871a_0_87"/>
          <p:cNvSpPr txBox="1">
            <a:spLocks noGrp="1"/>
          </p:cNvSpPr>
          <p:nvPr>
            <p:ph type="title"/>
          </p:nvPr>
        </p:nvSpPr>
        <p:spPr>
          <a:xfrm>
            <a:off x="216000" y="72000"/>
            <a:ext cx="8315550" cy="478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ctr" anchorCtr="0">
            <a:normAutofit/>
          </a:bodyPr>
          <a:lstStyle/>
          <a:p>
            <a:r>
              <a:rPr lang="es-ES" sz="2400" b="1"/>
              <a:t>UNI DIGITAL - </a:t>
            </a:r>
            <a:r>
              <a:rPr lang="es-ES" sz="2400" b="1" err="1"/>
              <a:t>RedIRIS</a:t>
            </a:r>
            <a:endParaRPr lang="es-ES" sz="2400" b="1"/>
          </a:p>
        </p:txBody>
      </p:sp>
      <p:sp>
        <p:nvSpPr>
          <p:cNvPr id="1331" name="Google Shape;1331;g2b1d8ac871a_0_87"/>
          <p:cNvSpPr txBox="1"/>
          <p:nvPr/>
        </p:nvSpPr>
        <p:spPr>
          <a:xfrm>
            <a:off x="191250" y="1029631"/>
            <a:ext cx="8712338" cy="540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85" tIns="34285" rIns="34285" bIns="34285" anchor="t" anchorCtr="0">
            <a:noAutofit/>
          </a:bodyPr>
          <a:lstStyle/>
          <a:p>
            <a:pPr algn="just" defTabSz="342900">
              <a:buClr>
                <a:srgbClr val="000000"/>
              </a:buClr>
              <a:buSzPts val="3000"/>
            </a:pPr>
            <a:r>
              <a:rPr lang="es-ES" sz="1125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En el Componente 21 del Plan de Recuperación, Transformación y Resiliencia del Gobierno de España</a:t>
            </a:r>
            <a:r>
              <a:rPr lang="es-ES" sz="1125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 (PRTR)</a:t>
            </a:r>
            <a:r>
              <a:rPr lang="es-ES" sz="1125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25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se incluyó</a:t>
            </a:r>
            <a:r>
              <a:rPr lang="es-ES" sz="1125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25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la</a:t>
            </a:r>
            <a:r>
              <a:rPr lang="es-ES" sz="1125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inversión </a:t>
            </a:r>
            <a:r>
              <a:rPr lang="es-ES" sz="1125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I5, en</a:t>
            </a:r>
            <a:r>
              <a:rPr lang="es-ES" sz="1125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“Mejora de infraestructuras, el equipamiento, las tecnologías, la docencia y la evaluación digitales universitarios</a:t>
            </a:r>
            <a:r>
              <a:rPr lang="es-ES" sz="1125" kern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”, conocida como programa UNI-DIGITAL.  </a:t>
            </a:r>
            <a:endParaRPr lang="es-ES" sz="1125" kern="0">
              <a:solidFill>
                <a:srgbClr val="0063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334;g2b1d8ac871a_0_87">
            <a:extLst>
              <a:ext uri="{FF2B5EF4-FFF2-40B4-BE49-F238E27FC236}">
                <a16:creationId xmlns:a16="http://schemas.microsoft.com/office/drawing/2014/main" id="{D40C7720-9838-A02A-D9C6-0DE7F4F8DED0}"/>
              </a:ext>
            </a:extLst>
          </p:cNvPr>
          <p:cNvSpPr txBox="1"/>
          <p:nvPr/>
        </p:nvSpPr>
        <p:spPr>
          <a:xfrm>
            <a:off x="1646037" y="1697183"/>
            <a:ext cx="5299913" cy="284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85" tIns="34285" rIns="34285" bIns="34285" anchor="t" anchorCtr="0">
            <a:spAutoFit/>
          </a:bodyPr>
          <a:lstStyle/>
          <a:p>
            <a:pPr algn="ctr" defTabSz="342900">
              <a:buClr>
                <a:srgbClr val="000000"/>
              </a:buClr>
              <a:buSzPts val="3500"/>
            </a:pPr>
            <a:r>
              <a:rPr lang="es-ES" sz="1400" b="1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Apoyo de infraestructuras y servicios TIC compartidos:</a:t>
            </a:r>
          </a:p>
        </p:txBody>
      </p:sp>
      <p:pic>
        <p:nvPicPr>
          <p:cNvPr id="6" name="Imagen 5" descr="Plan de Recuperación, Transformación y Resiliencia (PRTR)">
            <a:extLst>
              <a:ext uri="{FF2B5EF4-FFF2-40B4-BE49-F238E27FC236}">
                <a16:creationId xmlns:a16="http://schemas.microsoft.com/office/drawing/2014/main" id="{387F0DFA-EBB1-C0ED-430E-9054F09C2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994" y="4585113"/>
            <a:ext cx="1906199" cy="1081122"/>
          </a:xfrm>
          <a:prstGeom prst="rect">
            <a:avLst/>
          </a:prstGeom>
        </p:spPr>
      </p:pic>
      <p:pic>
        <p:nvPicPr>
          <p:cNvPr id="7" name="Imagen 6" descr="Next Generation - Ayuntamiento de Oviedo">
            <a:extLst>
              <a:ext uri="{FF2B5EF4-FFF2-40B4-BE49-F238E27FC236}">
                <a16:creationId xmlns:a16="http://schemas.microsoft.com/office/drawing/2014/main" id="{9751975F-49A4-21F3-549C-892EE58FD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5687" y="4728142"/>
            <a:ext cx="1102065" cy="93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9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FBF7B2-A7AB-6068-DC76-1E700CF39A7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</p:spPr>
        <p:txBody>
          <a:bodyPr bIns="36000" anchor="ctr" anchorCtr="0"/>
          <a:lstStyle/>
          <a:p>
            <a:pPr defTabSz="342900"/>
            <a:r>
              <a:rPr lang="es-ES" kern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kern="0">
                <a:solidFill>
                  <a:srgbClr val="3B858C"/>
                </a:solidFill>
              </a:rPr>
              <a:pPr defTabSz="342900"/>
              <a:t>6</a:t>
            </a:fld>
            <a:endParaRPr kern="0">
              <a:solidFill>
                <a:srgbClr val="3B858C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19BCBE-5005-0732-89D1-9473138F9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-27600"/>
            <a:ext cx="8315550" cy="637950"/>
          </a:xfrm>
        </p:spPr>
        <p:txBody>
          <a:bodyPr>
            <a:normAutofit/>
          </a:bodyPr>
          <a:lstStyle/>
          <a:p>
            <a:r>
              <a:rPr lang="es-ES" sz="2000" b="1"/>
              <a:t>UNI DIGITAL – RedIRIS Infraestructuras Digitales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096F8-57A0-41BE-5E40-577B27A97D29}"/>
              </a:ext>
            </a:extLst>
          </p:cNvPr>
          <p:cNvSpPr txBox="1"/>
          <p:nvPr/>
        </p:nvSpPr>
        <p:spPr>
          <a:xfrm>
            <a:off x="13537" y="1191658"/>
            <a:ext cx="48005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42900">
              <a:buClr>
                <a:srgbClr val="000000"/>
              </a:buClr>
            </a:pPr>
            <a:r>
              <a:rPr lang="es-ES" sz="1500" b="1" kern="0">
                <a:solidFill>
                  <a:srgbClr val="006271"/>
                </a:solidFill>
                <a:latin typeface="Arial"/>
                <a:cs typeface="Arial"/>
                <a:sym typeface="Arial"/>
              </a:rPr>
              <a:t>Refuerzo de conectividad avanzada para centros académicos y científicos de alto impacto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0A411-4015-C06E-0F31-35F9A46218AF}"/>
              </a:ext>
            </a:extLst>
          </p:cNvPr>
          <p:cNvSpPr txBox="1"/>
          <p:nvPr/>
        </p:nvSpPr>
        <p:spPr>
          <a:xfrm>
            <a:off x="206043" y="2054701"/>
            <a:ext cx="44155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342900">
              <a:buClr>
                <a:srgbClr val="000000"/>
              </a:buClr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La ampliación de RedIRIS‑NOVA ha mejorado la conectividad de varios centros académicos y científicos clave: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0ECCA7-D876-E4E5-B475-51B312F7152F}"/>
              </a:ext>
            </a:extLst>
          </p:cNvPr>
          <p:cNvSpPr txBox="1"/>
          <p:nvPr/>
        </p:nvSpPr>
        <p:spPr>
          <a:xfrm>
            <a:off x="5108453" y="1191658"/>
            <a:ext cx="335154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42900">
              <a:buClr>
                <a:srgbClr val="000000"/>
              </a:buClr>
            </a:pPr>
            <a:r>
              <a:rPr lang="en-US" sz="1500" b="1" kern="0" err="1">
                <a:solidFill>
                  <a:srgbClr val="006271"/>
                </a:solidFill>
                <a:latin typeface="Arial"/>
                <a:cs typeface="Arial"/>
                <a:sym typeface="Arial"/>
              </a:rPr>
              <a:t>Optimización</a:t>
            </a:r>
            <a:r>
              <a:rPr lang="en-US" sz="1500" b="1" kern="0">
                <a:solidFill>
                  <a:srgbClr val="006271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500" b="1" kern="0" err="1">
                <a:solidFill>
                  <a:srgbClr val="006271"/>
                </a:solidFill>
                <a:latin typeface="Arial"/>
                <a:cs typeface="Arial"/>
                <a:sym typeface="Arial"/>
              </a:rPr>
              <a:t>operativa</a:t>
            </a:r>
            <a:r>
              <a:rPr lang="en-US" sz="1500" b="1" kern="0">
                <a:solidFill>
                  <a:srgbClr val="006271"/>
                </a:solidFill>
                <a:latin typeface="Arial"/>
                <a:cs typeface="Arial"/>
                <a:sym typeface="Arial"/>
              </a:rPr>
              <a:t> y </a:t>
            </a:r>
            <a:r>
              <a:rPr lang="en-US" sz="1500" b="1" kern="0" err="1">
                <a:solidFill>
                  <a:srgbClr val="006271"/>
                </a:solidFill>
                <a:latin typeface="Arial"/>
                <a:cs typeface="Arial"/>
                <a:sym typeface="Arial"/>
              </a:rPr>
              <a:t>continuidad</a:t>
            </a:r>
            <a:r>
              <a:rPr lang="en-US" sz="1500" b="1" kern="0">
                <a:solidFill>
                  <a:srgbClr val="006271"/>
                </a:solidFill>
                <a:latin typeface="Arial"/>
                <a:cs typeface="Arial"/>
                <a:sym typeface="Arial"/>
              </a:rPr>
              <a:t> de </a:t>
            </a:r>
            <a:r>
              <a:rPr lang="en-US" sz="1500" b="1" kern="0" err="1">
                <a:solidFill>
                  <a:srgbClr val="006271"/>
                </a:solidFill>
                <a:latin typeface="Arial"/>
                <a:cs typeface="Arial"/>
                <a:sym typeface="Arial"/>
              </a:rPr>
              <a:t>servicio</a:t>
            </a:r>
            <a:endParaRPr lang="es-ES" sz="1500" b="1" kern="0">
              <a:solidFill>
                <a:srgbClr val="00627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29C502-5311-98F3-095F-125FF68327CB}"/>
              </a:ext>
            </a:extLst>
          </p:cNvPr>
          <p:cNvSpPr txBox="1"/>
          <p:nvPr/>
        </p:nvSpPr>
        <p:spPr>
          <a:xfrm>
            <a:off x="4947988" y="2183115"/>
            <a:ext cx="4048626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342900">
              <a:buClr>
                <a:srgbClr val="000000"/>
              </a:buClr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RedIRIS con esos despliegues de IRUs (acuerdos irrevocables de uso de fibra óptica de larga duración, unos 15/20 años) consigue </a:t>
            </a:r>
          </a:p>
          <a:p>
            <a:pPr algn="just" defTabSz="342900">
              <a:buClr>
                <a:srgbClr val="000000"/>
              </a:buClr>
            </a:pPr>
            <a:endParaRPr lang="es-E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mejorar sustancialmente la conectividad, </a:t>
            </a:r>
          </a:p>
          <a:p>
            <a:pPr algn="just" defTabSz="342900">
              <a:buClr>
                <a:srgbClr val="000000"/>
              </a:buClr>
            </a:pPr>
            <a:endParaRPr lang="es-E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ahorrar gran parte del coste, al hacer contratos de larga duración, en un entorno de competencia;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Mejorar la resiliencia del servicio, al reforzar rutas redundantes en nodos críticos de la red. </a:t>
            </a:r>
          </a:p>
          <a:p>
            <a:pPr algn="just" defTabSz="342900">
              <a:buClr>
                <a:srgbClr val="000000"/>
              </a:buClr>
            </a:pPr>
            <a:endParaRPr lang="es-E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just" defTabSz="342900">
              <a:buClr>
                <a:srgbClr val="000000"/>
              </a:buClr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Las entidades afiliadas beneficiarias, al financiar los fondos MRR el 100% del coste, obtienen, gracias a RedIRIS, conexiones de muy alta capacidad para un periodo elevado de tiempo, ya licitadas y puestas en operación, y sin coste para esas instituciones.</a:t>
            </a:r>
          </a:p>
        </p:txBody>
      </p:sp>
      <p:cxnSp>
        <p:nvCxnSpPr>
          <p:cNvPr id="16" name="Straight Connector 5">
            <a:extLst>
              <a:ext uri="{FF2B5EF4-FFF2-40B4-BE49-F238E27FC236}">
                <a16:creationId xmlns:a16="http://schemas.microsoft.com/office/drawing/2014/main" id="{019B358B-B903-BE38-EAD0-F3C469906A11}"/>
              </a:ext>
            </a:extLst>
          </p:cNvPr>
          <p:cNvCxnSpPr>
            <a:cxnSpLocks/>
          </p:cNvCxnSpPr>
          <p:nvPr/>
        </p:nvCxnSpPr>
        <p:spPr>
          <a:xfrm>
            <a:off x="4785561" y="2054701"/>
            <a:ext cx="0" cy="3302360"/>
          </a:xfrm>
          <a:prstGeom prst="line">
            <a:avLst/>
          </a:prstGeom>
          <a:noFill/>
          <a:ln w="57150" cap="flat" cmpd="sng" algn="ctr">
            <a:solidFill>
              <a:srgbClr val="008495"/>
            </a:solidFill>
            <a:prstDash val="solid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8419268-8FEA-6190-1783-0B45B95C221F}"/>
              </a:ext>
            </a:extLst>
          </p:cNvPr>
          <p:cNvSpPr txBox="1"/>
          <p:nvPr/>
        </p:nvSpPr>
        <p:spPr>
          <a:xfrm>
            <a:off x="224467" y="2573182"/>
            <a:ext cx="438926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BSC‑CNS: enlaces redundantes para servicios de supercomputación.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PLOCAN: conexión a RedIRIS‑NOVA100 para proyectos oceanográficos.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IAC: Fibra para su nuevo centro IACTEC</a:t>
            </a:r>
          </a:p>
          <a:p>
            <a:pPr algn="just" defTabSz="342900">
              <a:buClr>
                <a:srgbClr val="000000"/>
              </a:buClr>
            </a:pPr>
            <a:endParaRPr lang="es-E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Observatorios Calar Alto y Javalambre: fibra óptica hasta lo alto de las montañas donde se encuentran los observatorios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INTA: sede principal en Torrejón y campus de La Marañosa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Campus singulares: conexiones avanzadas (Ceuta‑UGR; Mieres‑</a:t>
            </a:r>
            <a:r>
              <a:rPr lang="es-ES" sz="1200" kern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UniOvi</a:t>
            </a:r>
            <a:r>
              <a:rPr lang="es-ES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; Talavera – UCLM).</a:t>
            </a:r>
          </a:p>
        </p:txBody>
      </p:sp>
    </p:spTree>
    <p:extLst>
      <p:ext uri="{BB962C8B-B14F-4D97-AF65-F5344CB8AC3E}">
        <p14:creationId xmlns:p14="http://schemas.microsoft.com/office/powerpoint/2010/main" val="51451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6">
          <a:extLst>
            <a:ext uri="{FF2B5EF4-FFF2-40B4-BE49-F238E27FC236}">
              <a16:creationId xmlns:a16="http://schemas.microsoft.com/office/drawing/2014/main" id="{AF18E8BF-AD55-1324-FB78-3497030E0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18f60634d0e_1_1301">
            <a:extLst>
              <a:ext uri="{FF2B5EF4-FFF2-40B4-BE49-F238E27FC236}">
                <a16:creationId xmlns:a16="http://schemas.microsoft.com/office/drawing/2014/main" id="{2508D7C6-B755-283A-3CC7-45BF377C82D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685800">
              <a:defRPr/>
            </a:pPr>
            <a:r>
              <a:rPr lang="es-ES" sz="60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sz="600">
                <a:solidFill>
                  <a:srgbClr val="3B858C"/>
                </a:solidFill>
              </a:rPr>
              <a:pPr algn="r" defTabSz="685800">
                <a:defRPr/>
              </a:pPr>
              <a:t>7</a:t>
            </a:fld>
            <a:endParaRPr sz="600" dirty="0">
              <a:solidFill>
                <a:srgbClr val="3B858C"/>
              </a:solidFill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6F3D5194-D3C5-51FB-1EFC-D08EB9FB763C}"/>
              </a:ext>
            </a:extLst>
          </p:cNvPr>
          <p:cNvSpPr txBox="1"/>
          <p:nvPr/>
        </p:nvSpPr>
        <p:spPr>
          <a:xfrm>
            <a:off x="327991" y="1534531"/>
            <a:ext cx="3756992" cy="183164"/>
          </a:xfrm>
          <a:prstGeom prst="rect">
            <a:avLst/>
          </a:prstGeom>
          <a:solidFill>
            <a:srgbClr val="3B858C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s-ES" sz="1050"/>
              <a:t>Contexto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4DD6EBA3-5C41-F577-FC92-C88F778B2DC3}"/>
              </a:ext>
            </a:extLst>
          </p:cNvPr>
          <p:cNvSpPr txBox="1"/>
          <p:nvPr/>
        </p:nvSpPr>
        <p:spPr>
          <a:xfrm>
            <a:off x="327991" y="1809277"/>
            <a:ext cx="3756992" cy="17716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spcAft>
                <a:spcPts val="450"/>
              </a:spcAft>
            </a:pPr>
            <a:r>
              <a:rPr lang="es-ES" sz="1050" b="1">
                <a:solidFill>
                  <a:srgbClr val="3B858C"/>
                </a:solidFill>
                <a:latin typeface="Arial"/>
                <a:cs typeface="Arial"/>
                <a:sym typeface="Arial"/>
              </a:rPr>
              <a:t>Objetivo: </a:t>
            </a:r>
            <a:r>
              <a:rPr lang="es-ES" sz="1050">
                <a:solidFill>
                  <a:srgbClr val="3B858C"/>
                </a:solidFill>
                <a:latin typeface="Arial"/>
                <a:cs typeface="Arial"/>
                <a:sym typeface="Arial"/>
              </a:rPr>
              <a:t>mejora de la relación entre RedIRIS y sus instituciones afiliadas, facilitando una gestión de sus servicios y una comunicación más directa, ágil y personalizada a través de  diferentes canales.</a:t>
            </a:r>
            <a:endParaRPr lang="es-ES" sz="600">
              <a:latin typeface="Arial MT"/>
            </a:endParaRPr>
          </a:p>
          <a:p>
            <a:pPr algn="just">
              <a:spcAft>
                <a:spcPts val="450"/>
              </a:spcAft>
            </a:pPr>
            <a:r>
              <a:rPr lang="es-ES" sz="1050" b="1">
                <a:solidFill>
                  <a:srgbClr val="3B858C"/>
                </a:solidFill>
                <a:latin typeface="Arial"/>
                <a:cs typeface="Arial"/>
              </a:rPr>
              <a:t>Solución: </a:t>
            </a:r>
            <a:r>
              <a:rPr lang="es-ES" sz="1050">
                <a:solidFill>
                  <a:srgbClr val="3B858C"/>
                </a:solidFill>
                <a:latin typeface="Arial"/>
                <a:cs typeface="Arial"/>
              </a:rPr>
              <a:t>implantación de una plataforma de gestión y comunicación, que permita centralizar y acceder fácilmente a la información institucional y de contacto, así como gestionar de manera más eficiente los servicios prestados por RedIRIS.</a:t>
            </a:r>
          </a:p>
          <a:p>
            <a:pPr algn="just">
              <a:spcBef>
                <a:spcPts val="450"/>
              </a:spcBef>
            </a:pPr>
            <a:endParaRPr lang="es-ES">
              <a:latin typeface="Arial MT"/>
            </a:endParaRPr>
          </a:p>
        </p:txBody>
      </p:sp>
      <p:sp>
        <p:nvSpPr>
          <p:cNvPr id="1044" name="object 4">
            <a:extLst>
              <a:ext uri="{FF2B5EF4-FFF2-40B4-BE49-F238E27FC236}">
                <a16:creationId xmlns:a16="http://schemas.microsoft.com/office/drawing/2014/main" id="{B7667D79-407E-4B49-42FA-61D6838BDE9B}"/>
              </a:ext>
            </a:extLst>
          </p:cNvPr>
          <p:cNvSpPr txBox="1"/>
          <p:nvPr/>
        </p:nvSpPr>
        <p:spPr>
          <a:xfrm>
            <a:off x="4571999" y="1539744"/>
            <a:ext cx="4344386" cy="1831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s-ES" sz="1050"/>
              <a:t>Beneficios</a:t>
            </a:r>
          </a:p>
        </p:txBody>
      </p:sp>
      <p:sp>
        <p:nvSpPr>
          <p:cNvPr id="1046" name="CuadroTexto 1045">
            <a:extLst>
              <a:ext uri="{FF2B5EF4-FFF2-40B4-BE49-F238E27FC236}">
                <a16:creationId xmlns:a16="http://schemas.microsoft.com/office/drawing/2014/main" id="{0BFA7B41-73E3-979E-7AAE-75F5C34398E0}"/>
              </a:ext>
            </a:extLst>
          </p:cNvPr>
          <p:cNvSpPr txBox="1"/>
          <p:nvPr/>
        </p:nvSpPr>
        <p:spPr>
          <a:xfrm>
            <a:off x="4571999" y="1809277"/>
            <a:ext cx="4344386" cy="6559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s-ES"/>
            </a:defPPr>
            <a:lvl1pPr algn="just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rgbClr val="3B858C"/>
                </a:solidFill>
                <a:latin typeface="Arial"/>
                <a:cs typeface="Arial"/>
              </a:defRPr>
            </a:lvl1pPr>
          </a:lstStyle>
          <a:p>
            <a:r>
              <a:rPr lang="es-ES" sz="1050" b="0"/>
              <a:t>La plataforma consiste en un Portal, accesible vía web desde cualquier dispositivo, el cual ofrecerá una experiencia fluida en la gestión de altas, bajas y modificaciones tanto de las instituciones, como de sus centros, contactos y servicios.</a:t>
            </a:r>
          </a:p>
        </p:txBody>
      </p:sp>
      <p:pic>
        <p:nvPicPr>
          <p:cNvPr id="1232" name="Imagen 1231">
            <a:extLst>
              <a:ext uri="{FF2B5EF4-FFF2-40B4-BE49-F238E27FC236}">
                <a16:creationId xmlns:a16="http://schemas.microsoft.com/office/drawing/2014/main" id="{84C093F3-037D-C0B9-D3DD-A97268661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106" y="2517991"/>
            <a:ext cx="2917845" cy="1009424"/>
          </a:xfrm>
          <a:prstGeom prst="rect">
            <a:avLst/>
          </a:prstGeom>
        </p:spPr>
      </p:pic>
      <p:pic>
        <p:nvPicPr>
          <p:cNvPr id="1246" name="Imagen 1245">
            <a:extLst>
              <a:ext uri="{FF2B5EF4-FFF2-40B4-BE49-F238E27FC236}">
                <a16:creationId xmlns:a16="http://schemas.microsoft.com/office/drawing/2014/main" id="{A37ED24B-A679-6D51-6219-836B1939C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91" y="3540810"/>
            <a:ext cx="3884642" cy="1822720"/>
          </a:xfrm>
          <a:prstGeom prst="rect">
            <a:avLst/>
          </a:prstGeom>
        </p:spPr>
      </p:pic>
      <p:sp>
        <p:nvSpPr>
          <p:cNvPr id="1247" name="object 4">
            <a:extLst>
              <a:ext uri="{FF2B5EF4-FFF2-40B4-BE49-F238E27FC236}">
                <a16:creationId xmlns:a16="http://schemas.microsoft.com/office/drawing/2014/main" id="{1EFE53FF-B9CE-E79F-4A79-F0E00CC241BF}"/>
              </a:ext>
            </a:extLst>
          </p:cNvPr>
          <p:cNvSpPr txBox="1"/>
          <p:nvPr/>
        </p:nvSpPr>
        <p:spPr>
          <a:xfrm>
            <a:off x="331535" y="3310093"/>
            <a:ext cx="3758400" cy="18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s-ES" sz="1050"/>
              <a:t>Alcance</a:t>
            </a:r>
          </a:p>
        </p:txBody>
      </p:sp>
      <p:pic>
        <p:nvPicPr>
          <p:cNvPr id="1249" name="Imagen 1248" descr="Escala de tiempo">
            <a:extLst>
              <a:ext uri="{FF2B5EF4-FFF2-40B4-BE49-F238E27FC236}">
                <a16:creationId xmlns:a16="http://schemas.microsoft.com/office/drawing/2014/main" id="{A8CE5D85-8B7E-1701-F92B-1490ACEB9F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579" t="33872" r="6705" b="13168"/>
          <a:stretch>
            <a:fillRect/>
          </a:stretch>
        </p:blipFill>
        <p:spPr>
          <a:xfrm>
            <a:off x="4954545" y="3803015"/>
            <a:ext cx="3760901" cy="1590578"/>
          </a:xfrm>
          <a:prstGeom prst="rect">
            <a:avLst/>
          </a:prstGeom>
        </p:spPr>
      </p:pic>
      <p:sp>
        <p:nvSpPr>
          <p:cNvPr id="1250" name="object 4">
            <a:extLst>
              <a:ext uri="{FF2B5EF4-FFF2-40B4-BE49-F238E27FC236}">
                <a16:creationId xmlns:a16="http://schemas.microsoft.com/office/drawing/2014/main" id="{D6871DBB-3543-F17F-9F94-7267F9908C48}"/>
              </a:ext>
            </a:extLst>
          </p:cNvPr>
          <p:cNvSpPr txBox="1"/>
          <p:nvPr/>
        </p:nvSpPr>
        <p:spPr>
          <a:xfrm>
            <a:off x="4571999" y="3555116"/>
            <a:ext cx="4344386" cy="183600"/>
          </a:xfrm>
          <a:prstGeom prst="rect">
            <a:avLst/>
          </a:prstGeom>
          <a:solidFill>
            <a:srgbClr val="3B858C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s-ES" sz="1050"/>
              <a:t>Planificación</a:t>
            </a:r>
          </a:p>
        </p:txBody>
      </p:sp>
      <p:sp>
        <p:nvSpPr>
          <p:cNvPr id="1251" name="Title 5">
            <a:extLst>
              <a:ext uri="{FF2B5EF4-FFF2-40B4-BE49-F238E27FC236}">
                <a16:creationId xmlns:a16="http://schemas.microsoft.com/office/drawing/2014/main" id="{79093F63-DA82-D840-2231-D544D0B626AF}"/>
              </a:ext>
            </a:extLst>
          </p:cNvPr>
          <p:cNvSpPr txBox="1">
            <a:spLocks/>
          </p:cNvSpPr>
          <p:nvPr/>
        </p:nvSpPr>
        <p:spPr>
          <a:xfrm>
            <a:off x="216000" y="66429"/>
            <a:ext cx="8315550" cy="4784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3569" tIns="53569" rIns="53569" bIns="53569" rtlCol="0" anchor="ctr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3000" kern="1200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s-ES" sz="1800" b="1">
                <a:solidFill>
                  <a:srgbClr val="FFFFFF"/>
                </a:solidFill>
                <a:latin typeface="Arial"/>
                <a:cs typeface="Arial"/>
              </a:rPr>
              <a:t>Nueva herramienta de </a:t>
            </a:r>
            <a:r>
              <a:rPr lang="es-ES" sz="2000" b="1">
                <a:solidFill>
                  <a:srgbClr val="FFFFFF"/>
                </a:solidFill>
                <a:latin typeface="Arial"/>
                <a:cs typeface="Arial"/>
              </a:rPr>
              <a:t>relación</a:t>
            </a:r>
            <a:r>
              <a:rPr lang="es-ES" sz="1800" b="1">
                <a:solidFill>
                  <a:srgbClr val="FFFFFF"/>
                </a:solidFill>
                <a:latin typeface="Arial"/>
                <a:cs typeface="Arial"/>
              </a:rPr>
              <a:t> con las instituciones afiliadas (ComunIRIS)</a:t>
            </a:r>
          </a:p>
        </p:txBody>
      </p:sp>
    </p:spTree>
    <p:extLst>
      <p:ext uri="{BB962C8B-B14F-4D97-AF65-F5344CB8AC3E}">
        <p14:creationId xmlns:p14="http://schemas.microsoft.com/office/powerpoint/2010/main" val="3959917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>
          <a:extLst>
            <a:ext uri="{FF2B5EF4-FFF2-40B4-BE49-F238E27FC236}">
              <a16:creationId xmlns:a16="http://schemas.microsoft.com/office/drawing/2014/main" id="{3E5BBC1A-0D9F-68AA-9E9C-F697BC231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7">
            <a:extLst>
              <a:ext uri="{FF2B5EF4-FFF2-40B4-BE49-F238E27FC236}">
                <a16:creationId xmlns:a16="http://schemas.microsoft.com/office/drawing/2014/main" id="{F5B1CD68-39A2-1B35-41CE-58C87981399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s-ES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>
                <a:solidFill>
                  <a:srgbClr val="3B858C"/>
                </a:solidFill>
              </a:rPr>
              <a:pPr/>
              <a:t>8</a:t>
            </a:fld>
            <a:endParaRPr dirty="0">
              <a:solidFill>
                <a:srgbClr val="3B858C"/>
              </a:solidFill>
            </a:endParaRPr>
          </a:p>
        </p:txBody>
      </p:sp>
      <p:sp>
        <p:nvSpPr>
          <p:cNvPr id="1168" name="Google Shape;1168;p17">
            <a:extLst>
              <a:ext uri="{FF2B5EF4-FFF2-40B4-BE49-F238E27FC236}">
                <a16:creationId xmlns:a16="http://schemas.microsoft.com/office/drawing/2014/main" id="{1C5394FC-0A0F-7A53-3639-1BB5385C12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000" y="71147"/>
            <a:ext cx="8315550" cy="478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ctr" anchorCtr="0">
            <a:normAutofit/>
          </a:bodyPr>
          <a:lstStyle/>
          <a:p>
            <a:r>
              <a:rPr lang="es-ES" sz="2000" b="1"/>
              <a:t>Plan Estratégico de Ciberseguridad para la Defensa</a:t>
            </a:r>
            <a:endParaRPr sz="2000" b="1"/>
          </a:p>
        </p:txBody>
      </p:sp>
      <p:sp>
        <p:nvSpPr>
          <p:cNvPr id="1181" name="Google Shape;1181;p17">
            <a:extLst>
              <a:ext uri="{FF2B5EF4-FFF2-40B4-BE49-F238E27FC236}">
                <a16:creationId xmlns:a16="http://schemas.microsoft.com/office/drawing/2014/main" id="{CB2AC3CC-4F8E-937B-7094-BB928103237F}"/>
              </a:ext>
            </a:extLst>
          </p:cNvPr>
          <p:cNvSpPr txBox="1"/>
          <p:nvPr/>
        </p:nvSpPr>
        <p:spPr>
          <a:xfrm>
            <a:off x="112219" y="1109660"/>
            <a:ext cx="5025725" cy="896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85" tIns="17138" rIns="34285" bIns="17138" anchor="t" anchorCtr="0">
            <a:spAutoFit/>
          </a:bodyPr>
          <a:lstStyle/>
          <a:p>
            <a:pPr marL="14288" algn="just"/>
            <a:r>
              <a:rPr lang="es-ES" sz="1400" b="1" dirty="0">
                <a:solidFill>
                  <a:srgbClr val="008495"/>
                </a:solidFill>
              </a:rPr>
              <a:t>RedIRIS </a:t>
            </a:r>
            <a:r>
              <a:rPr lang="es-ES" sz="1400" dirty="0">
                <a:solidFill>
                  <a:srgbClr val="008495"/>
                </a:solidFill>
              </a:rPr>
              <a:t>participa en el Plan de Ciberdefensa 2025 para </a:t>
            </a:r>
            <a:r>
              <a:rPr lang="es-ES" sz="1400" b="1" dirty="0">
                <a:solidFill>
                  <a:srgbClr val="008495"/>
                </a:solidFill>
              </a:rPr>
              <a:t>reforzar la seguridad de su red y de los centros académicos y científicos del Ministerio de Defensa</a:t>
            </a:r>
            <a:r>
              <a:rPr lang="es-ES" sz="1400" dirty="0">
                <a:solidFill>
                  <a:srgbClr val="008495"/>
                </a:solidFill>
              </a:rPr>
              <a:t>, con más de </a:t>
            </a:r>
            <a:r>
              <a:rPr lang="es-ES" sz="1400" b="1" dirty="0">
                <a:solidFill>
                  <a:srgbClr val="008495"/>
                </a:solidFill>
              </a:rPr>
              <a:t>40 millones </a:t>
            </a:r>
            <a:r>
              <a:rPr lang="es-ES" sz="1400" dirty="0">
                <a:solidFill>
                  <a:srgbClr val="008495"/>
                </a:solidFill>
              </a:rPr>
              <a:t>de euros en fondos europeos.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7BE3561-FB35-4D27-01D2-28E1353C3D5E}"/>
              </a:ext>
            </a:extLst>
          </p:cNvPr>
          <p:cNvSpPr/>
          <p:nvPr/>
        </p:nvSpPr>
        <p:spPr>
          <a:xfrm>
            <a:off x="5356595" y="2006045"/>
            <a:ext cx="3449312" cy="2160000"/>
          </a:xfrm>
          <a:prstGeom prst="roundRect">
            <a:avLst>
              <a:gd name="adj" fmla="val 4363"/>
            </a:avLst>
          </a:prstGeom>
          <a:solidFill>
            <a:srgbClr val="FFF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67500" rIns="67500" bIns="67500" rtlCol="0" anchor="ctr"/>
          <a:lstStyle/>
          <a:p>
            <a:pPr marL="14288"/>
            <a:r>
              <a:rPr lang="es-ES" sz="1400" dirty="0">
                <a:solidFill>
                  <a:srgbClr val="69B7B1"/>
                </a:solidFill>
              </a:rPr>
              <a:t>Los fondos MRR. permiten </a:t>
            </a:r>
            <a:r>
              <a:rPr lang="es-ES" sz="1400" b="1" dirty="0">
                <a:solidFill>
                  <a:srgbClr val="69B7B1"/>
                </a:solidFill>
              </a:rPr>
              <a:t>desplegar capacidades avanzadas </a:t>
            </a:r>
            <a:r>
              <a:rPr lang="es-ES" sz="1400" dirty="0">
                <a:solidFill>
                  <a:srgbClr val="69B7B1"/>
                </a:solidFill>
              </a:rPr>
              <a:t>de:</a:t>
            </a: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2">
                    <a:lumMod val="75000"/>
                  </a:schemeClr>
                </a:solidFill>
              </a:rPr>
              <a:t>Detección y correlación de eventos de seguridad</a:t>
            </a:r>
            <a:endParaRPr lang="es-ES" sz="1400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2">
                    <a:lumMod val="75000"/>
                  </a:schemeClr>
                </a:solidFill>
              </a:rPr>
              <a:t>Monitorización de activos en la Internet profunda (</a:t>
            </a:r>
            <a:r>
              <a:rPr lang="es-ES" sz="1400" dirty="0" err="1">
                <a:solidFill>
                  <a:schemeClr val="tx2">
                    <a:lumMod val="75000"/>
                  </a:schemeClr>
                </a:solidFill>
              </a:rPr>
              <a:t>deep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</a:rPr>
              <a:t> web)</a:t>
            </a:r>
            <a:endParaRPr lang="es-ES" sz="1400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2">
                    <a:lumMod val="75000"/>
                  </a:schemeClr>
                </a:solidFill>
              </a:rPr>
              <a:t>Protección frente a amenazas emergentes</a:t>
            </a:r>
            <a:endParaRPr lang="es-ES" sz="1400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2">
                    <a:lumMod val="75000"/>
                  </a:schemeClr>
                </a:solidFill>
              </a:rPr>
              <a:t>Mitigación avanzada de ataques DDoS</a:t>
            </a:r>
            <a:endParaRPr lang="es-ES" sz="1400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2">
                    <a:lumMod val="75000"/>
                  </a:schemeClr>
                </a:solidFill>
              </a:rPr>
              <a:t>Equipamiento y licencias para fortalecer la seguridad de la red</a:t>
            </a:r>
            <a:endParaRPr lang="es-ES" sz="1400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14288"/>
            <a:endParaRPr lang="es-ES" sz="14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s-ES" sz="14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C377D9C-AA96-8702-8C25-A04817118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7" y="2209817"/>
            <a:ext cx="799727" cy="79972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C94B760-57B3-89A4-5D1E-6C1565477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37" y="3157320"/>
            <a:ext cx="1066482" cy="34919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A547576-F168-0F3E-B5DC-A7489875CE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8" y="3573140"/>
            <a:ext cx="639621" cy="63962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EBE6897-3174-1582-CAD3-C45AE5D89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8" y="4267321"/>
            <a:ext cx="639621" cy="648226"/>
          </a:xfrm>
          <a:prstGeom prst="rect">
            <a:avLst/>
          </a:prstGeom>
        </p:spPr>
      </p:pic>
      <p:sp>
        <p:nvSpPr>
          <p:cNvPr id="9" name="Google Shape;1181;p17">
            <a:extLst>
              <a:ext uri="{FF2B5EF4-FFF2-40B4-BE49-F238E27FC236}">
                <a16:creationId xmlns:a16="http://schemas.microsoft.com/office/drawing/2014/main" id="{C2E79FD4-70C1-F900-1F5E-B4FCEA1BE56C}"/>
              </a:ext>
            </a:extLst>
          </p:cNvPr>
          <p:cNvSpPr txBox="1"/>
          <p:nvPr/>
        </p:nvSpPr>
        <p:spPr>
          <a:xfrm>
            <a:off x="1333119" y="2029826"/>
            <a:ext cx="3692606" cy="3516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28575" algn="just"/>
            <a:endParaRPr lang="es-ES" sz="1400">
              <a:solidFill>
                <a:schemeClr val="tx2">
                  <a:lumMod val="50000"/>
                </a:schemeClr>
              </a:solidFill>
            </a:endParaRPr>
          </a:p>
          <a:p>
            <a:pPr marL="28575" algn="just"/>
            <a:r>
              <a:rPr lang="es-ES" sz="1400">
                <a:solidFill>
                  <a:schemeClr val="tx2">
                    <a:lumMod val="50000"/>
                  </a:schemeClr>
                </a:solidFill>
              </a:rPr>
              <a:t>RedIRIS ofrece servicios TIC a entidades esenciales, como las ICTS de gran importancia estratégica. </a:t>
            </a:r>
            <a:endParaRPr lang="en-US" sz="1400">
              <a:solidFill>
                <a:schemeClr val="tx2">
                  <a:lumMod val="50000"/>
                </a:schemeClr>
              </a:solidFill>
            </a:endParaRPr>
          </a:p>
          <a:p>
            <a:pPr marL="28575" algn="just"/>
            <a:endParaRPr lang="es-ES" sz="1400">
              <a:solidFill>
                <a:schemeClr val="tx2">
                  <a:lumMod val="50000"/>
                </a:schemeClr>
              </a:solidFill>
            </a:endParaRPr>
          </a:p>
          <a:p>
            <a:pPr marL="28575" algn="just"/>
            <a:r>
              <a:rPr lang="es-ES" sz="1400">
                <a:solidFill>
                  <a:schemeClr val="tx2">
                    <a:lumMod val="50000"/>
                  </a:schemeClr>
                </a:solidFill>
              </a:rPr>
              <a:t>RedIRIS da soporte de ciberseguridad a ICTS, centros científicos y universidades en colaboración con el CCN-CERT del Ministerio de Defensa.</a:t>
            </a:r>
          </a:p>
          <a:p>
            <a:pPr marL="28575" algn="just"/>
            <a:endParaRPr lang="es-ES" sz="1400">
              <a:solidFill>
                <a:schemeClr val="tx2">
                  <a:lumMod val="50000"/>
                </a:schemeClr>
              </a:solidFill>
            </a:endParaRPr>
          </a:p>
          <a:p>
            <a:pPr marL="28575" algn="just"/>
            <a:r>
              <a:rPr lang="es-ES" sz="1400">
                <a:solidFill>
                  <a:schemeClr val="tx2">
                    <a:lumMod val="50000"/>
                  </a:schemeClr>
                </a:solidFill>
              </a:rPr>
              <a:t>RedIRIS ofrece también sus servicios TIC a todas las academias militares, y a los centros de I+D del Ministerio de Defensa, como el INTA (Instituto Nacional de Técnica Aeroespacial) y el ROA (Real Instituto y Observatorio de la Armada).</a:t>
            </a:r>
          </a:p>
        </p:txBody>
      </p:sp>
    </p:spTree>
    <p:extLst>
      <p:ext uri="{BB962C8B-B14F-4D97-AF65-F5344CB8AC3E}">
        <p14:creationId xmlns:p14="http://schemas.microsoft.com/office/powerpoint/2010/main" val="498338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66B84FB-F57A-3670-37E1-2733D7549D1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60000" y="6048000"/>
            <a:ext cx="443588" cy="137100"/>
          </a:xfrm>
        </p:spPr>
        <p:txBody>
          <a:bodyPr/>
          <a:lstStyle/>
          <a:p>
            <a:r>
              <a:rPr lang="es-ES" dirty="0"/>
              <a:t>Página </a:t>
            </a:r>
            <a:fld id="{00000000-1234-1234-1234-123412341234}" type="slidenum">
              <a:rPr lang="es-ES" smtClean="0"/>
              <a:pPr/>
              <a:t>9</a:t>
            </a:fld>
            <a:endParaRPr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2A7B1E4-A2C8-481A-EF8D-44AF12196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Líneas temáticas JJTT A Coruña 26</a:t>
            </a:r>
          </a:p>
        </p:txBody>
      </p:sp>
      <p:sp>
        <p:nvSpPr>
          <p:cNvPr id="48" name="Shape 2">
            <a:extLst>
              <a:ext uri="{FF2B5EF4-FFF2-40B4-BE49-F238E27FC236}">
                <a16:creationId xmlns:a16="http://schemas.microsoft.com/office/drawing/2014/main" id="{4A83CBC6-511C-0771-4C5A-7130316C66A8}"/>
              </a:ext>
            </a:extLst>
          </p:cNvPr>
          <p:cNvSpPr/>
          <p:nvPr/>
        </p:nvSpPr>
        <p:spPr>
          <a:xfrm>
            <a:off x="504637" y="923767"/>
            <a:ext cx="2706624" cy="1548000"/>
          </a:xfrm>
          <a:prstGeom prst="roundRect">
            <a:avLst>
              <a:gd name="adj" fmla="val 5333"/>
            </a:avLst>
          </a:prstGeom>
          <a:solidFill>
            <a:srgbClr val="EAF3F5"/>
          </a:solidFill>
          <a:ln/>
        </p:spPr>
        <p:txBody>
          <a:bodyPr/>
          <a:lstStyle/>
          <a:p>
            <a:endParaRPr lang="es-ES_tradnl" sz="1400"/>
          </a:p>
        </p:txBody>
      </p:sp>
      <p:sp>
        <p:nvSpPr>
          <p:cNvPr id="49" name="Shape 3">
            <a:extLst>
              <a:ext uri="{FF2B5EF4-FFF2-40B4-BE49-F238E27FC236}">
                <a16:creationId xmlns:a16="http://schemas.microsoft.com/office/drawing/2014/main" id="{61FAC6B3-C5B1-1277-EA84-C66E0F571998}"/>
              </a:ext>
            </a:extLst>
          </p:cNvPr>
          <p:cNvSpPr/>
          <p:nvPr/>
        </p:nvSpPr>
        <p:spPr>
          <a:xfrm>
            <a:off x="760669" y="1161511"/>
            <a:ext cx="603504" cy="603504"/>
          </a:xfrm>
          <a:prstGeom prst="ellipse">
            <a:avLst/>
          </a:prstGeom>
          <a:solidFill>
            <a:srgbClr val="188094"/>
          </a:solidFill>
          <a:ln/>
        </p:spPr>
        <p:txBody>
          <a:bodyPr/>
          <a:lstStyle/>
          <a:p>
            <a:endParaRPr lang="es-ES_tradnl" sz="1400"/>
          </a:p>
        </p:txBody>
      </p:sp>
      <p:pic>
        <p:nvPicPr>
          <p:cNvPr id="50" name="Image 0" descr="icons/icon_ai.png">
            <a:extLst>
              <a:ext uri="{FF2B5EF4-FFF2-40B4-BE49-F238E27FC236}">
                <a16:creationId xmlns:a16="http://schemas.microsoft.com/office/drawing/2014/main" id="{E0C132E4-263B-6BEF-72B1-5157F04BE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195" y="1252037"/>
            <a:ext cx="422453" cy="422453"/>
          </a:xfrm>
          <a:prstGeom prst="rect">
            <a:avLst/>
          </a:prstGeom>
        </p:spPr>
      </p:pic>
      <p:sp>
        <p:nvSpPr>
          <p:cNvPr id="51" name="Text 4">
            <a:extLst>
              <a:ext uri="{FF2B5EF4-FFF2-40B4-BE49-F238E27FC236}">
                <a16:creationId xmlns:a16="http://schemas.microsoft.com/office/drawing/2014/main" id="{64DE1C84-04AE-C4C2-36F6-26C875998795}"/>
              </a:ext>
            </a:extLst>
          </p:cNvPr>
          <p:cNvSpPr/>
          <p:nvPr/>
        </p:nvSpPr>
        <p:spPr>
          <a:xfrm>
            <a:off x="705805" y="1801591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</a:t>
            </a:r>
            <a:endParaRPr lang="en-US" sz="1400"/>
          </a:p>
        </p:txBody>
      </p:sp>
      <p:sp>
        <p:nvSpPr>
          <p:cNvPr id="52" name="Text 5">
            <a:extLst>
              <a:ext uri="{FF2B5EF4-FFF2-40B4-BE49-F238E27FC236}">
                <a16:creationId xmlns:a16="http://schemas.microsoft.com/office/drawing/2014/main" id="{9D6E47CA-009A-CB97-DB29-DA6505D3E22A}"/>
              </a:ext>
            </a:extLst>
          </p:cNvPr>
          <p:cNvSpPr/>
          <p:nvPr/>
        </p:nvSpPr>
        <p:spPr>
          <a:xfrm>
            <a:off x="705805" y="2085051"/>
            <a:ext cx="248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agentes</a:t>
            </a:r>
            <a:r>
              <a:rPr lang="en-US" sz="14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IA frugal y </a:t>
            </a: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</a:t>
            </a:r>
            <a:r>
              <a:rPr lang="en-US" sz="14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las AAPP</a:t>
            </a:r>
            <a:endParaRPr lang="en-US" sz="1400" dirty="0"/>
          </a:p>
        </p:txBody>
      </p:sp>
      <p:sp>
        <p:nvSpPr>
          <p:cNvPr id="53" name="Shape 6">
            <a:extLst>
              <a:ext uri="{FF2B5EF4-FFF2-40B4-BE49-F238E27FC236}">
                <a16:creationId xmlns:a16="http://schemas.microsoft.com/office/drawing/2014/main" id="{591CDA3F-5EB8-6CEF-7EBF-915D1D57E5FF}"/>
              </a:ext>
            </a:extLst>
          </p:cNvPr>
          <p:cNvSpPr/>
          <p:nvPr/>
        </p:nvSpPr>
        <p:spPr>
          <a:xfrm>
            <a:off x="3330133" y="923767"/>
            <a:ext cx="2706624" cy="1548000"/>
          </a:xfrm>
          <a:prstGeom prst="roundRect">
            <a:avLst>
              <a:gd name="adj" fmla="val 5333"/>
            </a:avLst>
          </a:prstGeom>
          <a:solidFill>
            <a:srgbClr val="EAF3F5"/>
          </a:solidFill>
          <a:ln/>
        </p:spPr>
        <p:txBody>
          <a:bodyPr/>
          <a:lstStyle/>
          <a:p>
            <a:endParaRPr lang="es-ES_tradnl" sz="1400"/>
          </a:p>
        </p:txBody>
      </p:sp>
      <p:sp>
        <p:nvSpPr>
          <p:cNvPr id="54" name="Shape 7">
            <a:extLst>
              <a:ext uri="{FF2B5EF4-FFF2-40B4-BE49-F238E27FC236}">
                <a16:creationId xmlns:a16="http://schemas.microsoft.com/office/drawing/2014/main" id="{B9339916-4862-408D-68B3-67AC4A451D1E}"/>
              </a:ext>
            </a:extLst>
          </p:cNvPr>
          <p:cNvSpPr/>
          <p:nvPr/>
        </p:nvSpPr>
        <p:spPr>
          <a:xfrm>
            <a:off x="3586165" y="1161511"/>
            <a:ext cx="603504" cy="603504"/>
          </a:xfrm>
          <a:prstGeom prst="ellipse">
            <a:avLst/>
          </a:prstGeom>
          <a:solidFill>
            <a:srgbClr val="0F5F6E"/>
          </a:solidFill>
          <a:ln/>
        </p:spPr>
        <p:txBody>
          <a:bodyPr/>
          <a:lstStyle/>
          <a:p>
            <a:endParaRPr lang="es-ES_tradnl" sz="1400"/>
          </a:p>
        </p:txBody>
      </p:sp>
      <p:pic>
        <p:nvPicPr>
          <p:cNvPr id="55" name="Image 1" descr="icons/icon_shield.png">
            <a:extLst>
              <a:ext uri="{FF2B5EF4-FFF2-40B4-BE49-F238E27FC236}">
                <a16:creationId xmlns:a16="http://schemas.microsoft.com/office/drawing/2014/main" id="{E6B0B698-9550-C963-E583-8A28A0590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691" y="1252037"/>
            <a:ext cx="422453" cy="422453"/>
          </a:xfrm>
          <a:prstGeom prst="rect">
            <a:avLst/>
          </a:prstGeom>
        </p:spPr>
      </p:pic>
      <p:sp>
        <p:nvSpPr>
          <p:cNvPr id="56" name="Text 8">
            <a:extLst>
              <a:ext uri="{FF2B5EF4-FFF2-40B4-BE49-F238E27FC236}">
                <a16:creationId xmlns:a16="http://schemas.microsoft.com/office/drawing/2014/main" id="{0CD9DC17-4E0F-DAC2-AA08-ECE324F46DDA}"/>
              </a:ext>
            </a:extLst>
          </p:cNvPr>
          <p:cNvSpPr/>
          <p:nvPr/>
        </p:nvSpPr>
        <p:spPr>
          <a:xfrm>
            <a:off x="3531301" y="1801591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Soberanía Digital</a:t>
            </a:r>
            <a:endParaRPr lang="en-US" sz="1400"/>
          </a:p>
        </p:txBody>
      </p:sp>
      <p:sp>
        <p:nvSpPr>
          <p:cNvPr id="57" name="Text 9">
            <a:extLst>
              <a:ext uri="{FF2B5EF4-FFF2-40B4-BE49-F238E27FC236}">
                <a16:creationId xmlns:a16="http://schemas.microsoft.com/office/drawing/2014/main" id="{18552928-C371-E3E6-7F79-918E1D02F2F8}"/>
              </a:ext>
            </a:extLst>
          </p:cNvPr>
          <p:cNvSpPr/>
          <p:nvPr/>
        </p:nvSpPr>
        <p:spPr>
          <a:xfrm>
            <a:off x="3531301" y="2068427"/>
            <a:ext cx="2304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autonomía</a:t>
            </a:r>
            <a:r>
              <a:rPr lang="en-US" sz="14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cifrado</a:t>
            </a:r>
            <a:r>
              <a:rPr lang="en-US" sz="14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confianza</a:t>
            </a:r>
            <a:endParaRPr lang="en-US" sz="1400" dirty="0"/>
          </a:p>
        </p:txBody>
      </p:sp>
      <p:sp>
        <p:nvSpPr>
          <p:cNvPr id="58" name="Shape 10">
            <a:extLst>
              <a:ext uri="{FF2B5EF4-FFF2-40B4-BE49-F238E27FC236}">
                <a16:creationId xmlns:a16="http://schemas.microsoft.com/office/drawing/2014/main" id="{58732576-0280-3E34-8CF7-D2AC8655FBD2}"/>
              </a:ext>
            </a:extLst>
          </p:cNvPr>
          <p:cNvSpPr/>
          <p:nvPr/>
        </p:nvSpPr>
        <p:spPr>
          <a:xfrm>
            <a:off x="6155629" y="923767"/>
            <a:ext cx="2706624" cy="1548000"/>
          </a:xfrm>
          <a:prstGeom prst="roundRect">
            <a:avLst>
              <a:gd name="adj" fmla="val 5333"/>
            </a:avLst>
          </a:prstGeom>
          <a:solidFill>
            <a:srgbClr val="EAF3F5"/>
          </a:solidFill>
          <a:ln/>
        </p:spPr>
        <p:txBody>
          <a:bodyPr/>
          <a:lstStyle/>
          <a:p>
            <a:endParaRPr lang="es-ES_tradnl" sz="1400"/>
          </a:p>
        </p:txBody>
      </p:sp>
      <p:sp>
        <p:nvSpPr>
          <p:cNvPr id="59" name="Shape 11">
            <a:extLst>
              <a:ext uri="{FF2B5EF4-FFF2-40B4-BE49-F238E27FC236}">
                <a16:creationId xmlns:a16="http://schemas.microsoft.com/office/drawing/2014/main" id="{CB03D93B-8A77-D92C-5FFD-60C2CB20E0FA}"/>
              </a:ext>
            </a:extLst>
          </p:cNvPr>
          <p:cNvSpPr/>
          <p:nvPr/>
        </p:nvSpPr>
        <p:spPr>
          <a:xfrm>
            <a:off x="6411661" y="1161511"/>
            <a:ext cx="603504" cy="603504"/>
          </a:xfrm>
          <a:prstGeom prst="ellipse">
            <a:avLst/>
          </a:prstGeom>
          <a:solidFill>
            <a:srgbClr val="188094"/>
          </a:solidFill>
          <a:ln/>
        </p:spPr>
        <p:txBody>
          <a:bodyPr/>
          <a:lstStyle/>
          <a:p>
            <a:endParaRPr lang="es-ES_tradnl" sz="1400"/>
          </a:p>
        </p:txBody>
      </p:sp>
      <p:pic>
        <p:nvPicPr>
          <p:cNvPr id="60" name="Image 2" descr="icons/icon_lock.png">
            <a:extLst>
              <a:ext uri="{FF2B5EF4-FFF2-40B4-BE49-F238E27FC236}">
                <a16:creationId xmlns:a16="http://schemas.microsoft.com/office/drawing/2014/main" id="{7F9132C7-8241-3CCB-EC53-95D04D612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187" y="1252037"/>
            <a:ext cx="422453" cy="422453"/>
          </a:xfrm>
          <a:prstGeom prst="rect">
            <a:avLst/>
          </a:prstGeom>
        </p:spPr>
      </p:pic>
      <p:sp>
        <p:nvSpPr>
          <p:cNvPr id="61" name="Text 12">
            <a:extLst>
              <a:ext uri="{FF2B5EF4-FFF2-40B4-BE49-F238E27FC236}">
                <a16:creationId xmlns:a16="http://schemas.microsoft.com/office/drawing/2014/main" id="{2E638E4B-87EE-76A6-327D-1602B498C58A}"/>
              </a:ext>
            </a:extLst>
          </p:cNvPr>
          <p:cNvSpPr/>
          <p:nvPr/>
        </p:nvSpPr>
        <p:spPr>
          <a:xfrm>
            <a:off x="6356797" y="1801591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Ciberseguridad</a:t>
            </a:r>
            <a:endParaRPr lang="en-US" sz="1400"/>
          </a:p>
        </p:txBody>
      </p:sp>
      <p:sp>
        <p:nvSpPr>
          <p:cNvPr id="62" name="Text 13">
            <a:extLst>
              <a:ext uri="{FF2B5EF4-FFF2-40B4-BE49-F238E27FC236}">
                <a16:creationId xmlns:a16="http://schemas.microsoft.com/office/drawing/2014/main" id="{9F7B321A-BF28-B8CC-FB9B-8D177DBF6839}"/>
              </a:ext>
            </a:extLst>
          </p:cNvPr>
          <p:cNvSpPr/>
          <p:nvPr/>
        </p:nvSpPr>
        <p:spPr>
          <a:xfrm>
            <a:off x="6356797" y="2105836"/>
            <a:ext cx="244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</a:t>
            </a: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resiliencia</a:t>
            </a:r>
            <a:r>
              <a:rPr lang="en-US" sz="14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las </a:t>
            </a: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infraestructuras</a:t>
            </a:r>
            <a:endParaRPr lang="en-US" sz="1400" dirty="0"/>
          </a:p>
        </p:txBody>
      </p:sp>
      <p:sp>
        <p:nvSpPr>
          <p:cNvPr id="63" name="Shape 14">
            <a:extLst>
              <a:ext uri="{FF2B5EF4-FFF2-40B4-BE49-F238E27FC236}">
                <a16:creationId xmlns:a16="http://schemas.microsoft.com/office/drawing/2014/main" id="{D9E46D68-578A-1F3A-D82F-9EBDC00C398D}"/>
              </a:ext>
            </a:extLst>
          </p:cNvPr>
          <p:cNvSpPr/>
          <p:nvPr/>
        </p:nvSpPr>
        <p:spPr>
          <a:xfrm>
            <a:off x="1034097" y="2707762"/>
            <a:ext cx="2706624" cy="1548000"/>
          </a:xfrm>
          <a:prstGeom prst="roundRect">
            <a:avLst>
              <a:gd name="adj" fmla="val 5333"/>
            </a:avLst>
          </a:prstGeom>
          <a:solidFill>
            <a:srgbClr val="EAF3F5"/>
          </a:solidFill>
          <a:ln/>
        </p:spPr>
        <p:txBody>
          <a:bodyPr/>
          <a:lstStyle/>
          <a:p>
            <a:endParaRPr lang="es-ES_tradnl" sz="1400"/>
          </a:p>
        </p:txBody>
      </p:sp>
      <p:sp>
        <p:nvSpPr>
          <p:cNvPr id="64" name="Shape 15">
            <a:extLst>
              <a:ext uri="{FF2B5EF4-FFF2-40B4-BE49-F238E27FC236}">
                <a16:creationId xmlns:a16="http://schemas.microsoft.com/office/drawing/2014/main" id="{D11281F3-576B-59FD-0AE8-C2493D4752AB}"/>
              </a:ext>
            </a:extLst>
          </p:cNvPr>
          <p:cNvSpPr/>
          <p:nvPr/>
        </p:nvSpPr>
        <p:spPr>
          <a:xfrm>
            <a:off x="1290129" y="2945506"/>
            <a:ext cx="603504" cy="603504"/>
          </a:xfrm>
          <a:prstGeom prst="ellipse">
            <a:avLst/>
          </a:prstGeom>
          <a:solidFill>
            <a:srgbClr val="0F5F6E"/>
          </a:solidFill>
          <a:ln/>
        </p:spPr>
        <p:txBody>
          <a:bodyPr/>
          <a:lstStyle/>
          <a:p>
            <a:endParaRPr lang="es-ES_tradnl" sz="1400"/>
          </a:p>
        </p:txBody>
      </p:sp>
      <p:pic>
        <p:nvPicPr>
          <p:cNvPr id="65" name="Image 3" descr="icons/icon_quantum.png">
            <a:extLst>
              <a:ext uri="{FF2B5EF4-FFF2-40B4-BE49-F238E27FC236}">
                <a16:creationId xmlns:a16="http://schemas.microsoft.com/office/drawing/2014/main" id="{C23B1106-D30F-F0F3-379F-76E1FF6BF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0655" y="3036032"/>
            <a:ext cx="422453" cy="422453"/>
          </a:xfrm>
          <a:prstGeom prst="rect">
            <a:avLst/>
          </a:prstGeom>
        </p:spPr>
      </p:pic>
      <p:sp>
        <p:nvSpPr>
          <p:cNvPr id="66" name="Text 16">
            <a:extLst>
              <a:ext uri="{FF2B5EF4-FFF2-40B4-BE49-F238E27FC236}">
                <a16:creationId xmlns:a16="http://schemas.microsoft.com/office/drawing/2014/main" id="{4C858E2E-91E6-D95D-C346-ED080F9722ED}"/>
              </a:ext>
            </a:extLst>
          </p:cNvPr>
          <p:cNvSpPr/>
          <p:nvPr/>
        </p:nvSpPr>
        <p:spPr>
          <a:xfrm>
            <a:off x="1235265" y="3585586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Tecnologías cuánticas</a:t>
            </a:r>
            <a:endParaRPr lang="en-US" sz="1400"/>
          </a:p>
        </p:txBody>
      </p:sp>
      <p:sp>
        <p:nvSpPr>
          <p:cNvPr id="67" name="Text 17">
            <a:extLst>
              <a:ext uri="{FF2B5EF4-FFF2-40B4-BE49-F238E27FC236}">
                <a16:creationId xmlns:a16="http://schemas.microsoft.com/office/drawing/2014/main" id="{B9690CEF-67C4-2CF9-106D-6C2B3788A6F4}"/>
              </a:ext>
            </a:extLst>
          </p:cNvPr>
          <p:cNvSpPr/>
          <p:nvPr/>
        </p:nvSpPr>
        <p:spPr>
          <a:xfrm>
            <a:off x="1235265" y="3823330"/>
            <a:ext cx="2304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supercomputación</a:t>
            </a:r>
            <a:endParaRPr lang="en-US" sz="1400"/>
          </a:p>
        </p:txBody>
      </p:sp>
      <p:sp>
        <p:nvSpPr>
          <p:cNvPr id="68" name="Shape 30">
            <a:extLst>
              <a:ext uri="{FF2B5EF4-FFF2-40B4-BE49-F238E27FC236}">
                <a16:creationId xmlns:a16="http://schemas.microsoft.com/office/drawing/2014/main" id="{DB67CAC7-4874-D8E3-8A87-58DE43A026FF}"/>
              </a:ext>
            </a:extLst>
          </p:cNvPr>
          <p:cNvSpPr/>
          <p:nvPr/>
        </p:nvSpPr>
        <p:spPr>
          <a:xfrm>
            <a:off x="4362736" y="2642839"/>
            <a:ext cx="2706624" cy="1548000"/>
          </a:xfrm>
          <a:prstGeom prst="roundRect">
            <a:avLst>
              <a:gd name="adj" fmla="val 5333"/>
            </a:avLst>
          </a:prstGeom>
          <a:solidFill>
            <a:srgbClr val="EAF3F5"/>
          </a:solidFill>
          <a:ln/>
        </p:spPr>
        <p:txBody>
          <a:bodyPr/>
          <a:lstStyle/>
          <a:p>
            <a:endParaRPr lang="es-ES_tradnl" sz="1400"/>
          </a:p>
        </p:txBody>
      </p:sp>
      <p:sp>
        <p:nvSpPr>
          <p:cNvPr id="69" name="Shape 31">
            <a:extLst>
              <a:ext uri="{FF2B5EF4-FFF2-40B4-BE49-F238E27FC236}">
                <a16:creationId xmlns:a16="http://schemas.microsoft.com/office/drawing/2014/main" id="{47715340-57F1-2735-5147-6BDDE65FE31C}"/>
              </a:ext>
            </a:extLst>
          </p:cNvPr>
          <p:cNvSpPr/>
          <p:nvPr/>
        </p:nvSpPr>
        <p:spPr>
          <a:xfrm>
            <a:off x="4618768" y="2880583"/>
            <a:ext cx="603504" cy="603504"/>
          </a:xfrm>
          <a:prstGeom prst="ellipse">
            <a:avLst/>
          </a:prstGeom>
          <a:solidFill>
            <a:srgbClr val="0F5F6E"/>
          </a:solidFill>
          <a:ln/>
        </p:spPr>
        <p:txBody>
          <a:bodyPr/>
          <a:lstStyle/>
          <a:p>
            <a:endParaRPr lang="es-ES_tradnl" sz="1400"/>
          </a:p>
        </p:txBody>
      </p:sp>
      <p:pic>
        <p:nvPicPr>
          <p:cNvPr id="70" name="Image 7" descr="icons/icon_handshake.png">
            <a:extLst>
              <a:ext uri="{FF2B5EF4-FFF2-40B4-BE49-F238E27FC236}">
                <a16:creationId xmlns:a16="http://schemas.microsoft.com/office/drawing/2014/main" id="{6B2E05B9-ABFA-8885-12CC-39C031AEF9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294" y="2971109"/>
            <a:ext cx="422453" cy="422453"/>
          </a:xfrm>
          <a:prstGeom prst="rect">
            <a:avLst/>
          </a:prstGeom>
        </p:spPr>
      </p:pic>
      <p:sp>
        <p:nvSpPr>
          <p:cNvPr id="71" name="Text 32">
            <a:extLst>
              <a:ext uri="{FF2B5EF4-FFF2-40B4-BE49-F238E27FC236}">
                <a16:creationId xmlns:a16="http://schemas.microsoft.com/office/drawing/2014/main" id="{45D34A46-559B-4ADC-E87B-5CD46DE1B30A}"/>
              </a:ext>
            </a:extLst>
          </p:cNvPr>
          <p:cNvSpPr/>
          <p:nvPr/>
        </p:nvSpPr>
        <p:spPr>
          <a:xfrm>
            <a:off x="4563904" y="352066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Automatización</a:t>
            </a:r>
            <a:endParaRPr lang="en-US" sz="1400"/>
          </a:p>
        </p:txBody>
      </p:sp>
      <p:sp>
        <p:nvSpPr>
          <p:cNvPr id="72" name="Text 33">
            <a:extLst>
              <a:ext uri="{FF2B5EF4-FFF2-40B4-BE49-F238E27FC236}">
                <a16:creationId xmlns:a16="http://schemas.microsoft.com/office/drawing/2014/main" id="{3E30ACEB-E0B3-4701-D4DF-2C1B565C77E3}"/>
              </a:ext>
            </a:extLst>
          </p:cNvPr>
          <p:cNvSpPr/>
          <p:nvPr/>
        </p:nvSpPr>
        <p:spPr>
          <a:xfrm>
            <a:off x="4563904" y="3758407"/>
            <a:ext cx="2304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orquestación y operación</a:t>
            </a:r>
            <a:endParaRPr lang="en-US" sz="1400"/>
          </a:p>
        </p:txBody>
      </p:sp>
      <p:sp>
        <p:nvSpPr>
          <p:cNvPr id="73" name="Shape 18">
            <a:extLst>
              <a:ext uri="{FF2B5EF4-FFF2-40B4-BE49-F238E27FC236}">
                <a16:creationId xmlns:a16="http://schemas.microsoft.com/office/drawing/2014/main" id="{60959935-6285-E288-927E-79B4B167D5CA}"/>
              </a:ext>
            </a:extLst>
          </p:cNvPr>
          <p:cNvSpPr/>
          <p:nvPr/>
        </p:nvSpPr>
        <p:spPr>
          <a:xfrm>
            <a:off x="504637" y="4380959"/>
            <a:ext cx="2706624" cy="1548000"/>
          </a:xfrm>
          <a:prstGeom prst="roundRect">
            <a:avLst>
              <a:gd name="adj" fmla="val 5333"/>
            </a:avLst>
          </a:prstGeom>
          <a:solidFill>
            <a:srgbClr val="EAF3F5"/>
          </a:solidFill>
          <a:ln/>
        </p:spPr>
        <p:txBody>
          <a:bodyPr/>
          <a:lstStyle/>
          <a:p>
            <a:endParaRPr lang="es-ES_tradnl" sz="1400"/>
          </a:p>
        </p:txBody>
      </p:sp>
      <p:sp>
        <p:nvSpPr>
          <p:cNvPr id="74" name="Shape 19">
            <a:extLst>
              <a:ext uri="{FF2B5EF4-FFF2-40B4-BE49-F238E27FC236}">
                <a16:creationId xmlns:a16="http://schemas.microsoft.com/office/drawing/2014/main" id="{47F61CA8-AAB8-7430-440F-94AD96047E18}"/>
              </a:ext>
            </a:extLst>
          </p:cNvPr>
          <p:cNvSpPr/>
          <p:nvPr/>
        </p:nvSpPr>
        <p:spPr>
          <a:xfrm>
            <a:off x="760669" y="4618703"/>
            <a:ext cx="603504" cy="603504"/>
          </a:xfrm>
          <a:prstGeom prst="ellipse">
            <a:avLst/>
          </a:prstGeom>
          <a:solidFill>
            <a:srgbClr val="188094"/>
          </a:solidFill>
          <a:ln/>
        </p:spPr>
        <p:txBody>
          <a:bodyPr/>
          <a:lstStyle/>
          <a:p>
            <a:endParaRPr lang="es-ES_tradnl" sz="1400"/>
          </a:p>
        </p:txBody>
      </p:sp>
      <p:pic>
        <p:nvPicPr>
          <p:cNvPr id="75" name="Image 4" descr="icons/icon_sync.png">
            <a:extLst>
              <a:ext uri="{FF2B5EF4-FFF2-40B4-BE49-F238E27FC236}">
                <a16:creationId xmlns:a16="http://schemas.microsoft.com/office/drawing/2014/main" id="{B76B8EB2-05FD-F426-F228-E0B37AD008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195" y="4709229"/>
            <a:ext cx="422453" cy="422453"/>
          </a:xfrm>
          <a:prstGeom prst="rect">
            <a:avLst/>
          </a:prstGeom>
        </p:spPr>
      </p:pic>
      <p:sp>
        <p:nvSpPr>
          <p:cNvPr id="76" name="Text 20">
            <a:extLst>
              <a:ext uri="{FF2B5EF4-FFF2-40B4-BE49-F238E27FC236}">
                <a16:creationId xmlns:a16="http://schemas.microsoft.com/office/drawing/2014/main" id="{9F7FEB04-A4B4-C2A7-F9CF-03048C3DFF08}"/>
              </a:ext>
            </a:extLst>
          </p:cNvPr>
          <p:cNvSpPr/>
          <p:nvPr/>
        </p:nvSpPr>
        <p:spPr>
          <a:xfrm>
            <a:off x="705805" y="52587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Servicios TIC</a:t>
            </a:r>
            <a:endParaRPr lang="en-US" sz="1400"/>
          </a:p>
        </p:txBody>
      </p:sp>
      <p:sp>
        <p:nvSpPr>
          <p:cNvPr id="77" name="Text 21">
            <a:extLst>
              <a:ext uri="{FF2B5EF4-FFF2-40B4-BE49-F238E27FC236}">
                <a16:creationId xmlns:a16="http://schemas.microsoft.com/office/drawing/2014/main" id="{9251A657-FDC2-E673-6704-944F2C971ECF}"/>
              </a:ext>
            </a:extLst>
          </p:cNvPr>
          <p:cNvSpPr/>
          <p:nvPr/>
        </p:nvSpPr>
        <p:spPr>
          <a:xfrm>
            <a:off x="705805" y="5554712"/>
            <a:ext cx="2304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docencia</a:t>
            </a:r>
            <a:r>
              <a:rPr lang="en-US" sz="14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investigación</a:t>
            </a:r>
            <a:r>
              <a:rPr lang="en-US" sz="14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00" dirty="0" err="1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</a:t>
            </a:r>
            <a:endParaRPr lang="en-US" sz="1400" dirty="0"/>
          </a:p>
        </p:txBody>
      </p:sp>
      <p:sp>
        <p:nvSpPr>
          <p:cNvPr id="78" name="Shape 22">
            <a:extLst>
              <a:ext uri="{FF2B5EF4-FFF2-40B4-BE49-F238E27FC236}">
                <a16:creationId xmlns:a16="http://schemas.microsoft.com/office/drawing/2014/main" id="{14B0AA9C-4B72-7061-A731-CB74C812C0B5}"/>
              </a:ext>
            </a:extLst>
          </p:cNvPr>
          <p:cNvSpPr/>
          <p:nvPr/>
        </p:nvSpPr>
        <p:spPr>
          <a:xfrm>
            <a:off x="3330133" y="4380959"/>
            <a:ext cx="2706624" cy="1548000"/>
          </a:xfrm>
          <a:prstGeom prst="roundRect">
            <a:avLst>
              <a:gd name="adj" fmla="val 5333"/>
            </a:avLst>
          </a:prstGeom>
          <a:solidFill>
            <a:srgbClr val="EAF3F5"/>
          </a:solidFill>
          <a:ln/>
        </p:spPr>
        <p:txBody>
          <a:bodyPr/>
          <a:lstStyle/>
          <a:p>
            <a:endParaRPr lang="es-ES_tradnl" sz="1400"/>
          </a:p>
        </p:txBody>
      </p:sp>
      <p:sp>
        <p:nvSpPr>
          <p:cNvPr id="79" name="Shape 23">
            <a:extLst>
              <a:ext uri="{FF2B5EF4-FFF2-40B4-BE49-F238E27FC236}">
                <a16:creationId xmlns:a16="http://schemas.microsoft.com/office/drawing/2014/main" id="{CB5EAEDA-D504-48AD-19F5-65B300AA6C47}"/>
              </a:ext>
            </a:extLst>
          </p:cNvPr>
          <p:cNvSpPr/>
          <p:nvPr/>
        </p:nvSpPr>
        <p:spPr>
          <a:xfrm>
            <a:off x="3586165" y="4618703"/>
            <a:ext cx="603504" cy="603504"/>
          </a:xfrm>
          <a:prstGeom prst="ellipse">
            <a:avLst/>
          </a:prstGeom>
          <a:solidFill>
            <a:srgbClr val="0F5F6E"/>
          </a:solidFill>
          <a:ln/>
        </p:spPr>
        <p:txBody>
          <a:bodyPr/>
          <a:lstStyle/>
          <a:p>
            <a:endParaRPr lang="es-ES_tradnl" sz="1400"/>
          </a:p>
        </p:txBody>
      </p:sp>
      <p:pic>
        <p:nvPicPr>
          <p:cNvPr id="80" name="Image 5" descr="icons/icon_network.png">
            <a:extLst>
              <a:ext uri="{FF2B5EF4-FFF2-40B4-BE49-F238E27FC236}">
                <a16:creationId xmlns:a16="http://schemas.microsoft.com/office/drawing/2014/main" id="{74EAF4F0-B97D-3B2B-C1D1-317F29D201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6691" y="4709229"/>
            <a:ext cx="422453" cy="422453"/>
          </a:xfrm>
          <a:prstGeom prst="rect">
            <a:avLst/>
          </a:prstGeom>
        </p:spPr>
      </p:pic>
      <p:sp>
        <p:nvSpPr>
          <p:cNvPr id="81" name="Text 24">
            <a:extLst>
              <a:ext uri="{FF2B5EF4-FFF2-40B4-BE49-F238E27FC236}">
                <a16:creationId xmlns:a16="http://schemas.microsoft.com/office/drawing/2014/main" id="{95F75583-CCC3-A506-9CC2-44F417D8207B}"/>
              </a:ext>
            </a:extLst>
          </p:cNvPr>
          <p:cNvSpPr/>
          <p:nvPr/>
        </p:nvSpPr>
        <p:spPr>
          <a:xfrm>
            <a:off x="3531301" y="52587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Infraestructuras TIC</a:t>
            </a:r>
            <a:endParaRPr lang="en-US" sz="1400"/>
          </a:p>
        </p:txBody>
      </p:sp>
      <p:sp>
        <p:nvSpPr>
          <p:cNvPr id="82" name="Text 25">
            <a:extLst>
              <a:ext uri="{FF2B5EF4-FFF2-40B4-BE49-F238E27FC236}">
                <a16:creationId xmlns:a16="http://schemas.microsoft.com/office/drawing/2014/main" id="{CCAF14D2-B2B9-878E-0BDE-6882E8A1047D}"/>
              </a:ext>
            </a:extLst>
          </p:cNvPr>
          <p:cNvSpPr/>
          <p:nvPr/>
        </p:nvSpPr>
        <p:spPr>
          <a:xfrm>
            <a:off x="3531301" y="5496527"/>
            <a:ext cx="2304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centros académicos</a:t>
            </a:r>
            <a:endParaRPr lang="en-US" sz="1400"/>
          </a:p>
        </p:txBody>
      </p:sp>
      <p:sp>
        <p:nvSpPr>
          <p:cNvPr id="83" name="Shape 26">
            <a:extLst>
              <a:ext uri="{FF2B5EF4-FFF2-40B4-BE49-F238E27FC236}">
                <a16:creationId xmlns:a16="http://schemas.microsoft.com/office/drawing/2014/main" id="{3D4727C9-7956-0681-34F5-8462D4828274}"/>
              </a:ext>
            </a:extLst>
          </p:cNvPr>
          <p:cNvSpPr/>
          <p:nvPr/>
        </p:nvSpPr>
        <p:spPr>
          <a:xfrm>
            <a:off x="6155629" y="4380959"/>
            <a:ext cx="2706624" cy="1548000"/>
          </a:xfrm>
          <a:prstGeom prst="roundRect">
            <a:avLst>
              <a:gd name="adj" fmla="val 5333"/>
            </a:avLst>
          </a:prstGeom>
          <a:solidFill>
            <a:srgbClr val="EAF3F5"/>
          </a:solidFill>
          <a:ln/>
        </p:spPr>
        <p:txBody>
          <a:bodyPr/>
          <a:lstStyle/>
          <a:p>
            <a:endParaRPr lang="es-ES_tradnl" sz="1400"/>
          </a:p>
        </p:txBody>
      </p:sp>
      <p:sp>
        <p:nvSpPr>
          <p:cNvPr id="84" name="Shape 27">
            <a:extLst>
              <a:ext uri="{FF2B5EF4-FFF2-40B4-BE49-F238E27FC236}">
                <a16:creationId xmlns:a16="http://schemas.microsoft.com/office/drawing/2014/main" id="{40732566-30F7-7AAD-A296-D26359391A21}"/>
              </a:ext>
            </a:extLst>
          </p:cNvPr>
          <p:cNvSpPr/>
          <p:nvPr/>
        </p:nvSpPr>
        <p:spPr>
          <a:xfrm>
            <a:off x="6411661" y="4618703"/>
            <a:ext cx="603504" cy="603504"/>
          </a:xfrm>
          <a:prstGeom prst="ellipse">
            <a:avLst/>
          </a:prstGeom>
          <a:solidFill>
            <a:srgbClr val="188094"/>
          </a:solidFill>
          <a:ln/>
        </p:spPr>
        <p:txBody>
          <a:bodyPr/>
          <a:lstStyle/>
          <a:p>
            <a:endParaRPr lang="es-ES_tradnl" sz="1400"/>
          </a:p>
        </p:txBody>
      </p:sp>
      <p:pic>
        <p:nvPicPr>
          <p:cNvPr id="85" name="Image 6" descr="icons/icon_research.png">
            <a:extLst>
              <a:ext uri="{FF2B5EF4-FFF2-40B4-BE49-F238E27FC236}">
                <a16:creationId xmlns:a16="http://schemas.microsoft.com/office/drawing/2014/main" id="{06ABAE1E-80D0-29E3-01DC-C3D4ECA8BE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2187" y="4709229"/>
            <a:ext cx="422453" cy="422453"/>
          </a:xfrm>
          <a:prstGeom prst="rect">
            <a:avLst/>
          </a:prstGeom>
        </p:spPr>
      </p:pic>
      <p:sp>
        <p:nvSpPr>
          <p:cNvPr id="86" name="Text 28">
            <a:extLst>
              <a:ext uri="{FF2B5EF4-FFF2-40B4-BE49-F238E27FC236}">
                <a16:creationId xmlns:a16="http://schemas.microsoft.com/office/drawing/2014/main" id="{4EDB9F79-4864-F41C-C862-2FA6EC166E5D}"/>
              </a:ext>
            </a:extLst>
          </p:cNvPr>
          <p:cNvSpPr/>
          <p:nvPr/>
        </p:nvSpPr>
        <p:spPr>
          <a:xfrm>
            <a:off x="6356797" y="52587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Ciencia Abierta</a:t>
            </a:r>
            <a:endParaRPr lang="en-US" sz="1400"/>
          </a:p>
        </p:txBody>
      </p:sp>
      <p:sp>
        <p:nvSpPr>
          <p:cNvPr id="87" name="Text 29">
            <a:extLst>
              <a:ext uri="{FF2B5EF4-FFF2-40B4-BE49-F238E27FC236}">
                <a16:creationId xmlns:a16="http://schemas.microsoft.com/office/drawing/2014/main" id="{62A2A7EB-57FC-6C04-29BD-BE402C65FE7A}"/>
              </a:ext>
            </a:extLst>
          </p:cNvPr>
          <p:cNvSpPr/>
          <p:nvPr/>
        </p:nvSpPr>
        <p:spPr>
          <a:xfrm>
            <a:off x="6356797" y="5496527"/>
            <a:ext cx="2304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Science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722662541"/>
      </p:ext>
    </p:extLst>
  </p:cSld>
  <p:clrMapOvr>
    <a:masterClrMapping/>
  </p:clrMapOvr>
</p:sld>
</file>

<file path=ppt/theme/theme1.xml><?xml version="1.0" encoding="utf-8"?>
<a:theme xmlns:a="http://schemas.openxmlformats.org/drawingml/2006/main" name="RedIRIS Corporativa">
  <a:themeElements>
    <a:clrScheme name="White">
      <a:dk1>
        <a:srgbClr val="FFFFFF"/>
      </a:dk1>
      <a:lt1>
        <a:srgbClr val="FFFFFF"/>
      </a:lt1>
      <a:dk2>
        <a:srgbClr val="A7A7A7"/>
      </a:dk2>
      <a:lt2>
        <a:srgbClr val="535353"/>
      </a:lt2>
      <a:accent1>
        <a:srgbClr val="006373"/>
      </a:accent1>
      <a:accent2>
        <a:srgbClr val="FDC52C"/>
      </a:accent2>
      <a:accent3>
        <a:srgbClr val="A59A94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1211</Words>
  <Application>Microsoft Office PowerPoint</Application>
  <PresentationFormat>Presentación en pantalla (4:3)</PresentationFormat>
  <Paragraphs>153</Paragraphs>
  <Slides>13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Arial</vt:lpstr>
      <vt:lpstr>Arial MT</vt:lpstr>
      <vt:lpstr>Calibri</vt:lpstr>
      <vt:lpstr>Cambria</vt:lpstr>
      <vt:lpstr>Wingdings</vt:lpstr>
      <vt:lpstr>RedIRIS Corporativa</vt:lpstr>
      <vt:lpstr>RedIRIS</vt:lpstr>
      <vt:lpstr>Actividad de RedIRIS 2025/26</vt:lpstr>
      <vt:lpstr>Actividad RedIRIS. Plan Operativo anual 2026 </vt:lpstr>
      <vt:lpstr>Actividad de RedIRIS</vt:lpstr>
      <vt:lpstr>UNI DIGITAL - RedIRIS</vt:lpstr>
      <vt:lpstr>UNI DIGITAL – RedIRIS Infraestructuras Digitales</vt:lpstr>
      <vt:lpstr>Presentación de PowerPoint</vt:lpstr>
      <vt:lpstr>Plan Estratégico de Ciberseguridad para la Defensa</vt:lpstr>
      <vt:lpstr>Líneas temáticas JJTT A Coruña 26</vt:lpstr>
      <vt:lpstr>Agradecimientos</vt:lpstr>
      <vt:lpstr>Agradecimientos patrocinadores</vt:lpstr>
      <vt:lpstr>Foro ciberseguridad 2026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Aida Gomez Gonzalez</dc:creator>
  <cp:lastModifiedBy>Aída Gómez González</cp:lastModifiedBy>
  <cp:revision>3</cp:revision>
  <dcterms:created xsi:type="dcterms:W3CDTF">2012-07-30T22:48:03Z</dcterms:created>
  <dcterms:modified xsi:type="dcterms:W3CDTF">2026-06-25T09:12:40Z</dcterms:modified>
</cp:coreProperties>
</file>