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B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68"/>
  </p:normalViewPr>
  <p:slideViewPr>
    <p:cSldViewPr snapToGrid="0" snapToObjects="1">
      <p:cViewPr varScale="1">
        <p:scale>
          <a:sx n="105" d="100"/>
          <a:sy n="105" d="100"/>
        </p:scale>
        <p:origin x="163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640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b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6590"/>
            <a:ext cx="9143771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7220" y="1645260"/>
            <a:ext cx="7909331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46E874"/>
                </a:solidFill>
                <a:latin typeface="Inter"/>
              </a:rPr>
              <a:t>RedIRIS · Mesa de Ciberseguridad · A Coruña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" y="2022450"/>
            <a:ext cx="790933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4650" b="1">
                <a:solidFill>
                  <a:srgbClr val="FFFFFF"/>
                </a:solidFill>
                <a:latin typeface="Inter"/>
              </a:rPr>
              <a:t>Llegar, firmar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4650" b="1">
                <a:solidFill>
                  <a:srgbClr val="FFFFFF"/>
                </a:solidFill>
                <a:latin typeface="Inter"/>
              </a:rPr>
              <a:t>y leer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220" y="3565500"/>
            <a:ext cx="7909331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1500" b="0">
                <a:solidFill>
                  <a:srgbClr val="BBD0FF"/>
                </a:solidFill>
                <a:latin typeface="Inter"/>
              </a:rPr>
              <a:t>Tres capas que protegen a las personas detrás de cada correo</a:t>
            </a:r>
          </a:p>
        </p:txBody>
      </p:sp>
      <p:sp>
        <p:nvSpPr>
          <p:cNvPr id="7" name="Rectangle 6"/>
          <p:cNvSpPr/>
          <p:nvPr/>
        </p:nvSpPr>
        <p:spPr>
          <a:xfrm>
            <a:off x="630936" y="4079850"/>
            <a:ext cx="411480" cy="41148"/>
          </a:xfrm>
          <a:prstGeom prst="rect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17220" y="4230726"/>
            <a:ext cx="7909331" cy="1731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25" b="1" dirty="0">
                <a:solidFill>
                  <a:srgbClr val="FFFFFF"/>
                </a:solidFill>
                <a:latin typeface="Inter"/>
              </a:rPr>
              <a:t>José Luis Suárez Fueyo</a:t>
            </a:r>
            <a:r>
              <a:rPr sz="1125" b="0" dirty="0">
                <a:solidFill>
                  <a:srgbClr val="BBD0FF"/>
                </a:solidFill>
                <a:latin typeface="Inter"/>
              </a:rPr>
              <a:t>   ·   </a:t>
            </a:r>
            <a:r>
              <a:rPr sz="1125" b="0" dirty="0" err="1">
                <a:solidFill>
                  <a:srgbClr val="BBD0FF"/>
                </a:solidFill>
                <a:latin typeface="Inter"/>
              </a:rPr>
              <a:t>Ingeniero</a:t>
            </a:r>
            <a:r>
              <a:rPr sz="1125" b="0" dirty="0">
                <a:solidFill>
                  <a:srgbClr val="BBD0FF"/>
                </a:solidFill>
                <a:latin typeface="Inter"/>
              </a:rPr>
              <a:t> de ventas</a:t>
            </a:r>
            <a:r>
              <a:rPr lang="es-ES" sz="1125" dirty="0">
                <a:solidFill>
                  <a:srgbClr val="BBD0FF"/>
                </a:solidFill>
                <a:latin typeface="Inter"/>
              </a:rPr>
              <a:t>, </a:t>
            </a:r>
            <a:r>
              <a:rPr lang="es-ES" sz="1125" dirty="0" err="1">
                <a:solidFill>
                  <a:srgbClr val="BBD0FF"/>
                </a:solidFill>
                <a:latin typeface="Inter"/>
              </a:rPr>
              <a:t>Proofpoint</a:t>
            </a:r>
            <a:endParaRPr sz="1500" b="0" dirty="0">
              <a:solidFill>
                <a:srgbClr val="BBD0FF"/>
              </a:solidFill>
              <a:latin typeface="Inter"/>
            </a:endParaRPr>
          </a:p>
        </p:txBody>
      </p:sp>
      <p:pic>
        <p:nvPicPr>
          <p:cNvPr id="10" name="Picture 9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1" name="Picture 10" descr="logo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794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56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Lo que dice ser vs lo que realmente 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56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El ‘De:’ que ves no es lo que se comprueba. SPF y DKIM dan el soporte; DMARC es quien decide.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" y="2365350"/>
            <a:ext cx="356616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25400">
            <a:solidFill>
              <a:srgbClr val="2AB8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57250" y="2536800"/>
            <a:ext cx="30861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2AB85A"/>
                </a:solidFill>
                <a:latin typeface="Inter"/>
              </a:rPr>
              <a:t>LO QUE DICE SER</a:t>
            </a:r>
            <a:r>
              <a:rPr sz="787" b="0">
                <a:solidFill>
                  <a:srgbClr val="6B7280"/>
                </a:solidFill>
                <a:latin typeface="Inter"/>
              </a:rPr>
              <a:t>   · Header-From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2948280"/>
            <a:ext cx="30861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De: noreply@arxiv.org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3462630"/>
            <a:ext cx="308610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937" b="0">
                <a:solidFill>
                  <a:srgbClr val="6B7280"/>
                </a:solidFill>
                <a:latin typeface="Inter"/>
              </a:rPr>
              <a:t>el ‘De:’ que ve la persona — fácil de falsificar</a:t>
            </a:r>
          </a:p>
        </p:txBody>
      </p:sp>
      <p:sp>
        <p:nvSpPr>
          <p:cNvPr id="9" name="Oval 8"/>
          <p:cNvSpPr/>
          <p:nvPr/>
        </p:nvSpPr>
        <p:spPr>
          <a:xfrm>
            <a:off x="4354830" y="2948280"/>
            <a:ext cx="480060" cy="480060"/>
          </a:xfrm>
          <a:prstGeom prst="ellipse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54830" y="2948280"/>
            <a:ext cx="480060" cy="4800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Inter"/>
              </a:rPr>
              <a:t>vs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06340" y="2365350"/>
            <a:ext cx="3566160" cy="16459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25400">
            <a:solidFill>
              <a:srgbClr val="E5484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246370" y="2536800"/>
            <a:ext cx="30861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E5484D"/>
                </a:solidFill>
                <a:latin typeface="Inter"/>
              </a:rPr>
              <a:t>LO QUE REALMENTE ES</a:t>
            </a:r>
            <a:r>
              <a:rPr sz="787" b="0">
                <a:solidFill>
                  <a:srgbClr val="6B7280"/>
                </a:solidFill>
                <a:latin typeface="Inter"/>
              </a:rPr>
              <a:t>   · Envelope-From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46370" y="2948280"/>
            <a:ext cx="30861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prueba@darexlab.es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46370" y="3462630"/>
            <a:ext cx="308610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937" b="0">
                <a:solidFill>
                  <a:srgbClr val="6B7280"/>
                </a:solidFill>
                <a:latin typeface="Inter"/>
              </a:rPr>
              <a:t>el servidor real que lo envía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17220" y="4285590"/>
            <a:ext cx="582930" cy="377190"/>
          </a:xfrm>
          <a:prstGeom prst="roundRect">
            <a:avLst>
              <a:gd name="adj" fmla="val 16000"/>
            </a:avLst>
          </a:prstGeom>
          <a:solidFill>
            <a:srgbClr val="035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17220" y="4285590"/>
            <a:ext cx="58293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Inter"/>
              </a:rPr>
              <a:t>SPF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03020" y="4285590"/>
            <a:ext cx="188214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comprueba el de la derecha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253740" y="4285590"/>
            <a:ext cx="582930" cy="377190"/>
          </a:xfrm>
          <a:prstGeom prst="roundRect">
            <a:avLst>
              <a:gd name="adj" fmla="val 16000"/>
            </a:avLst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253740" y="4285590"/>
            <a:ext cx="58293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Inter"/>
              </a:rPr>
              <a:t>DKIM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9540" y="4285590"/>
            <a:ext cx="188214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firma el mensaje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890260" y="4285590"/>
            <a:ext cx="582930" cy="377190"/>
          </a:xfrm>
          <a:prstGeom prst="roundRect">
            <a:avLst>
              <a:gd name="adj" fmla="val 16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890260" y="4285590"/>
            <a:ext cx="58293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Inter"/>
              </a:rPr>
              <a:t>DMARC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76060" y="4285590"/>
            <a:ext cx="1882140" cy="37719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exige que el de la izquierda sea verdad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40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56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Email Fraud Defense: el viaje de DMARC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56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EFD te enseña quién envía en tu nombre y te lleva por las fases hasta ‘reject’, sin romper el correo bueno.</a:t>
            </a:r>
          </a:p>
        </p:txBody>
      </p:sp>
      <p:sp>
        <p:nvSpPr>
          <p:cNvPr id="5" name="Rectangle 4"/>
          <p:cNvSpPr/>
          <p:nvPr/>
        </p:nvSpPr>
        <p:spPr>
          <a:xfrm>
            <a:off x="1028700" y="2454504"/>
            <a:ext cx="6172200" cy="34290"/>
          </a:xfrm>
          <a:prstGeom prst="rect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857250" y="2159610"/>
            <a:ext cx="617220" cy="617220"/>
          </a:xfrm>
          <a:prstGeom prst="ellipse">
            <a:avLst/>
          </a:prstGeom>
          <a:solidFill>
            <a:srgbClr val="6B72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2159610"/>
            <a:ext cx="617220" cy="617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675" b="1">
                <a:solidFill>
                  <a:srgbClr val="FFFFFF"/>
                </a:solidFill>
                <a:latin typeface="Inter"/>
              </a:rPr>
              <a:t>none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" y="2845410"/>
            <a:ext cx="1920240" cy="2400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125" b="1">
                <a:solidFill>
                  <a:srgbClr val="0D2B57"/>
                </a:solidFill>
                <a:latin typeface="Inter"/>
              </a:rPr>
              <a:t>Observas</a:t>
            </a:r>
          </a:p>
        </p:txBody>
      </p:sp>
      <p:sp>
        <p:nvSpPr>
          <p:cNvPr id="9" name="Oval 8"/>
          <p:cNvSpPr/>
          <p:nvPr/>
        </p:nvSpPr>
        <p:spPr>
          <a:xfrm>
            <a:off x="3600450" y="2159610"/>
            <a:ext cx="617220" cy="617220"/>
          </a:xfrm>
          <a:prstGeom prst="ellipse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600450" y="2159610"/>
            <a:ext cx="617220" cy="617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675" b="1">
                <a:solidFill>
                  <a:srgbClr val="FFFFFF"/>
                </a:solidFill>
                <a:latin typeface="Inter"/>
              </a:rPr>
              <a:t>quarantine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48940" y="2845410"/>
            <a:ext cx="1920240" cy="2400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125" b="1">
                <a:solidFill>
                  <a:srgbClr val="0D2B57"/>
                </a:solidFill>
                <a:latin typeface="Inter"/>
              </a:rPr>
              <a:t>Filtras</a:t>
            </a:r>
          </a:p>
        </p:txBody>
      </p:sp>
      <p:sp>
        <p:nvSpPr>
          <p:cNvPr id="12" name="Oval 11"/>
          <p:cNvSpPr/>
          <p:nvPr/>
        </p:nvSpPr>
        <p:spPr>
          <a:xfrm>
            <a:off x="6343650" y="2159610"/>
            <a:ext cx="617220" cy="617220"/>
          </a:xfrm>
          <a:prstGeom prst="ellipse">
            <a:avLst/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43650" y="2159610"/>
            <a:ext cx="617220" cy="6172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675" b="1">
                <a:solidFill>
                  <a:srgbClr val="FFFFFF"/>
                </a:solidFill>
                <a:latin typeface="Inter"/>
              </a:rPr>
              <a:t>reject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92140" y="2845410"/>
            <a:ext cx="1920240" cy="2400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125" b="1">
                <a:solidFill>
                  <a:srgbClr val="0D2B57"/>
                </a:solidFill>
                <a:latin typeface="Inter"/>
              </a:rPr>
              <a:t>Rechazas</a:t>
            </a:r>
          </a:p>
        </p:txBody>
      </p:sp>
      <p:sp>
        <p:nvSpPr>
          <p:cNvPr id="15" name="Chevron 14"/>
          <p:cNvSpPr/>
          <p:nvPr/>
        </p:nvSpPr>
        <p:spPr>
          <a:xfrm>
            <a:off x="2414016" y="2365350"/>
            <a:ext cx="246888" cy="205740"/>
          </a:xfrm>
          <a:prstGeom prst="chevron">
            <a:avLst/>
          </a:prstGeom>
          <a:solidFill>
            <a:srgbClr val="1A3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Chevron 15"/>
          <p:cNvSpPr/>
          <p:nvPr/>
        </p:nvSpPr>
        <p:spPr>
          <a:xfrm>
            <a:off x="5157216" y="2365350"/>
            <a:ext cx="246888" cy="205740"/>
          </a:xfrm>
          <a:prstGeom prst="chevron">
            <a:avLst/>
          </a:prstGeom>
          <a:solidFill>
            <a:srgbClr val="1A3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17220" y="3496920"/>
            <a:ext cx="3909060" cy="1569737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" y="3579216"/>
            <a:ext cx="3744468" cy="140514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17220" y="5100947"/>
            <a:ext cx="3909060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750" b="1">
                <a:solidFill>
                  <a:srgbClr val="2AB85A"/>
                </a:solidFill>
                <a:latin typeface="Inter"/>
              </a:rPr>
              <a:t>▸ </a:t>
            </a:r>
            <a:r>
              <a:rPr sz="750" b="0" i="1">
                <a:solidFill>
                  <a:srgbClr val="6B7280"/>
                </a:solidFill>
                <a:latin typeface="Inter"/>
              </a:rPr>
              <a:t>Consola EFD: quién y desde dónde intentan suplantarte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834890" y="3496920"/>
            <a:ext cx="3691890" cy="133731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28575">
            <a:solidFill>
              <a:srgbClr val="2AB8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4834890" y="3496920"/>
            <a:ext cx="96012" cy="1337310"/>
          </a:xfrm>
          <a:prstGeom prst="rect">
            <a:avLst/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109210" y="3661512"/>
            <a:ext cx="321183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200"/>
              </a:spcAft>
            </a:pPr>
            <a:r>
              <a:rPr lang="es-ES" sz="1200" b="1" dirty="0">
                <a:solidFill>
                  <a:srgbClr val="2AB85A"/>
                </a:solidFill>
                <a:latin typeface="Inter"/>
              </a:rPr>
              <a:t>El 75% de las universidades europeas, expuestas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09210" y="4031844"/>
            <a:ext cx="3211830" cy="530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8000"/>
              </a:lnSpc>
              <a:spcAft>
                <a:spcPts val="200"/>
              </a:spcAft>
            </a:pPr>
            <a:r>
              <a:rPr lang="en-GB" sz="1000" dirty="0">
                <a:solidFill>
                  <a:srgbClr val="0D2B57"/>
                </a:solidFill>
                <a:latin typeface="Inter"/>
              </a:rPr>
              <a:t>Solo 1 de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cada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4 de las 500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mayores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universidades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de Europa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tiene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DMARC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en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enforcement (quarantine o reject). El resto,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expuesto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a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que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suplanten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su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 </a:t>
            </a:r>
            <a:r>
              <a:rPr lang="en-GB" sz="1000" dirty="0" err="1">
                <a:solidFill>
                  <a:srgbClr val="0D2B57"/>
                </a:solidFill>
                <a:latin typeface="Inter"/>
              </a:rPr>
              <a:t>dominio</a:t>
            </a:r>
            <a:r>
              <a:rPr lang="en-GB" sz="1000" dirty="0">
                <a:solidFill>
                  <a:srgbClr val="0D2B57"/>
                </a:solidFill>
                <a:latin typeface="Inter"/>
              </a:rPr>
              <a:t>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440" y="384048"/>
            <a:ext cx="1371600" cy="3800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ECD71D0-2F9D-88AF-02F1-19A110C53E4C}"/>
              </a:ext>
            </a:extLst>
          </p:cNvPr>
          <p:cNvSpPr txBox="1"/>
          <p:nvPr/>
        </p:nvSpPr>
        <p:spPr>
          <a:xfrm>
            <a:off x="5020056" y="4591789"/>
            <a:ext cx="45567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Fuente: </a:t>
            </a:r>
            <a:r>
              <a:rPr lang="en-GB" sz="800" dirty="0" err="1"/>
              <a:t>dmarcian</a:t>
            </a:r>
            <a:r>
              <a:rPr lang="en-GB" sz="800" dirty="0"/>
              <a:t>, </a:t>
            </a:r>
            <a:r>
              <a:rPr lang="en-GB" sz="800" i="1" dirty="0"/>
              <a:t>DMARC Adoption in Europe's Higher Education</a:t>
            </a:r>
            <a:r>
              <a:rPr lang="en-GB" sz="800" dirty="0"/>
              <a:t>, </a:t>
            </a:r>
            <a:r>
              <a:rPr lang="en-GB" sz="800" dirty="0" err="1"/>
              <a:t>nov.</a:t>
            </a:r>
            <a:r>
              <a:rPr lang="en-GB" sz="800" dirty="0"/>
              <a:t> 2025</a:t>
            </a:r>
            <a:endParaRPr lang="es-ES_tradnl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div_leer.png"/>
          <p:cNvPicPr>
            <a:picLocks noChangeAspect="1"/>
          </p:cNvPicPr>
          <p:nvPr/>
        </p:nvPicPr>
        <p:blipFill>
          <a:blip r:embed="rId3"/>
          <a:srcRect t="16000" b="16000"/>
          <a:stretch>
            <a:fillRect/>
          </a:stretch>
        </p:blipFill>
        <p:spPr>
          <a:xfrm>
            <a:off x="0" y="856590"/>
            <a:ext cx="9143771" cy="41683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856590"/>
            <a:ext cx="5349240" cy="4168368"/>
          </a:xfrm>
          <a:prstGeom prst="rect">
            <a:avLst/>
          </a:prstGeom>
          <a:solidFill>
            <a:srgbClr val="0D2B57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856590"/>
            <a:ext cx="2468880" cy="4168368"/>
          </a:xfrm>
          <a:prstGeom prst="rect">
            <a:avLst/>
          </a:prstGeom>
          <a:solidFill>
            <a:srgbClr val="0D2B57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17220" y="1679550"/>
            <a:ext cx="205740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000" b="1">
                <a:solidFill>
                  <a:srgbClr val="1A3E72"/>
                </a:solidFill>
                <a:latin typeface="Inter"/>
              </a:rPr>
              <a:t>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" y="2228190"/>
            <a:ext cx="459486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4500" b="1">
                <a:solidFill>
                  <a:srgbClr val="FFFFFF"/>
                </a:solidFill>
                <a:latin typeface="Inter"/>
              </a:rPr>
              <a:t>Leer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291180"/>
            <a:ext cx="480060" cy="41148"/>
          </a:xfrm>
          <a:prstGeom prst="rect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3462630"/>
            <a:ext cx="432054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200"/>
              </a:spcAft>
            </a:pPr>
            <a:r>
              <a:rPr sz="1350" b="0" i="1">
                <a:solidFill>
                  <a:srgbClr val="BBD0FF"/>
                </a:solidFill>
                <a:latin typeface="Inter"/>
              </a:rPr>
              <a:t>El último paso es el usuario, abriendo el correo. Cuidemos a quien lee los correos.</a:t>
            </a:r>
          </a:p>
        </p:txBody>
      </p:sp>
      <p:pic>
        <p:nvPicPr>
          <p:cNvPr id="10" name="Picture 9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1" name="Picture 10" descr="logo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794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508100"/>
            <a:ext cx="589788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80000"/>
              </a:lnSpc>
              <a:spcAft>
                <a:spcPts val="200"/>
              </a:spcAft>
            </a:pPr>
            <a:r>
              <a:rPr sz="9900" b="1">
                <a:solidFill>
                  <a:srgbClr val="2AB85A"/>
                </a:solidFill>
                <a:latin typeface="Inter"/>
              </a:rPr>
              <a:t>&gt;99%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3016860"/>
            <a:ext cx="54864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725" b="1">
                <a:solidFill>
                  <a:srgbClr val="0D2B57"/>
                </a:solidFill>
                <a:latin typeface="Inter"/>
              </a:rPr>
              <a:t>de los ataques necesitan que una persona haga algo:</a:t>
            </a:r>
          </a:p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725" b="0">
                <a:solidFill>
                  <a:srgbClr val="0D2B57"/>
                </a:solidFill>
                <a:latin typeface="Inter"/>
              </a:rPr>
              <a:t>un clic, abrir un archivo, responder.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" y="4045560"/>
            <a:ext cx="52120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200"/>
              </a:spcAft>
            </a:pPr>
            <a:r>
              <a:rPr sz="1012" b="0" i="1">
                <a:solidFill>
                  <a:srgbClr val="6B7280"/>
                </a:solidFill>
                <a:latin typeface="Inter"/>
              </a:rPr>
              <a:t>La tecnología frena casi todo. El último metro lo da siempre una persona — bien preparada, es tu mejor defensa.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46520" y="1542390"/>
            <a:ext cx="2080031" cy="1714500"/>
          </a:xfrm>
          <a:prstGeom prst="roundRect">
            <a:avLst>
              <a:gd name="adj" fmla="val 5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652260" y="1693266"/>
            <a:ext cx="1702841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37" b="1">
                <a:solidFill>
                  <a:srgbClr val="46E874"/>
                </a:solidFill>
                <a:latin typeface="Inter"/>
              </a:rPr>
              <a:t>Y en RedIRIS sí se hace clic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52260" y="2008734"/>
            <a:ext cx="170284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250" b="1">
                <a:solidFill>
                  <a:srgbClr val="FFFFFF"/>
                </a:solidFill>
                <a:latin typeface="Inter"/>
              </a:rPr>
              <a:t>3.485</a:t>
            </a:r>
            <a:r>
              <a:rPr sz="900" b="0">
                <a:solidFill>
                  <a:srgbClr val="BBD0FF"/>
                </a:solidFill>
                <a:latin typeface="Inter"/>
              </a:rPr>
              <a:t>  clics identificados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2260" y="2502510"/>
            <a:ext cx="170284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250" b="1">
                <a:solidFill>
                  <a:srgbClr val="FFFFFF"/>
                </a:solidFill>
                <a:latin typeface="Inter"/>
              </a:rPr>
              <a:t>2.231</a:t>
            </a:r>
            <a:r>
              <a:rPr sz="900" b="0">
                <a:solidFill>
                  <a:srgbClr val="BBD0FF"/>
                </a:solidFill>
                <a:latin typeface="Inter"/>
              </a:rPr>
              <a:t>  bloqueados por TAP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52260" y="2968854"/>
            <a:ext cx="1702841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12" b="0" i="1">
                <a:solidFill>
                  <a:srgbClr val="BBD0FF"/>
                </a:solidFill>
                <a:latin typeface="Inter"/>
              </a:rPr>
              <a:t>un trimestre · Lavadora 1T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3428340"/>
            <a:ext cx="2080031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787" b="0" i="1">
                <a:solidFill>
                  <a:srgbClr val="6B7280"/>
                </a:solidFill>
                <a:latin typeface="Inter"/>
              </a:rPr>
              <a:t>Fuente: Proofpoint · Human Factor</a:t>
            </a:r>
          </a:p>
        </p:txBody>
      </p:sp>
      <p:pic>
        <p:nvPicPr>
          <p:cNvPr id="12" name="Picture 11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3" name="Picture 12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No todos reciben el mismo ataque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VAP identifica a tus Very Attacked People: forma primero a quien más riesgo concentra, con el cebo que recibe.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" y="2399640"/>
            <a:ext cx="1812740" cy="209169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304133" y="2673960"/>
            <a:ext cx="438912" cy="438912"/>
          </a:xfrm>
          <a:prstGeom prst="ellipse">
            <a:avLst/>
          </a:prstGeom>
          <a:solidFill>
            <a:srgbClr val="035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 Same Side Corner Rectangle 6"/>
          <p:cNvSpPr/>
          <p:nvPr/>
        </p:nvSpPr>
        <p:spPr>
          <a:xfrm>
            <a:off x="1146399" y="3167736"/>
            <a:ext cx="754380" cy="4937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35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17220" y="3771240"/>
            <a:ext cx="18127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75" b="1">
                <a:solidFill>
                  <a:srgbClr val="0D2B57"/>
                </a:solidFill>
                <a:latin typeface="Inter"/>
              </a:rPr>
              <a:t>Estudiante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4079850"/>
            <a:ext cx="1469840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Becas falsas y ofertas de empleo trampa.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49416" y="2399640"/>
            <a:ext cx="1812740" cy="209169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3336330" y="2673960"/>
            <a:ext cx="438912" cy="438912"/>
          </a:xfrm>
          <a:prstGeom prst="ellipse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 Same Side Corner Rectangle 11"/>
          <p:cNvSpPr/>
          <p:nvPr/>
        </p:nvSpPr>
        <p:spPr>
          <a:xfrm>
            <a:off x="3178596" y="3167736"/>
            <a:ext cx="754380" cy="4937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649416" y="3771240"/>
            <a:ext cx="18127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75" b="1">
                <a:solidFill>
                  <a:srgbClr val="0D2B57"/>
                </a:solidFill>
                <a:latin typeface="Inter"/>
              </a:rPr>
              <a:t>Doctorando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27724" y="4079850"/>
            <a:ext cx="1469840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Revistas y congresos suplantados.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81612" y="2399640"/>
            <a:ext cx="1812740" cy="209169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368526" y="2673960"/>
            <a:ext cx="438912" cy="438912"/>
          </a:xfrm>
          <a:prstGeom prst="ellipse">
            <a:avLst/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 Same Side Corner Rectangle 16"/>
          <p:cNvSpPr/>
          <p:nvPr/>
        </p:nvSpPr>
        <p:spPr>
          <a:xfrm>
            <a:off x="5210792" y="3167736"/>
            <a:ext cx="754380" cy="4937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81612" y="3771240"/>
            <a:ext cx="18127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75" b="1">
                <a:solidFill>
                  <a:srgbClr val="0D2B57"/>
                </a:solidFill>
                <a:latin typeface="Inter"/>
              </a:rPr>
              <a:t>PDI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59920" y="4079850"/>
            <a:ext cx="1469840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Robo de credenciales y fraude del rectorado.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13808" y="2399640"/>
            <a:ext cx="1812740" cy="209169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7400722" y="2673960"/>
            <a:ext cx="438912" cy="438912"/>
          </a:xfrm>
          <a:prstGeom prst="ellipse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 Same Side Corner Rectangle 21"/>
          <p:cNvSpPr/>
          <p:nvPr/>
        </p:nvSpPr>
        <p:spPr>
          <a:xfrm>
            <a:off x="7242988" y="3167736"/>
            <a:ext cx="754380" cy="49377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713808" y="3771240"/>
            <a:ext cx="18127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75" b="1">
                <a:solidFill>
                  <a:srgbClr val="0D2B57"/>
                </a:solidFill>
                <a:latin typeface="Inter"/>
              </a:rPr>
              <a:t>PAS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92116" y="4079850"/>
            <a:ext cx="1469840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Facturas y órdenes de pago manipuladas.</a:t>
            </a:r>
          </a:p>
        </p:txBody>
      </p:sp>
      <p:pic>
        <p:nvPicPr>
          <p:cNvPr id="25" name="Picture 24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6" name="Picture 25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ZenGuide: preparar a la persona con método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No es un curso anual y a otra cosa. Es un ciclo continuo — la metodología DICE.</a:t>
            </a:r>
          </a:p>
        </p:txBody>
      </p:sp>
      <p:sp>
        <p:nvSpPr>
          <p:cNvPr id="5" name="Oval 4"/>
          <p:cNvSpPr/>
          <p:nvPr/>
        </p:nvSpPr>
        <p:spPr>
          <a:xfrm>
            <a:off x="1177260" y="3256890"/>
            <a:ext cx="857250" cy="857250"/>
          </a:xfrm>
          <a:prstGeom prst="ellipse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7260" y="3256890"/>
            <a:ext cx="857250" cy="8572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2850" b="1">
                <a:solidFill>
                  <a:srgbClr val="FFFFFF"/>
                </a:solidFill>
                <a:latin typeface="Inter"/>
              </a:rPr>
              <a:t>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210152"/>
            <a:ext cx="1840172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0D2B57"/>
                </a:solidFill>
                <a:latin typeface="Inter"/>
              </a:rPr>
              <a:t>Detectar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525620"/>
            <a:ext cx="184017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el riesgo humano real</a:t>
            </a:r>
          </a:p>
        </p:txBody>
      </p:sp>
      <p:sp>
        <p:nvSpPr>
          <p:cNvPr id="9" name="Oval 8"/>
          <p:cNvSpPr/>
          <p:nvPr/>
        </p:nvSpPr>
        <p:spPr>
          <a:xfrm>
            <a:off x="3154593" y="3256890"/>
            <a:ext cx="857250" cy="857250"/>
          </a:xfrm>
          <a:prstGeom prst="ellipse">
            <a:avLst/>
          </a:prstGeom>
          <a:solidFill>
            <a:srgbClr val="035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154593" y="3256890"/>
            <a:ext cx="857250" cy="8572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2850" b="1">
                <a:solidFill>
                  <a:srgbClr val="FFFFFF"/>
                </a:solidFill>
                <a:latin typeface="Inter"/>
              </a:rPr>
              <a:t>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63132" y="4210152"/>
            <a:ext cx="1840172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0D2B57"/>
                </a:solidFill>
                <a:latin typeface="Inter"/>
              </a:rPr>
              <a:t>Intervenir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3132" y="4525620"/>
            <a:ext cx="184017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guía en el momento del fallo</a:t>
            </a:r>
          </a:p>
        </p:txBody>
      </p:sp>
      <p:sp>
        <p:nvSpPr>
          <p:cNvPr id="13" name="Oval 12"/>
          <p:cNvSpPr/>
          <p:nvPr/>
        </p:nvSpPr>
        <p:spPr>
          <a:xfrm>
            <a:off x="5131925" y="3256890"/>
            <a:ext cx="857250" cy="857250"/>
          </a:xfrm>
          <a:prstGeom prst="ellipse">
            <a:avLst/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131925" y="3256890"/>
            <a:ext cx="857250" cy="8572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2850" b="1">
                <a:solidFill>
                  <a:srgbClr val="FFFFFF"/>
                </a:solidFill>
                <a:latin typeface="Inter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0464" y="4210152"/>
            <a:ext cx="1840172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0D2B57"/>
                </a:solidFill>
                <a:latin typeface="Inter"/>
              </a:rPr>
              <a:t>Cambiar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0464" y="4525620"/>
            <a:ext cx="184017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formación y simulación</a:t>
            </a:r>
          </a:p>
        </p:txBody>
      </p:sp>
      <p:sp>
        <p:nvSpPr>
          <p:cNvPr id="17" name="Oval 16"/>
          <p:cNvSpPr/>
          <p:nvPr/>
        </p:nvSpPr>
        <p:spPr>
          <a:xfrm>
            <a:off x="7109257" y="3256890"/>
            <a:ext cx="857250" cy="857250"/>
          </a:xfrm>
          <a:prstGeom prst="ellipse">
            <a:avLst/>
          </a:prstGeom>
          <a:solidFill>
            <a:srgbClr val="E9A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109257" y="3256890"/>
            <a:ext cx="857250" cy="8572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2850" b="1">
                <a:solidFill>
                  <a:srgbClr val="FFFFFF"/>
                </a:solidFill>
                <a:latin typeface="Inter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17796" y="4210152"/>
            <a:ext cx="1840172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0D2B57"/>
                </a:solidFill>
                <a:latin typeface="Inter"/>
              </a:rPr>
              <a:t>Evaluar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7796" y="4525620"/>
            <a:ext cx="1840172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62" b="0">
                <a:solidFill>
                  <a:srgbClr val="6B7280"/>
                </a:solidFill>
                <a:latin typeface="Inter"/>
              </a:rPr>
              <a:t>medir y mejorar</a:t>
            </a:r>
          </a:p>
        </p:txBody>
      </p:sp>
      <p:sp>
        <p:nvSpPr>
          <p:cNvPr id="21" name="Chevron 20"/>
          <p:cNvSpPr/>
          <p:nvPr/>
        </p:nvSpPr>
        <p:spPr>
          <a:xfrm>
            <a:off x="2457391" y="3575787"/>
            <a:ext cx="274320" cy="219456"/>
          </a:xfrm>
          <a:prstGeom prst="chevron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Chevron 21"/>
          <p:cNvSpPr/>
          <p:nvPr/>
        </p:nvSpPr>
        <p:spPr>
          <a:xfrm>
            <a:off x="4434723" y="3575787"/>
            <a:ext cx="274320" cy="219456"/>
          </a:xfrm>
          <a:prstGeom prst="chevron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Chevron 22"/>
          <p:cNvSpPr/>
          <p:nvPr/>
        </p:nvSpPr>
        <p:spPr>
          <a:xfrm>
            <a:off x="6412056" y="3575787"/>
            <a:ext cx="274320" cy="219456"/>
          </a:xfrm>
          <a:prstGeom prst="chevron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Left Arrow 23"/>
          <p:cNvSpPr/>
          <p:nvPr/>
        </p:nvSpPr>
        <p:spPr>
          <a:xfrm>
            <a:off x="617220" y="2502510"/>
            <a:ext cx="7909331" cy="342900"/>
          </a:xfrm>
          <a:prstGeom prst="leftArrow">
            <a:avLst/>
          </a:prstGeom>
          <a:noFill/>
          <a:ln w="25400">
            <a:solidFill>
              <a:srgbClr val="2AB8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7220" y="2502510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37" b="1">
                <a:solidFill>
                  <a:srgbClr val="2AB85A"/>
                </a:solidFill>
                <a:latin typeface="Inter"/>
              </a:rPr>
              <a:t>vuelve a empezar — el ciclo no para</a:t>
            </a:r>
          </a:p>
        </p:txBody>
      </p:sp>
      <p:pic>
        <p:nvPicPr>
          <p:cNvPr id="26" name="Picture 25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7" name="Picture 26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100" b="1">
                <a:solidFill>
                  <a:srgbClr val="0D2B57"/>
                </a:solidFill>
                <a:latin typeface="Inter"/>
              </a:rPr>
              <a:t>Si te llevas tres cosas</a:t>
            </a:r>
          </a:p>
        </p:txBody>
      </p:sp>
      <p:sp>
        <p:nvSpPr>
          <p:cNvPr id="4" name="Rectangle 3"/>
          <p:cNvSpPr/>
          <p:nvPr/>
        </p:nvSpPr>
        <p:spPr>
          <a:xfrm>
            <a:off x="1779993" y="1953870"/>
            <a:ext cx="82296" cy="1268730"/>
          </a:xfrm>
          <a:prstGeom prst="rect">
            <a:avLst/>
          </a:prstGeom>
          <a:solidFill>
            <a:srgbClr val="035B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375371" y="2504567"/>
            <a:ext cx="891540" cy="5884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Isosceles Triangle 5"/>
          <p:cNvSpPr/>
          <p:nvPr/>
        </p:nvSpPr>
        <p:spPr>
          <a:xfrm rot="10800000">
            <a:off x="1375371" y="2504567"/>
            <a:ext cx="891540" cy="35661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Down Arrow 6"/>
          <p:cNvSpPr/>
          <p:nvPr/>
        </p:nvSpPr>
        <p:spPr>
          <a:xfrm>
            <a:off x="1749819" y="2058798"/>
            <a:ext cx="142646" cy="267462"/>
          </a:xfrm>
          <a:prstGeom prst="downArrow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17220" y="3462630"/>
            <a:ext cx="240784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Vigila la puerta de casa</a:t>
            </a:r>
          </a:p>
        </p:txBody>
      </p:sp>
      <p:sp>
        <p:nvSpPr>
          <p:cNvPr id="9" name="Rectangle 8"/>
          <p:cNvSpPr/>
          <p:nvPr/>
        </p:nvSpPr>
        <p:spPr>
          <a:xfrm>
            <a:off x="4530737" y="1953870"/>
            <a:ext cx="82296" cy="126873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126115" y="2504567"/>
            <a:ext cx="891540" cy="5884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/>
          <p:cNvSpPr/>
          <p:nvPr/>
        </p:nvSpPr>
        <p:spPr>
          <a:xfrm rot="10800000">
            <a:off x="4126115" y="2504567"/>
            <a:ext cx="891540" cy="35661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661039" y="2772029"/>
            <a:ext cx="410108" cy="410108"/>
          </a:xfrm>
          <a:prstGeom prst="ellipse">
            <a:avLst/>
          </a:prstGeom>
          <a:solidFill>
            <a:srgbClr val="46E874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61039" y="2765171"/>
            <a:ext cx="410108" cy="4101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125" b="1">
                <a:solidFill>
                  <a:srgbClr val="FFFFFF"/>
                </a:solidFill>
                <a:latin typeface="Inter"/>
              </a:rPr>
              <a:t>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7963" y="3462630"/>
            <a:ext cx="240784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Comprueba las firmas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81480" y="1953870"/>
            <a:ext cx="82296" cy="1268730"/>
          </a:xfrm>
          <a:prstGeom prst="rect">
            <a:avLst/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6876858" y="2504567"/>
            <a:ext cx="891540" cy="58841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/>
          <p:cNvSpPr/>
          <p:nvPr/>
        </p:nvSpPr>
        <p:spPr>
          <a:xfrm rot="10800000">
            <a:off x="6876858" y="2504567"/>
            <a:ext cx="891540" cy="35661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 rot="2700000">
            <a:off x="7607921" y="2932506"/>
            <a:ext cx="267462" cy="75780"/>
          </a:xfrm>
          <a:prstGeom prst="roundRect">
            <a:avLst>
              <a:gd name="adj" fmla="val 50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7411782" y="2736367"/>
            <a:ext cx="445770" cy="445770"/>
          </a:xfrm>
          <a:prstGeom prst="ellips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18707" y="3462630"/>
            <a:ext cx="2407843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Forma a quien lee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" y="4251300"/>
            <a:ext cx="7909331" cy="754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200"/>
              </a:spcAft>
            </a:pPr>
            <a:r>
              <a:rPr sz="1087" b="0">
                <a:solidFill>
                  <a:srgbClr val="6B7280"/>
                </a:solidFill>
                <a:latin typeface="Inter"/>
              </a:rPr>
              <a:t>Todo ataque necesita llegar, parecer legítimo y convencer a alguien.</a:t>
            </a:r>
          </a:p>
          <a:p>
            <a:pPr algn="ctr">
              <a:lnSpc>
                <a:spcPct val="125000"/>
              </a:lnSpc>
              <a:spcAft>
                <a:spcPts val="200"/>
              </a:spcAft>
            </a:pPr>
            <a:r>
              <a:rPr sz="1500" b="1">
                <a:solidFill>
                  <a:srgbClr val="0D2B57"/>
                </a:solidFill>
                <a:latin typeface="Inter"/>
              </a:rPr>
              <a:t>Por eso defendemos: </a:t>
            </a:r>
            <a:r>
              <a:rPr sz="1500" b="1">
                <a:solidFill>
                  <a:srgbClr val="2AB85A"/>
                </a:solidFill>
                <a:latin typeface="Inter"/>
              </a:rPr>
              <a:t>llegar, firmar y leer.</a:t>
            </a:r>
          </a:p>
        </p:txBody>
      </p:sp>
      <p:pic>
        <p:nvPicPr>
          <p:cNvPr id="22" name="Picture 21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3" name="Picture 22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bg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6590"/>
            <a:ext cx="9143771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7220" y="2022450"/>
            <a:ext cx="7909331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3900" b="1">
                <a:solidFill>
                  <a:srgbClr val="FFFFFF"/>
                </a:solidFill>
                <a:latin typeface="Inter"/>
              </a:rPr>
              <a:t>Gracias</a:t>
            </a:r>
            <a:r>
              <a:rPr sz="3900" b="1">
                <a:solidFill>
                  <a:srgbClr val="46E874"/>
                </a:solidFill>
                <a:latin typeface="Inter"/>
              </a:rPr>
              <a:t>  ·  preguntas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" y="287970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275" b="1">
                <a:solidFill>
                  <a:srgbClr val="FFFFFF"/>
                </a:solidFill>
                <a:latin typeface="Inter"/>
              </a:rPr>
              <a:t>José Luis Suárez Fueyo</a:t>
            </a:r>
            <a:r>
              <a:rPr sz="1275" b="0">
                <a:solidFill>
                  <a:srgbClr val="BBD0FF"/>
                </a:solidFill>
                <a:latin typeface="Inter"/>
              </a:rPr>
              <a:t>   ·   Ingeniero de ventas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220" y="3256890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25" b="0">
                <a:solidFill>
                  <a:srgbClr val="BBD0FF"/>
                </a:solidFill>
                <a:latin typeface="Inter"/>
              </a:rPr>
              <a:t>jsuarez@proofpoint.com</a:t>
            </a:r>
          </a:p>
        </p:txBody>
      </p:sp>
      <p:pic>
        <p:nvPicPr>
          <p:cNvPr id="7" name="Picture 6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" y="3874110"/>
            <a:ext cx="1371600" cy="379416"/>
          </a:xfrm>
          <a:prstGeom prst="rect">
            <a:avLst/>
          </a:prstGeom>
        </p:spPr>
      </p:pic>
      <p:pic>
        <p:nvPicPr>
          <p:cNvPr id="8" name="Picture 7" descr="bann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9" name="Picture 8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794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El correo es el vector de ataque más utilizado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9 de cada 10 incidentes empiezan en un correo. No hace falta irse lejos: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" y="2365350"/>
            <a:ext cx="4526280" cy="2160270"/>
          </a:xfrm>
          <a:prstGeom prst="roundRect">
            <a:avLst>
              <a:gd name="adj" fmla="val 4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17220" y="2365350"/>
            <a:ext cx="4526280" cy="61722"/>
          </a:xfrm>
          <a:prstGeom prst="rect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1540" y="2653386"/>
            <a:ext cx="3977640" cy="2400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00" b="1">
                <a:solidFill>
                  <a:srgbClr val="46E874"/>
                </a:solidFill>
                <a:latin typeface="Inter"/>
              </a:rPr>
              <a:t>FOX NEWS  ·  nov.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1540" y="3016860"/>
            <a:ext cx="397764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200"/>
              </a:spcAft>
            </a:pPr>
            <a:r>
              <a:rPr sz="1800" b="1">
                <a:solidFill>
                  <a:srgbClr val="FFFFFF"/>
                </a:solidFill>
                <a:latin typeface="Inter"/>
              </a:rPr>
              <a:t>“Harvard sufre una nueva brecha tras un ataque de phishing”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1540" y="4045560"/>
            <a:ext cx="39776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975" b="0">
                <a:solidFill>
                  <a:srgbClr val="BBD0FF"/>
                </a:solidFill>
                <a:latin typeface="Inter"/>
              </a:rPr>
              <a:t>Expuestos correos, teléfonos y datos de donantes y exalumnos.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17820" y="2365350"/>
            <a:ext cx="3108731" cy="102870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17820" y="2365350"/>
            <a:ext cx="61722" cy="1028700"/>
          </a:xfrm>
          <a:prstGeom prst="rect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23560" y="2502510"/>
            <a:ext cx="2765831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87" b="1">
                <a:solidFill>
                  <a:srgbClr val="E5484D"/>
                </a:solidFill>
                <a:latin typeface="Inter"/>
              </a:rPr>
              <a:t>TECHCRUNCH · nov. 2025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23560" y="2742540"/>
            <a:ext cx="2765831" cy="617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012" b="1">
                <a:solidFill>
                  <a:srgbClr val="0D2B57"/>
                </a:solidFill>
                <a:latin typeface="Inter"/>
              </a:rPr>
              <a:t>“La Universidad de Pensilvania confirma el robo de datos en un ciberataque”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17820" y="3496920"/>
            <a:ext cx="3108731" cy="1028700"/>
          </a:xfrm>
          <a:prstGeom prst="roundRect">
            <a:avLst>
              <a:gd name="adj" fmla="val 6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417820" y="3496920"/>
            <a:ext cx="61722" cy="1028700"/>
          </a:xfrm>
          <a:prstGeom prst="rect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623560" y="3634080"/>
            <a:ext cx="2765831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87" b="1">
                <a:solidFill>
                  <a:srgbClr val="E5484D"/>
                </a:solidFill>
                <a:latin typeface="Inter"/>
              </a:rPr>
              <a:t>SC MEDIA · 2025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23560" y="3874110"/>
            <a:ext cx="2765831" cy="617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1012" b="1">
                <a:solidFill>
                  <a:srgbClr val="0D2B57"/>
                </a:solidFill>
                <a:latin typeface="Inter"/>
              </a:rPr>
              <a:t>“Una campaña de phishing ataca a 18 universidades y esquiva el MFA”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" y="4662780"/>
            <a:ext cx="7909331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012" b="1" i="1">
                <a:solidFill>
                  <a:srgbClr val="0D2B57"/>
                </a:solidFill>
                <a:latin typeface="Inter"/>
              </a:rPr>
              <a:t>Universidades como las vuestras — y todas empezaron por un correo.</a:t>
            </a:r>
          </a:p>
        </p:txBody>
      </p:sp>
      <p:pic>
        <p:nvPicPr>
          <p:cNvPr id="19" name="Picture 18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0" name="Picture 19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Un correo solo necesita tres cosas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Es el viaje de cualquier correo — y cada paso es una superficie de ataque.</a:t>
            </a:r>
          </a:p>
        </p:txBody>
      </p:sp>
      <p:sp>
        <p:nvSpPr>
          <p:cNvPr id="5" name="Chevron 4"/>
          <p:cNvSpPr/>
          <p:nvPr/>
        </p:nvSpPr>
        <p:spPr>
          <a:xfrm>
            <a:off x="3047923" y="2886558"/>
            <a:ext cx="411480" cy="329184"/>
          </a:xfrm>
          <a:prstGeom prst="chevron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Chevron 5"/>
          <p:cNvSpPr/>
          <p:nvPr/>
        </p:nvSpPr>
        <p:spPr>
          <a:xfrm>
            <a:off x="5684367" y="2886558"/>
            <a:ext cx="411480" cy="329184"/>
          </a:xfrm>
          <a:prstGeom prst="chevron">
            <a:avLst/>
          </a:prstGeom>
          <a:solidFill>
            <a:srgbClr val="D9DE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352511" y="2468220"/>
            <a:ext cx="1165860" cy="116586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35BF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575396" y="2986341"/>
            <a:ext cx="720090" cy="47525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/>
          <p:cNvSpPr/>
          <p:nvPr/>
        </p:nvSpPr>
        <p:spPr>
          <a:xfrm rot="10800000">
            <a:off x="1575396" y="2986341"/>
            <a:ext cx="720090" cy="28803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Down Arrow 9"/>
          <p:cNvSpPr/>
          <p:nvPr/>
        </p:nvSpPr>
        <p:spPr>
          <a:xfrm>
            <a:off x="1877835" y="2626297"/>
            <a:ext cx="115214" cy="216027"/>
          </a:xfrm>
          <a:prstGeom prst="downArrow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85800" y="3839819"/>
            <a:ext cx="2499283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650" b="1">
                <a:solidFill>
                  <a:srgbClr val="035BFB"/>
                </a:solidFill>
                <a:latin typeface="Inter"/>
              </a:rPr>
              <a:t>Llegar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162146"/>
            <a:ext cx="249928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0D2B57"/>
                </a:solidFill>
                <a:latin typeface="Inter"/>
              </a:rPr>
              <a:t>Que entre en la bandeja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4450182"/>
            <a:ext cx="2499283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25" b="1">
                <a:solidFill>
                  <a:srgbClr val="E5484D"/>
                </a:solidFill>
                <a:latin typeface="Inter"/>
              </a:rPr>
              <a:t>⚠ </a:t>
            </a:r>
            <a:r>
              <a:rPr sz="862" b="0">
                <a:solidFill>
                  <a:srgbClr val="6B7280"/>
                </a:solidFill>
                <a:latin typeface="Inter"/>
              </a:rPr>
              <a:t>legítimos y atacantes quieren lo mismo</a:t>
            </a:r>
          </a:p>
        </p:txBody>
      </p:sp>
      <p:sp>
        <p:nvSpPr>
          <p:cNvPr id="14" name="Oval 13"/>
          <p:cNvSpPr/>
          <p:nvPr/>
        </p:nvSpPr>
        <p:spPr>
          <a:xfrm>
            <a:off x="3988955" y="2468220"/>
            <a:ext cx="1165860" cy="116586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211840" y="2986341"/>
            <a:ext cx="720090" cy="47525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Isosceles Triangle 15"/>
          <p:cNvSpPr/>
          <p:nvPr/>
        </p:nvSpPr>
        <p:spPr>
          <a:xfrm rot="10800000">
            <a:off x="4211840" y="2986341"/>
            <a:ext cx="720090" cy="28803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4643894" y="3202368"/>
            <a:ext cx="331241" cy="331241"/>
          </a:xfrm>
          <a:prstGeom prst="ellipse">
            <a:avLst/>
          </a:prstGeom>
          <a:solidFill>
            <a:srgbClr val="46E874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643894" y="3195510"/>
            <a:ext cx="331241" cy="33124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125" b="1">
                <a:solidFill>
                  <a:srgbClr val="FFFFFF"/>
                </a:solidFill>
                <a:latin typeface="Inter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22243" y="3839819"/>
            <a:ext cx="2499283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650" b="1">
                <a:solidFill>
                  <a:srgbClr val="0D2B57"/>
                </a:solidFill>
                <a:latin typeface="Inter"/>
              </a:rPr>
              <a:t>Firmar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22243" y="4162146"/>
            <a:ext cx="249928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0D2B57"/>
                </a:solidFill>
                <a:latin typeface="Inter"/>
              </a:rPr>
              <a:t>Que tenga un origen real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22243" y="4450182"/>
            <a:ext cx="2499283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25" b="1">
                <a:solidFill>
                  <a:srgbClr val="E5484D"/>
                </a:solidFill>
                <a:latin typeface="Inter"/>
              </a:rPr>
              <a:t>⚠ </a:t>
            </a:r>
            <a:r>
              <a:rPr sz="862" b="0">
                <a:solidFill>
                  <a:srgbClr val="6B7280"/>
                </a:solidFill>
                <a:latin typeface="Inter"/>
              </a:rPr>
              <a:t>el remitente se falsifica gratis</a:t>
            </a:r>
          </a:p>
        </p:txBody>
      </p:sp>
      <p:sp>
        <p:nvSpPr>
          <p:cNvPr id="22" name="Oval 21"/>
          <p:cNvSpPr/>
          <p:nvPr/>
        </p:nvSpPr>
        <p:spPr>
          <a:xfrm>
            <a:off x="6625398" y="2468220"/>
            <a:ext cx="1165860" cy="116586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AB8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6848283" y="2986341"/>
            <a:ext cx="720090" cy="475259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Isosceles Triangle 23"/>
          <p:cNvSpPr/>
          <p:nvPr/>
        </p:nvSpPr>
        <p:spPr>
          <a:xfrm rot="10800000">
            <a:off x="6848283" y="2986341"/>
            <a:ext cx="720090" cy="288036"/>
          </a:xfrm>
          <a:prstGeom prst="triangl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 rot="2700000">
            <a:off x="7438757" y="3331984"/>
            <a:ext cx="216027" cy="61207"/>
          </a:xfrm>
          <a:prstGeom prst="roundRect">
            <a:avLst>
              <a:gd name="adj" fmla="val 50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7280337" y="3173565"/>
            <a:ext cx="360045" cy="360045"/>
          </a:xfrm>
          <a:prstGeom prst="ellipse">
            <a:avLst/>
          </a:prstGeom>
          <a:solidFill>
            <a:srgbClr val="FFFFFF"/>
          </a:solidFill>
          <a:ln w="27940">
            <a:solidFill>
              <a:srgbClr val="0D2B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58687" y="3839819"/>
            <a:ext cx="2499283" cy="308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650" b="1">
                <a:solidFill>
                  <a:srgbClr val="2AB85A"/>
                </a:solidFill>
                <a:latin typeface="Inter"/>
              </a:rPr>
              <a:t>Leer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58687" y="4162146"/>
            <a:ext cx="249928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75" b="1">
                <a:solidFill>
                  <a:srgbClr val="0D2B57"/>
                </a:solidFill>
                <a:latin typeface="Inter"/>
              </a:rPr>
              <a:t>Que alguien lo abra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58687" y="4450182"/>
            <a:ext cx="2499283" cy="377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825" b="1">
                <a:solidFill>
                  <a:srgbClr val="E5484D"/>
                </a:solidFill>
                <a:latin typeface="Inter"/>
              </a:rPr>
              <a:t>⚠ </a:t>
            </a:r>
            <a:r>
              <a:rPr sz="862" b="0">
                <a:solidFill>
                  <a:srgbClr val="6B7280"/>
                </a:solidFill>
                <a:latin typeface="Inter"/>
              </a:rPr>
              <a:t>decide una persona, no una máquina</a:t>
            </a:r>
          </a:p>
        </p:txBody>
      </p:sp>
      <p:pic>
        <p:nvPicPr>
          <p:cNvPr id="30" name="Picture 29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31" name="Picture 30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div_llegar.png"/>
          <p:cNvPicPr>
            <a:picLocks noChangeAspect="1"/>
          </p:cNvPicPr>
          <p:nvPr/>
        </p:nvPicPr>
        <p:blipFill>
          <a:blip r:embed="rId3"/>
          <a:srcRect t="16000" b="16000"/>
          <a:stretch>
            <a:fillRect/>
          </a:stretch>
        </p:blipFill>
        <p:spPr>
          <a:xfrm>
            <a:off x="0" y="856590"/>
            <a:ext cx="9143771" cy="41683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856590"/>
            <a:ext cx="5349240" cy="4168368"/>
          </a:xfrm>
          <a:prstGeom prst="rect">
            <a:avLst/>
          </a:prstGeom>
          <a:solidFill>
            <a:srgbClr val="0D2B57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856590"/>
            <a:ext cx="2468880" cy="4168368"/>
          </a:xfrm>
          <a:prstGeom prst="rect">
            <a:avLst/>
          </a:prstGeom>
          <a:solidFill>
            <a:srgbClr val="0D2B57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17220" y="1679550"/>
            <a:ext cx="205740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000" b="1">
                <a:solidFill>
                  <a:srgbClr val="1A3E72"/>
                </a:solidFill>
                <a:latin typeface="Inter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" y="2228190"/>
            <a:ext cx="459486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4500" b="1">
                <a:solidFill>
                  <a:srgbClr val="FFFFFF"/>
                </a:solidFill>
                <a:latin typeface="Inter"/>
              </a:rPr>
              <a:t>Llegar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291180"/>
            <a:ext cx="480060" cy="41148"/>
          </a:xfrm>
          <a:prstGeom prst="rect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3462630"/>
            <a:ext cx="432054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200"/>
              </a:spcAft>
            </a:pPr>
            <a:r>
              <a:rPr sz="1350" b="0" i="1">
                <a:solidFill>
                  <a:srgbClr val="BBD0FF"/>
                </a:solidFill>
                <a:latin typeface="Inter"/>
              </a:rPr>
              <a:t>Emisores y atacantes quieren lo mismo: que el correo llegue a tu bandeja.</a:t>
            </a:r>
          </a:p>
        </p:txBody>
      </p:sp>
      <p:pic>
        <p:nvPicPr>
          <p:cNvPr id="10" name="Picture 9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1" name="Picture 10" descr="logo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794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El problema es de escala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Para separar lo bueno de lo malo, primero hay que verlo todo.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220" y="2605380"/>
            <a:ext cx="5897880" cy="8915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200"/>
              </a:spcAft>
            </a:pPr>
            <a:r>
              <a:rPr sz="5550" b="1">
                <a:solidFill>
                  <a:srgbClr val="0D2B57"/>
                </a:solidFill>
                <a:latin typeface="Inter"/>
              </a:rPr>
              <a:t>+4,5 </a:t>
            </a:r>
            <a:r>
              <a:rPr sz="5550" b="1">
                <a:solidFill>
                  <a:srgbClr val="2AB85A"/>
                </a:solidFill>
                <a:latin typeface="Inter"/>
              </a:rPr>
              <a:t>billones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7220" y="3565500"/>
            <a:ext cx="58293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800" b="1">
                <a:solidFill>
                  <a:srgbClr val="0D2B57"/>
                </a:solidFill>
                <a:latin typeface="Inter"/>
              </a:rPr>
              <a:t>de mensajes analizados al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7220" y="3997554"/>
            <a:ext cx="5623559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lo que ve Proofpoint (Nexus AI) — la mayor visibilidad del sector, unos 12.300 M al día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49390" y="2365350"/>
            <a:ext cx="1954530" cy="92583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741414" y="2516226"/>
            <a:ext cx="161163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250" b="1">
                <a:solidFill>
                  <a:srgbClr val="035BFB"/>
                </a:solidFill>
                <a:latin typeface="Inter"/>
              </a:rPr>
              <a:t>≈ 47 %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1414" y="2900274"/>
            <a:ext cx="161163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825" b="0">
                <a:solidFill>
                  <a:srgbClr val="6B7280"/>
                </a:solidFill>
                <a:latin typeface="Inter"/>
              </a:rPr>
              <a:t>del correo mundial es spam (Statista 2024)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49390" y="3428340"/>
            <a:ext cx="1954530" cy="92583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41414" y="3579216"/>
            <a:ext cx="161163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250" b="1">
                <a:solidFill>
                  <a:srgbClr val="2AB85A"/>
                </a:solidFill>
                <a:latin typeface="Inter"/>
              </a:rPr>
              <a:t>&gt;600.000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1414" y="3963264"/>
            <a:ext cx="161163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825" b="0">
                <a:solidFill>
                  <a:srgbClr val="6B7280"/>
                </a:solidFill>
                <a:latin typeface="Inter"/>
              </a:rPr>
              <a:t>ataques TOAD al día (Lavadora)</a:t>
            </a:r>
          </a:p>
        </p:txBody>
      </p:sp>
      <p:pic>
        <p:nvPicPr>
          <p:cNvPr id="14" name="Picture 13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5" name="Picture 14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D46FA3D-2262-CEBB-FFAE-5A225F3E8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" y="2024766"/>
            <a:ext cx="9136391" cy="28244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Cómo filtra Proofpoint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Cada capa quita una parte del ruido. A la bandeja llega solo lo que pasa todas.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1851660" y="3269832"/>
            <a:ext cx="137160" cy="205740"/>
          </a:xfrm>
          <a:prstGeom prst="downArrow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65860" y="3509862"/>
            <a:ext cx="1508760" cy="1366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900" b="1" dirty="0">
                <a:solidFill>
                  <a:srgbClr val="6B7280"/>
                </a:solidFill>
                <a:latin typeface="Inter"/>
              </a:rPr>
              <a:t>spam y bulk</a:t>
            </a:r>
          </a:p>
        </p:txBody>
      </p:sp>
      <p:sp>
        <p:nvSpPr>
          <p:cNvPr id="15" name="Down Arrow 14"/>
          <p:cNvSpPr/>
          <p:nvPr/>
        </p:nvSpPr>
        <p:spPr>
          <a:xfrm>
            <a:off x="3071227" y="3269832"/>
            <a:ext cx="137160" cy="205740"/>
          </a:xfrm>
          <a:prstGeom prst="downArrow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385427" y="3509862"/>
            <a:ext cx="1508760" cy="1366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sz="900" b="1" dirty="0" err="1">
                <a:solidFill>
                  <a:srgbClr val="6B7280"/>
                </a:solidFill>
                <a:latin typeface="Inter"/>
              </a:rPr>
              <a:t>fraude</a:t>
            </a:r>
            <a:r>
              <a:rPr sz="900" b="1" dirty="0">
                <a:solidFill>
                  <a:srgbClr val="6B7280"/>
                </a:solidFill>
                <a:latin typeface="Inter"/>
              </a:rPr>
              <a:t> y malware </a:t>
            </a:r>
            <a:r>
              <a:rPr sz="900" b="1" dirty="0" err="1">
                <a:solidFill>
                  <a:srgbClr val="6B7280"/>
                </a:solidFill>
                <a:latin typeface="Inter"/>
              </a:rPr>
              <a:t>conocido</a:t>
            </a:r>
            <a:endParaRPr sz="1200" b="1" dirty="0">
              <a:solidFill>
                <a:srgbClr val="6B7280"/>
              </a:solidFill>
              <a:latin typeface="Inter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417820" y="3269832"/>
            <a:ext cx="137160" cy="205740"/>
          </a:xfrm>
          <a:prstGeom prst="downArrow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732020" y="3509862"/>
            <a:ext cx="1508760" cy="301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lang="es-ES" sz="900" b="1" dirty="0">
                <a:solidFill>
                  <a:srgbClr val="6B7280"/>
                </a:solidFill>
                <a:latin typeface="Inter"/>
              </a:rPr>
              <a:t>amenazas avanzadas:</a:t>
            </a:r>
          </a:p>
          <a:p>
            <a:pPr algn="ctr">
              <a:lnSpc>
                <a:spcPct val="105000"/>
              </a:lnSpc>
              <a:spcAft>
                <a:spcPts val="200"/>
              </a:spcAft>
            </a:pPr>
            <a:r>
              <a:rPr lang="es-ES" sz="900" b="1" dirty="0">
                <a:solidFill>
                  <a:srgbClr val="6B7280"/>
                </a:solidFill>
                <a:latin typeface="Inter"/>
              </a:rPr>
              <a:t>URLs+Adjuntos+Texto</a:t>
            </a:r>
            <a:endParaRPr sz="1200" b="1" dirty="0">
              <a:solidFill>
                <a:srgbClr val="6B7280"/>
              </a:solidFill>
              <a:latin typeface="Inter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837713" y="2907285"/>
            <a:ext cx="1135379" cy="608627"/>
          </a:xfrm>
          <a:prstGeom prst="roundRect">
            <a:avLst>
              <a:gd name="adj" fmla="val 18000"/>
            </a:avLst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2" name="Picture 21" descr="logo_emera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050F2DD-5C8D-0F87-1D57-316713D1896F}"/>
              </a:ext>
            </a:extLst>
          </p:cNvPr>
          <p:cNvSpPr txBox="1"/>
          <p:nvPr/>
        </p:nvSpPr>
        <p:spPr>
          <a:xfrm>
            <a:off x="7837713" y="3057223"/>
            <a:ext cx="1135379" cy="31931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75" b="1" dirty="0">
                <a:solidFill>
                  <a:srgbClr val="FFFFFF"/>
                </a:solidFill>
                <a:latin typeface="Inter"/>
              </a:rPr>
              <a:t>BANDEJA</a:t>
            </a:r>
          </a:p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975" b="1" dirty="0">
                <a:solidFill>
                  <a:srgbClr val="FFFFFF"/>
                </a:solidFill>
                <a:latin typeface="Inter"/>
              </a:rPr>
              <a:t>LIMPIA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Ese embudo, con el correo real de RedIRIS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EP + TAP ya procesa el correo de toda la comunidad. Un solo trimestre: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7220" y="2365350"/>
            <a:ext cx="3429000" cy="2160270"/>
          </a:xfrm>
          <a:prstGeom prst="roundRect">
            <a:avLst>
              <a:gd name="adj" fmla="val 4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91540" y="2536800"/>
            <a:ext cx="294894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200"/>
              </a:spcAft>
            </a:pPr>
            <a:r>
              <a:rPr sz="8850" b="1">
                <a:solidFill>
                  <a:srgbClr val="46E874"/>
                </a:solidFill>
                <a:latin typeface="Inter"/>
              </a:rPr>
              <a:t>74,6%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5830" y="4114140"/>
            <a:ext cx="28803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Inter"/>
              </a:rPr>
              <a:t>del correo entrante es ruido no deseado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20540" y="2365350"/>
            <a:ext cx="4206011" cy="65151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526280" y="2475078"/>
            <a:ext cx="178308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550" b="1">
                <a:solidFill>
                  <a:srgbClr val="2AB85A"/>
                </a:solidFill>
                <a:latin typeface="Inter"/>
              </a:rPr>
              <a:t>530,9 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7940" y="2365350"/>
            <a:ext cx="2011451" cy="6515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200"/>
              </a:spcAft>
            </a:pPr>
            <a:r>
              <a:rPr sz="937" b="1">
                <a:solidFill>
                  <a:srgbClr val="0D2B57"/>
                </a:solidFill>
                <a:latin typeface="Inter"/>
              </a:rPr>
              <a:t>correos procesados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20540" y="3119730"/>
            <a:ext cx="4206011" cy="65151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26280" y="3229458"/>
            <a:ext cx="178308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550" b="1">
                <a:solidFill>
                  <a:srgbClr val="2AB85A"/>
                </a:solidFill>
                <a:latin typeface="Inter"/>
              </a:rPr>
              <a:t>395,9 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7940" y="3119730"/>
            <a:ext cx="2011451" cy="6515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200"/>
              </a:spcAft>
            </a:pPr>
            <a:r>
              <a:rPr sz="937" b="1">
                <a:solidFill>
                  <a:srgbClr val="0D2B57"/>
                </a:solidFill>
                <a:latin typeface="Inter"/>
              </a:rPr>
              <a:t>descartados por reputación y filtros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20540" y="3874110"/>
            <a:ext cx="4206011" cy="65151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6280" y="3983838"/>
            <a:ext cx="1783080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2550" b="1">
                <a:solidFill>
                  <a:srgbClr val="2AB85A"/>
                </a:solidFill>
                <a:latin typeface="Inter"/>
              </a:rPr>
              <a:t>+8 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7940" y="3874110"/>
            <a:ext cx="2011451" cy="65151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200"/>
              </a:spcAft>
            </a:pPr>
            <a:r>
              <a:rPr sz="937" b="1">
                <a:solidFill>
                  <a:srgbClr val="0D2B57"/>
                </a:solidFill>
                <a:latin typeface="Inter"/>
              </a:rPr>
              <a:t>amenazas bloqueadas (malware, phishing, BEC)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" y="4662780"/>
            <a:ext cx="7909331" cy="2400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87" b="0" i="1">
                <a:solidFill>
                  <a:srgbClr val="6B7280"/>
                </a:solidFill>
                <a:latin typeface="Inter"/>
              </a:rPr>
              <a:t>Fuente: Servicio Lavadora de RedIRIS · 1.er trimestre de 2026</a:t>
            </a:r>
          </a:p>
        </p:txBody>
      </p:sp>
      <p:pic>
        <p:nvPicPr>
          <p:cNvPr id="18" name="Picture 17" descr="ban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9" name="Picture 18" descr="logo_emera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div_firmar.png"/>
          <p:cNvPicPr>
            <a:picLocks noChangeAspect="1"/>
          </p:cNvPicPr>
          <p:nvPr/>
        </p:nvPicPr>
        <p:blipFill>
          <a:blip r:embed="rId3"/>
          <a:srcRect t="16000" b="16000"/>
          <a:stretch>
            <a:fillRect/>
          </a:stretch>
        </p:blipFill>
        <p:spPr>
          <a:xfrm>
            <a:off x="0" y="856590"/>
            <a:ext cx="9143771" cy="41683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856590"/>
            <a:ext cx="5349240" cy="4168368"/>
          </a:xfrm>
          <a:prstGeom prst="rect">
            <a:avLst/>
          </a:prstGeom>
          <a:solidFill>
            <a:srgbClr val="0D2B57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856590"/>
            <a:ext cx="2468880" cy="4168368"/>
          </a:xfrm>
          <a:prstGeom prst="rect">
            <a:avLst/>
          </a:prstGeom>
          <a:solidFill>
            <a:srgbClr val="0D2B57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17220" y="1679550"/>
            <a:ext cx="2057400" cy="1028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9000" b="1">
                <a:solidFill>
                  <a:srgbClr val="1A3E72"/>
                </a:solidFill>
                <a:latin typeface="Inter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510" y="2228190"/>
            <a:ext cx="459486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4500" b="1">
                <a:solidFill>
                  <a:srgbClr val="FFFFFF"/>
                </a:solidFill>
                <a:latin typeface="Inter"/>
              </a:rPr>
              <a:t>Firmar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291180"/>
            <a:ext cx="480060" cy="41148"/>
          </a:xfrm>
          <a:prstGeom prst="rect">
            <a:avLst/>
          </a:prstGeom>
          <a:solidFill>
            <a:srgbClr val="46E8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3462630"/>
            <a:ext cx="432054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200"/>
              </a:spcAft>
            </a:pPr>
            <a:r>
              <a:rPr sz="1350" b="0" i="1">
                <a:solidFill>
                  <a:srgbClr val="BBD0FF"/>
                </a:solidFill>
                <a:latin typeface="Inter"/>
              </a:rPr>
              <a:t>Todos los correos tienen un origen. Pero, ¿puedes fiarte de él?</a:t>
            </a:r>
          </a:p>
        </p:txBody>
      </p:sp>
      <p:pic>
        <p:nvPicPr>
          <p:cNvPr id="10" name="Picture 9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11" name="Picture 10" descr="logo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794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D177358-8EE1-5801-430E-6D77F1FE9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434" y="2013955"/>
            <a:ext cx="2308369" cy="23003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7220" y="1233780"/>
            <a:ext cx="7909331" cy="4800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200"/>
              </a:spcAft>
            </a:pPr>
            <a:r>
              <a:rPr sz="2025" b="1">
                <a:solidFill>
                  <a:srgbClr val="0D2B57"/>
                </a:solidFill>
                <a:latin typeface="Inter"/>
              </a:rPr>
              <a:t>Este correo parece de arXiv. No lo 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7220" y="1734414"/>
            <a:ext cx="790933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200"/>
              </a:spcAft>
            </a:pPr>
            <a:r>
              <a:rPr sz="975" b="0">
                <a:solidFill>
                  <a:srgbClr val="6B7280"/>
                </a:solidFill>
                <a:latin typeface="Inter"/>
              </a:rPr>
              <a:t>Un caso real como el que recibe cualquiera de vuestros investigadores. Miremos debajo del capó.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166690" y="3956154"/>
            <a:ext cx="1405889" cy="219456"/>
          </a:xfrm>
          <a:prstGeom prst="roundRect">
            <a:avLst>
              <a:gd name="adj" fmla="val 50000"/>
            </a:avLst>
          </a:prstGeom>
          <a:solidFill>
            <a:srgbClr val="2AB8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4709045" y="2262479"/>
            <a:ext cx="3817505" cy="2023110"/>
          </a:xfrm>
          <a:prstGeom prst="roundRect">
            <a:avLst>
              <a:gd name="adj" fmla="val 4000"/>
            </a:avLst>
          </a:prstGeom>
          <a:solidFill>
            <a:srgbClr val="0D2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928501" y="2413355"/>
            <a:ext cx="3378593" cy="20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862" b="1">
                <a:solidFill>
                  <a:srgbClr val="46E874"/>
                </a:solidFill>
                <a:latin typeface="Inter"/>
              </a:rPr>
              <a:t>BAJO EL CAPÓ · CABECERAS REALES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28501" y="2715107"/>
            <a:ext cx="3378593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87" b="0">
                <a:solidFill>
                  <a:srgbClr val="BBD0FF"/>
                </a:solidFill>
                <a:latin typeface="Consolas"/>
              </a:rPr>
              <a:t>Header-From: </a:t>
            </a:r>
            <a:r>
              <a:rPr sz="787" b="1">
                <a:solidFill>
                  <a:srgbClr val="FFFFFF"/>
                </a:solidFill>
                <a:latin typeface="Consolas"/>
              </a:rPr>
              <a:t>noreply@arxiv.org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28501" y="2944850"/>
            <a:ext cx="3378593" cy="1211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lang="es-ES" sz="787" b="0" dirty="0" err="1">
                <a:solidFill>
                  <a:srgbClr val="BBD0FF"/>
                </a:solidFill>
                <a:latin typeface="Consolas"/>
              </a:rPr>
              <a:t>Envelope</a:t>
            </a:r>
            <a:r>
              <a:rPr sz="787" b="0" dirty="0">
                <a:solidFill>
                  <a:srgbClr val="BBD0FF"/>
                </a:solidFill>
                <a:latin typeface="Consolas"/>
              </a:rPr>
              <a:t>-</a:t>
            </a:r>
            <a:r>
              <a:rPr lang="es-ES" sz="787" b="0" dirty="0">
                <a:solidFill>
                  <a:srgbClr val="BBD0FF"/>
                </a:solidFill>
                <a:latin typeface="Consolas"/>
              </a:rPr>
              <a:t>From</a:t>
            </a:r>
            <a:r>
              <a:rPr sz="787" b="0" dirty="0">
                <a:solidFill>
                  <a:srgbClr val="BBD0FF"/>
                </a:solidFill>
                <a:latin typeface="Consolas"/>
              </a:rPr>
              <a:t>: </a:t>
            </a:r>
            <a:r>
              <a:rPr lang="es-ES" sz="787" b="1" dirty="0">
                <a:solidFill>
                  <a:srgbClr val="E9A23B"/>
                </a:solidFill>
                <a:latin typeface="Consolas"/>
              </a:rPr>
              <a:t>prueba</a:t>
            </a:r>
            <a:r>
              <a:rPr sz="787" b="1" dirty="0">
                <a:solidFill>
                  <a:srgbClr val="E9A23B"/>
                </a:solidFill>
                <a:latin typeface="Consolas"/>
              </a:rPr>
              <a:t>@</a:t>
            </a:r>
            <a:r>
              <a:rPr lang="es-ES" sz="787" b="1" dirty="0" err="1">
                <a:solidFill>
                  <a:srgbClr val="E9A23B"/>
                </a:solidFill>
                <a:latin typeface="Consolas"/>
              </a:rPr>
              <a:t>darexlab.es</a:t>
            </a:r>
            <a:endParaRPr sz="1050" b="1" dirty="0">
              <a:solidFill>
                <a:srgbClr val="E9A23B"/>
              </a:solidFill>
              <a:latin typeface="Consola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8501" y="3174593"/>
            <a:ext cx="3378593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787" b="0">
                <a:solidFill>
                  <a:srgbClr val="BBD0FF"/>
                </a:solidFill>
                <a:latin typeface="Consolas"/>
              </a:rPr>
              <a:t>Received from: 193.43.7.20 (no arxiv)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28501" y="3428339"/>
            <a:ext cx="3378593" cy="8229"/>
          </a:xfrm>
          <a:prstGeom prst="rect">
            <a:avLst/>
          </a:prstGeom>
          <a:solidFill>
            <a:srgbClr val="1A3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928501" y="3538067"/>
            <a:ext cx="3378593" cy="1269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825" b="1" dirty="0">
                <a:solidFill>
                  <a:srgbClr val="FFFFFF"/>
                </a:solidFill>
                <a:latin typeface="Consolas"/>
              </a:rPr>
              <a:t>SPF    </a:t>
            </a:r>
            <a:r>
              <a:rPr lang="es-ES" sz="825" b="1" dirty="0" err="1">
                <a:solidFill>
                  <a:srgbClr val="2BB85A"/>
                </a:solidFill>
                <a:latin typeface="Consolas"/>
              </a:rPr>
              <a:t>pass</a:t>
            </a:r>
            <a:endParaRPr sz="1100" b="1" dirty="0">
              <a:solidFill>
                <a:srgbClr val="2BB85A"/>
              </a:solidFill>
              <a:latin typeface="Consola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8501" y="3757523"/>
            <a:ext cx="3378593" cy="1269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825" b="1" dirty="0">
                <a:solidFill>
                  <a:srgbClr val="FFFFFF"/>
                </a:solidFill>
                <a:latin typeface="Consolas"/>
              </a:rPr>
              <a:t>DKIM   </a:t>
            </a:r>
            <a:r>
              <a:rPr sz="825" b="1" dirty="0">
                <a:solidFill>
                  <a:schemeClr val="accent3"/>
                </a:solidFill>
                <a:latin typeface="Consolas"/>
              </a:rPr>
              <a:t>none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28501" y="3976979"/>
            <a:ext cx="3378593" cy="1269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825" b="1" dirty="0">
                <a:solidFill>
                  <a:srgbClr val="FFFFFF"/>
                </a:solidFill>
                <a:latin typeface="Consolas"/>
              </a:rPr>
              <a:t>DMARC  </a:t>
            </a:r>
            <a:r>
              <a:rPr sz="825" b="1" dirty="0">
                <a:solidFill>
                  <a:schemeClr val="accent3"/>
                </a:solidFill>
                <a:latin typeface="Consolas"/>
              </a:rPr>
              <a:t>p=none → sin </a:t>
            </a:r>
            <a:r>
              <a:rPr sz="825" b="1" dirty="0" err="1">
                <a:solidFill>
                  <a:schemeClr val="accent3"/>
                </a:solidFill>
                <a:latin typeface="Consolas"/>
              </a:rPr>
              <a:t>acción</a:t>
            </a:r>
            <a:endParaRPr sz="1100" b="1" dirty="0">
              <a:solidFill>
                <a:schemeClr val="accent3"/>
              </a:solidFill>
              <a:latin typeface="Consola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17220" y="4457040"/>
            <a:ext cx="7909331" cy="425196"/>
          </a:xfrm>
          <a:prstGeom prst="roundRect">
            <a:avLst>
              <a:gd name="adj" fmla="val 10000"/>
            </a:avLst>
          </a:prstGeom>
          <a:solidFill>
            <a:srgbClr val="F5F7F9"/>
          </a:solidFill>
          <a:ln w="9525">
            <a:solidFill>
              <a:srgbClr val="D9DE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57250" y="4457040"/>
            <a:ext cx="5486400" cy="4251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975" b="1">
                <a:solidFill>
                  <a:srgbClr val="0D2B57"/>
                </a:solidFill>
                <a:latin typeface="Inter"/>
              </a:rPr>
              <a:t>¿Por qué ha sido posible?  </a:t>
            </a:r>
            <a:r>
              <a:rPr sz="975" b="0">
                <a:solidFill>
                  <a:srgbClr val="6B7280"/>
                </a:solidFill>
                <a:latin typeface="Inter"/>
              </a:rPr>
              <a:t>arxiv.org publica DMARC en p=none: no rechaza nada.</a:t>
            </a:r>
          </a:p>
        </p:txBody>
      </p:sp>
      <p:pic>
        <p:nvPicPr>
          <p:cNvPr id="25" name="Picture 24" descr="bann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845"/>
            <a:ext cx="9144000" cy="975155"/>
          </a:xfrm>
          <a:prstGeom prst="rect">
            <a:avLst/>
          </a:prstGeom>
        </p:spPr>
      </p:pic>
      <p:pic>
        <p:nvPicPr>
          <p:cNvPr id="26" name="Picture 25" descr="logo_emera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135" y="384048"/>
            <a:ext cx="1371600" cy="38001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E58E1A1-4CFF-C9A0-F8A6-8645A73D556C}"/>
              </a:ext>
            </a:extLst>
          </p:cNvPr>
          <p:cNvSpPr txBox="1"/>
          <p:nvPr/>
        </p:nvSpPr>
        <p:spPr>
          <a:xfrm>
            <a:off x="2166690" y="3970121"/>
            <a:ext cx="1405889" cy="21945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825" b="1" dirty="0">
                <a:solidFill>
                  <a:srgbClr val="FFFFFF"/>
                </a:solidFill>
                <a:latin typeface="Inter"/>
              </a:rPr>
              <a:t>se </a:t>
            </a:r>
            <a:r>
              <a:rPr sz="825" b="1" dirty="0" err="1">
                <a:solidFill>
                  <a:srgbClr val="FFFFFF"/>
                </a:solidFill>
                <a:latin typeface="Inter"/>
              </a:rPr>
              <a:t>ve</a:t>
            </a:r>
            <a:r>
              <a:rPr sz="825" b="1" dirty="0">
                <a:solidFill>
                  <a:srgbClr val="FFFFFF"/>
                </a:solidFill>
                <a:latin typeface="Inter"/>
              </a:rPr>
              <a:t> 100% </a:t>
            </a:r>
            <a:r>
              <a:rPr sz="825" b="1" dirty="0" err="1">
                <a:solidFill>
                  <a:srgbClr val="FFFFFF"/>
                </a:solidFill>
                <a:latin typeface="Inter"/>
              </a:rPr>
              <a:t>legítimo</a:t>
            </a:r>
            <a:r>
              <a:rPr sz="825" b="1" dirty="0">
                <a:solidFill>
                  <a:srgbClr val="FFFFFF"/>
                </a:solidFill>
                <a:latin typeface="Inter"/>
              </a:rPr>
              <a:t> 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967</Words>
  <Application>Microsoft Macintosh PowerPoint</Application>
  <PresentationFormat>On-screen Show (4:3)</PresentationFormat>
  <Paragraphs>146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Consolas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Jose Luis Fueyo</cp:lastModifiedBy>
  <cp:revision>2</cp:revision>
  <dcterms:created xsi:type="dcterms:W3CDTF">2026-06-16T08:23:45Z</dcterms:created>
  <dcterms:modified xsi:type="dcterms:W3CDTF">2026-06-16T14:28:30Z</dcterms:modified>
  <cp:category/>
  <dc:identifier/>
  <cp:contentStatus/>
</cp:coreProperties>
</file>