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63" r:id="rId5"/>
    <p:sldId id="262" r:id="rId6"/>
    <p:sldId id="261" r:id="rId7"/>
    <p:sldId id="260" r:id="rId8"/>
    <p:sldId id="259" r:id="rId9"/>
    <p:sldId id="266" r:id="rId10"/>
    <p:sldId id="265" r:id="rId11"/>
    <p:sldId id="264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FF"/>
    <a:srgbClr val="E5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077" autoAdjust="0"/>
  </p:normalViewPr>
  <p:slideViewPr>
    <p:cSldViewPr snapToGrid="0">
      <p:cViewPr varScale="1">
        <p:scale>
          <a:sx n="95" d="100"/>
          <a:sy n="95" d="100"/>
        </p:scale>
        <p:origin x="13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Incidentes diarios</c:v>
                </c:pt>
              </c:strCache>
            </c:strRef>
          </c:tx>
          <c:spPr>
            <a:solidFill>
              <a:srgbClr val="005DF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A2744"/>
                    </a:solidFill>
                    <a:latin typeface="Arial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Sheet1!$A$2:$A$12</c:f>
              <c:strCache>
                <c:ptCount val="11"/>
                <c:pt idx="0">
                  <c:v>13/02</c:v>
                </c:pt>
                <c:pt idx="1">
                  <c:v>14/02</c:v>
                </c:pt>
                <c:pt idx="2">
                  <c:v>15/02</c:v>
                </c:pt>
                <c:pt idx="3">
                  <c:v>16/02</c:v>
                </c:pt>
                <c:pt idx="4">
                  <c:v>17/02</c:v>
                </c:pt>
                <c:pt idx="5">
                  <c:v>18/02</c:v>
                </c:pt>
                <c:pt idx="6">
                  <c:v>19/02</c:v>
                </c:pt>
                <c:pt idx="7">
                  <c:v>20/02</c:v>
                </c:pt>
                <c:pt idx="8">
                  <c:v>21/02</c:v>
                </c:pt>
                <c:pt idx="9">
                  <c:v>22/02</c:v>
                </c:pt>
                <c:pt idx="10">
                  <c:v>23/02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58</c:v>
                </c:pt>
                <c:pt idx="1">
                  <c:v>64</c:v>
                </c:pt>
                <c:pt idx="2">
                  <c:v>59</c:v>
                </c:pt>
                <c:pt idx="3">
                  <c:v>70</c:v>
                </c:pt>
                <c:pt idx="4">
                  <c:v>58</c:v>
                </c:pt>
                <c:pt idx="5">
                  <c:v>38</c:v>
                </c:pt>
                <c:pt idx="6">
                  <c:v>38</c:v>
                </c:pt>
                <c:pt idx="7">
                  <c:v>51</c:v>
                </c:pt>
                <c:pt idx="8">
                  <c:v>25</c:v>
                </c:pt>
                <c:pt idx="9">
                  <c:v>42</c:v>
                </c:pt>
                <c:pt idx="10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B5-453C-ACA5-F7C379D6E2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A9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A9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3954A-83E0-4675-AB62-8ABC28C3904C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51E7E-720D-473A-AF29-3D3DCD64DE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437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Apertura Gustavo Afonso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0809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Alexander - Gustavo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3789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Alexander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7113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Apertura Gustavo Afonso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788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Apertura Gustavo Afonso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2723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Alexander continúa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9520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Alexander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259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Alexander – Gustavo al final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1452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Gustavo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5300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Gustavo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9951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Gustavo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51E7E-720D-473A-AF29-3D3DCD64DEC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2939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8690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89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9138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3196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0922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562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1079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1358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089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9025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738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859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88;p1" title="Eliminar_el_text_overlay_dejar_solo_el_fondo_2k_delpmaspu.png">
            <a:extLst>
              <a:ext uri="{FF2B5EF4-FFF2-40B4-BE49-F238E27FC236}">
                <a16:creationId xmlns:a16="http://schemas.microsoft.com/office/drawing/2014/main" id="{67B73174-8ECD-940B-9E93-2546BAF2B30F}"/>
              </a:ext>
            </a:extLst>
          </p:cNvPr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-1524000" y="5124"/>
            <a:ext cx="12212398" cy="686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CD5FCAB-4C45-48B6-C512-C375273887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8F68D60-4E07-F25B-E750-4BCD49F9B57B}"/>
              </a:ext>
            </a:extLst>
          </p:cNvPr>
          <p:cNvSpPr txBox="1">
            <a:spLocks/>
          </p:cNvSpPr>
          <p:nvPr/>
        </p:nvSpPr>
        <p:spPr>
          <a:xfrm rot="120000">
            <a:off x="1582708" y="3990224"/>
            <a:ext cx="5978582" cy="986453"/>
          </a:xfrm>
          <a:prstGeom prst="roundRect">
            <a:avLst>
              <a:gd name="adj" fmla="val 29767"/>
            </a:avLst>
          </a:prstGeom>
          <a:solidFill>
            <a:srgbClr val="005DFF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>
                <a:solidFill>
                  <a:schemeClr val="bg1"/>
                </a:solidFill>
              </a:rPr>
              <a:t>Construyendo un </a:t>
            </a:r>
            <a:r>
              <a:rPr lang="es-ES" dirty="0" err="1">
                <a:solidFill>
                  <a:schemeClr val="bg1"/>
                </a:solidFill>
              </a:rPr>
              <a:t>CyberSOC</a:t>
            </a:r>
            <a:r>
              <a:rPr lang="es-ES" dirty="0">
                <a:solidFill>
                  <a:schemeClr val="bg1"/>
                </a:solidFill>
              </a:rPr>
              <a:t> automatizado con </a:t>
            </a:r>
            <a:r>
              <a:rPr lang="es-ES" dirty="0" err="1">
                <a:solidFill>
                  <a:schemeClr val="bg1"/>
                </a:solidFill>
              </a:rPr>
              <a:t>Wazuh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2FC8D48-6508-B57B-584F-02E338DD1CBB}"/>
              </a:ext>
            </a:extLst>
          </p:cNvPr>
          <p:cNvSpPr txBox="1">
            <a:spLocks/>
          </p:cNvSpPr>
          <p:nvPr/>
        </p:nvSpPr>
        <p:spPr>
          <a:xfrm>
            <a:off x="177800" y="1691640"/>
            <a:ext cx="8788400" cy="21945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6600" b="1" dirty="0">
                <a:latin typeface="Arial" panose="020B0604020202020204" pitchFamily="34" charset="0"/>
                <a:cs typeface="Arial" panose="020B0604020202020204" pitchFamily="34" charset="0"/>
              </a:rPr>
              <a:t>De la alerta al cierre del incidente</a:t>
            </a:r>
          </a:p>
        </p:txBody>
      </p:sp>
      <p:pic>
        <p:nvPicPr>
          <p:cNvPr id="7" name="Google Shape;92;p1">
            <a:extLst>
              <a:ext uri="{FF2B5EF4-FFF2-40B4-BE49-F238E27FC236}">
                <a16:creationId xmlns:a16="http://schemas.microsoft.com/office/drawing/2014/main" id="{838CB47D-61C0-1232-889F-D70324A36DE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32712" y="991429"/>
            <a:ext cx="1505650" cy="50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3;p1">
            <a:extLst>
              <a:ext uri="{FF2B5EF4-FFF2-40B4-BE49-F238E27FC236}">
                <a16:creationId xmlns:a16="http://schemas.microsoft.com/office/drawing/2014/main" id="{3CBDC4A1-0EC1-DFAD-C91F-E2EAFFC84D0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81587" y="1081450"/>
            <a:ext cx="1550100" cy="323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0734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9CA54-ADAB-3B68-45D4-16514125D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F55E806D-E62C-F4E4-6A50-19F3D149957D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7;p10">
            <a:extLst>
              <a:ext uri="{FF2B5EF4-FFF2-40B4-BE49-F238E27FC236}">
                <a16:creationId xmlns:a16="http://schemas.microsoft.com/office/drawing/2014/main" id="{3F05EAD5-6F86-38E2-7979-D4CD7B32E1E6}"/>
              </a:ext>
            </a:extLst>
          </p:cNvPr>
          <p:cNvSpPr/>
          <p:nvPr/>
        </p:nvSpPr>
        <p:spPr>
          <a:xfrm>
            <a:off x="4674678" y="4128994"/>
            <a:ext cx="4452000" cy="1300209"/>
          </a:xfrm>
          <a:prstGeom prst="roundRect">
            <a:avLst>
              <a:gd name="adj" fmla="val 7835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46" name="Google Shape;428;p10">
            <a:extLst>
              <a:ext uri="{FF2B5EF4-FFF2-40B4-BE49-F238E27FC236}">
                <a16:creationId xmlns:a16="http://schemas.microsoft.com/office/drawing/2014/main" id="{686CC316-C7C6-5C5B-49CA-0807F8C539E5}"/>
              </a:ext>
            </a:extLst>
          </p:cNvPr>
          <p:cNvSpPr/>
          <p:nvPr/>
        </p:nvSpPr>
        <p:spPr>
          <a:xfrm>
            <a:off x="17313" y="4128995"/>
            <a:ext cx="4452000" cy="1300208"/>
          </a:xfrm>
          <a:prstGeom prst="roundRect">
            <a:avLst>
              <a:gd name="adj" fmla="val 7835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48" name="Google Shape;429;p10">
            <a:extLst>
              <a:ext uri="{FF2B5EF4-FFF2-40B4-BE49-F238E27FC236}">
                <a16:creationId xmlns:a16="http://schemas.microsoft.com/office/drawing/2014/main" id="{6CAB5E39-495D-EF9C-B7F9-1737730F97D4}"/>
              </a:ext>
            </a:extLst>
          </p:cNvPr>
          <p:cNvSpPr/>
          <p:nvPr/>
        </p:nvSpPr>
        <p:spPr>
          <a:xfrm>
            <a:off x="4674678" y="2699335"/>
            <a:ext cx="4452000" cy="1294050"/>
          </a:xfrm>
          <a:prstGeom prst="roundRect">
            <a:avLst>
              <a:gd name="adj" fmla="val 7835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50" name="Google Shape;430;p10">
            <a:extLst>
              <a:ext uri="{FF2B5EF4-FFF2-40B4-BE49-F238E27FC236}">
                <a16:creationId xmlns:a16="http://schemas.microsoft.com/office/drawing/2014/main" id="{659FC67F-F2D7-90DF-B7F2-2ECC61FE073F}"/>
              </a:ext>
            </a:extLst>
          </p:cNvPr>
          <p:cNvSpPr/>
          <p:nvPr/>
        </p:nvSpPr>
        <p:spPr>
          <a:xfrm>
            <a:off x="17313" y="2699334"/>
            <a:ext cx="4452000" cy="1294051"/>
          </a:xfrm>
          <a:prstGeom prst="roundRect">
            <a:avLst>
              <a:gd name="adj" fmla="val 7835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52" name="Google Shape;431;p10">
            <a:extLst>
              <a:ext uri="{FF2B5EF4-FFF2-40B4-BE49-F238E27FC236}">
                <a16:creationId xmlns:a16="http://schemas.microsoft.com/office/drawing/2014/main" id="{F41F3B50-0F65-9081-D977-2885B3D9321B}"/>
              </a:ext>
            </a:extLst>
          </p:cNvPr>
          <p:cNvSpPr/>
          <p:nvPr/>
        </p:nvSpPr>
        <p:spPr>
          <a:xfrm>
            <a:off x="4674678" y="1452160"/>
            <a:ext cx="4452000" cy="1115365"/>
          </a:xfrm>
          <a:prstGeom prst="roundRect">
            <a:avLst>
              <a:gd name="adj" fmla="val 7835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54" name="Google Shape;432;p10">
            <a:extLst>
              <a:ext uri="{FF2B5EF4-FFF2-40B4-BE49-F238E27FC236}">
                <a16:creationId xmlns:a16="http://schemas.microsoft.com/office/drawing/2014/main" id="{29BA17BA-7162-9D16-5C6D-10CE45CDE0A8}"/>
              </a:ext>
            </a:extLst>
          </p:cNvPr>
          <p:cNvSpPr/>
          <p:nvPr/>
        </p:nvSpPr>
        <p:spPr>
          <a:xfrm>
            <a:off x="17313" y="1452158"/>
            <a:ext cx="4452000" cy="1149928"/>
          </a:xfrm>
          <a:prstGeom prst="roundRect">
            <a:avLst>
              <a:gd name="adj" fmla="val 7835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56" name="Google Shape;435;p10">
            <a:extLst>
              <a:ext uri="{FF2B5EF4-FFF2-40B4-BE49-F238E27FC236}">
                <a16:creationId xmlns:a16="http://schemas.microsoft.com/office/drawing/2014/main" id="{B0E11E3F-2B9F-D45B-F7A3-079985CF41A5}"/>
              </a:ext>
            </a:extLst>
          </p:cNvPr>
          <p:cNvSpPr/>
          <p:nvPr/>
        </p:nvSpPr>
        <p:spPr>
          <a:xfrm>
            <a:off x="200204" y="1512980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ENS (RD 311/2022)</a:t>
            </a:r>
            <a:endParaRPr sz="1200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58" name="Google Shape;436;p10">
            <a:extLst>
              <a:ext uri="{FF2B5EF4-FFF2-40B4-BE49-F238E27FC236}">
                <a16:creationId xmlns:a16="http://schemas.microsoft.com/office/drawing/2014/main" id="{7CFA86DC-971B-8273-8DF4-DA17C195D54A}"/>
              </a:ext>
            </a:extLst>
          </p:cNvPr>
          <p:cNvSpPr/>
          <p:nvPr/>
        </p:nvSpPr>
        <p:spPr>
          <a:xfrm>
            <a:off x="2848187" y="1512985"/>
            <a:ext cx="1379100" cy="228600"/>
          </a:xfrm>
          <a:prstGeom prst="roundRect">
            <a:avLst>
              <a:gd name="adj" fmla="val 16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0" name="Google Shape;437;p10">
            <a:extLst>
              <a:ext uri="{FF2B5EF4-FFF2-40B4-BE49-F238E27FC236}">
                <a16:creationId xmlns:a16="http://schemas.microsoft.com/office/drawing/2014/main" id="{6CAFD84F-C635-79D5-A442-F999E8AFB0F8}"/>
              </a:ext>
            </a:extLst>
          </p:cNvPr>
          <p:cNvSpPr/>
          <p:nvPr/>
        </p:nvSpPr>
        <p:spPr>
          <a:xfrm>
            <a:off x="2930388" y="1512985"/>
            <a:ext cx="1214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900"/>
            </a:pPr>
            <a:r>
              <a:rPr lang="en-US" sz="900">
                <a:solidFill>
                  <a:schemeClr val="lt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Administración Pública</a:t>
            </a:r>
            <a:endParaRPr sz="900">
              <a:solidFill>
                <a:schemeClr val="lt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2" name="Google Shape;438;p10">
            <a:extLst>
              <a:ext uri="{FF2B5EF4-FFF2-40B4-BE49-F238E27FC236}">
                <a16:creationId xmlns:a16="http://schemas.microsoft.com/office/drawing/2014/main" id="{9E43A6D4-EC72-A17C-EC2B-531FA35ED4AC}"/>
              </a:ext>
            </a:extLst>
          </p:cNvPr>
          <p:cNvSpPr/>
          <p:nvPr/>
        </p:nvSpPr>
        <p:spPr>
          <a:xfrm>
            <a:off x="200204" y="1854424"/>
            <a:ext cx="3931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Monitorización continua (op.mon), detección de intrusiones (op.exp), trazabilidad de accesos (op.acc). Wazuh cubre medidas de categorías Media y Alta.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4" name="Google Shape;439;p10">
            <a:extLst>
              <a:ext uri="{FF2B5EF4-FFF2-40B4-BE49-F238E27FC236}">
                <a16:creationId xmlns:a16="http://schemas.microsoft.com/office/drawing/2014/main" id="{3F0CB5ED-82DE-36EB-E9B1-0BA367FC066C}"/>
              </a:ext>
            </a:extLst>
          </p:cNvPr>
          <p:cNvSpPr/>
          <p:nvPr/>
        </p:nvSpPr>
        <p:spPr>
          <a:xfrm>
            <a:off x="4934767" y="1512980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NIS2 (2022/2555)</a:t>
            </a:r>
            <a:endParaRPr sz="1200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6" name="Google Shape;440;p10">
            <a:extLst>
              <a:ext uri="{FF2B5EF4-FFF2-40B4-BE49-F238E27FC236}">
                <a16:creationId xmlns:a16="http://schemas.microsoft.com/office/drawing/2014/main" id="{AFEEA6B6-7CA8-D146-70D5-9E43641CB350}"/>
              </a:ext>
            </a:extLst>
          </p:cNvPr>
          <p:cNvSpPr/>
          <p:nvPr/>
        </p:nvSpPr>
        <p:spPr>
          <a:xfrm>
            <a:off x="7533329" y="1512985"/>
            <a:ext cx="1477800" cy="228600"/>
          </a:xfrm>
          <a:prstGeom prst="roundRect">
            <a:avLst>
              <a:gd name="adj" fmla="val 16000"/>
            </a:avLst>
          </a:prstGeom>
          <a:solidFill>
            <a:srgbClr val="00C4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8" name="Google Shape;441;p10">
            <a:extLst>
              <a:ext uri="{FF2B5EF4-FFF2-40B4-BE49-F238E27FC236}">
                <a16:creationId xmlns:a16="http://schemas.microsoft.com/office/drawing/2014/main" id="{7CE8093F-9387-E199-B3EF-F49EA092BA04}"/>
              </a:ext>
            </a:extLst>
          </p:cNvPr>
          <p:cNvSpPr/>
          <p:nvPr/>
        </p:nvSpPr>
        <p:spPr>
          <a:xfrm>
            <a:off x="7589953" y="1510918"/>
            <a:ext cx="1364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900"/>
            </a:pPr>
            <a:r>
              <a:rPr lang="en-US" sz="900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Infraestructuras críticas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0" name="Google Shape;442;p10">
            <a:extLst>
              <a:ext uri="{FF2B5EF4-FFF2-40B4-BE49-F238E27FC236}">
                <a16:creationId xmlns:a16="http://schemas.microsoft.com/office/drawing/2014/main" id="{7329A43E-1E3B-5BF4-9685-0ECFEE585B48}"/>
              </a:ext>
            </a:extLst>
          </p:cNvPr>
          <p:cNvSpPr/>
          <p:nvPr/>
        </p:nvSpPr>
        <p:spPr>
          <a:xfrm>
            <a:off x="4934767" y="1854424"/>
            <a:ext cx="3931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Gestión de incidentes (Art. 21), reporte a autoridades, monitorización de redes. Wazuh Indexer mantiene la retención de eventos requerida.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2" name="Google Shape;443;p10">
            <a:extLst>
              <a:ext uri="{FF2B5EF4-FFF2-40B4-BE49-F238E27FC236}">
                <a16:creationId xmlns:a16="http://schemas.microsoft.com/office/drawing/2014/main" id="{7CC3271D-C3F6-6B78-5D25-4385F9CEF38B}"/>
              </a:ext>
            </a:extLst>
          </p:cNvPr>
          <p:cNvSpPr/>
          <p:nvPr/>
        </p:nvSpPr>
        <p:spPr>
          <a:xfrm>
            <a:off x="200204" y="2816885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ISO/IEC 27001</a:t>
            </a:r>
            <a:endParaRPr sz="120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4" name="Google Shape;444;p10">
            <a:extLst>
              <a:ext uri="{FF2B5EF4-FFF2-40B4-BE49-F238E27FC236}">
                <a16:creationId xmlns:a16="http://schemas.microsoft.com/office/drawing/2014/main" id="{FB178797-4FA6-618D-1751-D0BCF9FFC286}"/>
              </a:ext>
            </a:extLst>
          </p:cNvPr>
          <p:cNvSpPr/>
          <p:nvPr/>
        </p:nvSpPr>
        <p:spPr>
          <a:xfrm>
            <a:off x="2848187" y="2816886"/>
            <a:ext cx="1379100" cy="228600"/>
          </a:xfrm>
          <a:prstGeom prst="roundRect">
            <a:avLst>
              <a:gd name="adj" fmla="val 16000"/>
            </a:avLst>
          </a:prstGeom>
          <a:solidFill>
            <a:srgbClr val="00E6B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6" name="Google Shape;445;p10">
            <a:extLst>
              <a:ext uri="{FF2B5EF4-FFF2-40B4-BE49-F238E27FC236}">
                <a16:creationId xmlns:a16="http://schemas.microsoft.com/office/drawing/2014/main" id="{0E3E4684-3E53-5ADB-015E-EB4CBEF5793D}"/>
              </a:ext>
            </a:extLst>
          </p:cNvPr>
          <p:cNvSpPr/>
          <p:nvPr/>
        </p:nvSpPr>
        <p:spPr>
          <a:xfrm>
            <a:off x="3027087" y="2816873"/>
            <a:ext cx="1021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900"/>
            </a:pPr>
            <a:r>
              <a:rPr lang="en-US" sz="900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SGSI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8" name="Google Shape;446;p10">
            <a:extLst>
              <a:ext uri="{FF2B5EF4-FFF2-40B4-BE49-F238E27FC236}">
                <a16:creationId xmlns:a16="http://schemas.microsoft.com/office/drawing/2014/main" id="{743A8C9D-4C2F-9681-D9EB-1640DABB2E31}"/>
              </a:ext>
            </a:extLst>
          </p:cNvPr>
          <p:cNvSpPr/>
          <p:nvPr/>
        </p:nvSpPr>
        <p:spPr>
          <a:xfrm>
            <a:off x="200204" y="3158329"/>
            <a:ext cx="3931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Controles A.12 (ops security), A.16 (incident management), A.12.4 (logging). Wazuh Dashboard genera evidencias auditables.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0" name="Google Shape;447;p10">
            <a:extLst>
              <a:ext uri="{FF2B5EF4-FFF2-40B4-BE49-F238E27FC236}">
                <a16:creationId xmlns:a16="http://schemas.microsoft.com/office/drawing/2014/main" id="{4036212D-FC40-5C6B-BC1C-383CD2BB9FDD}"/>
              </a:ext>
            </a:extLst>
          </p:cNvPr>
          <p:cNvSpPr/>
          <p:nvPr/>
        </p:nvSpPr>
        <p:spPr>
          <a:xfrm>
            <a:off x="4934767" y="2816885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MITRE ATT&amp;CK</a:t>
            </a:r>
            <a:endParaRPr sz="1200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2" name="Google Shape;448;p10">
            <a:extLst>
              <a:ext uri="{FF2B5EF4-FFF2-40B4-BE49-F238E27FC236}">
                <a16:creationId xmlns:a16="http://schemas.microsoft.com/office/drawing/2014/main" id="{0548F0F7-5FA1-3A61-4FEC-D9A79A7FD0D7}"/>
              </a:ext>
            </a:extLst>
          </p:cNvPr>
          <p:cNvSpPr/>
          <p:nvPr/>
        </p:nvSpPr>
        <p:spPr>
          <a:xfrm>
            <a:off x="7632247" y="2816885"/>
            <a:ext cx="1280100" cy="228600"/>
          </a:xfrm>
          <a:prstGeom prst="roundRect">
            <a:avLst>
              <a:gd name="adj" fmla="val 16000"/>
            </a:avLst>
          </a:prstGeom>
          <a:solidFill>
            <a:srgbClr val="9B59B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4" name="Google Shape;449;p10">
            <a:extLst>
              <a:ext uri="{FF2B5EF4-FFF2-40B4-BE49-F238E27FC236}">
                <a16:creationId xmlns:a16="http://schemas.microsoft.com/office/drawing/2014/main" id="{8A4CD33A-71F7-E7D0-CFEB-D414B884EA33}"/>
              </a:ext>
            </a:extLst>
          </p:cNvPr>
          <p:cNvSpPr/>
          <p:nvPr/>
        </p:nvSpPr>
        <p:spPr>
          <a:xfrm>
            <a:off x="7691678" y="2816885"/>
            <a:ext cx="1161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900"/>
            </a:pPr>
            <a:r>
              <a:rPr lang="en-US" sz="900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Marco de detección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6" name="Google Shape;450;p10">
            <a:extLst>
              <a:ext uri="{FF2B5EF4-FFF2-40B4-BE49-F238E27FC236}">
                <a16:creationId xmlns:a16="http://schemas.microsoft.com/office/drawing/2014/main" id="{CE8DD457-4ECA-FAE1-A3C0-E2FE56AC4E91}"/>
              </a:ext>
            </a:extLst>
          </p:cNvPr>
          <p:cNvSpPr/>
          <p:nvPr/>
        </p:nvSpPr>
        <p:spPr>
          <a:xfrm>
            <a:off x="4934767" y="3158329"/>
            <a:ext cx="3931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Reglas etiquetadas con tactics/techniques. El Dashboard muestra cobertura de la matriz y gaps de detección por entidad.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8" name="Google Shape;451;p10">
            <a:extLst>
              <a:ext uri="{FF2B5EF4-FFF2-40B4-BE49-F238E27FC236}">
                <a16:creationId xmlns:a16="http://schemas.microsoft.com/office/drawing/2014/main" id="{FCA4A0E0-05CD-B5E5-C8E5-27457F5BE2A8}"/>
              </a:ext>
            </a:extLst>
          </p:cNvPr>
          <p:cNvSpPr/>
          <p:nvPr/>
        </p:nvSpPr>
        <p:spPr>
          <a:xfrm>
            <a:off x="200204" y="4226245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RNS (Red Nacional de SOC)</a:t>
            </a:r>
            <a:endParaRPr sz="120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0" name="Google Shape;452;p10">
            <a:extLst>
              <a:ext uri="{FF2B5EF4-FFF2-40B4-BE49-F238E27FC236}">
                <a16:creationId xmlns:a16="http://schemas.microsoft.com/office/drawing/2014/main" id="{C4B1FCFF-AB40-A356-88F7-19BA39B4CDCE}"/>
              </a:ext>
            </a:extLst>
          </p:cNvPr>
          <p:cNvSpPr/>
          <p:nvPr/>
        </p:nvSpPr>
        <p:spPr>
          <a:xfrm>
            <a:off x="2848187" y="4226242"/>
            <a:ext cx="1379100" cy="228600"/>
          </a:xfrm>
          <a:prstGeom prst="roundRect">
            <a:avLst>
              <a:gd name="adj" fmla="val 16000"/>
            </a:avLst>
          </a:prstGeom>
          <a:solidFill>
            <a:srgbClr val="E67E2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2" name="Google Shape;453;p10">
            <a:extLst>
              <a:ext uri="{FF2B5EF4-FFF2-40B4-BE49-F238E27FC236}">
                <a16:creationId xmlns:a16="http://schemas.microsoft.com/office/drawing/2014/main" id="{D08B2150-3FDD-F5E4-9C18-A9DA64BB291D}"/>
              </a:ext>
            </a:extLst>
          </p:cNvPr>
          <p:cNvSpPr/>
          <p:nvPr/>
        </p:nvSpPr>
        <p:spPr>
          <a:xfrm>
            <a:off x="3075437" y="4226241"/>
            <a:ext cx="924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900"/>
            </a:pPr>
            <a:r>
              <a:rPr lang="en-US" sz="900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CCN-CERT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4" name="Google Shape;454;p10">
            <a:extLst>
              <a:ext uri="{FF2B5EF4-FFF2-40B4-BE49-F238E27FC236}">
                <a16:creationId xmlns:a16="http://schemas.microsoft.com/office/drawing/2014/main" id="{0ADBA7CB-ADF0-7A19-56BB-41C096C0AA60}"/>
              </a:ext>
            </a:extLst>
          </p:cNvPr>
          <p:cNvSpPr/>
          <p:nvPr/>
        </p:nvSpPr>
        <p:spPr>
          <a:xfrm>
            <a:off x="200204" y="4567689"/>
            <a:ext cx="3931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 exporta alertas en formato compatible. Integración con LUCIA y capacidades de reporte coordinado de incidentes al CCN.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6" name="Google Shape;455;p10">
            <a:extLst>
              <a:ext uri="{FF2B5EF4-FFF2-40B4-BE49-F238E27FC236}">
                <a16:creationId xmlns:a16="http://schemas.microsoft.com/office/drawing/2014/main" id="{DDC9ADE0-55B0-22A8-7E6A-2AF696E9A092}"/>
              </a:ext>
            </a:extLst>
          </p:cNvPr>
          <p:cNvSpPr/>
          <p:nvPr/>
        </p:nvSpPr>
        <p:spPr>
          <a:xfrm>
            <a:off x="4934767" y="4226245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MISP</a:t>
            </a:r>
            <a:endParaRPr sz="1200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8" name="Google Shape;456;p10">
            <a:extLst>
              <a:ext uri="{FF2B5EF4-FFF2-40B4-BE49-F238E27FC236}">
                <a16:creationId xmlns:a16="http://schemas.microsoft.com/office/drawing/2014/main" id="{500EBC06-3118-7EF8-918D-9CC008AE505B}"/>
              </a:ext>
            </a:extLst>
          </p:cNvPr>
          <p:cNvSpPr/>
          <p:nvPr/>
        </p:nvSpPr>
        <p:spPr>
          <a:xfrm>
            <a:off x="7632247" y="4226245"/>
            <a:ext cx="1280100" cy="228600"/>
          </a:xfrm>
          <a:prstGeom prst="roundRect">
            <a:avLst>
              <a:gd name="adj" fmla="val 16000"/>
            </a:avLst>
          </a:prstGeom>
          <a:solidFill>
            <a:srgbClr val="27AE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0" name="Google Shape;457;p10">
            <a:extLst>
              <a:ext uri="{FF2B5EF4-FFF2-40B4-BE49-F238E27FC236}">
                <a16:creationId xmlns:a16="http://schemas.microsoft.com/office/drawing/2014/main" id="{F5A87BBA-B5E3-1BEE-624F-0D84956F13DC}"/>
              </a:ext>
            </a:extLst>
          </p:cNvPr>
          <p:cNvSpPr/>
          <p:nvPr/>
        </p:nvSpPr>
        <p:spPr>
          <a:xfrm>
            <a:off x="7701728" y="4226253"/>
            <a:ext cx="1141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900"/>
            </a:pPr>
            <a:r>
              <a:rPr lang="en-US" sz="900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Comunidad RedIRIS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2" name="Google Shape;458;p10">
            <a:extLst>
              <a:ext uri="{FF2B5EF4-FFF2-40B4-BE49-F238E27FC236}">
                <a16:creationId xmlns:a16="http://schemas.microsoft.com/office/drawing/2014/main" id="{D1E263AD-8411-49F8-2226-D08B7D365787}"/>
              </a:ext>
            </a:extLst>
          </p:cNvPr>
          <p:cNvSpPr/>
          <p:nvPr/>
        </p:nvSpPr>
        <p:spPr>
          <a:xfrm>
            <a:off x="4934767" y="4567689"/>
            <a:ext cx="3931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r>
              <a:rPr lang="en-US" sz="10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integra feeds de Threat Intelligence de MISP </a:t>
            </a:r>
            <a:r>
              <a:rPr lang="en-US" sz="10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compartidos</a:t>
            </a:r>
            <a:r>
              <a:rPr lang="en-US" sz="10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entre CSIRTs. </a:t>
            </a:r>
            <a:r>
              <a:rPr lang="en-US" sz="10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Contexto</a:t>
            </a:r>
            <a:r>
              <a:rPr lang="en-US" sz="10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</a:t>
            </a:r>
            <a:r>
              <a:rPr lang="en-US" sz="10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compartido</a:t>
            </a:r>
            <a:r>
              <a:rPr lang="en-US" sz="10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</a:t>
            </a:r>
            <a:r>
              <a:rPr lang="en-US" sz="10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en</a:t>
            </a:r>
            <a:r>
              <a:rPr lang="en-US" sz="10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</a:t>
            </a:r>
            <a:r>
              <a:rPr lang="en-US" sz="10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RedIRIS</a:t>
            </a:r>
            <a:r>
              <a:rPr lang="en-US" sz="10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para </a:t>
            </a:r>
            <a:r>
              <a:rPr lang="en-US" sz="10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elevar</a:t>
            </a:r>
            <a:r>
              <a:rPr lang="en-US" sz="10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</a:t>
            </a:r>
            <a:r>
              <a:rPr lang="en-US" sz="10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detección</a:t>
            </a:r>
            <a:r>
              <a:rPr lang="en-US" sz="10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</a:t>
            </a:r>
            <a:r>
              <a:rPr lang="en-US" sz="10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colectiva</a:t>
            </a:r>
            <a:r>
              <a:rPr lang="en-US" sz="10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.</a:t>
            </a:r>
            <a:endParaRPr sz="1000" dirty="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5D3A9D1A-E3BD-DB2F-A7B7-95ECCDA61F5B}"/>
              </a:ext>
            </a:extLst>
          </p:cNvPr>
          <p:cNvSpPr txBox="1">
            <a:spLocks/>
          </p:cNvSpPr>
          <p:nvPr/>
        </p:nvSpPr>
        <p:spPr>
          <a:xfrm>
            <a:off x="3308" y="792679"/>
            <a:ext cx="9528693" cy="501511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Cumplimiento normativo con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Wazuh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— relevancia para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RedIRIS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FBA06D6-306F-0174-DCEC-98D75EDD12F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6F5296B-A8F0-CC71-DB4C-5D50BEF0A4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D16754A-EB5C-5D3A-2B4F-10DCEEA04C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41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79FDF-BE81-EEA2-4C65-D9AB7731F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A1D55624-7D9A-2EC4-26C7-5FA9F1C6C8BA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71;p11">
            <a:extLst>
              <a:ext uri="{FF2B5EF4-FFF2-40B4-BE49-F238E27FC236}">
                <a16:creationId xmlns:a16="http://schemas.microsoft.com/office/drawing/2014/main" id="{9AB19729-C0A8-9DA9-8D8E-C837DE432FD1}"/>
              </a:ext>
            </a:extLst>
          </p:cNvPr>
          <p:cNvSpPr/>
          <p:nvPr/>
        </p:nvSpPr>
        <p:spPr>
          <a:xfrm>
            <a:off x="6075640" y="1400889"/>
            <a:ext cx="3029100" cy="4118139"/>
          </a:xfrm>
          <a:prstGeom prst="roundRect">
            <a:avLst>
              <a:gd name="adj" fmla="val 5490"/>
            </a:avLst>
          </a:prstGeom>
          <a:solidFill>
            <a:srgbClr val="F3F3F3">
              <a:alpha val="37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43" name="Google Shape;472;p11">
            <a:extLst>
              <a:ext uri="{FF2B5EF4-FFF2-40B4-BE49-F238E27FC236}">
                <a16:creationId xmlns:a16="http://schemas.microsoft.com/office/drawing/2014/main" id="{BBCF8EE3-B649-FA46-E55C-146FA9058F3B}"/>
              </a:ext>
            </a:extLst>
          </p:cNvPr>
          <p:cNvSpPr/>
          <p:nvPr/>
        </p:nvSpPr>
        <p:spPr>
          <a:xfrm>
            <a:off x="39261" y="1724668"/>
            <a:ext cx="6046556" cy="3347030"/>
          </a:xfrm>
          <a:prstGeom prst="roundRect">
            <a:avLst>
              <a:gd name="adj" fmla="val 5490"/>
            </a:avLst>
          </a:prstGeom>
          <a:solidFill>
            <a:srgbClr val="F3F3F3">
              <a:alpha val="37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45" name="Google Shape;473;p11">
            <a:extLst>
              <a:ext uri="{FF2B5EF4-FFF2-40B4-BE49-F238E27FC236}">
                <a16:creationId xmlns:a16="http://schemas.microsoft.com/office/drawing/2014/main" id="{E6881240-2DFD-B6EE-3340-6C80E86EAF13}"/>
              </a:ext>
            </a:extLst>
          </p:cNvPr>
          <p:cNvSpPr/>
          <p:nvPr/>
        </p:nvSpPr>
        <p:spPr>
          <a:xfrm>
            <a:off x="85965" y="4008229"/>
            <a:ext cx="1573586" cy="614100"/>
          </a:xfrm>
          <a:prstGeom prst="roundRect">
            <a:avLst>
              <a:gd name="adj" fmla="val 11497"/>
            </a:avLst>
          </a:prstGeom>
          <a:solidFill>
            <a:schemeClr val="lt1"/>
          </a:solidFill>
          <a:ln w="82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sp>
        <p:nvSpPr>
          <p:cNvPr id="47" name="Google Shape;474;p11">
            <a:extLst>
              <a:ext uri="{FF2B5EF4-FFF2-40B4-BE49-F238E27FC236}">
                <a16:creationId xmlns:a16="http://schemas.microsoft.com/office/drawing/2014/main" id="{711C9C4F-8B6B-9137-E4B1-F1BBA7327E72}"/>
              </a:ext>
            </a:extLst>
          </p:cNvPr>
          <p:cNvSpPr/>
          <p:nvPr/>
        </p:nvSpPr>
        <p:spPr>
          <a:xfrm>
            <a:off x="272936" y="4099579"/>
            <a:ext cx="1187224" cy="4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Firewall / IDS</a:t>
            </a:r>
            <a:endParaRPr sz="1200" b="1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8" name="Google Shape;475;p11">
            <a:extLst>
              <a:ext uri="{FF2B5EF4-FFF2-40B4-BE49-F238E27FC236}">
                <a16:creationId xmlns:a16="http://schemas.microsoft.com/office/drawing/2014/main" id="{D4DA4561-02A3-60CB-9F05-4B7FAA61A8E1}"/>
              </a:ext>
            </a:extLst>
          </p:cNvPr>
          <p:cNvSpPr/>
          <p:nvPr/>
        </p:nvSpPr>
        <p:spPr>
          <a:xfrm>
            <a:off x="85965" y="1912026"/>
            <a:ext cx="4755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400"/>
            </a:pPr>
            <a:r>
              <a:rPr lang="en-US" b="1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Arquitectura</a:t>
            </a:r>
            <a:r>
              <a:rPr lang="en-US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de </a:t>
            </a:r>
            <a:r>
              <a:rPr lang="en-US" b="1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referencia</a:t>
            </a:r>
            <a:endParaRPr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9" name="Google Shape;476;p11">
            <a:extLst>
              <a:ext uri="{FF2B5EF4-FFF2-40B4-BE49-F238E27FC236}">
                <a16:creationId xmlns:a16="http://schemas.microsoft.com/office/drawing/2014/main" id="{AEC5EC30-2174-696D-E218-FC2A6D9A4C51}"/>
              </a:ext>
            </a:extLst>
          </p:cNvPr>
          <p:cNvSpPr/>
          <p:nvPr/>
        </p:nvSpPr>
        <p:spPr>
          <a:xfrm>
            <a:off x="6172110" y="1420717"/>
            <a:ext cx="2809800" cy="2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025" tIns="39000" rIns="78025" bIns="39000" anchor="ctr" anchorCtr="0">
            <a:noAutofit/>
          </a:bodyPr>
          <a:lstStyle/>
          <a:p>
            <a:pPr>
              <a:buClr>
                <a:srgbClr val="005DFF"/>
              </a:buClr>
              <a:buSzPts val="1195"/>
            </a:pPr>
            <a:r>
              <a:rPr lang="en-US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Opciones de despliegue</a:t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" name="Google Shape;477;p11">
            <a:extLst>
              <a:ext uri="{FF2B5EF4-FFF2-40B4-BE49-F238E27FC236}">
                <a16:creationId xmlns:a16="http://schemas.microsoft.com/office/drawing/2014/main" id="{FD46F098-0434-BFB0-7D8E-9A18B188C847}"/>
              </a:ext>
            </a:extLst>
          </p:cNvPr>
          <p:cNvSpPr/>
          <p:nvPr/>
        </p:nvSpPr>
        <p:spPr>
          <a:xfrm>
            <a:off x="6190378" y="1759672"/>
            <a:ext cx="28098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025" tIns="39000" rIns="78025" bIns="39000" anchor="ctr" anchorCtr="0">
            <a:noAutofit/>
          </a:bodyPr>
          <a:lstStyle/>
          <a:p>
            <a:pPr>
              <a:buClr>
                <a:srgbClr val="005DFF"/>
              </a:buClr>
              <a:buSzPts val="1024"/>
            </a:pPr>
            <a:r>
              <a:rPr lang="en-US" sz="1024" b="1" dirty="0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☁  SaaS / Cloud (</a:t>
            </a:r>
            <a:r>
              <a:rPr lang="en-US" sz="1024" b="1" dirty="0" err="1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Clober</a:t>
            </a:r>
            <a:r>
              <a:rPr lang="en-US" sz="1024" b="1" dirty="0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)</a:t>
            </a:r>
            <a:endParaRPr sz="1024" dirty="0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" name="Google Shape;478;p11">
            <a:extLst>
              <a:ext uri="{FF2B5EF4-FFF2-40B4-BE49-F238E27FC236}">
                <a16:creationId xmlns:a16="http://schemas.microsoft.com/office/drawing/2014/main" id="{E5DA0778-7104-B82B-7389-01F9BFD5593B}"/>
              </a:ext>
            </a:extLst>
          </p:cNvPr>
          <p:cNvSpPr/>
          <p:nvPr/>
        </p:nvSpPr>
        <p:spPr>
          <a:xfrm>
            <a:off x="6190386" y="2153101"/>
            <a:ext cx="3029100" cy="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025" tIns="39000" rIns="78025" bIns="39000" anchor="ctr" anchorCtr="0">
            <a:noAutofit/>
          </a:bodyPr>
          <a:lstStyle/>
          <a:p>
            <a:pPr>
              <a:lnSpc>
                <a:spcPct val="150000"/>
              </a:lnSpc>
              <a:buClr>
                <a:srgbClr val="1A2744"/>
              </a:buClr>
              <a:buSzPts val="768"/>
            </a:pP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Wazuh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gestionado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en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 cloud, sin </a:t>
            </a: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infraestructura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propia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. Ideal para </a:t>
            </a: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entidades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pequeñas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 o sin </a:t>
            </a: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equipo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técnico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en-US" sz="954" dirty="0" err="1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dedicado</a:t>
            </a:r>
            <a:r>
              <a:rPr lang="en-US" sz="954" dirty="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.</a:t>
            </a:r>
            <a:endParaRPr sz="954" dirty="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2" name="Google Shape;479;p11">
            <a:extLst>
              <a:ext uri="{FF2B5EF4-FFF2-40B4-BE49-F238E27FC236}">
                <a16:creationId xmlns:a16="http://schemas.microsoft.com/office/drawing/2014/main" id="{61B2AC6E-0E19-AE88-180D-38FA785255F8}"/>
              </a:ext>
            </a:extLst>
          </p:cNvPr>
          <p:cNvCxnSpPr/>
          <p:nvPr/>
        </p:nvCxnSpPr>
        <p:spPr>
          <a:xfrm>
            <a:off x="6190380" y="2714606"/>
            <a:ext cx="2770800" cy="0"/>
          </a:xfrm>
          <a:prstGeom prst="straightConnector1">
            <a:avLst/>
          </a:prstGeom>
          <a:noFill/>
          <a:ln w="8125" cap="flat" cmpd="sng">
            <a:solidFill>
              <a:srgbClr val="CCCCCC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3" name="Google Shape;480;p11">
            <a:extLst>
              <a:ext uri="{FF2B5EF4-FFF2-40B4-BE49-F238E27FC236}">
                <a16:creationId xmlns:a16="http://schemas.microsoft.com/office/drawing/2014/main" id="{6FB7C948-9FCF-230D-E3B4-FFA186AB6FF6}"/>
              </a:ext>
            </a:extLst>
          </p:cNvPr>
          <p:cNvSpPr/>
          <p:nvPr/>
        </p:nvSpPr>
        <p:spPr>
          <a:xfrm>
            <a:off x="6190378" y="2803287"/>
            <a:ext cx="28098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025" tIns="39000" rIns="78025" bIns="39000" anchor="ctr" anchorCtr="0">
            <a:noAutofit/>
          </a:bodyPr>
          <a:lstStyle/>
          <a:p>
            <a:pPr>
              <a:buClr>
                <a:srgbClr val="005DFF"/>
              </a:buClr>
              <a:buSzPts val="1024"/>
            </a:pPr>
            <a:r>
              <a:rPr lang="en-US" sz="1024" b="1" dirty="0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On-premise</a:t>
            </a:r>
            <a:endParaRPr sz="1024" dirty="0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4" name="Google Shape;481;p11">
            <a:extLst>
              <a:ext uri="{FF2B5EF4-FFF2-40B4-BE49-F238E27FC236}">
                <a16:creationId xmlns:a16="http://schemas.microsoft.com/office/drawing/2014/main" id="{958D937B-C9F9-5821-72A7-F36797C00140}"/>
              </a:ext>
            </a:extLst>
          </p:cNvPr>
          <p:cNvSpPr/>
          <p:nvPr/>
        </p:nvSpPr>
        <p:spPr>
          <a:xfrm>
            <a:off x="6190386" y="3160177"/>
            <a:ext cx="3029100" cy="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025" tIns="39000" rIns="78025" bIns="39000" anchor="ctr" anchorCtr="0">
            <a:noAutofit/>
          </a:bodyPr>
          <a:lstStyle/>
          <a:p>
            <a:pPr>
              <a:lnSpc>
                <a:spcPct val="150000"/>
              </a:lnSpc>
              <a:buClr>
                <a:srgbClr val="1A2744"/>
              </a:buClr>
              <a:buSzPts val="768"/>
            </a:pPr>
            <a:r>
              <a:rPr lang="en-US" sz="954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Wazuh desplegado en la red propia. Control total de datos. Recomendado para universidades con datos sensibles de investigación.</a:t>
            </a:r>
            <a:endParaRPr sz="954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5" name="Google Shape;482;p11">
            <a:extLst>
              <a:ext uri="{FF2B5EF4-FFF2-40B4-BE49-F238E27FC236}">
                <a16:creationId xmlns:a16="http://schemas.microsoft.com/office/drawing/2014/main" id="{EF0E3DB6-D3F2-0589-97DA-088B215FE6D8}"/>
              </a:ext>
            </a:extLst>
          </p:cNvPr>
          <p:cNvCxnSpPr/>
          <p:nvPr/>
        </p:nvCxnSpPr>
        <p:spPr>
          <a:xfrm>
            <a:off x="6190380" y="3674202"/>
            <a:ext cx="2770800" cy="0"/>
          </a:xfrm>
          <a:prstGeom prst="straightConnector1">
            <a:avLst/>
          </a:prstGeom>
          <a:noFill/>
          <a:ln w="8125" cap="flat" cmpd="sng">
            <a:solidFill>
              <a:srgbClr val="CCCCCC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" name="Google Shape;483;p11">
            <a:extLst>
              <a:ext uri="{FF2B5EF4-FFF2-40B4-BE49-F238E27FC236}">
                <a16:creationId xmlns:a16="http://schemas.microsoft.com/office/drawing/2014/main" id="{A9980B1F-85D7-6604-CE84-514A748B7360}"/>
              </a:ext>
            </a:extLst>
          </p:cNvPr>
          <p:cNvSpPr/>
          <p:nvPr/>
        </p:nvSpPr>
        <p:spPr>
          <a:xfrm>
            <a:off x="6190378" y="3776472"/>
            <a:ext cx="28098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025" tIns="39000" rIns="78025" bIns="39000" anchor="ctr" anchorCtr="0">
            <a:noAutofit/>
          </a:bodyPr>
          <a:lstStyle/>
          <a:p>
            <a:pPr>
              <a:buClr>
                <a:srgbClr val="005DFF"/>
              </a:buClr>
              <a:buSzPts val="1024"/>
            </a:pPr>
            <a:r>
              <a:rPr lang="en-US" sz="1024" b="1" dirty="0" err="1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Híbrido</a:t>
            </a:r>
            <a:endParaRPr sz="1024" dirty="0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" name="Google Shape;484;p11">
            <a:extLst>
              <a:ext uri="{FF2B5EF4-FFF2-40B4-BE49-F238E27FC236}">
                <a16:creationId xmlns:a16="http://schemas.microsoft.com/office/drawing/2014/main" id="{9728514E-18F7-AF7A-FD28-B6F60C11BE1A}"/>
              </a:ext>
            </a:extLst>
          </p:cNvPr>
          <p:cNvSpPr/>
          <p:nvPr/>
        </p:nvSpPr>
        <p:spPr>
          <a:xfrm>
            <a:off x="6190386" y="4042013"/>
            <a:ext cx="3029100" cy="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025" tIns="39000" rIns="78025" bIns="39000" anchor="ctr" anchorCtr="0">
            <a:noAutofit/>
          </a:bodyPr>
          <a:lstStyle/>
          <a:p>
            <a:pPr>
              <a:lnSpc>
                <a:spcPct val="150000"/>
              </a:lnSpc>
              <a:buClr>
                <a:srgbClr val="1A2744"/>
              </a:buClr>
              <a:buSzPts val="768"/>
            </a:pPr>
            <a:r>
              <a:rPr lang="en-US" sz="954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Agentes en red local, Wazuh Server/Indexer en cloud privado. Balance entre control y gestión.</a:t>
            </a:r>
            <a:endParaRPr sz="954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8" name="Google Shape;485;p11">
            <a:extLst>
              <a:ext uri="{FF2B5EF4-FFF2-40B4-BE49-F238E27FC236}">
                <a16:creationId xmlns:a16="http://schemas.microsoft.com/office/drawing/2014/main" id="{E9469CF0-04B3-E1B0-AAB4-F930CD1D6E31}"/>
              </a:ext>
            </a:extLst>
          </p:cNvPr>
          <p:cNvCxnSpPr/>
          <p:nvPr/>
        </p:nvCxnSpPr>
        <p:spPr>
          <a:xfrm>
            <a:off x="6190380" y="4482591"/>
            <a:ext cx="2770800" cy="0"/>
          </a:xfrm>
          <a:prstGeom prst="straightConnector1">
            <a:avLst/>
          </a:prstGeom>
          <a:noFill/>
          <a:ln w="8125" cap="flat" cmpd="sng">
            <a:solidFill>
              <a:srgbClr val="CCCCCC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486;p11">
            <a:extLst>
              <a:ext uri="{FF2B5EF4-FFF2-40B4-BE49-F238E27FC236}">
                <a16:creationId xmlns:a16="http://schemas.microsoft.com/office/drawing/2014/main" id="{3482DE55-8751-1D4C-AB5D-44648DDCD220}"/>
              </a:ext>
            </a:extLst>
          </p:cNvPr>
          <p:cNvSpPr/>
          <p:nvPr/>
        </p:nvSpPr>
        <p:spPr>
          <a:xfrm>
            <a:off x="6190378" y="4598508"/>
            <a:ext cx="28098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025" tIns="39000" rIns="78025" bIns="39000" anchor="ctr" anchorCtr="0">
            <a:noAutofit/>
          </a:bodyPr>
          <a:lstStyle/>
          <a:p>
            <a:pPr>
              <a:buClr>
                <a:srgbClr val="005DFF"/>
              </a:buClr>
              <a:buSzPts val="1024"/>
            </a:pPr>
            <a:r>
              <a:rPr lang="en-US" sz="1024" b="1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Multi-tenant RedIRIS</a:t>
            </a:r>
            <a:endParaRPr sz="1024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" name="Google Shape;487;p11">
            <a:extLst>
              <a:ext uri="{FF2B5EF4-FFF2-40B4-BE49-F238E27FC236}">
                <a16:creationId xmlns:a16="http://schemas.microsoft.com/office/drawing/2014/main" id="{B6E8AABE-D3C8-FF96-37B6-7FAA39835C8C}"/>
              </a:ext>
            </a:extLst>
          </p:cNvPr>
          <p:cNvSpPr/>
          <p:nvPr/>
        </p:nvSpPr>
        <p:spPr>
          <a:xfrm>
            <a:off x="6190386" y="4864067"/>
            <a:ext cx="30291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025" tIns="39000" rIns="78025" bIns="39000" anchor="ctr" anchorCtr="0">
            <a:noAutofit/>
          </a:bodyPr>
          <a:lstStyle/>
          <a:p>
            <a:pPr>
              <a:lnSpc>
                <a:spcPct val="150000"/>
              </a:lnSpc>
              <a:buClr>
                <a:srgbClr val="1A2744"/>
              </a:buClr>
              <a:buSzPts val="768"/>
            </a:pPr>
            <a:r>
              <a:rPr lang="en-US" sz="954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Una instancia centralizada para múltiples entidades. Threat Intelligence compartida entre miembros RedIRIS.</a:t>
            </a:r>
            <a:endParaRPr sz="954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1" name="Google Shape;493;p11">
            <a:extLst>
              <a:ext uri="{FF2B5EF4-FFF2-40B4-BE49-F238E27FC236}">
                <a16:creationId xmlns:a16="http://schemas.microsoft.com/office/drawing/2014/main" id="{9CD48D3A-00D1-876C-2325-D4EA56EA0A46}"/>
              </a:ext>
            </a:extLst>
          </p:cNvPr>
          <p:cNvSpPr/>
          <p:nvPr/>
        </p:nvSpPr>
        <p:spPr>
          <a:xfrm>
            <a:off x="2214498" y="3041329"/>
            <a:ext cx="1811426" cy="966900"/>
          </a:xfrm>
          <a:prstGeom prst="roundRect">
            <a:avLst>
              <a:gd name="adj" fmla="val 16667"/>
            </a:avLst>
          </a:prstGeom>
          <a:solidFill>
            <a:srgbClr val="3D82F1"/>
          </a:solidFill>
          <a:ln>
            <a:noFill/>
          </a:ln>
        </p:spPr>
        <p:txBody>
          <a:bodyPr spcFirstLastPara="1" wrap="square" lIns="69075" tIns="69075" rIns="69075" bIns="69075" anchor="ctr" anchorCtr="0">
            <a:noAutofit/>
          </a:bodyPr>
          <a:lstStyle/>
          <a:p>
            <a:pPr algn="ctr"/>
            <a:endParaRPr sz="1058"/>
          </a:p>
        </p:txBody>
      </p:sp>
      <p:sp>
        <p:nvSpPr>
          <p:cNvPr id="62" name="Google Shape;494;p11">
            <a:extLst>
              <a:ext uri="{FF2B5EF4-FFF2-40B4-BE49-F238E27FC236}">
                <a16:creationId xmlns:a16="http://schemas.microsoft.com/office/drawing/2014/main" id="{4CF6BC8A-5673-F6F7-10FF-84DB8154E401}"/>
              </a:ext>
            </a:extLst>
          </p:cNvPr>
          <p:cNvSpPr/>
          <p:nvPr/>
        </p:nvSpPr>
        <p:spPr>
          <a:xfrm>
            <a:off x="2214488" y="3181931"/>
            <a:ext cx="178183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075" tIns="34525" rIns="69075" bIns="34525" anchor="ctr" anchorCtr="0">
            <a:noAutofit/>
          </a:bodyPr>
          <a:lstStyle/>
          <a:p>
            <a:pPr algn="ctr">
              <a:buClr>
                <a:schemeClr val="accent4"/>
              </a:buClr>
              <a:buSzPts val="756"/>
            </a:pPr>
            <a:r>
              <a:rPr lang="en-US" sz="1707" dirty="0" err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Wazuh</a:t>
            </a:r>
            <a:r>
              <a:rPr lang="en-US" sz="1707" dirty="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Server</a:t>
            </a:r>
            <a:endParaRPr sz="1707" dirty="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chemeClr val="accent4"/>
              </a:buClr>
              <a:buSzPts val="756"/>
            </a:pPr>
            <a:r>
              <a:rPr lang="en-US" sz="1707" dirty="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+  Indexer</a:t>
            </a:r>
            <a:endParaRPr sz="1707" dirty="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3" name="Google Shape;495;p11">
            <a:extLst>
              <a:ext uri="{FF2B5EF4-FFF2-40B4-BE49-F238E27FC236}">
                <a16:creationId xmlns:a16="http://schemas.microsoft.com/office/drawing/2014/main" id="{BA3EA4E8-BE78-31A9-56BE-0A445DEF7A68}"/>
              </a:ext>
            </a:extLst>
          </p:cNvPr>
          <p:cNvSpPr/>
          <p:nvPr/>
        </p:nvSpPr>
        <p:spPr>
          <a:xfrm>
            <a:off x="85975" y="2448679"/>
            <a:ext cx="1573575" cy="614100"/>
          </a:xfrm>
          <a:prstGeom prst="roundRect">
            <a:avLst>
              <a:gd name="adj" fmla="val 11497"/>
            </a:avLst>
          </a:prstGeom>
          <a:solidFill>
            <a:schemeClr val="lt1"/>
          </a:solidFill>
          <a:ln w="8275" cap="flat" cmpd="sng">
            <a:solidFill>
              <a:srgbClr val="3D82F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pic>
        <p:nvPicPr>
          <p:cNvPr id="64" name="Google Shape;496;p11" title="node.png">
            <a:extLst>
              <a:ext uri="{FF2B5EF4-FFF2-40B4-BE49-F238E27FC236}">
                <a16:creationId xmlns:a16="http://schemas.microsoft.com/office/drawing/2014/main" id="{1EE464DB-F123-C120-A70D-F43B193B81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21624"/>
          <a:stretch/>
        </p:blipFill>
        <p:spPr>
          <a:xfrm>
            <a:off x="1576214" y="3558709"/>
            <a:ext cx="617225" cy="87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497;p11" title="node.png">
            <a:extLst>
              <a:ext uri="{FF2B5EF4-FFF2-40B4-BE49-F238E27FC236}">
                <a16:creationId xmlns:a16="http://schemas.microsoft.com/office/drawing/2014/main" id="{A801DE07-527D-E02E-4490-B1C7179B831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21624"/>
          <a:stretch/>
        </p:blipFill>
        <p:spPr>
          <a:xfrm rot="10800000" flipH="1">
            <a:off x="1576214" y="2608009"/>
            <a:ext cx="617225" cy="8743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498;p11">
            <a:extLst>
              <a:ext uri="{FF2B5EF4-FFF2-40B4-BE49-F238E27FC236}">
                <a16:creationId xmlns:a16="http://schemas.microsoft.com/office/drawing/2014/main" id="{006CFAC7-ED55-3458-B21B-BA436E402A82}"/>
              </a:ext>
            </a:extLst>
          </p:cNvPr>
          <p:cNvSpPr/>
          <p:nvPr/>
        </p:nvSpPr>
        <p:spPr>
          <a:xfrm>
            <a:off x="272936" y="2540029"/>
            <a:ext cx="1187223" cy="4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Endpoints</a:t>
            </a:r>
            <a:endParaRPr sz="1200" b="1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(</a:t>
            </a:r>
            <a:r>
              <a:rPr lang="en-US" sz="1200" b="1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Wazuh</a:t>
            </a:r>
            <a:r>
              <a:rPr lang="en-US" sz="1200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Agent)</a:t>
            </a:r>
            <a:endParaRPr sz="1200" b="1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7" name="Google Shape;499;p11">
            <a:extLst>
              <a:ext uri="{FF2B5EF4-FFF2-40B4-BE49-F238E27FC236}">
                <a16:creationId xmlns:a16="http://schemas.microsoft.com/office/drawing/2014/main" id="{D5DA1BE8-D730-1A09-9828-C082754E6EBF}"/>
              </a:ext>
            </a:extLst>
          </p:cNvPr>
          <p:cNvSpPr/>
          <p:nvPr/>
        </p:nvSpPr>
        <p:spPr>
          <a:xfrm>
            <a:off x="85965" y="3228454"/>
            <a:ext cx="1573585" cy="614100"/>
          </a:xfrm>
          <a:prstGeom prst="roundRect">
            <a:avLst>
              <a:gd name="adj" fmla="val 11497"/>
            </a:avLst>
          </a:prstGeom>
          <a:solidFill>
            <a:schemeClr val="lt1"/>
          </a:solidFill>
          <a:ln w="8275" cap="flat" cmpd="sng">
            <a:solidFill>
              <a:srgbClr val="3D82F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sp>
        <p:nvSpPr>
          <p:cNvPr id="68" name="Google Shape;500;p11">
            <a:extLst>
              <a:ext uri="{FF2B5EF4-FFF2-40B4-BE49-F238E27FC236}">
                <a16:creationId xmlns:a16="http://schemas.microsoft.com/office/drawing/2014/main" id="{E5034BE2-7531-15BC-A336-1F04C68F289B}"/>
              </a:ext>
            </a:extLst>
          </p:cNvPr>
          <p:cNvSpPr/>
          <p:nvPr/>
        </p:nvSpPr>
        <p:spPr>
          <a:xfrm>
            <a:off x="272936" y="3319804"/>
            <a:ext cx="1187224" cy="4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Servidores</a:t>
            </a:r>
            <a:endParaRPr sz="1200" b="1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(</a:t>
            </a:r>
            <a:r>
              <a:rPr lang="en-US" sz="1200" b="1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Wazuh</a:t>
            </a:r>
            <a:r>
              <a:rPr lang="en-US" sz="1200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Agent)</a:t>
            </a:r>
            <a:endParaRPr sz="1200" b="1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69" name="Google Shape;501;p11">
            <a:extLst>
              <a:ext uri="{FF2B5EF4-FFF2-40B4-BE49-F238E27FC236}">
                <a16:creationId xmlns:a16="http://schemas.microsoft.com/office/drawing/2014/main" id="{04FF790F-9013-F61A-F2BA-5E24BE12010C}"/>
              </a:ext>
            </a:extLst>
          </p:cNvPr>
          <p:cNvCxnSpPr>
            <a:cxnSpLocks/>
            <a:stCxn id="61" idx="1"/>
          </p:cNvCxnSpPr>
          <p:nvPr/>
        </p:nvCxnSpPr>
        <p:spPr>
          <a:xfrm flipH="1">
            <a:off x="1657978" y="3524779"/>
            <a:ext cx="556520" cy="0"/>
          </a:xfrm>
          <a:prstGeom prst="straightConnector1">
            <a:avLst/>
          </a:prstGeom>
          <a:noFill/>
          <a:ln w="19050" cap="flat" cmpd="sng">
            <a:solidFill>
              <a:srgbClr val="3D82F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0" name="Google Shape;502;p11" title="node.png">
            <a:extLst>
              <a:ext uri="{FF2B5EF4-FFF2-40B4-BE49-F238E27FC236}">
                <a16:creationId xmlns:a16="http://schemas.microsoft.com/office/drawing/2014/main" id="{5B000C91-BED7-F137-E646-2B6467DB1CD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77300" r="79086" b="5869"/>
          <a:stretch/>
        </p:blipFill>
        <p:spPr>
          <a:xfrm rot="10800000" flipH="1">
            <a:off x="1566151" y="3451255"/>
            <a:ext cx="164700" cy="14715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503;p11">
            <a:extLst>
              <a:ext uri="{FF2B5EF4-FFF2-40B4-BE49-F238E27FC236}">
                <a16:creationId xmlns:a16="http://schemas.microsoft.com/office/drawing/2014/main" id="{F043095B-BB05-1B5D-4208-9DBF5EE7AE0C}"/>
              </a:ext>
            </a:extLst>
          </p:cNvPr>
          <p:cNvSpPr/>
          <p:nvPr/>
        </p:nvSpPr>
        <p:spPr>
          <a:xfrm>
            <a:off x="4572000" y="4008229"/>
            <a:ext cx="1448394" cy="614100"/>
          </a:xfrm>
          <a:prstGeom prst="roundRect">
            <a:avLst>
              <a:gd name="adj" fmla="val 11497"/>
            </a:avLst>
          </a:prstGeom>
          <a:solidFill>
            <a:schemeClr val="lt1"/>
          </a:solidFill>
          <a:ln w="8275" cap="flat" cmpd="sng">
            <a:solidFill>
              <a:srgbClr val="9B59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sp>
        <p:nvSpPr>
          <p:cNvPr id="72" name="Google Shape;504;p11">
            <a:extLst>
              <a:ext uri="{FF2B5EF4-FFF2-40B4-BE49-F238E27FC236}">
                <a16:creationId xmlns:a16="http://schemas.microsoft.com/office/drawing/2014/main" id="{674C1E97-0C0E-A572-2B0E-A84ADC15871F}"/>
              </a:ext>
            </a:extLst>
          </p:cNvPr>
          <p:cNvSpPr/>
          <p:nvPr/>
        </p:nvSpPr>
        <p:spPr>
          <a:xfrm>
            <a:off x="4752869" y="4099579"/>
            <a:ext cx="1068134" cy="4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Threat Intel</a:t>
            </a:r>
            <a:endParaRPr sz="1200" b="1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3" name="Google Shape;505;p11">
            <a:extLst>
              <a:ext uri="{FF2B5EF4-FFF2-40B4-BE49-F238E27FC236}">
                <a16:creationId xmlns:a16="http://schemas.microsoft.com/office/drawing/2014/main" id="{FCF5EB30-1857-158C-AAD6-BC748C9A65E6}"/>
              </a:ext>
            </a:extLst>
          </p:cNvPr>
          <p:cNvSpPr/>
          <p:nvPr/>
        </p:nvSpPr>
        <p:spPr>
          <a:xfrm>
            <a:off x="4559498" y="2448679"/>
            <a:ext cx="1460895" cy="614100"/>
          </a:xfrm>
          <a:prstGeom prst="roundRect">
            <a:avLst>
              <a:gd name="adj" fmla="val 11497"/>
            </a:avLst>
          </a:prstGeom>
          <a:solidFill>
            <a:schemeClr val="lt1"/>
          </a:solidFill>
          <a:ln w="8275" cap="flat" cmpd="sng">
            <a:solidFill>
              <a:srgbClr val="00E6B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sp>
        <p:nvSpPr>
          <p:cNvPr id="74" name="Google Shape;506;p11">
            <a:extLst>
              <a:ext uri="{FF2B5EF4-FFF2-40B4-BE49-F238E27FC236}">
                <a16:creationId xmlns:a16="http://schemas.microsoft.com/office/drawing/2014/main" id="{8F486ADD-F549-A7DC-5456-3F0C6242D803}"/>
              </a:ext>
            </a:extLst>
          </p:cNvPr>
          <p:cNvSpPr/>
          <p:nvPr/>
        </p:nvSpPr>
        <p:spPr>
          <a:xfrm>
            <a:off x="4752869" y="2540029"/>
            <a:ext cx="1068133" cy="4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Wazuh</a:t>
            </a:r>
            <a:endParaRPr sz="1200" b="1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Dashboard</a:t>
            </a:r>
            <a:endParaRPr sz="1200" b="1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5" name="Google Shape;507;p11">
            <a:extLst>
              <a:ext uri="{FF2B5EF4-FFF2-40B4-BE49-F238E27FC236}">
                <a16:creationId xmlns:a16="http://schemas.microsoft.com/office/drawing/2014/main" id="{21D5EC90-1E4B-6894-E744-2A83814D42F6}"/>
              </a:ext>
            </a:extLst>
          </p:cNvPr>
          <p:cNvSpPr/>
          <p:nvPr/>
        </p:nvSpPr>
        <p:spPr>
          <a:xfrm>
            <a:off x="4559498" y="3228454"/>
            <a:ext cx="1460896" cy="614100"/>
          </a:xfrm>
          <a:prstGeom prst="roundRect">
            <a:avLst>
              <a:gd name="adj" fmla="val 11497"/>
            </a:avLst>
          </a:prstGeom>
          <a:solidFill>
            <a:schemeClr val="lt1"/>
          </a:solidFill>
          <a:ln w="8275" cap="flat" cmpd="sng">
            <a:solidFill>
              <a:srgbClr val="00E6B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sp>
        <p:nvSpPr>
          <p:cNvPr id="76" name="Google Shape;508;p11">
            <a:extLst>
              <a:ext uri="{FF2B5EF4-FFF2-40B4-BE49-F238E27FC236}">
                <a16:creationId xmlns:a16="http://schemas.microsoft.com/office/drawing/2014/main" id="{F8DF6230-6B4F-37D2-D8B5-A54E3A39E6CA}"/>
              </a:ext>
            </a:extLst>
          </p:cNvPr>
          <p:cNvSpPr/>
          <p:nvPr/>
        </p:nvSpPr>
        <p:spPr>
          <a:xfrm>
            <a:off x="4752869" y="3319804"/>
            <a:ext cx="1068134" cy="4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Case </a:t>
            </a:r>
            <a:r>
              <a:rPr lang="en-US" sz="1200" b="1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Magement</a:t>
            </a:r>
            <a:endParaRPr sz="1200" b="1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77" name="Google Shape;509;p11" title="node.png">
            <a:extLst>
              <a:ext uri="{FF2B5EF4-FFF2-40B4-BE49-F238E27FC236}">
                <a16:creationId xmlns:a16="http://schemas.microsoft.com/office/drawing/2014/main" id="{B5396156-9B96-E4B0-49FB-4D53AE6D43E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21624"/>
          <a:stretch/>
        </p:blipFill>
        <p:spPr>
          <a:xfrm flipH="1">
            <a:off x="4039323" y="3558709"/>
            <a:ext cx="617225" cy="87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510;p11" title="node.png">
            <a:extLst>
              <a:ext uri="{FF2B5EF4-FFF2-40B4-BE49-F238E27FC236}">
                <a16:creationId xmlns:a16="http://schemas.microsoft.com/office/drawing/2014/main" id="{EBA2C920-FC7E-4E4B-7875-8B0ED928361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21624"/>
          <a:stretch/>
        </p:blipFill>
        <p:spPr>
          <a:xfrm rot="10800000">
            <a:off x="4039323" y="2608009"/>
            <a:ext cx="617225" cy="874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511;p11">
            <a:extLst>
              <a:ext uri="{FF2B5EF4-FFF2-40B4-BE49-F238E27FC236}">
                <a16:creationId xmlns:a16="http://schemas.microsoft.com/office/drawing/2014/main" id="{0E51ACBC-8808-559B-8259-798E4843D4DC}"/>
              </a:ext>
            </a:extLst>
          </p:cNvPr>
          <p:cNvCxnSpPr>
            <a:cxnSpLocks/>
            <a:stCxn id="61" idx="3"/>
          </p:cNvCxnSpPr>
          <p:nvPr/>
        </p:nvCxnSpPr>
        <p:spPr>
          <a:xfrm>
            <a:off x="4025924" y="3524779"/>
            <a:ext cx="496808" cy="0"/>
          </a:xfrm>
          <a:prstGeom prst="straightConnector1">
            <a:avLst/>
          </a:prstGeom>
          <a:noFill/>
          <a:ln w="19050" cap="flat" cmpd="sng">
            <a:solidFill>
              <a:srgbClr val="3D82F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0" name="Google Shape;512;p11" title="node.png">
            <a:extLst>
              <a:ext uri="{FF2B5EF4-FFF2-40B4-BE49-F238E27FC236}">
                <a16:creationId xmlns:a16="http://schemas.microsoft.com/office/drawing/2014/main" id="{C74B948F-BA52-E4DD-E48E-BB926966D1D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77300" r="79086" b="5869"/>
          <a:stretch/>
        </p:blipFill>
        <p:spPr>
          <a:xfrm rot="10800000">
            <a:off x="4491857" y="3451255"/>
            <a:ext cx="164700" cy="14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83AD8D69-6E38-2B0E-2455-5189F4B697F3}"/>
              </a:ext>
            </a:extLst>
          </p:cNvPr>
          <p:cNvSpPr txBox="1">
            <a:spLocks/>
          </p:cNvSpPr>
          <p:nvPr/>
        </p:nvSpPr>
        <p:spPr>
          <a:xfrm>
            <a:off x="3307" y="792679"/>
            <a:ext cx="9528693" cy="5015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Propuesta de despliegue para entidades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RedIRIS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8FED8AC-0534-E0B8-74D6-6243E0F511D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A6C436C-F598-09C3-4C95-8FBE0AF95B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88306D3-B1C3-E960-C6D0-D7C14B5CED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13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8180C-9FD0-DE90-B307-DCC71B81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F6CA0C45-0B41-DD51-61B2-B0ABCA7923C4}"/>
              </a:ext>
            </a:extLst>
          </p:cNvPr>
          <p:cNvPicPr preferRelativeResize="0"/>
          <p:nvPr/>
        </p:nvPicPr>
        <p:blipFill rotWithShape="1">
          <a:blip r:embed="rId2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519;p12">
            <a:extLst>
              <a:ext uri="{FF2B5EF4-FFF2-40B4-BE49-F238E27FC236}">
                <a16:creationId xmlns:a16="http://schemas.microsoft.com/office/drawing/2014/main" id="{E786CDE1-C6CA-4DA3-9CA5-DC5A3F850217}"/>
              </a:ext>
            </a:extLst>
          </p:cNvPr>
          <p:cNvSpPr/>
          <p:nvPr/>
        </p:nvSpPr>
        <p:spPr>
          <a:xfrm>
            <a:off x="5471169" y="1650215"/>
            <a:ext cx="3598200" cy="3715200"/>
          </a:xfrm>
          <a:prstGeom prst="roundRect">
            <a:avLst>
              <a:gd name="adj" fmla="val 4578"/>
            </a:avLst>
          </a:prstGeom>
          <a:solidFill>
            <a:srgbClr val="005DFF"/>
          </a:solidFill>
          <a:ln>
            <a:solidFill>
              <a:srgbClr val="005DF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27" name="Google Shape;521;p12">
            <a:extLst>
              <a:ext uri="{FF2B5EF4-FFF2-40B4-BE49-F238E27FC236}">
                <a16:creationId xmlns:a16="http://schemas.microsoft.com/office/drawing/2014/main" id="{CDBBD08B-A9AA-02A4-2838-158BE9F1D83E}"/>
              </a:ext>
            </a:extLst>
          </p:cNvPr>
          <p:cNvSpPr/>
          <p:nvPr/>
        </p:nvSpPr>
        <p:spPr>
          <a:xfrm>
            <a:off x="116605" y="1692191"/>
            <a:ext cx="269700" cy="269700"/>
          </a:xfrm>
          <a:prstGeom prst="ellipse">
            <a:avLst/>
          </a:prstGeom>
          <a:solidFill>
            <a:srgbClr val="3D82F1"/>
          </a:solidFill>
          <a:ln>
            <a:noFill/>
          </a:ln>
        </p:spPr>
        <p:txBody>
          <a:bodyPr spcFirstLastPara="1" wrap="square" lIns="96275" tIns="48125" rIns="96275" bIns="48125" anchor="t" anchorCtr="0">
            <a:noAutofit/>
          </a:bodyPr>
          <a:lstStyle/>
          <a:p>
            <a:endParaRPr sz="2949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8" name="Google Shape;522;p12">
            <a:extLst>
              <a:ext uri="{FF2B5EF4-FFF2-40B4-BE49-F238E27FC236}">
                <a16:creationId xmlns:a16="http://schemas.microsoft.com/office/drawing/2014/main" id="{14DF690A-5A09-C00F-3DCC-5F6369EF2B13}"/>
              </a:ext>
            </a:extLst>
          </p:cNvPr>
          <p:cNvSpPr/>
          <p:nvPr/>
        </p:nvSpPr>
        <p:spPr>
          <a:xfrm>
            <a:off x="158784" y="1692187"/>
            <a:ext cx="185700" cy="2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1159"/>
            </a:pPr>
            <a:r>
              <a:rPr lang="en-US" sz="1159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1</a:t>
            </a:r>
            <a:endParaRPr sz="1159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" name="Google Shape;523;p12">
            <a:extLst>
              <a:ext uri="{FF2B5EF4-FFF2-40B4-BE49-F238E27FC236}">
                <a16:creationId xmlns:a16="http://schemas.microsoft.com/office/drawing/2014/main" id="{236BCF33-6F4E-7EF6-A2ED-A5103654697C}"/>
              </a:ext>
            </a:extLst>
          </p:cNvPr>
          <p:cNvSpPr/>
          <p:nvPr/>
        </p:nvSpPr>
        <p:spPr>
          <a:xfrm>
            <a:off x="521087" y="1659105"/>
            <a:ext cx="48153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buClr>
                <a:srgbClr val="005DFF"/>
              </a:buClr>
              <a:buSzPts val="1264"/>
            </a:pPr>
            <a:r>
              <a:rPr lang="en-US" sz="1264" b="1">
                <a:solidFill>
                  <a:srgbClr val="3D82F1"/>
                </a:solidFill>
                <a:latin typeface="Manrope"/>
                <a:ea typeface="Manrope"/>
                <a:cs typeface="Manrope"/>
                <a:sym typeface="Manrope"/>
              </a:rPr>
              <a:t>Visibilidad unificada</a:t>
            </a:r>
            <a:endParaRPr sz="1264">
              <a:solidFill>
                <a:srgbClr val="3D82F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0" name="Google Shape;524;p12">
            <a:extLst>
              <a:ext uri="{FF2B5EF4-FFF2-40B4-BE49-F238E27FC236}">
                <a16:creationId xmlns:a16="http://schemas.microsoft.com/office/drawing/2014/main" id="{DBF06FF3-B21C-89F0-DB08-BEC96F97F5C2}"/>
              </a:ext>
            </a:extLst>
          </p:cNvPr>
          <p:cNvSpPr/>
          <p:nvPr/>
        </p:nvSpPr>
        <p:spPr>
          <a:xfrm>
            <a:off x="521083" y="2013045"/>
            <a:ext cx="4038300" cy="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53"/>
            </a:pPr>
            <a:r>
              <a:rPr lang="en-US" sz="1053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Wazuh Agent sobre cualquier SO: logs, FIM, vulnerabilidades, SCA. Un único panel para toda la organización.</a:t>
            </a:r>
            <a:endParaRPr sz="1053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1" name="Google Shape;525;p12">
            <a:extLst>
              <a:ext uri="{FF2B5EF4-FFF2-40B4-BE49-F238E27FC236}">
                <a16:creationId xmlns:a16="http://schemas.microsoft.com/office/drawing/2014/main" id="{1548A9C8-17F8-0DF6-44B2-1B2A4FDC9AD2}"/>
              </a:ext>
            </a:extLst>
          </p:cNvPr>
          <p:cNvSpPr/>
          <p:nvPr/>
        </p:nvSpPr>
        <p:spPr>
          <a:xfrm>
            <a:off x="116605" y="2449826"/>
            <a:ext cx="269700" cy="269700"/>
          </a:xfrm>
          <a:prstGeom prst="ellipse">
            <a:avLst/>
          </a:prstGeom>
          <a:solidFill>
            <a:srgbClr val="3D82F1"/>
          </a:solidFill>
          <a:ln>
            <a:noFill/>
          </a:ln>
        </p:spPr>
        <p:txBody>
          <a:bodyPr spcFirstLastPara="1" wrap="square" lIns="96275" tIns="48125" rIns="96275" bIns="48125" anchor="t" anchorCtr="0">
            <a:noAutofit/>
          </a:bodyPr>
          <a:lstStyle/>
          <a:p>
            <a:endParaRPr sz="2949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2" name="Google Shape;526;p12">
            <a:extLst>
              <a:ext uri="{FF2B5EF4-FFF2-40B4-BE49-F238E27FC236}">
                <a16:creationId xmlns:a16="http://schemas.microsoft.com/office/drawing/2014/main" id="{AB5E5A03-4CD7-FB96-337F-4846F3FDCD97}"/>
              </a:ext>
            </a:extLst>
          </p:cNvPr>
          <p:cNvSpPr/>
          <p:nvPr/>
        </p:nvSpPr>
        <p:spPr>
          <a:xfrm>
            <a:off x="158784" y="2449821"/>
            <a:ext cx="185700" cy="2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159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2</a:t>
            </a:r>
            <a:endParaRPr sz="1474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" name="Google Shape;527;p12">
            <a:extLst>
              <a:ext uri="{FF2B5EF4-FFF2-40B4-BE49-F238E27FC236}">
                <a16:creationId xmlns:a16="http://schemas.microsoft.com/office/drawing/2014/main" id="{ED1FBE3F-7EC2-DC75-4AEB-ED677E7E94F6}"/>
              </a:ext>
            </a:extLst>
          </p:cNvPr>
          <p:cNvSpPr/>
          <p:nvPr/>
        </p:nvSpPr>
        <p:spPr>
          <a:xfrm>
            <a:off x="521083" y="2398685"/>
            <a:ext cx="40383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buClr>
                <a:srgbClr val="005DFF"/>
              </a:buClr>
              <a:buSzPts val="1264"/>
            </a:pPr>
            <a:r>
              <a:rPr lang="en-US" sz="1264" b="1">
                <a:solidFill>
                  <a:srgbClr val="3D82F1"/>
                </a:solidFill>
                <a:latin typeface="Manrope"/>
                <a:ea typeface="Manrope"/>
                <a:cs typeface="Manrope"/>
                <a:sym typeface="Manrope"/>
              </a:rPr>
              <a:t>Respuesta automática</a:t>
            </a:r>
            <a:endParaRPr sz="1264">
              <a:solidFill>
                <a:srgbClr val="3D82F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" name="Google Shape;528;p12">
            <a:extLst>
              <a:ext uri="{FF2B5EF4-FFF2-40B4-BE49-F238E27FC236}">
                <a16:creationId xmlns:a16="http://schemas.microsoft.com/office/drawing/2014/main" id="{CC6D562A-2F92-902B-EB00-44E87264F351}"/>
              </a:ext>
            </a:extLst>
          </p:cNvPr>
          <p:cNvSpPr/>
          <p:nvPr/>
        </p:nvSpPr>
        <p:spPr>
          <a:xfrm>
            <a:off x="521083" y="2752613"/>
            <a:ext cx="4038300" cy="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53"/>
            </a:pPr>
            <a:r>
              <a:rPr lang="en-US" sz="1053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Active Response cierra el ciclo detección → respuesta</a:t>
            </a:r>
            <a:endParaRPr sz="1053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53"/>
            </a:pPr>
            <a:r>
              <a:rPr lang="en-US" sz="1053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en segundos, sin dependencia de analista 24×7.</a:t>
            </a:r>
            <a:endParaRPr sz="1053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5" name="Google Shape;529;p12">
            <a:extLst>
              <a:ext uri="{FF2B5EF4-FFF2-40B4-BE49-F238E27FC236}">
                <a16:creationId xmlns:a16="http://schemas.microsoft.com/office/drawing/2014/main" id="{BA6994C5-0CC9-ACE6-D9AB-AC33BF9CC973}"/>
              </a:ext>
            </a:extLst>
          </p:cNvPr>
          <p:cNvSpPr/>
          <p:nvPr/>
        </p:nvSpPr>
        <p:spPr>
          <a:xfrm>
            <a:off x="116605" y="3207196"/>
            <a:ext cx="269700" cy="269700"/>
          </a:xfrm>
          <a:prstGeom prst="ellipse">
            <a:avLst/>
          </a:prstGeom>
          <a:solidFill>
            <a:srgbClr val="3D82F1"/>
          </a:solidFill>
          <a:ln>
            <a:noFill/>
          </a:ln>
        </p:spPr>
        <p:txBody>
          <a:bodyPr spcFirstLastPara="1" wrap="square" lIns="96275" tIns="48125" rIns="96275" bIns="48125" anchor="t" anchorCtr="0">
            <a:noAutofit/>
          </a:bodyPr>
          <a:lstStyle/>
          <a:p>
            <a:endParaRPr sz="2949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7" name="Google Shape;530;p12">
            <a:extLst>
              <a:ext uri="{FF2B5EF4-FFF2-40B4-BE49-F238E27FC236}">
                <a16:creationId xmlns:a16="http://schemas.microsoft.com/office/drawing/2014/main" id="{ADD91E05-CD84-308D-5DE8-107274DB26C6}"/>
              </a:ext>
            </a:extLst>
          </p:cNvPr>
          <p:cNvSpPr/>
          <p:nvPr/>
        </p:nvSpPr>
        <p:spPr>
          <a:xfrm>
            <a:off x="158784" y="3207189"/>
            <a:ext cx="185700" cy="2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1159"/>
            </a:pPr>
            <a:r>
              <a:rPr lang="en-US" sz="1159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3</a:t>
            </a:r>
            <a:endParaRPr sz="1159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9" name="Google Shape;531;p12">
            <a:extLst>
              <a:ext uri="{FF2B5EF4-FFF2-40B4-BE49-F238E27FC236}">
                <a16:creationId xmlns:a16="http://schemas.microsoft.com/office/drawing/2014/main" id="{FECAC3C7-FDB6-486B-7D90-623F54201675}"/>
              </a:ext>
            </a:extLst>
          </p:cNvPr>
          <p:cNvSpPr/>
          <p:nvPr/>
        </p:nvSpPr>
        <p:spPr>
          <a:xfrm>
            <a:off x="521083" y="3156051"/>
            <a:ext cx="40383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buClr>
                <a:srgbClr val="005DFF"/>
              </a:buClr>
              <a:buSzPts val="1264"/>
            </a:pPr>
            <a:r>
              <a:rPr lang="en-US" sz="1264" b="1">
                <a:solidFill>
                  <a:srgbClr val="3D82F1"/>
                </a:solidFill>
                <a:latin typeface="Manrope"/>
                <a:ea typeface="Manrope"/>
                <a:cs typeface="Manrope"/>
                <a:sym typeface="Manrope"/>
              </a:rPr>
              <a:t>Open-source y extensible</a:t>
            </a:r>
            <a:endParaRPr sz="1264">
              <a:solidFill>
                <a:srgbClr val="3D82F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1" name="Google Shape;532;p12">
            <a:extLst>
              <a:ext uri="{FF2B5EF4-FFF2-40B4-BE49-F238E27FC236}">
                <a16:creationId xmlns:a16="http://schemas.microsoft.com/office/drawing/2014/main" id="{1E7C6AA9-752A-B3B7-B91E-EBCF57418804}"/>
              </a:ext>
            </a:extLst>
          </p:cNvPr>
          <p:cNvSpPr/>
          <p:nvPr/>
        </p:nvSpPr>
        <p:spPr>
          <a:xfrm>
            <a:off x="521083" y="3509979"/>
            <a:ext cx="4038300" cy="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53"/>
            </a:pPr>
            <a:r>
              <a:rPr lang="en-US" sz="1053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Sin licencias. Código auditables. Integraciones nativas</a:t>
            </a:r>
            <a:endParaRPr sz="1053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53"/>
            </a:pPr>
            <a:r>
              <a:rPr lang="en-US" sz="1053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con TheHive, MISP, Shuffle, VirusTotal, Elastic.</a:t>
            </a:r>
            <a:endParaRPr sz="1053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" name="Google Shape;533;p12">
            <a:extLst>
              <a:ext uri="{FF2B5EF4-FFF2-40B4-BE49-F238E27FC236}">
                <a16:creationId xmlns:a16="http://schemas.microsoft.com/office/drawing/2014/main" id="{2EF8EA0D-B030-3EF0-9946-7BEA10087FC9}"/>
              </a:ext>
            </a:extLst>
          </p:cNvPr>
          <p:cNvSpPr/>
          <p:nvPr/>
        </p:nvSpPr>
        <p:spPr>
          <a:xfrm>
            <a:off x="116605" y="3936328"/>
            <a:ext cx="269700" cy="269700"/>
          </a:xfrm>
          <a:prstGeom prst="ellipse">
            <a:avLst/>
          </a:prstGeom>
          <a:solidFill>
            <a:srgbClr val="3D82F1"/>
          </a:solidFill>
          <a:ln>
            <a:noFill/>
          </a:ln>
        </p:spPr>
        <p:txBody>
          <a:bodyPr spcFirstLastPara="1" wrap="square" lIns="96275" tIns="48125" rIns="96275" bIns="48125" anchor="t" anchorCtr="0">
            <a:noAutofit/>
          </a:bodyPr>
          <a:lstStyle/>
          <a:p>
            <a:endParaRPr sz="2949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" name="Google Shape;534;p12">
            <a:extLst>
              <a:ext uri="{FF2B5EF4-FFF2-40B4-BE49-F238E27FC236}">
                <a16:creationId xmlns:a16="http://schemas.microsoft.com/office/drawing/2014/main" id="{3D3949DD-8C9D-AC07-BF42-1A366692CDB1}"/>
              </a:ext>
            </a:extLst>
          </p:cNvPr>
          <p:cNvSpPr/>
          <p:nvPr/>
        </p:nvSpPr>
        <p:spPr>
          <a:xfrm>
            <a:off x="158784" y="3936321"/>
            <a:ext cx="185700" cy="2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1159"/>
            </a:pPr>
            <a:r>
              <a:rPr lang="en-US" sz="1159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4</a:t>
            </a:r>
            <a:endParaRPr sz="1159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" name="Google Shape;535;p12">
            <a:extLst>
              <a:ext uri="{FF2B5EF4-FFF2-40B4-BE49-F238E27FC236}">
                <a16:creationId xmlns:a16="http://schemas.microsoft.com/office/drawing/2014/main" id="{ED73EEEB-9E15-A146-6EA7-B5B329182973}"/>
              </a:ext>
            </a:extLst>
          </p:cNvPr>
          <p:cNvSpPr/>
          <p:nvPr/>
        </p:nvSpPr>
        <p:spPr>
          <a:xfrm>
            <a:off x="521083" y="3903242"/>
            <a:ext cx="40383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buClr>
                <a:srgbClr val="005DFF"/>
              </a:buClr>
              <a:buSzPts val="1264"/>
            </a:pPr>
            <a:r>
              <a:rPr lang="en-US" sz="1264" b="1">
                <a:solidFill>
                  <a:srgbClr val="3D82F1"/>
                </a:solidFill>
                <a:latin typeface="Manrope"/>
                <a:ea typeface="Manrope"/>
                <a:cs typeface="Manrope"/>
                <a:sym typeface="Manrope"/>
              </a:rPr>
              <a:t>Compliance integrado</a:t>
            </a:r>
            <a:endParaRPr sz="1264">
              <a:solidFill>
                <a:srgbClr val="3D82F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9" name="Google Shape;536;p12">
            <a:extLst>
              <a:ext uri="{FF2B5EF4-FFF2-40B4-BE49-F238E27FC236}">
                <a16:creationId xmlns:a16="http://schemas.microsoft.com/office/drawing/2014/main" id="{CF13601D-12A2-3DF7-A33E-963E63F8F89D}"/>
              </a:ext>
            </a:extLst>
          </p:cNvPr>
          <p:cNvSpPr/>
          <p:nvPr/>
        </p:nvSpPr>
        <p:spPr>
          <a:xfrm>
            <a:off x="521083" y="4257170"/>
            <a:ext cx="4038300" cy="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53"/>
            </a:pPr>
            <a:r>
              <a:rPr lang="en-US" sz="1053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Cobertura nativa de ENS, NIS2, ISO 27001 y MITRE ATT&amp;CK</a:t>
            </a:r>
            <a:endParaRPr sz="1053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53"/>
            </a:pPr>
            <a:r>
              <a:rPr lang="en-US" sz="1053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con evidencias exportables para auditorías.</a:t>
            </a:r>
            <a:endParaRPr sz="1053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" name="Google Shape;537;p12">
            <a:extLst>
              <a:ext uri="{FF2B5EF4-FFF2-40B4-BE49-F238E27FC236}">
                <a16:creationId xmlns:a16="http://schemas.microsoft.com/office/drawing/2014/main" id="{3F47EBCA-04A1-6F21-F9EE-27E303F0139F}"/>
              </a:ext>
            </a:extLst>
          </p:cNvPr>
          <p:cNvSpPr/>
          <p:nvPr/>
        </p:nvSpPr>
        <p:spPr>
          <a:xfrm>
            <a:off x="116605" y="4707378"/>
            <a:ext cx="269700" cy="269700"/>
          </a:xfrm>
          <a:prstGeom prst="ellipse">
            <a:avLst/>
          </a:prstGeom>
          <a:solidFill>
            <a:srgbClr val="3D82F1"/>
          </a:solidFill>
          <a:ln>
            <a:noFill/>
          </a:ln>
        </p:spPr>
        <p:txBody>
          <a:bodyPr spcFirstLastPara="1" wrap="square" lIns="96275" tIns="48125" rIns="96275" bIns="48125" anchor="t" anchorCtr="0">
            <a:noAutofit/>
          </a:bodyPr>
          <a:lstStyle/>
          <a:p>
            <a:endParaRPr sz="2949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3" name="Google Shape;538;p12">
            <a:extLst>
              <a:ext uri="{FF2B5EF4-FFF2-40B4-BE49-F238E27FC236}">
                <a16:creationId xmlns:a16="http://schemas.microsoft.com/office/drawing/2014/main" id="{9ED0D311-AC5B-C65E-5029-1091D92FA252}"/>
              </a:ext>
            </a:extLst>
          </p:cNvPr>
          <p:cNvSpPr/>
          <p:nvPr/>
        </p:nvSpPr>
        <p:spPr>
          <a:xfrm>
            <a:off x="158784" y="4707369"/>
            <a:ext cx="185700" cy="2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1159"/>
            </a:pPr>
            <a:r>
              <a:rPr lang="en-US" sz="1159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5</a:t>
            </a:r>
            <a:endParaRPr sz="1159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" name="Google Shape;539;p12">
            <a:extLst>
              <a:ext uri="{FF2B5EF4-FFF2-40B4-BE49-F238E27FC236}">
                <a16:creationId xmlns:a16="http://schemas.microsoft.com/office/drawing/2014/main" id="{65EAC620-0FC6-611F-C5C7-84F158E9BB5A}"/>
              </a:ext>
            </a:extLst>
          </p:cNvPr>
          <p:cNvSpPr/>
          <p:nvPr/>
        </p:nvSpPr>
        <p:spPr>
          <a:xfrm>
            <a:off x="521083" y="4674287"/>
            <a:ext cx="40383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buClr>
                <a:srgbClr val="005DFF"/>
              </a:buClr>
              <a:buSzPts val="1264"/>
            </a:pPr>
            <a:r>
              <a:rPr lang="en-US" sz="1264" b="1">
                <a:solidFill>
                  <a:srgbClr val="3D82F1"/>
                </a:solidFill>
                <a:latin typeface="Manrope"/>
                <a:ea typeface="Manrope"/>
                <a:cs typeface="Manrope"/>
                <a:sym typeface="Manrope"/>
              </a:rPr>
              <a:t>Deal para RedIRIS</a:t>
            </a:r>
            <a:endParaRPr sz="1264">
              <a:solidFill>
                <a:srgbClr val="3D82F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" name="Google Shape;540;p12">
            <a:extLst>
              <a:ext uri="{FF2B5EF4-FFF2-40B4-BE49-F238E27FC236}">
                <a16:creationId xmlns:a16="http://schemas.microsoft.com/office/drawing/2014/main" id="{D735887E-9EB9-6737-F65E-C2A9D82B7126}"/>
              </a:ext>
            </a:extLst>
          </p:cNvPr>
          <p:cNvSpPr/>
          <p:nvPr/>
        </p:nvSpPr>
        <p:spPr>
          <a:xfrm>
            <a:off x="521083" y="5028215"/>
            <a:ext cx="4272900" cy="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5" rIns="96275" bIns="48125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53"/>
            </a:pPr>
            <a:r>
              <a:rPr lang="en-US" sz="1053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Arquitectura multi-tenant: Threat Intelligence compartida</a:t>
            </a:r>
            <a:endParaRPr sz="1053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53"/>
            </a:pPr>
            <a:r>
              <a:rPr lang="en-US" sz="1053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entre entidades. Escalable desde una universidad a toda la red.</a:t>
            </a:r>
            <a:endParaRPr sz="1053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" name="Google Shape;541;p12">
            <a:extLst>
              <a:ext uri="{FF2B5EF4-FFF2-40B4-BE49-F238E27FC236}">
                <a16:creationId xmlns:a16="http://schemas.microsoft.com/office/drawing/2014/main" id="{BD5A67D5-9E90-354C-6A5D-4C930EF95921}"/>
              </a:ext>
            </a:extLst>
          </p:cNvPr>
          <p:cNvSpPr/>
          <p:nvPr/>
        </p:nvSpPr>
        <p:spPr>
          <a:xfrm>
            <a:off x="5947369" y="1941690"/>
            <a:ext cx="26457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25" tIns="54000" rIns="108025" bIns="54000" anchor="ctr" anchorCtr="0">
            <a:noAutofit/>
          </a:bodyPr>
          <a:lstStyle/>
          <a:p>
            <a:pPr algn="ctr">
              <a:buClr>
                <a:srgbClr val="FFFFFF"/>
              </a:buClr>
              <a:buSzPts val="2127"/>
            </a:pPr>
            <a:r>
              <a:rPr lang="en-US" sz="2127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¿Hablamos?</a:t>
            </a:r>
            <a:endParaRPr sz="2127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" name="Google Shape;542;p12">
            <a:extLst>
              <a:ext uri="{FF2B5EF4-FFF2-40B4-BE49-F238E27FC236}">
                <a16:creationId xmlns:a16="http://schemas.microsoft.com/office/drawing/2014/main" id="{4FB196A2-4545-39BE-C318-03385D1C9138}"/>
              </a:ext>
            </a:extLst>
          </p:cNvPr>
          <p:cNvSpPr/>
          <p:nvPr/>
        </p:nvSpPr>
        <p:spPr>
          <a:xfrm>
            <a:off x="5543782" y="2630158"/>
            <a:ext cx="34530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625" tIns="49300" rIns="98625" bIns="49300" anchor="ctr" anchorCtr="0">
            <a:noAutofit/>
          </a:bodyPr>
          <a:lstStyle/>
          <a:p>
            <a:pPr algn="ctr">
              <a:buClr>
                <a:srgbClr val="FFFFFF"/>
              </a:buClr>
              <a:buSzPts val="1511"/>
            </a:pPr>
            <a:r>
              <a:rPr lang="en-US" sz="1511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Alexander R. Bohórquez Lares</a:t>
            </a:r>
            <a:endParaRPr sz="1511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1" name="Google Shape;543;p12">
            <a:extLst>
              <a:ext uri="{FF2B5EF4-FFF2-40B4-BE49-F238E27FC236}">
                <a16:creationId xmlns:a16="http://schemas.microsoft.com/office/drawing/2014/main" id="{38C4D6EE-A3C8-010F-F9FA-E142CB6633B6}"/>
              </a:ext>
            </a:extLst>
          </p:cNvPr>
          <p:cNvSpPr/>
          <p:nvPr/>
        </p:nvSpPr>
        <p:spPr>
          <a:xfrm>
            <a:off x="5543782" y="3068319"/>
            <a:ext cx="34530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625" tIns="49300" rIns="98625" bIns="49300" anchor="ctr" anchorCtr="0">
            <a:noAutofit/>
          </a:bodyPr>
          <a:lstStyle/>
          <a:p>
            <a:pPr algn="ctr">
              <a:buClr>
                <a:schemeClr val="lt1"/>
              </a:buClr>
              <a:buSzPts val="1511"/>
            </a:pPr>
            <a:r>
              <a:rPr lang="en-US" sz="151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Operations Director</a:t>
            </a:r>
            <a:endParaRPr sz="151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63" name="Google Shape;544;p12">
            <a:extLst>
              <a:ext uri="{FF2B5EF4-FFF2-40B4-BE49-F238E27FC236}">
                <a16:creationId xmlns:a16="http://schemas.microsoft.com/office/drawing/2014/main" id="{5BCFE93B-C981-FF26-D2D8-93B02F6AF1EB}"/>
              </a:ext>
            </a:extLst>
          </p:cNvPr>
          <p:cNvCxnSpPr/>
          <p:nvPr/>
        </p:nvCxnSpPr>
        <p:spPr>
          <a:xfrm>
            <a:off x="5724444" y="3931715"/>
            <a:ext cx="3091800" cy="0"/>
          </a:xfrm>
          <a:prstGeom prst="straightConnector1">
            <a:avLst/>
          </a:prstGeom>
          <a:noFill/>
          <a:ln w="11250" cap="flat" cmpd="sng">
            <a:solidFill>
              <a:schemeClr val="lt1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4" name="Google Shape;545;p12">
            <a:extLst>
              <a:ext uri="{FF2B5EF4-FFF2-40B4-BE49-F238E27FC236}">
                <a16:creationId xmlns:a16="http://schemas.microsoft.com/office/drawing/2014/main" id="{C69FF82B-6893-CC36-2D94-82D17CE52639}"/>
              </a:ext>
            </a:extLst>
          </p:cNvPr>
          <p:cNvSpPr/>
          <p:nvPr/>
        </p:nvSpPr>
        <p:spPr>
          <a:xfrm>
            <a:off x="6670404" y="3407428"/>
            <a:ext cx="11997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625" tIns="49300" rIns="98625" bIns="49300" anchor="ctr" anchorCtr="0">
            <a:noAutofit/>
          </a:bodyPr>
          <a:lstStyle/>
          <a:p>
            <a:pPr algn="ctr"/>
            <a:r>
              <a:rPr lang="en-US" sz="1295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Wazuh Inc.</a:t>
            </a:r>
            <a:endParaRPr sz="1295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" name="Google Shape;546;p12">
            <a:extLst>
              <a:ext uri="{FF2B5EF4-FFF2-40B4-BE49-F238E27FC236}">
                <a16:creationId xmlns:a16="http://schemas.microsoft.com/office/drawing/2014/main" id="{9E698C3F-3DE6-1276-5B31-27D2E73B55DB}"/>
              </a:ext>
            </a:extLst>
          </p:cNvPr>
          <p:cNvSpPr/>
          <p:nvPr/>
        </p:nvSpPr>
        <p:spPr>
          <a:xfrm>
            <a:off x="5543782" y="4068545"/>
            <a:ext cx="34530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625" tIns="49300" rIns="98625" bIns="49300" anchor="ctr" anchorCtr="0">
            <a:noAutofit/>
          </a:bodyPr>
          <a:lstStyle/>
          <a:p>
            <a:pPr algn="ctr">
              <a:buClr>
                <a:srgbClr val="FFFFFF"/>
              </a:buClr>
              <a:buSzPts val="1511"/>
            </a:pPr>
            <a:r>
              <a:rPr lang="en-US" sz="1511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Gustavo Daniel Afonso Hernández</a:t>
            </a:r>
            <a:endParaRPr sz="1511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6" name="Google Shape;547;p12">
            <a:extLst>
              <a:ext uri="{FF2B5EF4-FFF2-40B4-BE49-F238E27FC236}">
                <a16:creationId xmlns:a16="http://schemas.microsoft.com/office/drawing/2014/main" id="{835A55FD-5CDD-1D31-01F1-CDDDAA493FDA}"/>
              </a:ext>
            </a:extLst>
          </p:cNvPr>
          <p:cNvSpPr/>
          <p:nvPr/>
        </p:nvSpPr>
        <p:spPr>
          <a:xfrm>
            <a:off x="5543782" y="4423438"/>
            <a:ext cx="34530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625" tIns="49300" rIns="98625" bIns="49300" anchor="ctr" anchorCtr="0">
            <a:noAutofit/>
          </a:bodyPr>
          <a:lstStyle/>
          <a:p>
            <a:pPr algn="ctr">
              <a:buClr>
                <a:schemeClr val="lt1"/>
              </a:buClr>
              <a:buSzPts val="1511"/>
            </a:pPr>
            <a:r>
              <a:rPr lang="en-US" sz="151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Cybersecurity Senior Specialist</a:t>
            </a:r>
            <a:endParaRPr sz="151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7" name="Google Shape;548;p12">
            <a:extLst>
              <a:ext uri="{FF2B5EF4-FFF2-40B4-BE49-F238E27FC236}">
                <a16:creationId xmlns:a16="http://schemas.microsoft.com/office/drawing/2014/main" id="{D2B75B95-09E2-50B9-2600-B0A4A5939F51}"/>
              </a:ext>
            </a:extLst>
          </p:cNvPr>
          <p:cNvSpPr/>
          <p:nvPr/>
        </p:nvSpPr>
        <p:spPr>
          <a:xfrm>
            <a:off x="5543782" y="4762551"/>
            <a:ext cx="34530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625" tIns="49300" rIns="98625" bIns="49300" anchor="ctr" anchorCtr="0">
            <a:noAutofit/>
          </a:bodyPr>
          <a:lstStyle/>
          <a:p>
            <a:pPr algn="ctr">
              <a:buClr>
                <a:schemeClr val="lt1"/>
              </a:buClr>
              <a:buSzPts val="1295"/>
            </a:pPr>
            <a:r>
              <a:rPr lang="en-US" sz="1295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Grupo de Ciberseguridad Clober</a:t>
            </a:r>
            <a:endParaRPr sz="1295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68" name="Google Shape;555;p12">
            <a:extLst>
              <a:ext uri="{FF2B5EF4-FFF2-40B4-BE49-F238E27FC236}">
                <a16:creationId xmlns:a16="http://schemas.microsoft.com/office/drawing/2014/main" id="{3095B1A8-16AA-E74D-3068-7C3FAEE43057}"/>
              </a:ext>
            </a:extLst>
          </p:cNvPr>
          <p:cNvCxnSpPr/>
          <p:nvPr/>
        </p:nvCxnSpPr>
        <p:spPr>
          <a:xfrm>
            <a:off x="5724444" y="2573365"/>
            <a:ext cx="3091800" cy="0"/>
          </a:xfrm>
          <a:prstGeom prst="straightConnector1">
            <a:avLst/>
          </a:prstGeom>
          <a:noFill/>
          <a:ln w="11250" cap="flat" cmpd="sng">
            <a:solidFill>
              <a:schemeClr val="lt1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BB2724E0-A5C8-47B9-BAFF-B9F7364840EF}"/>
              </a:ext>
            </a:extLst>
          </p:cNvPr>
          <p:cNvSpPr txBox="1">
            <a:spLocks/>
          </p:cNvSpPr>
          <p:nvPr/>
        </p:nvSpPr>
        <p:spPr>
          <a:xfrm>
            <a:off x="46768" y="772582"/>
            <a:ext cx="9528693" cy="5015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48CD7C9D-4A9E-FCB6-7113-4BD987397086}"/>
              </a:ext>
            </a:extLst>
          </p:cNvPr>
          <p:cNvSpPr txBox="1">
            <a:spLocks/>
          </p:cNvSpPr>
          <p:nvPr/>
        </p:nvSpPr>
        <p:spPr>
          <a:xfrm>
            <a:off x="46768" y="1235639"/>
            <a:ext cx="7962900" cy="3710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Wazuh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como columna vertebral del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CyberSOC</a:t>
            </a: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879662-6E6C-D662-00A5-EF703CC5ECE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E0F5260-7059-63E5-30E3-626049E39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DA28EE8-C0FB-5CDE-8E08-35EBC9F35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03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F564D-A40F-94C9-43EA-20E247EFB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560;p13" title="Eliminar_el_text_overlay_dejar_solo_el_fondo_2k_delpmaspu.png">
            <a:extLst>
              <a:ext uri="{FF2B5EF4-FFF2-40B4-BE49-F238E27FC236}">
                <a16:creationId xmlns:a16="http://schemas.microsoft.com/office/drawing/2014/main" id="{F078FCCF-307C-7EE9-3EFF-0273D5F64CFF}"/>
              </a:ext>
            </a:extLst>
          </p:cNvPr>
          <p:cNvPicPr preferRelativeResize="0"/>
          <p:nvPr/>
        </p:nvPicPr>
        <p:blipFill rotWithShape="1">
          <a:blip r:embed="rId2">
            <a:alphaModFix amt="11000"/>
          </a:blip>
          <a:srcRect/>
          <a:stretch/>
        </p:blipFill>
        <p:spPr>
          <a:xfrm>
            <a:off x="-1592300" y="-2400"/>
            <a:ext cx="122880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B750AEA-5F39-DABE-19CF-86280DBD9B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2050998"/>
            <a:ext cx="4572000" cy="1011677"/>
          </a:xfrm>
        </p:spPr>
        <p:txBody>
          <a:bodyPr/>
          <a:lstStyle/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Tus datos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87EB5B1-6EDA-2ACA-C77C-72BFE415D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71166"/>
            <a:ext cx="2351382" cy="786626"/>
          </a:xfrm>
          <a:prstGeom prst="rect">
            <a:avLst/>
          </a:prstGeom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64625C67-71AD-1D3A-E876-800E2C79B474}"/>
              </a:ext>
            </a:extLst>
          </p:cNvPr>
          <p:cNvSpPr txBox="1">
            <a:spLocks/>
          </p:cNvSpPr>
          <p:nvPr/>
        </p:nvSpPr>
        <p:spPr>
          <a:xfrm rot="-120000">
            <a:off x="2238053" y="3242627"/>
            <a:ext cx="4667894" cy="986453"/>
          </a:xfrm>
          <a:prstGeom prst="roundRect">
            <a:avLst>
              <a:gd name="adj" fmla="val 29767"/>
            </a:avLst>
          </a:prstGeom>
          <a:solidFill>
            <a:srgbClr val="E5F0FF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6000" b="1" dirty="0">
                <a:solidFill>
                  <a:srgbClr val="005DFF"/>
                </a:solidFill>
              </a:rPr>
              <a:t>bajo control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12C0A97-1FFA-67D0-678C-1034D25726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470" y="4844962"/>
            <a:ext cx="3060336" cy="63903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D323A24-7DCB-E72E-AE68-E20552AC82B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11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FBEBB-63D2-2011-A0D2-A0C6915A1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06D2C7A8-CDE6-5293-5D2D-01348742F905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8EFB72FA-D2D0-2E8E-1342-3B8B1887C581}"/>
              </a:ext>
            </a:extLst>
          </p:cNvPr>
          <p:cNvSpPr txBox="1">
            <a:spLocks/>
          </p:cNvSpPr>
          <p:nvPr/>
        </p:nvSpPr>
        <p:spPr>
          <a:xfrm>
            <a:off x="-3472" y="556227"/>
            <a:ext cx="5446853" cy="501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58A330D-D283-7819-0F21-ECF6F455C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sp>
        <p:nvSpPr>
          <p:cNvPr id="105" name="Google Shape;101;p2">
            <a:extLst>
              <a:ext uri="{FF2B5EF4-FFF2-40B4-BE49-F238E27FC236}">
                <a16:creationId xmlns:a16="http://schemas.microsoft.com/office/drawing/2014/main" id="{AFAE29F6-CA5E-0172-9A9D-4FA3F3EF8464}"/>
              </a:ext>
            </a:extLst>
          </p:cNvPr>
          <p:cNvSpPr/>
          <p:nvPr/>
        </p:nvSpPr>
        <p:spPr>
          <a:xfrm>
            <a:off x="4705113" y="2247693"/>
            <a:ext cx="4263300" cy="941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2;p2">
            <a:extLst>
              <a:ext uri="{FF2B5EF4-FFF2-40B4-BE49-F238E27FC236}">
                <a16:creationId xmlns:a16="http://schemas.microsoft.com/office/drawing/2014/main" id="{07BC2B72-E215-E91B-F745-10288DF3F73D}"/>
              </a:ext>
            </a:extLst>
          </p:cNvPr>
          <p:cNvSpPr/>
          <p:nvPr/>
        </p:nvSpPr>
        <p:spPr>
          <a:xfrm>
            <a:off x="4705113" y="3397305"/>
            <a:ext cx="4263300" cy="941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Google Shape;103;p2">
            <a:extLst>
              <a:ext uri="{FF2B5EF4-FFF2-40B4-BE49-F238E27FC236}">
                <a16:creationId xmlns:a16="http://schemas.microsoft.com/office/drawing/2014/main" id="{500191EC-7F00-4D45-4452-9DD9CBA73D19}"/>
              </a:ext>
            </a:extLst>
          </p:cNvPr>
          <p:cNvSpPr/>
          <p:nvPr/>
        </p:nvSpPr>
        <p:spPr>
          <a:xfrm>
            <a:off x="175588" y="3397305"/>
            <a:ext cx="4263300" cy="941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Google Shape;104;p2">
            <a:extLst>
              <a:ext uri="{FF2B5EF4-FFF2-40B4-BE49-F238E27FC236}">
                <a16:creationId xmlns:a16="http://schemas.microsoft.com/office/drawing/2014/main" id="{5E672E23-8689-BBBC-100D-286B8855B82F}"/>
              </a:ext>
            </a:extLst>
          </p:cNvPr>
          <p:cNvSpPr/>
          <p:nvPr/>
        </p:nvSpPr>
        <p:spPr>
          <a:xfrm>
            <a:off x="4705113" y="4588655"/>
            <a:ext cx="4263300" cy="941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Google Shape;105;p2">
            <a:extLst>
              <a:ext uri="{FF2B5EF4-FFF2-40B4-BE49-F238E27FC236}">
                <a16:creationId xmlns:a16="http://schemas.microsoft.com/office/drawing/2014/main" id="{D198C918-386E-6134-7506-AEDE5635344D}"/>
              </a:ext>
            </a:extLst>
          </p:cNvPr>
          <p:cNvSpPr/>
          <p:nvPr/>
        </p:nvSpPr>
        <p:spPr>
          <a:xfrm>
            <a:off x="175588" y="4588655"/>
            <a:ext cx="4263300" cy="941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Google Shape;106;p2">
            <a:extLst>
              <a:ext uri="{FF2B5EF4-FFF2-40B4-BE49-F238E27FC236}">
                <a16:creationId xmlns:a16="http://schemas.microsoft.com/office/drawing/2014/main" id="{43164CB8-7CBF-9E18-5DB5-344A25D21327}"/>
              </a:ext>
            </a:extLst>
          </p:cNvPr>
          <p:cNvSpPr/>
          <p:nvPr/>
        </p:nvSpPr>
        <p:spPr>
          <a:xfrm>
            <a:off x="4705113" y="1056343"/>
            <a:ext cx="4263300" cy="941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Google Shape;107;p2">
            <a:extLst>
              <a:ext uri="{FF2B5EF4-FFF2-40B4-BE49-F238E27FC236}">
                <a16:creationId xmlns:a16="http://schemas.microsoft.com/office/drawing/2014/main" id="{3124FD35-9D15-90BD-38CD-BC19A7B114A7}"/>
              </a:ext>
            </a:extLst>
          </p:cNvPr>
          <p:cNvSpPr/>
          <p:nvPr/>
        </p:nvSpPr>
        <p:spPr>
          <a:xfrm>
            <a:off x="175588" y="1056343"/>
            <a:ext cx="4263300" cy="941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Google Shape;108;p2">
            <a:extLst>
              <a:ext uri="{FF2B5EF4-FFF2-40B4-BE49-F238E27FC236}">
                <a16:creationId xmlns:a16="http://schemas.microsoft.com/office/drawing/2014/main" id="{B9857B62-ECCF-020D-5AD2-51C34A83DF8F}"/>
              </a:ext>
            </a:extLst>
          </p:cNvPr>
          <p:cNvSpPr txBox="1"/>
          <p:nvPr/>
        </p:nvSpPr>
        <p:spPr>
          <a:xfrm>
            <a:off x="485001" y="1276397"/>
            <a:ext cx="5727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ctr" anchorCtr="0">
            <a:normAutofit/>
          </a:bodyPr>
          <a:lstStyle/>
          <a:p>
            <a:r>
              <a:rPr lang="en-US" sz="2657" dirty="0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01</a:t>
            </a:r>
            <a:endParaRPr sz="1163" dirty="0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121" name="Google Shape;109;p2">
            <a:extLst>
              <a:ext uri="{FF2B5EF4-FFF2-40B4-BE49-F238E27FC236}">
                <a16:creationId xmlns:a16="http://schemas.microsoft.com/office/drawing/2014/main" id="{C487DC5F-7AD0-FE31-B8CF-95D9576DF3BA}"/>
              </a:ext>
            </a:extLst>
          </p:cNvPr>
          <p:cNvSpPr txBox="1"/>
          <p:nvPr/>
        </p:nvSpPr>
        <p:spPr>
          <a:xfrm>
            <a:off x="1340388" y="2467040"/>
            <a:ext cx="22401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t" anchorCtr="0"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1329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 como núcleo del CyberSOC.</a:t>
            </a:r>
            <a:endParaRPr sz="1329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23" name="Google Shape;110;p2">
            <a:extLst>
              <a:ext uri="{FF2B5EF4-FFF2-40B4-BE49-F238E27FC236}">
                <a16:creationId xmlns:a16="http://schemas.microsoft.com/office/drawing/2014/main" id="{939E12B3-91AC-BABD-07AD-47A4919779E5}"/>
              </a:ext>
            </a:extLst>
          </p:cNvPr>
          <p:cNvSpPr txBox="1"/>
          <p:nvPr/>
        </p:nvSpPr>
        <p:spPr>
          <a:xfrm>
            <a:off x="485001" y="2467744"/>
            <a:ext cx="5727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ctr" anchorCtr="0">
            <a:normAutofit/>
          </a:bodyPr>
          <a:lstStyle/>
          <a:p>
            <a:pPr>
              <a:buClr>
                <a:schemeClr val="dk1"/>
              </a:buClr>
              <a:buSzPct val="100000"/>
            </a:pPr>
            <a:r>
              <a:rPr lang="en-US" sz="2657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02</a:t>
            </a:r>
            <a:endParaRPr sz="1163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125" name="Google Shape;111;p2">
            <a:extLst>
              <a:ext uri="{FF2B5EF4-FFF2-40B4-BE49-F238E27FC236}">
                <a16:creationId xmlns:a16="http://schemas.microsoft.com/office/drawing/2014/main" id="{DBA9420B-1351-F47B-81DC-F45B7230FF45}"/>
              </a:ext>
            </a:extLst>
          </p:cNvPr>
          <p:cNvSpPr txBox="1"/>
          <p:nvPr/>
        </p:nvSpPr>
        <p:spPr>
          <a:xfrm>
            <a:off x="485001" y="3590153"/>
            <a:ext cx="5727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ctr" anchorCtr="0">
            <a:normAutofit/>
          </a:bodyPr>
          <a:lstStyle/>
          <a:p>
            <a:pPr>
              <a:buClr>
                <a:schemeClr val="dk1"/>
              </a:buClr>
              <a:buSzPct val="100000"/>
            </a:pPr>
            <a:r>
              <a:rPr lang="en-US" sz="2657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03</a:t>
            </a:r>
            <a:endParaRPr sz="1163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127" name="Google Shape;112;p2">
            <a:extLst>
              <a:ext uri="{FF2B5EF4-FFF2-40B4-BE49-F238E27FC236}">
                <a16:creationId xmlns:a16="http://schemas.microsoft.com/office/drawing/2014/main" id="{FA286A5E-2D24-0F20-9D02-CF07F6FEA16A}"/>
              </a:ext>
            </a:extLst>
          </p:cNvPr>
          <p:cNvSpPr txBox="1"/>
          <p:nvPr/>
        </p:nvSpPr>
        <p:spPr>
          <a:xfrm>
            <a:off x="485001" y="4762599"/>
            <a:ext cx="5727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ctr" anchorCtr="0">
            <a:normAutofit/>
          </a:bodyPr>
          <a:lstStyle/>
          <a:p>
            <a:pPr>
              <a:buClr>
                <a:schemeClr val="dk1"/>
              </a:buClr>
              <a:buSzPct val="100000"/>
            </a:pPr>
            <a:r>
              <a:rPr lang="en-US" sz="2657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04</a:t>
            </a:r>
            <a:endParaRPr sz="1163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129" name="Google Shape;113;p2">
            <a:extLst>
              <a:ext uri="{FF2B5EF4-FFF2-40B4-BE49-F238E27FC236}">
                <a16:creationId xmlns:a16="http://schemas.microsoft.com/office/drawing/2014/main" id="{5C3A8A34-145C-2C39-0A30-F7700D489D76}"/>
              </a:ext>
            </a:extLst>
          </p:cNvPr>
          <p:cNvSpPr txBox="1"/>
          <p:nvPr/>
        </p:nvSpPr>
        <p:spPr>
          <a:xfrm>
            <a:off x="1340388" y="1276392"/>
            <a:ext cx="22401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t" anchorCtr="0">
            <a:normAutofit fontScale="92500"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329"/>
            </a:pPr>
            <a:r>
              <a:rPr lang="en-US" sz="1329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Contexto: El reto de la ciberseguridad en RedIRIS</a:t>
            </a:r>
            <a:endParaRPr sz="1329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31" name="Google Shape;114;p2">
            <a:extLst>
              <a:ext uri="{FF2B5EF4-FFF2-40B4-BE49-F238E27FC236}">
                <a16:creationId xmlns:a16="http://schemas.microsoft.com/office/drawing/2014/main" id="{44A83307-06F4-75E6-929C-7EA943DA231B}"/>
              </a:ext>
            </a:extLst>
          </p:cNvPr>
          <p:cNvSpPr txBox="1"/>
          <p:nvPr/>
        </p:nvSpPr>
        <p:spPr>
          <a:xfrm>
            <a:off x="1340388" y="4760488"/>
            <a:ext cx="25809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329"/>
            </a:pPr>
            <a:r>
              <a:rPr lang="en-US" sz="1329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El ciclo de vida del incidente: de la alerta al cierre.</a:t>
            </a:r>
            <a:endParaRPr sz="1329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33" name="Google Shape;115;p2">
            <a:extLst>
              <a:ext uri="{FF2B5EF4-FFF2-40B4-BE49-F238E27FC236}">
                <a16:creationId xmlns:a16="http://schemas.microsoft.com/office/drawing/2014/main" id="{9002E0C1-DB76-7698-4307-63867AC22971}"/>
              </a:ext>
            </a:extLst>
          </p:cNvPr>
          <p:cNvSpPr txBox="1"/>
          <p:nvPr/>
        </p:nvSpPr>
        <p:spPr>
          <a:xfrm>
            <a:off x="1340363" y="3588730"/>
            <a:ext cx="28143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329"/>
            </a:pPr>
            <a:r>
              <a:rPr lang="en-US" sz="1329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Arquitectura técnica del pipeline de detección y respuesta.</a:t>
            </a:r>
            <a:endParaRPr sz="1329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35" name="Google Shape;116;p2">
            <a:extLst>
              <a:ext uri="{FF2B5EF4-FFF2-40B4-BE49-F238E27FC236}">
                <a16:creationId xmlns:a16="http://schemas.microsoft.com/office/drawing/2014/main" id="{E070A211-11BF-38AC-C17E-751F773D7A7E}"/>
              </a:ext>
            </a:extLst>
          </p:cNvPr>
          <p:cNvSpPr txBox="1"/>
          <p:nvPr/>
        </p:nvSpPr>
        <p:spPr>
          <a:xfrm>
            <a:off x="4975621" y="1276397"/>
            <a:ext cx="5727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ctr" anchorCtr="0">
            <a:normAutofit/>
          </a:bodyPr>
          <a:lstStyle/>
          <a:p>
            <a:pPr>
              <a:buClr>
                <a:schemeClr val="dk1"/>
              </a:buClr>
              <a:buSzPct val="100000"/>
            </a:pPr>
            <a:r>
              <a:rPr lang="en-US" sz="2657" dirty="0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05</a:t>
            </a:r>
            <a:endParaRPr sz="1163" dirty="0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137" name="Google Shape;117;p2">
            <a:extLst>
              <a:ext uri="{FF2B5EF4-FFF2-40B4-BE49-F238E27FC236}">
                <a16:creationId xmlns:a16="http://schemas.microsoft.com/office/drawing/2014/main" id="{43DE3440-140B-A694-E068-5DDFC6BC8E2C}"/>
              </a:ext>
            </a:extLst>
          </p:cNvPr>
          <p:cNvSpPr txBox="1"/>
          <p:nvPr/>
        </p:nvSpPr>
        <p:spPr>
          <a:xfrm>
            <a:off x="5738384" y="2467043"/>
            <a:ext cx="30372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t" anchorCtr="0">
            <a:norm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329"/>
            </a:pPr>
            <a:r>
              <a:rPr lang="en-US" sz="1329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Cumplimiento normativo con Wazuh. Relevancia para RedIRIS.</a:t>
            </a:r>
            <a:endParaRPr sz="1329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39" name="Google Shape;118;p2">
            <a:extLst>
              <a:ext uri="{FF2B5EF4-FFF2-40B4-BE49-F238E27FC236}">
                <a16:creationId xmlns:a16="http://schemas.microsoft.com/office/drawing/2014/main" id="{2E645B18-E7F4-CAB2-9C38-68C7C85B1B70}"/>
              </a:ext>
            </a:extLst>
          </p:cNvPr>
          <p:cNvSpPr txBox="1"/>
          <p:nvPr/>
        </p:nvSpPr>
        <p:spPr>
          <a:xfrm>
            <a:off x="4975621" y="2467744"/>
            <a:ext cx="5727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ctr" anchorCtr="0">
            <a:normAutofit/>
          </a:bodyPr>
          <a:lstStyle/>
          <a:p>
            <a:pPr>
              <a:buClr>
                <a:schemeClr val="dk1"/>
              </a:buClr>
              <a:buSzPct val="100000"/>
            </a:pPr>
            <a:r>
              <a:rPr lang="en-US" sz="2657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06</a:t>
            </a:r>
            <a:endParaRPr sz="1163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141" name="Google Shape;119;p2">
            <a:extLst>
              <a:ext uri="{FF2B5EF4-FFF2-40B4-BE49-F238E27FC236}">
                <a16:creationId xmlns:a16="http://schemas.microsoft.com/office/drawing/2014/main" id="{EB85CD72-3099-C208-1D8E-94B1CE168D0C}"/>
              </a:ext>
            </a:extLst>
          </p:cNvPr>
          <p:cNvSpPr txBox="1"/>
          <p:nvPr/>
        </p:nvSpPr>
        <p:spPr>
          <a:xfrm>
            <a:off x="4975621" y="3590153"/>
            <a:ext cx="5727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ctr" anchorCtr="0">
            <a:normAutofit/>
          </a:bodyPr>
          <a:lstStyle/>
          <a:p>
            <a:pPr>
              <a:buClr>
                <a:schemeClr val="dk1"/>
              </a:buClr>
              <a:buSzPts val="2657"/>
            </a:pPr>
            <a:r>
              <a:rPr lang="en-US" sz="2657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07</a:t>
            </a:r>
            <a:endParaRPr sz="1163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143" name="Google Shape;120;p2">
            <a:extLst>
              <a:ext uri="{FF2B5EF4-FFF2-40B4-BE49-F238E27FC236}">
                <a16:creationId xmlns:a16="http://schemas.microsoft.com/office/drawing/2014/main" id="{DE9F0E6E-D5E9-4A74-F943-4FA048211935}"/>
              </a:ext>
            </a:extLst>
          </p:cNvPr>
          <p:cNvSpPr txBox="1"/>
          <p:nvPr/>
        </p:nvSpPr>
        <p:spPr>
          <a:xfrm>
            <a:off x="5738390" y="1276393"/>
            <a:ext cx="29574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329"/>
            </a:pPr>
            <a:r>
              <a:rPr lang="en-US" sz="1329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Casos de uso activos — detectados y respondidos con Wazuh.</a:t>
            </a:r>
            <a:endParaRPr sz="1329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45" name="Google Shape;121;p2">
            <a:extLst>
              <a:ext uri="{FF2B5EF4-FFF2-40B4-BE49-F238E27FC236}">
                <a16:creationId xmlns:a16="http://schemas.microsoft.com/office/drawing/2014/main" id="{41DB06B8-1C26-8305-C195-9A981D8EFB69}"/>
              </a:ext>
            </a:extLst>
          </p:cNvPr>
          <p:cNvSpPr txBox="1"/>
          <p:nvPr/>
        </p:nvSpPr>
        <p:spPr>
          <a:xfrm>
            <a:off x="5738408" y="3588743"/>
            <a:ext cx="24081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t" anchorCtr="0">
            <a:norm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329"/>
            </a:pPr>
            <a:r>
              <a:rPr lang="en-US" sz="1329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Propuesta de despliegue para entidades RedIRIS.</a:t>
            </a:r>
            <a:endParaRPr sz="1329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47" name="Google Shape;122;p2">
            <a:extLst>
              <a:ext uri="{FF2B5EF4-FFF2-40B4-BE49-F238E27FC236}">
                <a16:creationId xmlns:a16="http://schemas.microsoft.com/office/drawing/2014/main" id="{532D518F-2449-8ED3-F6C0-188B4ED34048}"/>
              </a:ext>
            </a:extLst>
          </p:cNvPr>
          <p:cNvSpPr txBox="1"/>
          <p:nvPr/>
        </p:nvSpPr>
        <p:spPr>
          <a:xfrm>
            <a:off x="4975621" y="4760490"/>
            <a:ext cx="5727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ctr" anchorCtr="0">
            <a:normAutofit/>
          </a:bodyPr>
          <a:lstStyle/>
          <a:p>
            <a:pPr>
              <a:buClr>
                <a:schemeClr val="dk1"/>
              </a:buClr>
              <a:buSzPct val="100000"/>
            </a:pPr>
            <a:r>
              <a:rPr lang="en-US" sz="2657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08</a:t>
            </a:r>
            <a:endParaRPr sz="1163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149" name="Google Shape;123;p2">
            <a:extLst>
              <a:ext uri="{FF2B5EF4-FFF2-40B4-BE49-F238E27FC236}">
                <a16:creationId xmlns:a16="http://schemas.microsoft.com/office/drawing/2014/main" id="{B766DC4E-92E0-5657-ED50-9E48ABDC00E5}"/>
              </a:ext>
            </a:extLst>
          </p:cNvPr>
          <p:cNvSpPr txBox="1"/>
          <p:nvPr/>
        </p:nvSpPr>
        <p:spPr>
          <a:xfrm>
            <a:off x="5738408" y="4868103"/>
            <a:ext cx="2814300" cy="3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25" tIns="37950" rIns="75925" bIns="37950" anchor="t" anchorCtr="0">
            <a:norm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329"/>
            </a:pPr>
            <a:r>
              <a:rPr lang="en-US" sz="1329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Conclusiones.</a:t>
            </a:r>
            <a:endParaRPr sz="1163"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51" name="Google Shape;127;p2">
            <a:extLst>
              <a:ext uri="{FF2B5EF4-FFF2-40B4-BE49-F238E27FC236}">
                <a16:creationId xmlns:a16="http://schemas.microsoft.com/office/drawing/2014/main" id="{76996884-9C79-466E-580C-88708BBCBA02}"/>
              </a:ext>
            </a:extLst>
          </p:cNvPr>
          <p:cNvSpPr/>
          <p:nvPr/>
        </p:nvSpPr>
        <p:spPr>
          <a:xfrm>
            <a:off x="175588" y="2247693"/>
            <a:ext cx="4263300" cy="941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C2925C4-D642-F5AD-A441-D41A4092B5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5C4D109-357E-64CB-DB63-61845976E05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2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E5FBE-2C89-5DD7-EA28-A9C82E5F4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034FA5E1-591C-EC87-24CB-22BFE922E0E3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01166E0C-9A5B-6B46-A1AA-1463DC1849BB}"/>
              </a:ext>
            </a:extLst>
          </p:cNvPr>
          <p:cNvSpPr txBox="1">
            <a:spLocks/>
          </p:cNvSpPr>
          <p:nvPr/>
        </p:nvSpPr>
        <p:spPr>
          <a:xfrm>
            <a:off x="3306" y="792679"/>
            <a:ext cx="9528693" cy="50151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/>
              <a:t>Contexto: El reto de la ciberseguridad en </a:t>
            </a:r>
            <a:r>
              <a:rPr lang="es-ES" sz="3200" b="1" dirty="0" err="1"/>
              <a:t>RedIRIS</a:t>
            </a:r>
            <a:endParaRPr lang="es-ES" sz="3200" b="1" dirty="0"/>
          </a:p>
          <a:p>
            <a:endParaRPr lang="es-ES" dirty="0"/>
          </a:p>
        </p:txBody>
      </p:sp>
      <p:sp>
        <p:nvSpPr>
          <p:cNvPr id="3" name="Google Shape;133;p3">
            <a:extLst>
              <a:ext uri="{FF2B5EF4-FFF2-40B4-BE49-F238E27FC236}">
                <a16:creationId xmlns:a16="http://schemas.microsoft.com/office/drawing/2014/main" id="{D6088E7D-4511-3A2A-A81B-3BEC7CE044E5}"/>
              </a:ext>
            </a:extLst>
          </p:cNvPr>
          <p:cNvSpPr/>
          <p:nvPr/>
        </p:nvSpPr>
        <p:spPr>
          <a:xfrm>
            <a:off x="6129738" y="3600525"/>
            <a:ext cx="2990844" cy="1879800"/>
          </a:xfrm>
          <a:prstGeom prst="roundRect">
            <a:avLst>
              <a:gd name="adj" fmla="val 11497"/>
            </a:avLst>
          </a:prstGeom>
          <a:noFill/>
          <a:ln w="9525" cap="flat" cmpd="sng">
            <a:solidFill>
              <a:srgbClr val="4285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4;p3">
            <a:extLst>
              <a:ext uri="{FF2B5EF4-FFF2-40B4-BE49-F238E27FC236}">
                <a16:creationId xmlns:a16="http://schemas.microsoft.com/office/drawing/2014/main" id="{3603D038-A175-1E15-9D8B-CDC0744CADE0}"/>
              </a:ext>
            </a:extLst>
          </p:cNvPr>
          <p:cNvSpPr/>
          <p:nvPr/>
        </p:nvSpPr>
        <p:spPr>
          <a:xfrm>
            <a:off x="23401" y="3600525"/>
            <a:ext cx="2990837" cy="1879800"/>
          </a:xfrm>
          <a:prstGeom prst="roundRect">
            <a:avLst>
              <a:gd name="adj" fmla="val 11497"/>
            </a:avLst>
          </a:prstGeom>
          <a:noFill/>
          <a:ln w="9525" cap="flat" cmpd="sng">
            <a:solidFill>
              <a:srgbClr val="4285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Google Shape;135;p3">
            <a:extLst>
              <a:ext uri="{FF2B5EF4-FFF2-40B4-BE49-F238E27FC236}">
                <a16:creationId xmlns:a16="http://schemas.microsoft.com/office/drawing/2014/main" id="{319EA171-EBF3-BF5E-D4E3-E960414F844A}"/>
              </a:ext>
            </a:extLst>
          </p:cNvPr>
          <p:cNvSpPr/>
          <p:nvPr/>
        </p:nvSpPr>
        <p:spPr>
          <a:xfrm>
            <a:off x="3050070" y="3600525"/>
            <a:ext cx="3056865" cy="1879800"/>
          </a:xfrm>
          <a:prstGeom prst="roundRect">
            <a:avLst>
              <a:gd name="adj" fmla="val 11497"/>
            </a:avLst>
          </a:prstGeom>
          <a:noFill/>
          <a:ln w="9525" cap="flat" cmpd="sng">
            <a:solidFill>
              <a:srgbClr val="4285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Google Shape;136;p3">
            <a:extLst>
              <a:ext uri="{FF2B5EF4-FFF2-40B4-BE49-F238E27FC236}">
                <a16:creationId xmlns:a16="http://schemas.microsoft.com/office/drawing/2014/main" id="{EFC36F0E-E86B-21D3-D211-EAF422D7704E}"/>
              </a:ext>
            </a:extLst>
          </p:cNvPr>
          <p:cNvSpPr/>
          <p:nvPr/>
        </p:nvSpPr>
        <p:spPr>
          <a:xfrm>
            <a:off x="291485" y="3808907"/>
            <a:ext cx="2560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3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Heterogeneidad de sistemas</a:t>
            </a:r>
            <a:endParaRPr sz="130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44" name="Google Shape;137;p3">
            <a:extLst>
              <a:ext uri="{FF2B5EF4-FFF2-40B4-BE49-F238E27FC236}">
                <a16:creationId xmlns:a16="http://schemas.microsoft.com/office/drawing/2014/main" id="{0D49947D-624C-E846-3A41-FFDD20C99097}"/>
              </a:ext>
            </a:extLst>
          </p:cNvPr>
          <p:cNvSpPr/>
          <p:nvPr/>
        </p:nvSpPr>
        <p:spPr>
          <a:xfrm>
            <a:off x="291485" y="4198983"/>
            <a:ext cx="256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2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Endpoints Linux/Windows, infraestructuras de investigación, sistemas legados, IoT. Wazuh Agent soporta todos los SO mayoritarios.</a:t>
            </a:r>
            <a:endParaRPr sz="12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46" name="Google Shape;138;p3">
            <a:extLst>
              <a:ext uri="{FF2B5EF4-FFF2-40B4-BE49-F238E27FC236}">
                <a16:creationId xmlns:a16="http://schemas.microsoft.com/office/drawing/2014/main" id="{2B90DC25-5DFC-F61D-7B0B-267CF7D36B01}"/>
              </a:ext>
            </a:extLst>
          </p:cNvPr>
          <p:cNvSpPr/>
          <p:nvPr/>
        </p:nvSpPr>
        <p:spPr>
          <a:xfrm>
            <a:off x="6226715" y="3808900"/>
            <a:ext cx="28080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3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Amenazas específicas al sector</a:t>
            </a:r>
            <a:endParaRPr sz="130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48" name="Google Shape;139;p3">
            <a:extLst>
              <a:ext uri="{FF2B5EF4-FFF2-40B4-BE49-F238E27FC236}">
                <a16:creationId xmlns:a16="http://schemas.microsoft.com/office/drawing/2014/main" id="{8DE9F05D-2D83-0E54-D928-EE2FCE9152A7}"/>
              </a:ext>
            </a:extLst>
          </p:cNvPr>
          <p:cNvSpPr/>
          <p:nvPr/>
        </p:nvSpPr>
        <p:spPr>
          <a:xfrm>
            <a:off x="6226714" y="4198983"/>
            <a:ext cx="256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2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Exfiltración</a:t>
            </a:r>
            <a:r>
              <a:rPr lang="en-US" sz="12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de </a:t>
            </a:r>
            <a:r>
              <a:rPr lang="en-US" sz="12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investigación</a:t>
            </a:r>
            <a:r>
              <a:rPr lang="en-US" sz="12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, </a:t>
            </a:r>
            <a:r>
              <a:rPr lang="en-US" sz="12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ataques</a:t>
            </a:r>
            <a:r>
              <a:rPr lang="en-US" sz="12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a </a:t>
            </a:r>
            <a:r>
              <a:rPr lang="en-US" sz="12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identidades</a:t>
            </a:r>
            <a:r>
              <a:rPr lang="en-US" sz="12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(LDAP/AD </a:t>
            </a:r>
            <a:r>
              <a:rPr lang="en-US" sz="12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universitario</a:t>
            </a:r>
            <a:r>
              <a:rPr lang="en-US" sz="12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), ransomware </a:t>
            </a:r>
            <a:r>
              <a:rPr lang="en-US" sz="12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dirigido</a:t>
            </a:r>
            <a:r>
              <a:rPr lang="en-US" sz="12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y </a:t>
            </a:r>
            <a:r>
              <a:rPr lang="en-US" sz="12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campañas</a:t>
            </a:r>
            <a:r>
              <a:rPr lang="en-US" sz="12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de phishing </a:t>
            </a:r>
            <a:r>
              <a:rPr lang="en-US" sz="12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masivas</a:t>
            </a:r>
            <a:r>
              <a:rPr lang="en-US" sz="12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50" name="Google Shape;143;p3">
            <a:extLst>
              <a:ext uri="{FF2B5EF4-FFF2-40B4-BE49-F238E27FC236}">
                <a16:creationId xmlns:a16="http://schemas.microsoft.com/office/drawing/2014/main" id="{BC7F83A5-0FA0-735C-B76D-E6399C48C76E}"/>
              </a:ext>
            </a:extLst>
          </p:cNvPr>
          <p:cNvSpPr/>
          <p:nvPr/>
        </p:nvSpPr>
        <p:spPr>
          <a:xfrm>
            <a:off x="23403" y="1518900"/>
            <a:ext cx="2233800" cy="18798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Google Shape;144;p3">
            <a:extLst>
              <a:ext uri="{FF2B5EF4-FFF2-40B4-BE49-F238E27FC236}">
                <a16:creationId xmlns:a16="http://schemas.microsoft.com/office/drawing/2014/main" id="{3EE268D3-8391-8160-BFAF-D825297FA833}"/>
              </a:ext>
            </a:extLst>
          </p:cNvPr>
          <p:cNvSpPr/>
          <p:nvPr/>
        </p:nvSpPr>
        <p:spPr>
          <a:xfrm>
            <a:off x="2303670" y="1518900"/>
            <a:ext cx="2233800" cy="18798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Google Shape;145;p3">
            <a:extLst>
              <a:ext uri="{FF2B5EF4-FFF2-40B4-BE49-F238E27FC236}">
                <a16:creationId xmlns:a16="http://schemas.microsoft.com/office/drawing/2014/main" id="{DDC71E35-75B4-ABB2-D583-DB112D462740}"/>
              </a:ext>
            </a:extLst>
          </p:cNvPr>
          <p:cNvSpPr/>
          <p:nvPr/>
        </p:nvSpPr>
        <p:spPr>
          <a:xfrm>
            <a:off x="4611313" y="1518900"/>
            <a:ext cx="2233800" cy="18798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Google Shape;146;p3">
            <a:extLst>
              <a:ext uri="{FF2B5EF4-FFF2-40B4-BE49-F238E27FC236}">
                <a16:creationId xmlns:a16="http://schemas.microsoft.com/office/drawing/2014/main" id="{52A3515E-51A1-326E-1740-8A261795A149}"/>
              </a:ext>
            </a:extLst>
          </p:cNvPr>
          <p:cNvSpPr/>
          <p:nvPr/>
        </p:nvSpPr>
        <p:spPr>
          <a:xfrm>
            <a:off x="6887115" y="1518900"/>
            <a:ext cx="2233800" cy="18798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Google Shape;147;p3">
            <a:extLst>
              <a:ext uri="{FF2B5EF4-FFF2-40B4-BE49-F238E27FC236}">
                <a16:creationId xmlns:a16="http://schemas.microsoft.com/office/drawing/2014/main" id="{E61EE9D3-7D24-77C8-BCDB-735BC030B867}"/>
              </a:ext>
            </a:extLst>
          </p:cNvPr>
          <p:cNvSpPr/>
          <p:nvPr/>
        </p:nvSpPr>
        <p:spPr>
          <a:xfrm>
            <a:off x="130007" y="1836303"/>
            <a:ext cx="2011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2600"/>
            </a:pPr>
            <a:r>
              <a:rPr lang="en-US" sz="3900" dirty="0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3.5x</a:t>
            </a:r>
            <a:endParaRPr sz="3900" dirty="0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60" name="Google Shape;148;p3">
            <a:extLst>
              <a:ext uri="{FF2B5EF4-FFF2-40B4-BE49-F238E27FC236}">
                <a16:creationId xmlns:a16="http://schemas.microsoft.com/office/drawing/2014/main" id="{CCD45D0F-8C65-660A-C65D-A335C64CA176}"/>
              </a:ext>
            </a:extLst>
          </p:cNvPr>
          <p:cNvSpPr/>
          <p:nvPr/>
        </p:nvSpPr>
        <p:spPr>
          <a:xfrm>
            <a:off x="221447" y="2349925"/>
            <a:ext cx="18288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Incremento de ataques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 instituciones académicas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en los últimos 3 años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2" name="Google Shape;149;p3">
            <a:extLst>
              <a:ext uri="{FF2B5EF4-FFF2-40B4-BE49-F238E27FC236}">
                <a16:creationId xmlns:a16="http://schemas.microsoft.com/office/drawing/2014/main" id="{434DC977-A92F-5F31-8CB1-D2CB9967A79F}"/>
              </a:ext>
            </a:extLst>
          </p:cNvPr>
          <p:cNvSpPr/>
          <p:nvPr/>
        </p:nvSpPr>
        <p:spPr>
          <a:xfrm>
            <a:off x="2397968" y="1836303"/>
            <a:ext cx="2011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2600"/>
            </a:pPr>
            <a:r>
              <a:rPr lang="en-US" sz="3900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72h</a:t>
            </a:r>
            <a:endParaRPr sz="3900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64" name="Google Shape;150;p3">
            <a:extLst>
              <a:ext uri="{FF2B5EF4-FFF2-40B4-BE49-F238E27FC236}">
                <a16:creationId xmlns:a16="http://schemas.microsoft.com/office/drawing/2014/main" id="{8EC2099E-FE7C-3C66-20B8-208A1B539BC7}"/>
              </a:ext>
            </a:extLst>
          </p:cNvPr>
          <p:cNvSpPr/>
          <p:nvPr/>
        </p:nvSpPr>
        <p:spPr>
          <a:xfrm>
            <a:off x="2489408" y="2349925"/>
            <a:ext cx="18288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Tiempo medio de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detección sin SIEM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automatizado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6" name="Google Shape;151;p3">
            <a:extLst>
              <a:ext uri="{FF2B5EF4-FFF2-40B4-BE49-F238E27FC236}">
                <a16:creationId xmlns:a16="http://schemas.microsoft.com/office/drawing/2014/main" id="{0FDEBCAC-F45D-51F8-5184-4C81DF4CF26B}"/>
              </a:ext>
            </a:extLst>
          </p:cNvPr>
          <p:cNvSpPr/>
          <p:nvPr/>
        </p:nvSpPr>
        <p:spPr>
          <a:xfrm>
            <a:off x="4770367" y="1836300"/>
            <a:ext cx="1711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2600"/>
            </a:pPr>
            <a:r>
              <a:rPr lang="en-US" sz="3900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+200</a:t>
            </a:r>
            <a:endParaRPr sz="3900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68" name="Google Shape;152;p3">
            <a:extLst>
              <a:ext uri="{FF2B5EF4-FFF2-40B4-BE49-F238E27FC236}">
                <a16:creationId xmlns:a16="http://schemas.microsoft.com/office/drawing/2014/main" id="{844F929F-834E-8381-3280-FE91CD15849E}"/>
              </a:ext>
            </a:extLst>
          </p:cNvPr>
          <p:cNvSpPr/>
          <p:nvPr/>
        </p:nvSpPr>
        <p:spPr>
          <a:xfrm>
            <a:off x="4796782" y="2349925"/>
            <a:ext cx="18288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Entidades conectadas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 RedIRIS con superficies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 ataque heterogéneas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0" name="Google Shape;153;p3">
            <a:extLst>
              <a:ext uri="{FF2B5EF4-FFF2-40B4-BE49-F238E27FC236}">
                <a16:creationId xmlns:a16="http://schemas.microsoft.com/office/drawing/2014/main" id="{E913E210-9BD3-6577-D4AC-3E3D26D3FD37}"/>
              </a:ext>
            </a:extLst>
          </p:cNvPr>
          <p:cNvSpPr/>
          <p:nvPr/>
        </p:nvSpPr>
        <p:spPr>
          <a:xfrm>
            <a:off x="6998821" y="1836303"/>
            <a:ext cx="2011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2600"/>
            </a:pPr>
            <a:r>
              <a:rPr lang="en-US" sz="3900">
                <a:solidFill>
                  <a:srgbClr val="005DFF"/>
                </a:solidFill>
                <a:latin typeface="Arial" panose="020B0604020202020204" pitchFamily="34" charset="0"/>
                <a:ea typeface="Manrope ExtraBold"/>
                <a:cs typeface="Arial" panose="020B0604020202020204" pitchFamily="34" charset="0"/>
                <a:sym typeface="Manrope ExtraBold"/>
              </a:rPr>
              <a:t>ENS</a:t>
            </a:r>
            <a:endParaRPr sz="3900">
              <a:solidFill>
                <a:srgbClr val="005DFF"/>
              </a:solidFill>
              <a:latin typeface="Arial" panose="020B0604020202020204" pitchFamily="34" charset="0"/>
              <a:ea typeface="Manrope ExtraBold"/>
              <a:cs typeface="Arial" panose="020B0604020202020204" pitchFamily="34" charset="0"/>
              <a:sym typeface="Manrope ExtraBold"/>
            </a:endParaRPr>
          </a:p>
        </p:txBody>
      </p:sp>
      <p:sp>
        <p:nvSpPr>
          <p:cNvPr id="72" name="Google Shape;154;p3">
            <a:extLst>
              <a:ext uri="{FF2B5EF4-FFF2-40B4-BE49-F238E27FC236}">
                <a16:creationId xmlns:a16="http://schemas.microsoft.com/office/drawing/2014/main" id="{B67610AD-3CC2-4B13-E5D9-B1279A1DD1FE}"/>
              </a:ext>
            </a:extLst>
          </p:cNvPr>
          <p:cNvSpPr/>
          <p:nvPr/>
        </p:nvSpPr>
        <p:spPr>
          <a:xfrm>
            <a:off x="7090261" y="2349925"/>
            <a:ext cx="18288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Marco normativo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obligatorio que exige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detección y respuesta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4" name="Google Shape;155;p3">
            <a:extLst>
              <a:ext uri="{FF2B5EF4-FFF2-40B4-BE49-F238E27FC236}">
                <a16:creationId xmlns:a16="http://schemas.microsoft.com/office/drawing/2014/main" id="{F35C84F8-2229-6D35-EFA1-6800D85A373C}"/>
              </a:ext>
            </a:extLst>
          </p:cNvPr>
          <p:cNvSpPr/>
          <p:nvPr/>
        </p:nvSpPr>
        <p:spPr>
          <a:xfrm>
            <a:off x="3291911" y="3808907"/>
            <a:ext cx="2560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3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Escasez de analistas SOC</a:t>
            </a:r>
            <a:endParaRPr sz="130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6" name="Google Shape;156;p3">
            <a:extLst>
              <a:ext uri="{FF2B5EF4-FFF2-40B4-BE49-F238E27FC236}">
                <a16:creationId xmlns:a16="http://schemas.microsoft.com/office/drawing/2014/main" id="{9D5B29C2-8CF4-2CC7-DF3A-884B9036CD5D}"/>
              </a:ext>
            </a:extLst>
          </p:cNvPr>
          <p:cNvSpPr/>
          <p:nvPr/>
        </p:nvSpPr>
        <p:spPr>
          <a:xfrm>
            <a:off x="3291911" y="4198983"/>
            <a:ext cx="256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2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Las instituciones académicas no pueden costear equipos 24×7. La automatización con Wazuh Active Response cierra esta brecha.</a:t>
            </a:r>
            <a:endParaRPr sz="12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B941189-3BDE-E456-A3BE-CF1FF3F5565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DE4604A-9307-C2F2-4F54-521A94DC08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18494A1-3CA0-6F82-928C-961353FC73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3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42413-35F1-84A3-1E54-F5352D67E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D69B4133-1B30-65FC-F27F-80C2FFB2F9AC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7E5F69B5-7C66-9C7E-0027-C83B67EB288F}"/>
              </a:ext>
            </a:extLst>
          </p:cNvPr>
          <p:cNvSpPr txBox="1">
            <a:spLocks/>
          </p:cNvSpPr>
          <p:nvPr/>
        </p:nvSpPr>
        <p:spPr>
          <a:xfrm>
            <a:off x="3313" y="1255736"/>
            <a:ext cx="7962900" cy="3710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Plataforma open-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XDR + SIEM: un único agente, visibilidad total</a:t>
            </a:r>
          </a:p>
        </p:txBody>
      </p:sp>
      <p:sp>
        <p:nvSpPr>
          <p:cNvPr id="45" name="Google Shape;172;p4">
            <a:extLst>
              <a:ext uri="{FF2B5EF4-FFF2-40B4-BE49-F238E27FC236}">
                <a16:creationId xmlns:a16="http://schemas.microsoft.com/office/drawing/2014/main" id="{4A7B66F5-9B36-ACED-7010-2CC79624796D}"/>
              </a:ext>
            </a:extLst>
          </p:cNvPr>
          <p:cNvSpPr/>
          <p:nvPr/>
        </p:nvSpPr>
        <p:spPr>
          <a:xfrm>
            <a:off x="2994922" y="2674616"/>
            <a:ext cx="3154200" cy="1485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9075" tIns="69075" rIns="69075" bIns="69075" anchor="ctr" anchorCtr="0">
            <a:noAutofit/>
          </a:bodyPr>
          <a:lstStyle/>
          <a:p>
            <a:pPr algn="ctr"/>
            <a:endParaRPr sz="1058"/>
          </a:p>
        </p:txBody>
      </p:sp>
      <p:pic>
        <p:nvPicPr>
          <p:cNvPr id="49" name="Google Shape;173;p4" title="Wazuh-Logo-3 (1).png">
            <a:extLst>
              <a:ext uri="{FF2B5EF4-FFF2-40B4-BE49-F238E27FC236}">
                <a16:creationId xmlns:a16="http://schemas.microsoft.com/office/drawing/2014/main" id="{5CC050E2-552A-BE3D-38D6-73360B740CB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8172" t="21613" r="8181" b="21613"/>
          <a:stretch/>
        </p:blipFill>
        <p:spPr>
          <a:xfrm>
            <a:off x="3266843" y="2973812"/>
            <a:ext cx="2598804" cy="708823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174;p4">
            <a:extLst>
              <a:ext uri="{FF2B5EF4-FFF2-40B4-BE49-F238E27FC236}">
                <a16:creationId xmlns:a16="http://schemas.microsoft.com/office/drawing/2014/main" id="{BDCE9078-0CAC-9E6D-CB96-2FE6D7E62A20}"/>
              </a:ext>
            </a:extLst>
          </p:cNvPr>
          <p:cNvSpPr/>
          <p:nvPr/>
        </p:nvSpPr>
        <p:spPr>
          <a:xfrm>
            <a:off x="3535814" y="3682624"/>
            <a:ext cx="2072700" cy="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075" tIns="34525" rIns="69075" bIns="34525" anchor="ctr" anchorCtr="0">
            <a:noAutofit/>
          </a:bodyPr>
          <a:lstStyle/>
          <a:p>
            <a:pPr algn="ctr">
              <a:buClr>
                <a:schemeClr val="accent4"/>
              </a:buClr>
              <a:buSzPts val="756"/>
            </a:pPr>
            <a:r>
              <a:rPr lang="en-US" sz="907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XDR · SIEM · SOAR</a:t>
            </a:r>
            <a:endParaRPr sz="907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3" name="Google Shape;175;p4">
            <a:extLst>
              <a:ext uri="{FF2B5EF4-FFF2-40B4-BE49-F238E27FC236}">
                <a16:creationId xmlns:a16="http://schemas.microsoft.com/office/drawing/2014/main" id="{5832503B-AE1C-8693-38CC-F0F923450C8D}"/>
              </a:ext>
            </a:extLst>
          </p:cNvPr>
          <p:cNvSpPr/>
          <p:nvPr/>
        </p:nvSpPr>
        <p:spPr>
          <a:xfrm>
            <a:off x="6674980" y="2051325"/>
            <a:ext cx="2344363" cy="1194300"/>
          </a:xfrm>
          <a:prstGeom prst="roundRect">
            <a:avLst>
              <a:gd name="adj" fmla="val 11497"/>
            </a:avLst>
          </a:prstGeom>
          <a:noFill/>
          <a:ln w="82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sp>
        <p:nvSpPr>
          <p:cNvPr id="55" name="Google Shape;176;p4">
            <a:extLst>
              <a:ext uri="{FF2B5EF4-FFF2-40B4-BE49-F238E27FC236}">
                <a16:creationId xmlns:a16="http://schemas.microsoft.com/office/drawing/2014/main" id="{910CE1FE-1684-741F-441D-B14648F2393A}"/>
              </a:ext>
            </a:extLst>
          </p:cNvPr>
          <p:cNvSpPr/>
          <p:nvPr/>
        </p:nvSpPr>
        <p:spPr>
          <a:xfrm>
            <a:off x="6674980" y="3589523"/>
            <a:ext cx="2344363" cy="1194300"/>
          </a:xfrm>
          <a:prstGeom prst="roundRect">
            <a:avLst>
              <a:gd name="adj" fmla="val 11497"/>
            </a:avLst>
          </a:prstGeom>
          <a:noFill/>
          <a:ln w="82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sp>
        <p:nvSpPr>
          <p:cNvPr id="57" name="Google Shape;177;p4">
            <a:extLst>
              <a:ext uri="{FF2B5EF4-FFF2-40B4-BE49-F238E27FC236}">
                <a16:creationId xmlns:a16="http://schemas.microsoft.com/office/drawing/2014/main" id="{AC76F767-6591-815C-AB5B-D6B6F4142024}"/>
              </a:ext>
            </a:extLst>
          </p:cNvPr>
          <p:cNvSpPr/>
          <p:nvPr/>
        </p:nvSpPr>
        <p:spPr>
          <a:xfrm>
            <a:off x="124033" y="2051325"/>
            <a:ext cx="2348253" cy="1194300"/>
          </a:xfrm>
          <a:prstGeom prst="roundRect">
            <a:avLst>
              <a:gd name="adj" fmla="val 11497"/>
            </a:avLst>
          </a:prstGeom>
          <a:noFill/>
          <a:ln w="82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sp>
        <p:nvSpPr>
          <p:cNvPr id="59" name="Google Shape;178;p4">
            <a:extLst>
              <a:ext uri="{FF2B5EF4-FFF2-40B4-BE49-F238E27FC236}">
                <a16:creationId xmlns:a16="http://schemas.microsoft.com/office/drawing/2014/main" id="{2030CFA8-B3EF-6E9F-0B9D-216CCFA2C399}"/>
              </a:ext>
            </a:extLst>
          </p:cNvPr>
          <p:cNvSpPr/>
          <p:nvPr/>
        </p:nvSpPr>
        <p:spPr>
          <a:xfrm>
            <a:off x="124033" y="3589523"/>
            <a:ext cx="2348254" cy="1194300"/>
          </a:xfrm>
          <a:prstGeom prst="roundRect">
            <a:avLst>
              <a:gd name="adj" fmla="val 11497"/>
            </a:avLst>
          </a:prstGeom>
          <a:noFill/>
          <a:ln w="82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/>
          </a:p>
        </p:txBody>
      </p:sp>
      <p:pic>
        <p:nvPicPr>
          <p:cNvPr id="61" name="Google Shape;189;p4" title="node.png">
            <a:extLst>
              <a:ext uri="{FF2B5EF4-FFF2-40B4-BE49-F238E27FC236}">
                <a16:creationId xmlns:a16="http://schemas.microsoft.com/office/drawing/2014/main" id="{E01A1583-3266-1961-0747-2B7A15D7585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21624"/>
          <a:stretch/>
        </p:blipFill>
        <p:spPr>
          <a:xfrm>
            <a:off x="2378950" y="3451455"/>
            <a:ext cx="617225" cy="87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190;p4" title="node.png">
            <a:extLst>
              <a:ext uri="{FF2B5EF4-FFF2-40B4-BE49-F238E27FC236}">
                <a16:creationId xmlns:a16="http://schemas.microsoft.com/office/drawing/2014/main" id="{9A688A8F-6CD6-8B29-BAA9-23C5CA2357A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21624"/>
          <a:stretch/>
        </p:blipFill>
        <p:spPr>
          <a:xfrm rot="10800000" flipH="1">
            <a:off x="2378950" y="2500755"/>
            <a:ext cx="617225" cy="87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191;p4" title="node.png">
            <a:extLst>
              <a:ext uri="{FF2B5EF4-FFF2-40B4-BE49-F238E27FC236}">
                <a16:creationId xmlns:a16="http://schemas.microsoft.com/office/drawing/2014/main" id="{16CAA0D2-C17C-6EEE-BFD3-C28768F16DB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21624"/>
          <a:stretch/>
        </p:blipFill>
        <p:spPr>
          <a:xfrm flipH="1">
            <a:off x="6149871" y="3451455"/>
            <a:ext cx="617225" cy="87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192;p4" title="node.png">
            <a:extLst>
              <a:ext uri="{FF2B5EF4-FFF2-40B4-BE49-F238E27FC236}">
                <a16:creationId xmlns:a16="http://schemas.microsoft.com/office/drawing/2014/main" id="{F51A5EA9-F8CC-3910-3683-C0ADD5CEEA4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21624"/>
          <a:stretch/>
        </p:blipFill>
        <p:spPr>
          <a:xfrm rot="10800000">
            <a:off x="6149871" y="2500755"/>
            <a:ext cx="617225" cy="8743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193;p4">
            <a:extLst>
              <a:ext uri="{FF2B5EF4-FFF2-40B4-BE49-F238E27FC236}">
                <a16:creationId xmlns:a16="http://schemas.microsoft.com/office/drawing/2014/main" id="{2E6D9EF6-6C5D-4A56-281B-618382E96266}"/>
              </a:ext>
            </a:extLst>
          </p:cNvPr>
          <p:cNvSpPr/>
          <p:nvPr/>
        </p:nvSpPr>
        <p:spPr>
          <a:xfrm>
            <a:off x="215265" y="2204693"/>
            <a:ext cx="2148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 dirty="0" err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r>
              <a:rPr lang="en-US" sz="1200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Agent</a:t>
            </a:r>
            <a:endParaRPr sz="1200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1" name="Google Shape;194;p4">
            <a:extLst>
              <a:ext uri="{FF2B5EF4-FFF2-40B4-BE49-F238E27FC236}">
                <a16:creationId xmlns:a16="http://schemas.microsoft.com/office/drawing/2014/main" id="{468056CC-7DBE-7727-175A-60F8EBBF4BA9}"/>
              </a:ext>
            </a:extLst>
          </p:cNvPr>
          <p:cNvSpPr/>
          <p:nvPr/>
        </p:nvSpPr>
        <p:spPr>
          <a:xfrm>
            <a:off x="215265" y="2404097"/>
            <a:ext cx="2148900" cy="7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Recolección de logs</a:t>
            </a:r>
            <a:endParaRPr sz="11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FIM · SCA</a:t>
            </a:r>
            <a:endParaRPr sz="11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(Linux / Win / macOS)</a:t>
            </a:r>
            <a:endParaRPr sz="11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3" name="Google Shape;195;p4">
            <a:extLst>
              <a:ext uri="{FF2B5EF4-FFF2-40B4-BE49-F238E27FC236}">
                <a16:creationId xmlns:a16="http://schemas.microsoft.com/office/drawing/2014/main" id="{967AFF28-8FAC-22D8-11B4-CB364C194C08}"/>
              </a:ext>
            </a:extLst>
          </p:cNvPr>
          <p:cNvSpPr/>
          <p:nvPr/>
        </p:nvSpPr>
        <p:spPr>
          <a:xfrm>
            <a:off x="215265" y="3713453"/>
            <a:ext cx="2148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 Indexer</a:t>
            </a:r>
            <a:endParaRPr sz="120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5" name="Google Shape;196;p4">
            <a:extLst>
              <a:ext uri="{FF2B5EF4-FFF2-40B4-BE49-F238E27FC236}">
                <a16:creationId xmlns:a16="http://schemas.microsoft.com/office/drawing/2014/main" id="{B5D901AF-5525-78AA-F1E3-AC13032BA71D}"/>
              </a:ext>
            </a:extLst>
          </p:cNvPr>
          <p:cNvSpPr/>
          <p:nvPr/>
        </p:nvSpPr>
        <p:spPr>
          <a:xfrm>
            <a:off x="215265" y="3912857"/>
            <a:ext cx="2148900" cy="7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OpenSearch</a:t>
            </a:r>
            <a:endParaRPr sz="1100" dirty="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Almacenamiento</a:t>
            </a:r>
            <a:endParaRPr sz="1100" dirty="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 </a:t>
            </a:r>
            <a:r>
              <a:rPr lang="en-US" sz="11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eventos</a:t>
            </a:r>
            <a:r>
              <a:rPr lang="en-US" sz="1100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</a:t>
            </a:r>
            <a:r>
              <a:rPr lang="en-US" sz="1100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indexados</a:t>
            </a:r>
            <a:endParaRPr sz="1100" dirty="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7" name="Google Shape;197;p4">
            <a:extLst>
              <a:ext uri="{FF2B5EF4-FFF2-40B4-BE49-F238E27FC236}">
                <a16:creationId xmlns:a16="http://schemas.microsoft.com/office/drawing/2014/main" id="{AFC5FEF3-EA78-221F-842F-0A5660BAF5A9}"/>
              </a:ext>
            </a:extLst>
          </p:cNvPr>
          <p:cNvSpPr/>
          <p:nvPr/>
        </p:nvSpPr>
        <p:spPr>
          <a:xfrm>
            <a:off x="7058145" y="2204693"/>
            <a:ext cx="2148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 dirty="0" err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r>
              <a:rPr lang="en-US" sz="1200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Server</a:t>
            </a:r>
            <a:endParaRPr sz="1200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9" name="Google Shape;198;p4">
            <a:extLst>
              <a:ext uri="{FF2B5EF4-FFF2-40B4-BE49-F238E27FC236}">
                <a16:creationId xmlns:a16="http://schemas.microsoft.com/office/drawing/2014/main" id="{AFF763D7-0391-E7F7-D9B1-2EF457DB2DCD}"/>
              </a:ext>
            </a:extLst>
          </p:cNvPr>
          <p:cNvSpPr/>
          <p:nvPr/>
        </p:nvSpPr>
        <p:spPr>
          <a:xfrm>
            <a:off x="7058145" y="2404097"/>
            <a:ext cx="2148900" cy="7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Motor de análisis</a:t>
            </a:r>
            <a:endParaRPr sz="11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Decodificadores</a:t>
            </a:r>
            <a:endParaRPr sz="11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Reglas y correlación</a:t>
            </a:r>
            <a:endParaRPr sz="11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1" name="Google Shape;199;p4">
            <a:extLst>
              <a:ext uri="{FF2B5EF4-FFF2-40B4-BE49-F238E27FC236}">
                <a16:creationId xmlns:a16="http://schemas.microsoft.com/office/drawing/2014/main" id="{F87A04CF-65BD-5E33-1A3C-846CEE22D50F}"/>
              </a:ext>
            </a:extLst>
          </p:cNvPr>
          <p:cNvSpPr/>
          <p:nvPr/>
        </p:nvSpPr>
        <p:spPr>
          <a:xfrm>
            <a:off x="7058145" y="3713453"/>
            <a:ext cx="2148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 dirty="0" err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r>
              <a:rPr lang="en-US" sz="1200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Dashboard</a:t>
            </a:r>
            <a:endParaRPr sz="1200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3" name="Google Shape;200;p4">
            <a:extLst>
              <a:ext uri="{FF2B5EF4-FFF2-40B4-BE49-F238E27FC236}">
                <a16:creationId xmlns:a16="http://schemas.microsoft.com/office/drawing/2014/main" id="{ACE68B93-F2B1-558F-FF0D-F97320F9D3AB}"/>
              </a:ext>
            </a:extLst>
          </p:cNvPr>
          <p:cNvSpPr/>
          <p:nvPr/>
        </p:nvSpPr>
        <p:spPr>
          <a:xfrm>
            <a:off x="7058145" y="3912857"/>
            <a:ext cx="2148900" cy="7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Visualización</a:t>
            </a:r>
            <a:endParaRPr sz="11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Gestión de agentes</a:t>
            </a:r>
            <a:endParaRPr sz="11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Compliance reports</a:t>
            </a:r>
            <a:endParaRPr sz="11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5" name="Google Shape;179;p4">
            <a:extLst>
              <a:ext uri="{FF2B5EF4-FFF2-40B4-BE49-F238E27FC236}">
                <a16:creationId xmlns:a16="http://schemas.microsoft.com/office/drawing/2014/main" id="{9B8F33D1-7819-9472-4280-A3733D0BE0FB}"/>
              </a:ext>
            </a:extLst>
          </p:cNvPr>
          <p:cNvSpPr/>
          <p:nvPr/>
        </p:nvSpPr>
        <p:spPr>
          <a:xfrm>
            <a:off x="22478" y="4978493"/>
            <a:ext cx="1757700" cy="467700"/>
          </a:xfrm>
          <a:prstGeom prst="roundRect">
            <a:avLst>
              <a:gd name="adj" fmla="val 11497"/>
            </a:avLst>
          </a:prstGeom>
          <a:solidFill>
            <a:srgbClr val="005DFF"/>
          </a:solidFill>
          <a:ln>
            <a:noFill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Google Shape;180;p4">
            <a:extLst>
              <a:ext uri="{FF2B5EF4-FFF2-40B4-BE49-F238E27FC236}">
                <a16:creationId xmlns:a16="http://schemas.microsoft.com/office/drawing/2014/main" id="{F109033E-5B7B-431C-CFD5-C4AC563AA547}"/>
              </a:ext>
            </a:extLst>
          </p:cNvPr>
          <p:cNvSpPr/>
          <p:nvPr/>
        </p:nvSpPr>
        <p:spPr>
          <a:xfrm>
            <a:off x="1862460" y="4978493"/>
            <a:ext cx="1757700" cy="467700"/>
          </a:xfrm>
          <a:prstGeom prst="roundRect">
            <a:avLst>
              <a:gd name="adj" fmla="val 11497"/>
            </a:avLst>
          </a:prstGeom>
          <a:solidFill>
            <a:srgbClr val="005DFF"/>
          </a:solidFill>
          <a:ln>
            <a:noFill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Google Shape;181;p4">
            <a:extLst>
              <a:ext uri="{FF2B5EF4-FFF2-40B4-BE49-F238E27FC236}">
                <a16:creationId xmlns:a16="http://schemas.microsoft.com/office/drawing/2014/main" id="{B65DD7B1-2956-2AA4-1B20-F04088006D95}"/>
              </a:ext>
            </a:extLst>
          </p:cNvPr>
          <p:cNvSpPr/>
          <p:nvPr/>
        </p:nvSpPr>
        <p:spPr>
          <a:xfrm>
            <a:off x="3713900" y="4978493"/>
            <a:ext cx="1757700" cy="467700"/>
          </a:xfrm>
          <a:prstGeom prst="roundRect">
            <a:avLst>
              <a:gd name="adj" fmla="val 11497"/>
            </a:avLst>
          </a:prstGeom>
          <a:solidFill>
            <a:srgbClr val="005DFF"/>
          </a:solidFill>
          <a:ln>
            <a:noFill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Google Shape;182;p4">
            <a:extLst>
              <a:ext uri="{FF2B5EF4-FFF2-40B4-BE49-F238E27FC236}">
                <a16:creationId xmlns:a16="http://schemas.microsoft.com/office/drawing/2014/main" id="{229505DD-972D-1493-CF8F-2C9A3C266726}"/>
              </a:ext>
            </a:extLst>
          </p:cNvPr>
          <p:cNvSpPr/>
          <p:nvPr/>
        </p:nvSpPr>
        <p:spPr>
          <a:xfrm>
            <a:off x="5533787" y="4978493"/>
            <a:ext cx="1757700" cy="467700"/>
          </a:xfrm>
          <a:prstGeom prst="roundRect">
            <a:avLst>
              <a:gd name="adj" fmla="val 11497"/>
            </a:avLst>
          </a:prstGeom>
          <a:solidFill>
            <a:srgbClr val="005DFF"/>
          </a:solidFill>
          <a:ln>
            <a:noFill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Google Shape;183;p4">
            <a:extLst>
              <a:ext uri="{FF2B5EF4-FFF2-40B4-BE49-F238E27FC236}">
                <a16:creationId xmlns:a16="http://schemas.microsoft.com/office/drawing/2014/main" id="{077C93AC-6BB7-623F-7B8B-3D7B10A78CD4}"/>
              </a:ext>
            </a:extLst>
          </p:cNvPr>
          <p:cNvSpPr/>
          <p:nvPr/>
        </p:nvSpPr>
        <p:spPr>
          <a:xfrm>
            <a:off x="7363721" y="4978493"/>
            <a:ext cx="1757700" cy="467700"/>
          </a:xfrm>
          <a:prstGeom prst="roundRect">
            <a:avLst>
              <a:gd name="adj" fmla="val 11497"/>
            </a:avLst>
          </a:prstGeom>
          <a:solidFill>
            <a:srgbClr val="005DFF"/>
          </a:solidFill>
          <a:ln>
            <a:noFill/>
          </a:ln>
        </p:spPr>
        <p:txBody>
          <a:bodyPr spcFirstLastPara="1" wrap="square" lIns="79425" tIns="79425" rIns="79425" bIns="79425" anchor="ctr" anchorCtr="0">
            <a:noAutofit/>
          </a:bodyPr>
          <a:lstStyle/>
          <a:p>
            <a:pPr algn="ctr"/>
            <a:endParaRPr sz="121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Google Shape;184;p4">
            <a:extLst>
              <a:ext uri="{FF2B5EF4-FFF2-40B4-BE49-F238E27FC236}">
                <a16:creationId xmlns:a16="http://schemas.microsoft.com/office/drawing/2014/main" id="{3D28A38A-4A29-524B-D53B-9D8CE4E3E6DE}"/>
              </a:ext>
            </a:extLst>
          </p:cNvPr>
          <p:cNvSpPr/>
          <p:nvPr/>
        </p:nvSpPr>
        <p:spPr>
          <a:xfrm>
            <a:off x="124034" y="5029502"/>
            <a:ext cx="1554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D0D8EE"/>
              </a:buClr>
              <a:buSzPts val="1000"/>
            </a:pPr>
            <a:r>
              <a:rPr lang="en-US" sz="1100" dirty="0">
                <a:solidFill>
                  <a:schemeClr val="lt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Firewall</a:t>
            </a:r>
            <a:endParaRPr sz="1100" dirty="0">
              <a:solidFill>
                <a:schemeClr val="lt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7" name="Google Shape;185;p4">
            <a:extLst>
              <a:ext uri="{FF2B5EF4-FFF2-40B4-BE49-F238E27FC236}">
                <a16:creationId xmlns:a16="http://schemas.microsoft.com/office/drawing/2014/main" id="{4E51DC8F-A3A5-56ED-2BFE-520E7F533547}"/>
              </a:ext>
            </a:extLst>
          </p:cNvPr>
          <p:cNvSpPr/>
          <p:nvPr/>
        </p:nvSpPr>
        <p:spPr>
          <a:xfrm>
            <a:off x="1984817" y="5029502"/>
            <a:ext cx="1554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D0D8EE"/>
              </a:buClr>
              <a:buSzPts val="1000"/>
            </a:pPr>
            <a:r>
              <a:rPr lang="en-US" sz="1100" dirty="0">
                <a:solidFill>
                  <a:schemeClr val="lt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XDR</a:t>
            </a:r>
            <a:endParaRPr sz="1100" dirty="0">
              <a:solidFill>
                <a:schemeClr val="lt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9" name="Google Shape;186;p4">
            <a:extLst>
              <a:ext uri="{FF2B5EF4-FFF2-40B4-BE49-F238E27FC236}">
                <a16:creationId xmlns:a16="http://schemas.microsoft.com/office/drawing/2014/main" id="{0DA5A1E8-8400-31E4-0F80-B4CE7528A6E2}"/>
              </a:ext>
            </a:extLst>
          </p:cNvPr>
          <p:cNvSpPr/>
          <p:nvPr/>
        </p:nvSpPr>
        <p:spPr>
          <a:xfrm>
            <a:off x="3815469" y="5029502"/>
            <a:ext cx="1554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D0D8EE"/>
              </a:buClr>
              <a:buSzPts val="1000"/>
            </a:pPr>
            <a:r>
              <a:rPr lang="en-US" sz="1100">
                <a:solidFill>
                  <a:schemeClr val="lt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Active Directory</a:t>
            </a:r>
            <a:endParaRPr sz="1100">
              <a:solidFill>
                <a:schemeClr val="lt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1" name="Google Shape;187;p4">
            <a:extLst>
              <a:ext uri="{FF2B5EF4-FFF2-40B4-BE49-F238E27FC236}">
                <a16:creationId xmlns:a16="http://schemas.microsoft.com/office/drawing/2014/main" id="{49FA4641-4EBD-D0E1-F117-423D0BABE950}"/>
              </a:ext>
            </a:extLst>
          </p:cNvPr>
          <p:cNvSpPr/>
          <p:nvPr/>
        </p:nvSpPr>
        <p:spPr>
          <a:xfrm>
            <a:off x="5635331" y="5029502"/>
            <a:ext cx="1554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D0D8EE"/>
              </a:buClr>
              <a:buSzPts val="1000"/>
            </a:pPr>
            <a:r>
              <a:rPr lang="en-US" sz="1100" dirty="0">
                <a:solidFill>
                  <a:schemeClr val="lt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IDS/IPS</a:t>
            </a:r>
            <a:endParaRPr sz="1100" dirty="0">
              <a:solidFill>
                <a:schemeClr val="lt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3" name="Google Shape;188;p4">
            <a:extLst>
              <a:ext uri="{FF2B5EF4-FFF2-40B4-BE49-F238E27FC236}">
                <a16:creationId xmlns:a16="http://schemas.microsoft.com/office/drawing/2014/main" id="{FA45CF6B-8F20-C46D-27A5-1C339AFB965C}"/>
              </a:ext>
            </a:extLst>
          </p:cNvPr>
          <p:cNvSpPr/>
          <p:nvPr/>
        </p:nvSpPr>
        <p:spPr>
          <a:xfrm>
            <a:off x="7465229" y="5029502"/>
            <a:ext cx="1554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D0D8EE"/>
              </a:buClr>
              <a:buSzPts val="1000"/>
            </a:pPr>
            <a:r>
              <a:rPr lang="en-US" sz="1100" dirty="0">
                <a:solidFill>
                  <a:schemeClr val="lt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Threat Intel</a:t>
            </a:r>
            <a:endParaRPr sz="1100" dirty="0">
              <a:solidFill>
                <a:schemeClr val="lt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2701976C-DAD6-C784-04ED-BC3C414B097B}"/>
              </a:ext>
            </a:extLst>
          </p:cNvPr>
          <p:cNvSpPr txBox="1">
            <a:spLocks/>
          </p:cNvSpPr>
          <p:nvPr/>
        </p:nvSpPr>
        <p:spPr>
          <a:xfrm>
            <a:off x="3313" y="792679"/>
            <a:ext cx="9528693" cy="50151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Wazuh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como núcleo del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CyberSOC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08E9A20-D237-0E52-CD96-9BA8892AFFB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595F637-EC2F-EFA6-183E-3D7D6A2F11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AB2CB1C-2A91-0C0A-6A45-D9425F2707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4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E2B16-E0B2-5A7B-ACF7-68A14B5C2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B967A2E3-6CD2-73E6-1A3F-D458591D5E68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209;p5">
            <a:extLst>
              <a:ext uri="{FF2B5EF4-FFF2-40B4-BE49-F238E27FC236}">
                <a16:creationId xmlns:a16="http://schemas.microsoft.com/office/drawing/2014/main" id="{0BC4919C-99BC-692C-2B8A-CFD7FD9571DB}"/>
              </a:ext>
            </a:extLst>
          </p:cNvPr>
          <p:cNvSpPr/>
          <p:nvPr/>
        </p:nvSpPr>
        <p:spPr>
          <a:xfrm>
            <a:off x="6005082" y="1434260"/>
            <a:ext cx="3115500" cy="1948728"/>
          </a:xfrm>
          <a:prstGeom prst="roundRect">
            <a:avLst>
              <a:gd name="adj" fmla="val 11497"/>
            </a:avLst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46" name="Google Shape;210;p5">
            <a:extLst>
              <a:ext uri="{FF2B5EF4-FFF2-40B4-BE49-F238E27FC236}">
                <a16:creationId xmlns:a16="http://schemas.microsoft.com/office/drawing/2014/main" id="{5DE1FD25-1101-0F72-4882-9FE0279381D7}"/>
              </a:ext>
            </a:extLst>
          </p:cNvPr>
          <p:cNvSpPr/>
          <p:nvPr/>
        </p:nvSpPr>
        <p:spPr>
          <a:xfrm>
            <a:off x="33463" y="1434261"/>
            <a:ext cx="2903039" cy="1948727"/>
          </a:xfrm>
          <a:prstGeom prst="roundRect">
            <a:avLst>
              <a:gd name="adj" fmla="val 11497"/>
            </a:avLst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48" name="Google Shape;211;p5">
            <a:extLst>
              <a:ext uri="{FF2B5EF4-FFF2-40B4-BE49-F238E27FC236}">
                <a16:creationId xmlns:a16="http://schemas.microsoft.com/office/drawing/2014/main" id="{A4EC49C3-6EB4-5638-BFE5-66CC8E12AEDC}"/>
              </a:ext>
            </a:extLst>
          </p:cNvPr>
          <p:cNvSpPr/>
          <p:nvPr/>
        </p:nvSpPr>
        <p:spPr>
          <a:xfrm>
            <a:off x="2913766" y="1434260"/>
            <a:ext cx="3115500" cy="1948728"/>
          </a:xfrm>
          <a:prstGeom prst="roundRect">
            <a:avLst>
              <a:gd name="adj" fmla="val 11497"/>
            </a:avLst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50" name="Google Shape;212;p5">
            <a:extLst>
              <a:ext uri="{FF2B5EF4-FFF2-40B4-BE49-F238E27FC236}">
                <a16:creationId xmlns:a16="http://schemas.microsoft.com/office/drawing/2014/main" id="{392E8E1E-E470-7541-0A5C-F12FF78DD7A0}"/>
              </a:ext>
            </a:extLst>
          </p:cNvPr>
          <p:cNvSpPr/>
          <p:nvPr/>
        </p:nvSpPr>
        <p:spPr>
          <a:xfrm>
            <a:off x="6005084" y="3545563"/>
            <a:ext cx="3115500" cy="1948729"/>
          </a:xfrm>
          <a:prstGeom prst="roundRect">
            <a:avLst>
              <a:gd name="adj" fmla="val 11497"/>
            </a:avLst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Google Shape;213;p5">
            <a:extLst>
              <a:ext uri="{FF2B5EF4-FFF2-40B4-BE49-F238E27FC236}">
                <a16:creationId xmlns:a16="http://schemas.microsoft.com/office/drawing/2014/main" id="{1BAC2AB8-DB13-A63E-B0AA-F1CE26230C63}"/>
              </a:ext>
            </a:extLst>
          </p:cNvPr>
          <p:cNvSpPr/>
          <p:nvPr/>
        </p:nvSpPr>
        <p:spPr>
          <a:xfrm>
            <a:off x="23415" y="3545565"/>
            <a:ext cx="2913087" cy="1948727"/>
          </a:xfrm>
          <a:prstGeom prst="roundRect">
            <a:avLst>
              <a:gd name="adj" fmla="val 11497"/>
            </a:avLst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Google Shape;214;p5">
            <a:extLst>
              <a:ext uri="{FF2B5EF4-FFF2-40B4-BE49-F238E27FC236}">
                <a16:creationId xmlns:a16="http://schemas.microsoft.com/office/drawing/2014/main" id="{D6A51DE8-344D-D91A-CFB8-3B1A9CA47217}"/>
              </a:ext>
            </a:extLst>
          </p:cNvPr>
          <p:cNvSpPr/>
          <p:nvPr/>
        </p:nvSpPr>
        <p:spPr>
          <a:xfrm>
            <a:off x="2913762" y="3545564"/>
            <a:ext cx="3115500" cy="1948728"/>
          </a:xfrm>
          <a:prstGeom prst="roundRect">
            <a:avLst>
              <a:gd name="adj" fmla="val 11497"/>
            </a:avLst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Google Shape;215;p5">
            <a:extLst>
              <a:ext uri="{FF2B5EF4-FFF2-40B4-BE49-F238E27FC236}">
                <a16:creationId xmlns:a16="http://schemas.microsoft.com/office/drawing/2014/main" id="{AE5F01D3-339A-D789-3B3D-0A6D05A844D4}"/>
              </a:ext>
            </a:extLst>
          </p:cNvPr>
          <p:cNvSpPr/>
          <p:nvPr/>
        </p:nvSpPr>
        <p:spPr>
          <a:xfrm>
            <a:off x="330402" y="1453031"/>
            <a:ext cx="2606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200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Log Data Analysis</a:t>
            </a:r>
            <a:endParaRPr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58" name="Google Shape;216;p5">
            <a:extLst>
              <a:ext uri="{FF2B5EF4-FFF2-40B4-BE49-F238E27FC236}">
                <a16:creationId xmlns:a16="http://schemas.microsoft.com/office/drawing/2014/main" id="{2DA341D0-92DE-2A32-07DF-43EC7AAFDF8C}"/>
              </a:ext>
            </a:extLst>
          </p:cNvPr>
          <p:cNvSpPr/>
          <p:nvPr/>
        </p:nvSpPr>
        <p:spPr>
          <a:xfrm>
            <a:off x="330402" y="1815880"/>
            <a:ext cx="2606100" cy="10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 Agent recolecta y normaliza logs de cualquier fuente (syslog, journald, Windows Event, archivos planos). El Wazuh Server aplica decodificadores y reglas para extraer campos y generar alertas con nivel de severidad 0-15.</a:t>
            </a:r>
            <a:endParaRPr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0" name="Google Shape;217;p5">
            <a:extLst>
              <a:ext uri="{FF2B5EF4-FFF2-40B4-BE49-F238E27FC236}">
                <a16:creationId xmlns:a16="http://schemas.microsoft.com/office/drawing/2014/main" id="{F050CBAB-8134-A36F-32E2-9D69792284F8}"/>
              </a:ext>
            </a:extLst>
          </p:cNvPr>
          <p:cNvSpPr/>
          <p:nvPr/>
        </p:nvSpPr>
        <p:spPr>
          <a:xfrm>
            <a:off x="419193" y="2977379"/>
            <a:ext cx="1831500" cy="183000"/>
          </a:xfrm>
          <a:prstGeom prst="roundRect">
            <a:avLst>
              <a:gd name="adj" fmla="val 2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2" name="Google Shape;218;p5">
            <a:extLst>
              <a:ext uri="{FF2B5EF4-FFF2-40B4-BE49-F238E27FC236}">
                <a16:creationId xmlns:a16="http://schemas.microsoft.com/office/drawing/2014/main" id="{F304DC67-2472-C7DC-0794-86A2124894A3}"/>
              </a:ext>
            </a:extLst>
          </p:cNvPr>
          <p:cNvSpPr/>
          <p:nvPr/>
        </p:nvSpPr>
        <p:spPr>
          <a:xfrm>
            <a:off x="419168" y="2977379"/>
            <a:ext cx="1831500" cy="183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700"/>
            </a:pPr>
            <a:r>
              <a:rPr lang="en-US" sz="900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wazuh.rules / decoders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4" name="Google Shape;219;p5">
            <a:extLst>
              <a:ext uri="{FF2B5EF4-FFF2-40B4-BE49-F238E27FC236}">
                <a16:creationId xmlns:a16="http://schemas.microsoft.com/office/drawing/2014/main" id="{6E32002A-34BC-CF6E-1867-0E1B4850B6CC}"/>
              </a:ext>
            </a:extLst>
          </p:cNvPr>
          <p:cNvSpPr/>
          <p:nvPr/>
        </p:nvSpPr>
        <p:spPr>
          <a:xfrm>
            <a:off x="3168472" y="1453031"/>
            <a:ext cx="2606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2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File Integrity Monitoring (FIM)</a:t>
            </a:r>
            <a:endParaRPr sz="1200" b="1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6" name="Google Shape;220;p5">
            <a:extLst>
              <a:ext uri="{FF2B5EF4-FFF2-40B4-BE49-F238E27FC236}">
                <a16:creationId xmlns:a16="http://schemas.microsoft.com/office/drawing/2014/main" id="{6638F4DC-FF81-823F-9868-49424B42B709}"/>
              </a:ext>
            </a:extLst>
          </p:cNvPr>
          <p:cNvSpPr/>
          <p:nvPr/>
        </p:nvSpPr>
        <p:spPr>
          <a:xfrm>
            <a:off x="3168472" y="1815880"/>
            <a:ext cx="2606100" cy="10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Monitoriza en tiempo real cambios en archivos críticos del sistema (syscheck). Detecta modificaciones, creaciones y borrados en rutas configuradas. Esencial para detectar persistencia de malware y cumplir ENS.</a:t>
            </a:r>
            <a:endParaRPr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8" name="Google Shape;221;p5">
            <a:extLst>
              <a:ext uri="{FF2B5EF4-FFF2-40B4-BE49-F238E27FC236}">
                <a16:creationId xmlns:a16="http://schemas.microsoft.com/office/drawing/2014/main" id="{54B1048E-56EC-B6AB-8030-D63B6DE8EAE9}"/>
              </a:ext>
            </a:extLst>
          </p:cNvPr>
          <p:cNvSpPr/>
          <p:nvPr/>
        </p:nvSpPr>
        <p:spPr>
          <a:xfrm>
            <a:off x="3257274" y="2977379"/>
            <a:ext cx="1831500" cy="183000"/>
          </a:xfrm>
          <a:prstGeom prst="roundRect">
            <a:avLst>
              <a:gd name="adj" fmla="val 2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0" name="Google Shape;222;p5">
            <a:extLst>
              <a:ext uri="{FF2B5EF4-FFF2-40B4-BE49-F238E27FC236}">
                <a16:creationId xmlns:a16="http://schemas.microsoft.com/office/drawing/2014/main" id="{6379AFDF-28E7-220A-3C96-79F378F3DBDB}"/>
              </a:ext>
            </a:extLst>
          </p:cNvPr>
          <p:cNvSpPr/>
          <p:nvPr/>
        </p:nvSpPr>
        <p:spPr>
          <a:xfrm>
            <a:off x="3257274" y="2977379"/>
            <a:ext cx="1831500" cy="183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700"/>
            </a:pPr>
            <a:r>
              <a:rPr lang="en-US" sz="900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ossec.conf: &lt;syscheck&gt;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2" name="Google Shape;223;p5">
            <a:extLst>
              <a:ext uri="{FF2B5EF4-FFF2-40B4-BE49-F238E27FC236}">
                <a16:creationId xmlns:a16="http://schemas.microsoft.com/office/drawing/2014/main" id="{88414434-EAC5-EC8C-AF9B-BC304C8926DB}"/>
              </a:ext>
            </a:extLst>
          </p:cNvPr>
          <p:cNvSpPr/>
          <p:nvPr/>
        </p:nvSpPr>
        <p:spPr>
          <a:xfrm>
            <a:off x="6306343" y="1517642"/>
            <a:ext cx="2606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200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Security Configuration Assessment (SCA)</a:t>
            </a:r>
            <a:endParaRPr sz="1200" b="1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4" name="Google Shape;224;p5">
            <a:extLst>
              <a:ext uri="{FF2B5EF4-FFF2-40B4-BE49-F238E27FC236}">
                <a16:creationId xmlns:a16="http://schemas.microsoft.com/office/drawing/2014/main" id="{891F27AC-D4DA-25E6-CFED-11A09F27DC65}"/>
              </a:ext>
            </a:extLst>
          </p:cNvPr>
          <p:cNvSpPr/>
          <p:nvPr/>
        </p:nvSpPr>
        <p:spPr>
          <a:xfrm>
            <a:off x="6306343" y="1815880"/>
            <a:ext cx="2606100" cy="10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Auditoría automática de configuración contra benchmarks CIS y políticas personalizadas. Genera puntuación de compliance y permite detectar hardening pendiente en endpoints y servidores.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6" name="Google Shape;225;p5">
            <a:extLst>
              <a:ext uri="{FF2B5EF4-FFF2-40B4-BE49-F238E27FC236}">
                <a16:creationId xmlns:a16="http://schemas.microsoft.com/office/drawing/2014/main" id="{D4395A3F-B880-80A2-4D97-6EAD94D4A337}"/>
              </a:ext>
            </a:extLst>
          </p:cNvPr>
          <p:cNvSpPr/>
          <p:nvPr/>
        </p:nvSpPr>
        <p:spPr>
          <a:xfrm>
            <a:off x="6395133" y="2977379"/>
            <a:ext cx="1831500" cy="183000"/>
          </a:xfrm>
          <a:prstGeom prst="roundRect">
            <a:avLst>
              <a:gd name="adj" fmla="val 2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8" name="Google Shape;226;p5">
            <a:extLst>
              <a:ext uri="{FF2B5EF4-FFF2-40B4-BE49-F238E27FC236}">
                <a16:creationId xmlns:a16="http://schemas.microsoft.com/office/drawing/2014/main" id="{6788109A-AC0A-2B3F-873B-8F39B031C93C}"/>
              </a:ext>
            </a:extLst>
          </p:cNvPr>
          <p:cNvSpPr/>
          <p:nvPr/>
        </p:nvSpPr>
        <p:spPr>
          <a:xfrm>
            <a:off x="6395133" y="2977379"/>
            <a:ext cx="1831500" cy="183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700"/>
            </a:pPr>
            <a:r>
              <a:rPr lang="en-US" sz="900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sca.files: .yaml policies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0" name="Google Shape;227;p5">
            <a:extLst>
              <a:ext uri="{FF2B5EF4-FFF2-40B4-BE49-F238E27FC236}">
                <a16:creationId xmlns:a16="http://schemas.microsoft.com/office/drawing/2014/main" id="{7371D0FE-13F5-8488-2D6A-7E9242016A0B}"/>
              </a:ext>
            </a:extLst>
          </p:cNvPr>
          <p:cNvSpPr/>
          <p:nvPr/>
        </p:nvSpPr>
        <p:spPr>
          <a:xfrm>
            <a:off x="320354" y="3581637"/>
            <a:ext cx="2606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2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Vulnerability Detection</a:t>
            </a:r>
            <a:endParaRPr sz="1200" b="1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2" name="Google Shape;228;p5">
            <a:extLst>
              <a:ext uri="{FF2B5EF4-FFF2-40B4-BE49-F238E27FC236}">
                <a16:creationId xmlns:a16="http://schemas.microsoft.com/office/drawing/2014/main" id="{591270E8-6A9E-2EFC-356F-702029EDBACE}"/>
              </a:ext>
            </a:extLst>
          </p:cNvPr>
          <p:cNvSpPr/>
          <p:nvPr/>
        </p:nvSpPr>
        <p:spPr>
          <a:xfrm>
            <a:off x="320354" y="3837463"/>
            <a:ext cx="2606100" cy="10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Inventario de paquetes instalados cruzado con feeds CVE (NVD, OVAL). Wazuh identifica vulnerabilidades activas por host sin necesidad de escáner externo, con severidad CVSS.</a:t>
            </a:r>
            <a:endParaRPr sz="100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4" name="Google Shape;229;p5">
            <a:extLst>
              <a:ext uri="{FF2B5EF4-FFF2-40B4-BE49-F238E27FC236}">
                <a16:creationId xmlns:a16="http://schemas.microsoft.com/office/drawing/2014/main" id="{26864B73-4771-9F56-B50F-A5E755172187}"/>
              </a:ext>
            </a:extLst>
          </p:cNvPr>
          <p:cNvSpPr/>
          <p:nvPr/>
        </p:nvSpPr>
        <p:spPr>
          <a:xfrm>
            <a:off x="409145" y="4998960"/>
            <a:ext cx="1831500" cy="183000"/>
          </a:xfrm>
          <a:prstGeom prst="roundRect">
            <a:avLst>
              <a:gd name="adj" fmla="val 2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6" name="Google Shape;230;p5">
            <a:extLst>
              <a:ext uri="{FF2B5EF4-FFF2-40B4-BE49-F238E27FC236}">
                <a16:creationId xmlns:a16="http://schemas.microsoft.com/office/drawing/2014/main" id="{0540E6F2-E930-2AE0-44F2-B0472B3409CE}"/>
              </a:ext>
            </a:extLst>
          </p:cNvPr>
          <p:cNvSpPr/>
          <p:nvPr/>
        </p:nvSpPr>
        <p:spPr>
          <a:xfrm>
            <a:off x="409120" y="4998960"/>
            <a:ext cx="1831500" cy="183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700"/>
            </a:pPr>
            <a:r>
              <a:rPr lang="en-US" sz="900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wazuh-db / syscollector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8" name="Google Shape;231;p5">
            <a:extLst>
              <a:ext uri="{FF2B5EF4-FFF2-40B4-BE49-F238E27FC236}">
                <a16:creationId xmlns:a16="http://schemas.microsoft.com/office/drawing/2014/main" id="{9B8800A2-9AD0-8D5F-1BAD-11830C2AAA80}"/>
              </a:ext>
            </a:extLst>
          </p:cNvPr>
          <p:cNvSpPr/>
          <p:nvPr/>
        </p:nvSpPr>
        <p:spPr>
          <a:xfrm>
            <a:off x="3168468" y="3581637"/>
            <a:ext cx="2606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Active Response</a:t>
            </a:r>
            <a:endParaRPr sz="120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0" name="Google Shape;232;p5">
            <a:extLst>
              <a:ext uri="{FF2B5EF4-FFF2-40B4-BE49-F238E27FC236}">
                <a16:creationId xmlns:a16="http://schemas.microsoft.com/office/drawing/2014/main" id="{57AF79A6-388D-1F2F-F1DE-CCF20B038844}"/>
              </a:ext>
            </a:extLst>
          </p:cNvPr>
          <p:cNvSpPr/>
          <p:nvPr/>
        </p:nvSpPr>
        <p:spPr>
          <a:xfrm>
            <a:off x="3168468" y="3837463"/>
            <a:ext cx="2606100" cy="10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Automatización de respuesta: cuando una regla supera un umbral, Wazuh lanza scripts en el agente o en el manager. Permite bloquear IPs en firewall, aislar host, deshabilitar usuarios en AD.</a:t>
            </a:r>
            <a:endParaRPr sz="10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2" name="Google Shape;233;p5">
            <a:extLst>
              <a:ext uri="{FF2B5EF4-FFF2-40B4-BE49-F238E27FC236}">
                <a16:creationId xmlns:a16="http://schemas.microsoft.com/office/drawing/2014/main" id="{DE6C57C4-EDAD-4AD9-9882-D76172DA39B9}"/>
              </a:ext>
            </a:extLst>
          </p:cNvPr>
          <p:cNvSpPr/>
          <p:nvPr/>
        </p:nvSpPr>
        <p:spPr>
          <a:xfrm>
            <a:off x="3257270" y="4998960"/>
            <a:ext cx="1831500" cy="183000"/>
          </a:xfrm>
          <a:prstGeom prst="roundRect">
            <a:avLst>
              <a:gd name="adj" fmla="val 2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4" name="Google Shape;234;p5">
            <a:extLst>
              <a:ext uri="{FF2B5EF4-FFF2-40B4-BE49-F238E27FC236}">
                <a16:creationId xmlns:a16="http://schemas.microsoft.com/office/drawing/2014/main" id="{99332EE2-5420-F07E-327B-62467FE9E2E8}"/>
              </a:ext>
            </a:extLst>
          </p:cNvPr>
          <p:cNvSpPr/>
          <p:nvPr/>
        </p:nvSpPr>
        <p:spPr>
          <a:xfrm>
            <a:off x="3257270" y="4998960"/>
            <a:ext cx="1831500" cy="183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700"/>
            </a:pPr>
            <a:r>
              <a:rPr lang="en-US" sz="900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active-response.conf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6" name="Google Shape;235;p5">
            <a:extLst>
              <a:ext uri="{FF2B5EF4-FFF2-40B4-BE49-F238E27FC236}">
                <a16:creationId xmlns:a16="http://schemas.microsoft.com/office/drawing/2014/main" id="{23E35030-CBF8-4C35-A779-157E5A7614D1}"/>
              </a:ext>
            </a:extLst>
          </p:cNvPr>
          <p:cNvSpPr/>
          <p:nvPr/>
        </p:nvSpPr>
        <p:spPr>
          <a:xfrm>
            <a:off x="6306345" y="3581637"/>
            <a:ext cx="2606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200"/>
            </a:pPr>
            <a:r>
              <a:rPr lang="en-US" sz="1200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MITRE ATT&amp;CK Mapping</a:t>
            </a:r>
            <a:endParaRPr sz="120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8" name="Google Shape;236;p5">
            <a:extLst>
              <a:ext uri="{FF2B5EF4-FFF2-40B4-BE49-F238E27FC236}">
                <a16:creationId xmlns:a16="http://schemas.microsoft.com/office/drawing/2014/main" id="{6A5774A6-09EE-580A-7921-B1F6067C2E3E}"/>
              </a:ext>
            </a:extLst>
          </p:cNvPr>
          <p:cNvSpPr/>
          <p:nvPr/>
        </p:nvSpPr>
        <p:spPr>
          <a:xfrm>
            <a:off x="6306345" y="3837463"/>
            <a:ext cx="2606100" cy="10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15000"/>
              </a:lnSpc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Reglas etiquetadas con tácticas y técnicas MITRE. El Dashboard muestra la cobertura de la matriz, permitiendo identificar gaps de detección y priorizar la creación de nuevos casos de uso.</a:t>
            </a:r>
            <a:endParaRPr sz="10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0" name="Google Shape;237;p5">
            <a:extLst>
              <a:ext uri="{FF2B5EF4-FFF2-40B4-BE49-F238E27FC236}">
                <a16:creationId xmlns:a16="http://schemas.microsoft.com/office/drawing/2014/main" id="{F74E0A62-C23C-34FB-E223-F76724543580}"/>
              </a:ext>
            </a:extLst>
          </p:cNvPr>
          <p:cNvSpPr/>
          <p:nvPr/>
        </p:nvSpPr>
        <p:spPr>
          <a:xfrm>
            <a:off x="6395135" y="4998960"/>
            <a:ext cx="1831500" cy="183000"/>
          </a:xfrm>
          <a:prstGeom prst="roundRect">
            <a:avLst>
              <a:gd name="adj" fmla="val 2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2" name="Google Shape;238;p5">
            <a:extLst>
              <a:ext uri="{FF2B5EF4-FFF2-40B4-BE49-F238E27FC236}">
                <a16:creationId xmlns:a16="http://schemas.microsoft.com/office/drawing/2014/main" id="{798D909D-ADFF-9C8D-D22A-849C8F11D858}"/>
              </a:ext>
            </a:extLst>
          </p:cNvPr>
          <p:cNvSpPr/>
          <p:nvPr/>
        </p:nvSpPr>
        <p:spPr>
          <a:xfrm>
            <a:off x="6395135" y="4998960"/>
            <a:ext cx="1831500" cy="183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700"/>
            </a:pPr>
            <a:r>
              <a:rPr lang="en-US" sz="900">
                <a:solidFill>
                  <a:schemeClr val="dk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rule.mitre.id / tactic</a:t>
            </a:r>
            <a:endParaRPr sz="90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04328C49-E683-E7D2-F9D4-ED9834677454}"/>
              </a:ext>
            </a:extLst>
          </p:cNvPr>
          <p:cNvSpPr txBox="1">
            <a:spLocks/>
          </p:cNvSpPr>
          <p:nvPr/>
        </p:nvSpPr>
        <p:spPr>
          <a:xfrm>
            <a:off x="3314" y="792679"/>
            <a:ext cx="9528693" cy="5015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Capacidades técnicas de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Wazuh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en un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CyberSOC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141DBF9-DE0B-F218-FE52-2DAEC50A047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298840C-C5E9-4F33-0181-5B7BB55F13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40A2A57-1E34-BB1C-23D0-233634F410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077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408C8-7CA3-8219-4C24-7053CD34E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87A9A29E-53E0-117A-0EDC-7B9D2CC44EDB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246;p6">
            <a:extLst>
              <a:ext uri="{FF2B5EF4-FFF2-40B4-BE49-F238E27FC236}">
                <a16:creationId xmlns:a16="http://schemas.microsoft.com/office/drawing/2014/main" id="{7C94C6CF-BFFC-F979-F5FA-31C857BB30EC}"/>
              </a:ext>
            </a:extLst>
          </p:cNvPr>
          <p:cNvSpPr/>
          <p:nvPr/>
        </p:nvSpPr>
        <p:spPr>
          <a:xfrm>
            <a:off x="18447" y="1457544"/>
            <a:ext cx="1476300" cy="1872000"/>
          </a:xfrm>
          <a:prstGeom prst="roundRect">
            <a:avLst>
              <a:gd name="adj" fmla="val 6710"/>
            </a:avLst>
          </a:prstGeom>
          <a:noFill/>
          <a:ln w="19050" cap="flat" cmpd="sng">
            <a:solidFill>
              <a:srgbClr val="005D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Google Shape;247;p6">
            <a:extLst>
              <a:ext uri="{FF2B5EF4-FFF2-40B4-BE49-F238E27FC236}">
                <a16:creationId xmlns:a16="http://schemas.microsoft.com/office/drawing/2014/main" id="{357C4114-B261-DAE9-4B17-1C87CE02BDCB}"/>
              </a:ext>
            </a:extLst>
          </p:cNvPr>
          <p:cNvSpPr/>
          <p:nvPr/>
        </p:nvSpPr>
        <p:spPr>
          <a:xfrm>
            <a:off x="1557069" y="1457544"/>
            <a:ext cx="1476300" cy="1872000"/>
          </a:xfrm>
          <a:prstGeom prst="roundRect">
            <a:avLst>
              <a:gd name="adj" fmla="val 6710"/>
            </a:avLst>
          </a:prstGeom>
          <a:noFill/>
          <a:ln w="19050" cap="flat" cmpd="sng">
            <a:solidFill>
              <a:srgbClr val="005D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Google Shape;248;p6">
            <a:extLst>
              <a:ext uri="{FF2B5EF4-FFF2-40B4-BE49-F238E27FC236}">
                <a16:creationId xmlns:a16="http://schemas.microsoft.com/office/drawing/2014/main" id="{BB9C757F-FC79-145F-BB90-34F2D575BA19}"/>
              </a:ext>
            </a:extLst>
          </p:cNvPr>
          <p:cNvSpPr/>
          <p:nvPr/>
        </p:nvSpPr>
        <p:spPr>
          <a:xfrm>
            <a:off x="3085641" y="1457544"/>
            <a:ext cx="1476300" cy="1872000"/>
          </a:xfrm>
          <a:prstGeom prst="roundRect">
            <a:avLst>
              <a:gd name="adj" fmla="val 6710"/>
            </a:avLst>
          </a:prstGeom>
          <a:noFill/>
          <a:ln w="19050" cap="flat" cmpd="sng">
            <a:solidFill>
              <a:srgbClr val="005D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Google Shape;249;p6">
            <a:extLst>
              <a:ext uri="{FF2B5EF4-FFF2-40B4-BE49-F238E27FC236}">
                <a16:creationId xmlns:a16="http://schemas.microsoft.com/office/drawing/2014/main" id="{FA8620A4-14CA-2FF9-A3BF-AF12EB771446}"/>
              </a:ext>
            </a:extLst>
          </p:cNvPr>
          <p:cNvSpPr/>
          <p:nvPr/>
        </p:nvSpPr>
        <p:spPr>
          <a:xfrm>
            <a:off x="4614216" y="1457544"/>
            <a:ext cx="1476300" cy="1872000"/>
          </a:xfrm>
          <a:prstGeom prst="roundRect">
            <a:avLst>
              <a:gd name="adj" fmla="val 6710"/>
            </a:avLst>
          </a:prstGeom>
          <a:noFill/>
          <a:ln w="19050" cap="flat" cmpd="sng">
            <a:solidFill>
              <a:srgbClr val="005D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Google Shape;250;p6">
            <a:extLst>
              <a:ext uri="{FF2B5EF4-FFF2-40B4-BE49-F238E27FC236}">
                <a16:creationId xmlns:a16="http://schemas.microsoft.com/office/drawing/2014/main" id="{9D827CA4-A372-3248-1D10-5C9284894F80}"/>
              </a:ext>
            </a:extLst>
          </p:cNvPr>
          <p:cNvSpPr/>
          <p:nvPr/>
        </p:nvSpPr>
        <p:spPr>
          <a:xfrm>
            <a:off x="6132736" y="1457544"/>
            <a:ext cx="1476300" cy="1872000"/>
          </a:xfrm>
          <a:prstGeom prst="roundRect">
            <a:avLst>
              <a:gd name="adj" fmla="val 6710"/>
            </a:avLst>
          </a:prstGeom>
          <a:noFill/>
          <a:ln w="19050" cap="flat" cmpd="sng">
            <a:solidFill>
              <a:srgbClr val="005D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Google Shape;251;p6">
            <a:extLst>
              <a:ext uri="{FF2B5EF4-FFF2-40B4-BE49-F238E27FC236}">
                <a16:creationId xmlns:a16="http://schemas.microsoft.com/office/drawing/2014/main" id="{0935DAA0-9DB3-9F8C-FDA7-0D4D50354F7C}"/>
              </a:ext>
            </a:extLst>
          </p:cNvPr>
          <p:cNvSpPr/>
          <p:nvPr/>
        </p:nvSpPr>
        <p:spPr>
          <a:xfrm>
            <a:off x="7651257" y="1457544"/>
            <a:ext cx="1476300" cy="1872000"/>
          </a:xfrm>
          <a:prstGeom prst="roundRect">
            <a:avLst>
              <a:gd name="adj" fmla="val 6710"/>
            </a:avLst>
          </a:prstGeom>
          <a:noFill/>
          <a:ln w="19050" cap="flat" cmpd="sng">
            <a:solidFill>
              <a:srgbClr val="005D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Google Shape;252;p6">
            <a:extLst>
              <a:ext uri="{FF2B5EF4-FFF2-40B4-BE49-F238E27FC236}">
                <a16:creationId xmlns:a16="http://schemas.microsoft.com/office/drawing/2014/main" id="{CDC9CF01-39DA-EDDE-9583-0DBAC742B844}"/>
              </a:ext>
            </a:extLst>
          </p:cNvPr>
          <p:cNvSpPr/>
          <p:nvPr/>
        </p:nvSpPr>
        <p:spPr>
          <a:xfrm>
            <a:off x="46768" y="3448914"/>
            <a:ext cx="9050464" cy="2040900"/>
          </a:xfrm>
          <a:prstGeom prst="roundRect">
            <a:avLst>
              <a:gd name="adj" fmla="val 8330"/>
            </a:avLst>
          </a:prstGeom>
          <a:noFill/>
          <a:ln w="1060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Google Shape;253;p6">
            <a:extLst>
              <a:ext uri="{FF2B5EF4-FFF2-40B4-BE49-F238E27FC236}">
                <a16:creationId xmlns:a16="http://schemas.microsoft.com/office/drawing/2014/main" id="{61301B70-9D5E-D996-DE9D-A5C71CD8067E}"/>
              </a:ext>
            </a:extLst>
          </p:cNvPr>
          <p:cNvSpPr/>
          <p:nvPr/>
        </p:nvSpPr>
        <p:spPr>
          <a:xfrm>
            <a:off x="18435" y="1727888"/>
            <a:ext cx="14763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6B7A99"/>
              </a:buClr>
              <a:buSzPts val="1336"/>
            </a:pPr>
            <a:r>
              <a:rPr lang="en-US" sz="1336" b="1">
                <a:solidFill>
                  <a:srgbClr val="6B7A99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FUENTES</a:t>
            </a:r>
            <a:endParaRPr sz="1336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6B7A99"/>
              </a:buClr>
              <a:buSzPts val="1336"/>
            </a:pPr>
            <a:r>
              <a:rPr lang="en-US" sz="1336" b="1">
                <a:solidFill>
                  <a:srgbClr val="6B7A99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 DATOS</a:t>
            </a:r>
            <a:endParaRPr sz="1336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1" name="Google Shape;254;p6">
            <a:extLst>
              <a:ext uri="{FF2B5EF4-FFF2-40B4-BE49-F238E27FC236}">
                <a16:creationId xmlns:a16="http://schemas.microsoft.com/office/drawing/2014/main" id="{9FABA72B-9549-C6FF-6D54-3398DFD753F2}"/>
              </a:ext>
            </a:extLst>
          </p:cNvPr>
          <p:cNvSpPr/>
          <p:nvPr/>
        </p:nvSpPr>
        <p:spPr>
          <a:xfrm>
            <a:off x="69335" y="2277606"/>
            <a:ext cx="1374300" cy="9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Firewall · EDR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AD · IDS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Endpoints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3" name="Google Shape;256;p6">
            <a:extLst>
              <a:ext uri="{FF2B5EF4-FFF2-40B4-BE49-F238E27FC236}">
                <a16:creationId xmlns:a16="http://schemas.microsoft.com/office/drawing/2014/main" id="{E6358775-38D4-25F5-B180-7D053D59B681}"/>
              </a:ext>
            </a:extLst>
          </p:cNvPr>
          <p:cNvSpPr/>
          <p:nvPr/>
        </p:nvSpPr>
        <p:spPr>
          <a:xfrm>
            <a:off x="1557060" y="1727888"/>
            <a:ext cx="14763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005DFF"/>
              </a:buClr>
              <a:buSzPts val="1336"/>
            </a:pPr>
            <a:r>
              <a:rPr lang="en-US" sz="1336" b="1">
                <a:solidFill>
                  <a:srgbClr val="3D82F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endParaRPr sz="1336">
              <a:solidFill>
                <a:srgbClr val="3D82F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005DFF"/>
              </a:buClr>
              <a:buSzPts val="1336"/>
            </a:pPr>
            <a:r>
              <a:rPr lang="en-US" sz="1336" b="1">
                <a:solidFill>
                  <a:srgbClr val="3D82F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AGENT</a:t>
            </a:r>
            <a:endParaRPr sz="1336">
              <a:solidFill>
                <a:srgbClr val="3D82F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4" name="Google Shape;257;p6">
            <a:extLst>
              <a:ext uri="{FF2B5EF4-FFF2-40B4-BE49-F238E27FC236}">
                <a16:creationId xmlns:a16="http://schemas.microsoft.com/office/drawing/2014/main" id="{9EC0A289-C4B2-673F-7273-EA276BDC8801}"/>
              </a:ext>
            </a:extLst>
          </p:cNvPr>
          <p:cNvSpPr/>
          <p:nvPr/>
        </p:nvSpPr>
        <p:spPr>
          <a:xfrm>
            <a:off x="1607960" y="2277606"/>
            <a:ext cx="1374300" cy="9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Normalización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FIM · SCA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Syscollector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6" name="Google Shape;259;p6">
            <a:extLst>
              <a:ext uri="{FF2B5EF4-FFF2-40B4-BE49-F238E27FC236}">
                <a16:creationId xmlns:a16="http://schemas.microsoft.com/office/drawing/2014/main" id="{54AA421A-93E6-A43D-136E-F58C97253882}"/>
              </a:ext>
            </a:extLst>
          </p:cNvPr>
          <p:cNvSpPr/>
          <p:nvPr/>
        </p:nvSpPr>
        <p:spPr>
          <a:xfrm>
            <a:off x="3085636" y="1727888"/>
            <a:ext cx="14763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005DFF"/>
              </a:buClr>
              <a:buSzPts val="1336"/>
            </a:pPr>
            <a:r>
              <a:rPr lang="en-US" sz="1336" b="1">
                <a:solidFill>
                  <a:srgbClr val="3D82F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endParaRPr sz="1336">
              <a:solidFill>
                <a:srgbClr val="3D82F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005DFF"/>
              </a:buClr>
              <a:buSzPts val="1336"/>
            </a:pPr>
            <a:r>
              <a:rPr lang="en-US" sz="1336" b="1">
                <a:solidFill>
                  <a:srgbClr val="3D82F1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SERVER</a:t>
            </a:r>
            <a:endParaRPr sz="1336">
              <a:solidFill>
                <a:srgbClr val="3D82F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7" name="Google Shape;260;p6">
            <a:extLst>
              <a:ext uri="{FF2B5EF4-FFF2-40B4-BE49-F238E27FC236}">
                <a16:creationId xmlns:a16="http://schemas.microsoft.com/office/drawing/2014/main" id="{50444C76-E50F-6B2A-DEC9-B7259B30C839}"/>
              </a:ext>
            </a:extLst>
          </p:cNvPr>
          <p:cNvSpPr/>
          <p:nvPr/>
        </p:nvSpPr>
        <p:spPr>
          <a:xfrm>
            <a:off x="3136535" y="2277606"/>
            <a:ext cx="1374300" cy="9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Análisis · Reglas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Correlación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Decoders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69" name="Google Shape;262;p6">
            <a:extLst>
              <a:ext uri="{FF2B5EF4-FFF2-40B4-BE49-F238E27FC236}">
                <a16:creationId xmlns:a16="http://schemas.microsoft.com/office/drawing/2014/main" id="{9326EA18-B3BA-1173-A90E-489FA6F853AD}"/>
              </a:ext>
            </a:extLst>
          </p:cNvPr>
          <p:cNvSpPr/>
          <p:nvPr/>
        </p:nvSpPr>
        <p:spPr>
          <a:xfrm>
            <a:off x="4614214" y="1727888"/>
            <a:ext cx="14763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00C4FF"/>
              </a:buClr>
              <a:buSzPts val="1336"/>
            </a:pPr>
            <a:r>
              <a:rPr lang="en-US" sz="1336" b="1">
                <a:solidFill>
                  <a:srgbClr val="A0BDEB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endParaRPr sz="1336">
              <a:solidFill>
                <a:srgbClr val="A0BDEB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00C4FF"/>
              </a:buClr>
              <a:buSzPts val="1336"/>
            </a:pPr>
            <a:r>
              <a:rPr lang="en-US" sz="1336" b="1">
                <a:solidFill>
                  <a:srgbClr val="A0BDEB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INDEXER</a:t>
            </a:r>
            <a:endParaRPr sz="1336">
              <a:solidFill>
                <a:srgbClr val="A0BDEB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0" name="Google Shape;263;p6">
            <a:extLst>
              <a:ext uri="{FF2B5EF4-FFF2-40B4-BE49-F238E27FC236}">
                <a16:creationId xmlns:a16="http://schemas.microsoft.com/office/drawing/2014/main" id="{F6E51F28-2DD8-8875-5CD1-94F18962C281}"/>
              </a:ext>
            </a:extLst>
          </p:cNvPr>
          <p:cNvSpPr/>
          <p:nvPr/>
        </p:nvSpPr>
        <p:spPr>
          <a:xfrm>
            <a:off x="4665114" y="2277606"/>
            <a:ext cx="1374300" cy="9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OpenSearch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Búsqueda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Retención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2" name="Google Shape;265;p6">
            <a:extLst>
              <a:ext uri="{FF2B5EF4-FFF2-40B4-BE49-F238E27FC236}">
                <a16:creationId xmlns:a16="http://schemas.microsoft.com/office/drawing/2014/main" id="{43F4FE01-1CC7-4F0E-F019-9C2A987C6AE2}"/>
              </a:ext>
            </a:extLst>
          </p:cNvPr>
          <p:cNvSpPr/>
          <p:nvPr/>
        </p:nvSpPr>
        <p:spPr>
          <a:xfrm>
            <a:off x="6132737" y="1727888"/>
            <a:ext cx="14763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00E6B3"/>
              </a:buClr>
              <a:buSzPts val="1336"/>
            </a:pPr>
            <a:r>
              <a:rPr lang="en-US" sz="1336" b="1">
                <a:solidFill>
                  <a:srgbClr val="00E6B3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endParaRPr sz="1336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00E6B3"/>
              </a:buClr>
              <a:buSzPts val="1336"/>
            </a:pPr>
            <a:r>
              <a:rPr lang="en-US" sz="1336" b="1">
                <a:solidFill>
                  <a:srgbClr val="00E6B3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DASHBOARD</a:t>
            </a:r>
            <a:endParaRPr sz="1336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3" name="Google Shape;266;p6">
            <a:extLst>
              <a:ext uri="{FF2B5EF4-FFF2-40B4-BE49-F238E27FC236}">
                <a16:creationId xmlns:a16="http://schemas.microsoft.com/office/drawing/2014/main" id="{5676E08C-55B5-5F80-DFD9-E4E578AFCF27}"/>
              </a:ext>
            </a:extLst>
          </p:cNvPr>
          <p:cNvSpPr/>
          <p:nvPr/>
        </p:nvSpPr>
        <p:spPr>
          <a:xfrm>
            <a:off x="6183637" y="2277606"/>
            <a:ext cx="1374300" cy="9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Alertas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Compliance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Hunting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5" name="Google Shape;268;p6">
            <a:extLst>
              <a:ext uri="{FF2B5EF4-FFF2-40B4-BE49-F238E27FC236}">
                <a16:creationId xmlns:a16="http://schemas.microsoft.com/office/drawing/2014/main" id="{DA822AF8-DD0D-7334-F4A8-316E5D483B89}"/>
              </a:ext>
            </a:extLst>
          </p:cNvPr>
          <p:cNvSpPr/>
          <p:nvPr/>
        </p:nvSpPr>
        <p:spPr>
          <a:xfrm>
            <a:off x="7651261" y="1727888"/>
            <a:ext cx="14763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FF6B35"/>
              </a:buClr>
              <a:buSzPts val="1336"/>
            </a:pPr>
            <a:r>
              <a:rPr lang="en-US" sz="1336" b="1">
                <a:solidFill>
                  <a:srgbClr val="FF6B35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ACTIVE</a:t>
            </a:r>
            <a:endParaRPr sz="1336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FF6B35"/>
              </a:buClr>
              <a:buSzPts val="1336"/>
            </a:pPr>
            <a:r>
              <a:rPr lang="en-US" sz="1336" b="1">
                <a:solidFill>
                  <a:srgbClr val="FF6B35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RESPONSE</a:t>
            </a:r>
            <a:endParaRPr sz="1336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6" name="Google Shape;269;p6">
            <a:extLst>
              <a:ext uri="{FF2B5EF4-FFF2-40B4-BE49-F238E27FC236}">
                <a16:creationId xmlns:a16="http://schemas.microsoft.com/office/drawing/2014/main" id="{ED9F2577-0A0D-1AC0-C4AE-44154D37450E}"/>
              </a:ext>
            </a:extLst>
          </p:cNvPr>
          <p:cNvSpPr/>
          <p:nvPr/>
        </p:nvSpPr>
        <p:spPr>
          <a:xfrm>
            <a:off x="7702161" y="2277606"/>
            <a:ext cx="1374300" cy="9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Bloqueo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Aislamiento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  <a:p>
            <a:pPr algn="ctr"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Remediation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7" name="Google Shape;270;p6">
            <a:extLst>
              <a:ext uri="{FF2B5EF4-FFF2-40B4-BE49-F238E27FC236}">
                <a16:creationId xmlns:a16="http://schemas.microsoft.com/office/drawing/2014/main" id="{E72F7A06-CD06-7DF8-EAA8-237615EE54F5}"/>
              </a:ext>
            </a:extLst>
          </p:cNvPr>
          <p:cNvSpPr/>
          <p:nvPr/>
        </p:nvSpPr>
        <p:spPr>
          <a:xfrm>
            <a:off x="142441" y="3686912"/>
            <a:ext cx="50901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>
              <a:buClr>
                <a:srgbClr val="1A2744"/>
              </a:buClr>
              <a:buSzPts val="1336"/>
            </a:pPr>
            <a:r>
              <a:rPr lang="en-US" sz="1336" b="1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Configuración</a:t>
            </a:r>
            <a:r>
              <a:rPr lang="en-US" sz="1336" b="1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</a:t>
            </a:r>
            <a:r>
              <a:rPr lang="en-US" sz="1336" b="1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r>
              <a:rPr lang="en-US" sz="1336" b="1" dirty="0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 </a:t>
            </a:r>
            <a:r>
              <a:rPr lang="en-US" sz="1336" b="1" dirty="0" err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relevante</a:t>
            </a:r>
            <a:endParaRPr sz="1336" dirty="0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8" name="Google Shape;271;p6">
            <a:extLst>
              <a:ext uri="{FF2B5EF4-FFF2-40B4-BE49-F238E27FC236}">
                <a16:creationId xmlns:a16="http://schemas.microsoft.com/office/drawing/2014/main" id="{AB4001E4-B002-1E22-5025-98AA0EF1D990}"/>
              </a:ext>
            </a:extLst>
          </p:cNvPr>
          <p:cNvSpPr/>
          <p:nvPr/>
        </p:nvSpPr>
        <p:spPr>
          <a:xfrm>
            <a:off x="249464" y="4172539"/>
            <a:ext cx="16290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>
              <a:buClr>
                <a:srgbClr val="005DFF"/>
              </a:buClr>
              <a:buSzPts val="1113"/>
            </a:pPr>
            <a:r>
              <a:rPr lang="en-US" sz="1113" b="1" dirty="0" err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ossec.conf</a:t>
            </a:r>
            <a:r>
              <a:rPr lang="en-US" sz="1113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:</a:t>
            </a:r>
            <a:endParaRPr sz="1113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9" name="Google Shape;272;p6">
            <a:extLst>
              <a:ext uri="{FF2B5EF4-FFF2-40B4-BE49-F238E27FC236}">
                <a16:creationId xmlns:a16="http://schemas.microsoft.com/office/drawing/2014/main" id="{FD9E42F1-C0F7-E452-BCB6-AB872BF23D50}"/>
              </a:ext>
            </a:extLst>
          </p:cNvPr>
          <p:cNvSpPr/>
          <p:nvPr/>
        </p:nvSpPr>
        <p:spPr>
          <a:xfrm>
            <a:off x="1672304" y="4172539"/>
            <a:ext cx="29520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Define integraciones, syscheck, active-response y logcollector por agente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0" name="Google Shape;273;p6">
            <a:extLst>
              <a:ext uri="{FF2B5EF4-FFF2-40B4-BE49-F238E27FC236}">
                <a16:creationId xmlns:a16="http://schemas.microsoft.com/office/drawing/2014/main" id="{26E4744C-815F-4258-B769-D589253BC1FC}"/>
              </a:ext>
            </a:extLst>
          </p:cNvPr>
          <p:cNvSpPr/>
          <p:nvPr/>
        </p:nvSpPr>
        <p:spPr>
          <a:xfrm>
            <a:off x="4540621" y="4172539"/>
            <a:ext cx="16290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>
              <a:buClr>
                <a:srgbClr val="005DFF"/>
              </a:buClr>
              <a:buSzPts val="1113"/>
            </a:pPr>
            <a:r>
              <a:rPr lang="en-US" sz="1113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rules/*.xml:</a:t>
            </a:r>
            <a:endParaRPr sz="1113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1" name="Google Shape;274;p6">
            <a:extLst>
              <a:ext uri="{FF2B5EF4-FFF2-40B4-BE49-F238E27FC236}">
                <a16:creationId xmlns:a16="http://schemas.microsoft.com/office/drawing/2014/main" id="{C25F6A9B-2277-5F90-67C6-FC55A7BE7BBE}"/>
              </a:ext>
            </a:extLst>
          </p:cNvPr>
          <p:cNvSpPr/>
          <p:nvPr/>
        </p:nvSpPr>
        <p:spPr>
          <a:xfrm>
            <a:off x="6091889" y="4172539"/>
            <a:ext cx="29520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Reglas con &lt;if_sid&gt;, nivel, grupo MITRE, frecuencia y correlación temporal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2" name="Google Shape;275;p6">
            <a:extLst>
              <a:ext uri="{FF2B5EF4-FFF2-40B4-BE49-F238E27FC236}">
                <a16:creationId xmlns:a16="http://schemas.microsoft.com/office/drawing/2014/main" id="{FC3F12B4-8793-2242-89CA-2894C50F36E4}"/>
              </a:ext>
            </a:extLst>
          </p:cNvPr>
          <p:cNvSpPr/>
          <p:nvPr/>
        </p:nvSpPr>
        <p:spPr>
          <a:xfrm>
            <a:off x="249464" y="4785300"/>
            <a:ext cx="16290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>
              <a:buClr>
                <a:srgbClr val="005DFF"/>
              </a:buClr>
              <a:buSzPts val="1113"/>
            </a:pPr>
            <a:r>
              <a:rPr lang="en-US" sz="1113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active-response/:</a:t>
            </a:r>
            <a:endParaRPr sz="1113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3" name="Google Shape;276;p6">
            <a:extLst>
              <a:ext uri="{FF2B5EF4-FFF2-40B4-BE49-F238E27FC236}">
                <a16:creationId xmlns:a16="http://schemas.microsoft.com/office/drawing/2014/main" id="{C47F2C74-834E-4958-FE65-844A65B34CD2}"/>
              </a:ext>
            </a:extLst>
          </p:cNvPr>
          <p:cNvSpPr/>
          <p:nvPr/>
        </p:nvSpPr>
        <p:spPr>
          <a:xfrm>
            <a:off x="1672304" y="4785300"/>
            <a:ext cx="29520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Scripts que se disparan al superar umbral: firewall-drop, host-deny, disable-account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4" name="Google Shape;277;p6">
            <a:extLst>
              <a:ext uri="{FF2B5EF4-FFF2-40B4-BE49-F238E27FC236}">
                <a16:creationId xmlns:a16="http://schemas.microsoft.com/office/drawing/2014/main" id="{B1E9EA57-74BF-5488-D196-B1A303910103}"/>
              </a:ext>
            </a:extLst>
          </p:cNvPr>
          <p:cNvSpPr/>
          <p:nvPr/>
        </p:nvSpPr>
        <p:spPr>
          <a:xfrm>
            <a:off x="4540621" y="4785300"/>
            <a:ext cx="16290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>
              <a:buClr>
                <a:srgbClr val="005DFF"/>
              </a:buClr>
              <a:buSzPts val="1113"/>
            </a:pPr>
            <a:r>
              <a:rPr lang="en-US" sz="1113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wazuh-integratord:</a:t>
            </a:r>
            <a:endParaRPr sz="1113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5" name="Google Shape;278;p6">
            <a:extLst>
              <a:ext uri="{FF2B5EF4-FFF2-40B4-BE49-F238E27FC236}">
                <a16:creationId xmlns:a16="http://schemas.microsoft.com/office/drawing/2014/main" id="{BC0D2857-D634-F811-4E17-87808C2000B1}"/>
              </a:ext>
            </a:extLst>
          </p:cNvPr>
          <p:cNvSpPr/>
          <p:nvPr/>
        </p:nvSpPr>
        <p:spPr>
          <a:xfrm>
            <a:off x="6091889" y="4785300"/>
            <a:ext cx="29520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775" tIns="50875" rIns="101775" bIns="50875" anchor="ctr" anchorCtr="0">
            <a:noAutofit/>
          </a:bodyPr>
          <a:lstStyle/>
          <a:p>
            <a:pPr>
              <a:buClr>
                <a:srgbClr val="1A2744"/>
              </a:buClr>
              <a:buSzPts val="1113"/>
            </a:pPr>
            <a:r>
              <a:rPr lang="en-US" sz="1113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Envía alertas a TheHive / Shuffle / MISP vía webhook en tiempo real</a:t>
            </a:r>
            <a:endParaRPr sz="1113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685BCB90-AABA-ED6B-83FB-E477FCEDA5BF}"/>
              </a:ext>
            </a:extLst>
          </p:cNvPr>
          <p:cNvSpPr txBox="1">
            <a:spLocks/>
          </p:cNvSpPr>
          <p:nvPr/>
        </p:nvSpPr>
        <p:spPr>
          <a:xfrm>
            <a:off x="3308" y="792679"/>
            <a:ext cx="9528693" cy="501511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Arquitectura técnica del pipeline de detección y respuesta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94ABFB-D8CA-2709-FD78-B36C67CBAD4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9EC1D13-5070-9E58-8B7B-CAF49AFED5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9BF9330-90B2-9CEA-8199-636068626E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56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508E9-D789-7DB2-2421-7D929A2D1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EA84D985-D8F0-CBFB-A3F3-28F8630F96C0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Google Shape;290;p7">
            <a:extLst>
              <a:ext uri="{FF2B5EF4-FFF2-40B4-BE49-F238E27FC236}">
                <a16:creationId xmlns:a16="http://schemas.microsoft.com/office/drawing/2014/main" id="{59B09630-B0EC-0D75-00AC-C2C5C50C8490}"/>
              </a:ext>
            </a:extLst>
          </p:cNvPr>
          <p:cNvCxnSpPr/>
          <p:nvPr/>
        </p:nvCxnSpPr>
        <p:spPr>
          <a:xfrm>
            <a:off x="1004439" y="2510512"/>
            <a:ext cx="0" cy="411600"/>
          </a:xfrm>
          <a:prstGeom prst="straightConnector1">
            <a:avLst/>
          </a:prstGeom>
          <a:noFill/>
          <a:ln w="19050" cap="flat" cmpd="sng">
            <a:solidFill>
              <a:srgbClr val="005DFF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44" name="Google Shape;291;p7">
            <a:extLst>
              <a:ext uri="{FF2B5EF4-FFF2-40B4-BE49-F238E27FC236}">
                <a16:creationId xmlns:a16="http://schemas.microsoft.com/office/drawing/2014/main" id="{85FE9D84-6749-2C84-3727-46770AA25AD3}"/>
              </a:ext>
            </a:extLst>
          </p:cNvPr>
          <p:cNvSpPr/>
          <p:nvPr/>
        </p:nvSpPr>
        <p:spPr>
          <a:xfrm>
            <a:off x="57642" y="1442124"/>
            <a:ext cx="1893600" cy="1284900"/>
          </a:xfrm>
          <a:prstGeom prst="roundRect">
            <a:avLst>
              <a:gd name="adj" fmla="val 6710"/>
            </a:avLst>
          </a:prstGeom>
          <a:solidFill>
            <a:schemeClr val="lt1"/>
          </a:solidFill>
          <a:ln w="190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/>
          </a:p>
        </p:txBody>
      </p:sp>
      <p:sp>
        <p:nvSpPr>
          <p:cNvPr id="46" name="Google Shape;292;p7">
            <a:extLst>
              <a:ext uri="{FF2B5EF4-FFF2-40B4-BE49-F238E27FC236}">
                <a16:creationId xmlns:a16="http://schemas.microsoft.com/office/drawing/2014/main" id="{52B7A8E7-972D-6CE0-F151-E23D886C16EC}"/>
              </a:ext>
            </a:extLst>
          </p:cNvPr>
          <p:cNvSpPr/>
          <p:nvPr/>
        </p:nvSpPr>
        <p:spPr>
          <a:xfrm>
            <a:off x="46768" y="4772217"/>
            <a:ext cx="9050464" cy="726600"/>
          </a:xfrm>
          <a:prstGeom prst="roundRect">
            <a:avLst>
              <a:gd name="adj" fmla="val 8330"/>
            </a:avLst>
          </a:prstGeom>
          <a:solidFill>
            <a:schemeClr val="lt1"/>
          </a:solidFill>
          <a:ln w="10600" cap="flat" cmpd="sng">
            <a:solidFill>
              <a:srgbClr val="005D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/>
          </a:p>
        </p:txBody>
      </p:sp>
      <p:cxnSp>
        <p:nvCxnSpPr>
          <p:cNvPr id="48" name="Google Shape;293;p7">
            <a:extLst>
              <a:ext uri="{FF2B5EF4-FFF2-40B4-BE49-F238E27FC236}">
                <a16:creationId xmlns:a16="http://schemas.microsoft.com/office/drawing/2014/main" id="{813976CD-91C5-2E12-3BAC-7D0F8037220A}"/>
              </a:ext>
            </a:extLst>
          </p:cNvPr>
          <p:cNvCxnSpPr/>
          <p:nvPr/>
        </p:nvCxnSpPr>
        <p:spPr>
          <a:xfrm>
            <a:off x="1004439" y="3068938"/>
            <a:ext cx="7132320" cy="0"/>
          </a:xfrm>
          <a:prstGeom prst="straightConnector1">
            <a:avLst/>
          </a:prstGeom>
          <a:noFill/>
          <a:ln w="19050" cap="flat" cmpd="sng">
            <a:solidFill>
              <a:srgbClr val="005D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294;p7">
            <a:extLst>
              <a:ext uri="{FF2B5EF4-FFF2-40B4-BE49-F238E27FC236}">
                <a16:creationId xmlns:a16="http://schemas.microsoft.com/office/drawing/2014/main" id="{3D97AEB7-AEEF-C2D2-C422-C63B5A2C778A}"/>
              </a:ext>
            </a:extLst>
          </p:cNvPr>
          <p:cNvSpPr/>
          <p:nvPr/>
        </p:nvSpPr>
        <p:spPr>
          <a:xfrm>
            <a:off x="839847" y="2904346"/>
            <a:ext cx="329184" cy="329184"/>
          </a:xfrm>
          <a:prstGeom prst="ellipse">
            <a:avLst/>
          </a:prstGeom>
          <a:solidFill>
            <a:srgbClr val="005DFF"/>
          </a:solidFill>
          <a:ln>
            <a:solidFill>
              <a:srgbClr val="005DFF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295;p7">
            <a:extLst>
              <a:ext uri="{FF2B5EF4-FFF2-40B4-BE49-F238E27FC236}">
                <a16:creationId xmlns:a16="http://schemas.microsoft.com/office/drawing/2014/main" id="{0B39EDBE-828E-BC37-9EE5-EA90EC2BA067}"/>
              </a:ext>
            </a:extLst>
          </p:cNvPr>
          <p:cNvSpPr/>
          <p:nvPr/>
        </p:nvSpPr>
        <p:spPr>
          <a:xfrm>
            <a:off x="912894" y="2904347"/>
            <a:ext cx="1830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1000"/>
            </a:pPr>
            <a:r>
              <a:rPr lang="en-US" sz="1000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1</a:t>
            </a:r>
            <a:endParaRPr sz="10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" name="Google Shape;296;p7">
            <a:extLst>
              <a:ext uri="{FF2B5EF4-FFF2-40B4-BE49-F238E27FC236}">
                <a16:creationId xmlns:a16="http://schemas.microsoft.com/office/drawing/2014/main" id="{04E0E91E-CBD3-D776-7F7D-B95609B341B4}"/>
              </a:ext>
            </a:extLst>
          </p:cNvPr>
          <p:cNvSpPr/>
          <p:nvPr/>
        </p:nvSpPr>
        <p:spPr>
          <a:xfrm>
            <a:off x="2577207" y="2904346"/>
            <a:ext cx="329184" cy="329184"/>
          </a:xfrm>
          <a:prstGeom prst="ellipse">
            <a:avLst/>
          </a:prstGeom>
          <a:solidFill>
            <a:srgbClr val="005DFF"/>
          </a:solidFill>
          <a:ln>
            <a:solidFill>
              <a:srgbClr val="005DFF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297;p7">
            <a:extLst>
              <a:ext uri="{FF2B5EF4-FFF2-40B4-BE49-F238E27FC236}">
                <a16:creationId xmlns:a16="http://schemas.microsoft.com/office/drawing/2014/main" id="{6614497D-59D8-2CFB-A8D2-54DE25EB1EBC}"/>
              </a:ext>
            </a:extLst>
          </p:cNvPr>
          <p:cNvSpPr/>
          <p:nvPr/>
        </p:nvSpPr>
        <p:spPr>
          <a:xfrm>
            <a:off x="2646190" y="2904347"/>
            <a:ext cx="1911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1000"/>
            </a:pPr>
            <a:r>
              <a:rPr lang="en-US" sz="1000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2</a:t>
            </a:r>
            <a:endParaRPr sz="10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3" name="Google Shape;298;p7">
            <a:extLst>
              <a:ext uri="{FF2B5EF4-FFF2-40B4-BE49-F238E27FC236}">
                <a16:creationId xmlns:a16="http://schemas.microsoft.com/office/drawing/2014/main" id="{83B97CE3-3293-A95C-31EC-D58FE0BFA870}"/>
              </a:ext>
            </a:extLst>
          </p:cNvPr>
          <p:cNvCxnSpPr/>
          <p:nvPr/>
        </p:nvCxnSpPr>
        <p:spPr>
          <a:xfrm>
            <a:off x="2741799" y="3244232"/>
            <a:ext cx="0" cy="246900"/>
          </a:xfrm>
          <a:prstGeom prst="straightConnector1">
            <a:avLst/>
          </a:prstGeom>
          <a:noFill/>
          <a:ln w="19050" cap="flat" cmpd="sng">
            <a:solidFill>
              <a:srgbClr val="005DFF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4" name="Google Shape;299;p7">
            <a:extLst>
              <a:ext uri="{FF2B5EF4-FFF2-40B4-BE49-F238E27FC236}">
                <a16:creationId xmlns:a16="http://schemas.microsoft.com/office/drawing/2014/main" id="{464198CA-3192-9064-1B38-4D36E56510D6}"/>
              </a:ext>
            </a:extLst>
          </p:cNvPr>
          <p:cNvSpPr/>
          <p:nvPr/>
        </p:nvSpPr>
        <p:spPr>
          <a:xfrm>
            <a:off x="4406007" y="2904346"/>
            <a:ext cx="329184" cy="329184"/>
          </a:xfrm>
          <a:prstGeom prst="ellipse">
            <a:avLst/>
          </a:prstGeom>
          <a:solidFill>
            <a:srgbClr val="005DFF"/>
          </a:solidFill>
          <a:ln>
            <a:solidFill>
              <a:srgbClr val="005DFF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300;p7">
            <a:extLst>
              <a:ext uri="{FF2B5EF4-FFF2-40B4-BE49-F238E27FC236}">
                <a16:creationId xmlns:a16="http://schemas.microsoft.com/office/drawing/2014/main" id="{3CF34988-46F1-638C-0EC1-BF97556BBFDD}"/>
              </a:ext>
            </a:extLst>
          </p:cNvPr>
          <p:cNvSpPr/>
          <p:nvPr/>
        </p:nvSpPr>
        <p:spPr>
          <a:xfrm>
            <a:off x="4451990" y="2904347"/>
            <a:ext cx="2373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1000"/>
            </a:pPr>
            <a:r>
              <a:rPr lang="en-US" sz="1000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3</a:t>
            </a:r>
            <a:endParaRPr sz="10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6" name="Google Shape;301;p7">
            <a:extLst>
              <a:ext uri="{FF2B5EF4-FFF2-40B4-BE49-F238E27FC236}">
                <a16:creationId xmlns:a16="http://schemas.microsoft.com/office/drawing/2014/main" id="{B9F9EE63-C9C0-959F-221E-D62D35CDD869}"/>
              </a:ext>
            </a:extLst>
          </p:cNvPr>
          <p:cNvCxnSpPr/>
          <p:nvPr/>
        </p:nvCxnSpPr>
        <p:spPr>
          <a:xfrm>
            <a:off x="4570599" y="2515634"/>
            <a:ext cx="0" cy="411600"/>
          </a:xfrm>
          <a:prstGeom prst="straightConnector1">
            <a:avLst/>
          </a:prstGeom>
          <a:noFill/>
          <a:ln w="19050" cap="flat" cmpd="sng">
            <a:solidFill>
              <a:srgbClr val="005DFF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7" name="Google Shape;302;p7">
            <a:extLst>
              <a:ext uri="{FF2B5EF4-FFF2-40B4-BE49-F238E27FC236}">
                <a16:creationId xmlns:a16="http://schemas.microsoft.com/office/drawing/2014/main" id="{C78DE41F-BA98-3A83-CFC5-37BBA9951189}"/>
              </a:ext>
            </a:extLst>
          </p:cNvPr>
          <p:cNvSpPr/>
          <p:nvPr/>
        </p:nvSpPr>
        <p:spPr>
          <a:xfrm>
            <a:off x="6234807" y="2904346"/>
            <a:ext cx="329184" cy="329184"/>
          </a:xfrm>
          <a:prstGeom prst="ellipse">
            <a:avLst/>
          </a:prstGeom>
          <a:solidFill>
            <a:srgbClr val="005DFF"/>
          </a:solidFill>
          <a:ln>
            <a:solidFill>
              <a:srgbClr val="005DFF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303;p7">
            <a:extLst>
              <a:ext uri="{FF2B5EF4-FFF2-40B4-BE49-F238E27FC236}">
                <a16:creationId xmlns:a16="http://schemas.microsoft.com/office/drawing/2014/main" id="{42CECB58-CBD4-ED76-B845-9A69FD2C4A55}"/>
              </a:ext>
            </a:extLst>
          </p:cNvPr>
          <p:cNvSpPr/>
          <p:nvPr/>
        </p:nvSpPr>
        <p:spPr>
          <a:xfrm>
            <a:off x="6300165" y="2904347"/>
            <a:ext cx="1986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1000"/>
            </a:pPr>
            <a:r>
              <a:rPr lang="en-US" sz="1000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4</a:t>
            </a:r>
            <a:endParaRPr sz="10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9" name="Google Shape;304;p7">
            <a:extLst>
              <a:ext uri="{FF2B5EF4-FFF2-40B4-BE49-F238E27FC236}">
                <a16:creationId xmlns:a16="http://schemas.microsoft.com/office/drawing/2014/main" id="{A8870036-2303-FC5E-68F3-56D318962D9C}"/>
              </a:ext>
            </a:extLst>
          </p:cNvPr>
          <p:cNvCxnSpPr/>
          <p:nvPr/>
        </p:nvCxnSpPr>
        <p:spPr>
          <a:xfrm>
            <a:off x="6399399" y="3244232"/>
            <a:ext cx="0" cy="246900"/>
          </a:xfrm>
          <a:prstGeom prst="straightConnector1">
            <a:avLst/>
          </a:prstGeom>
          <a:noFill/>
          <a:ln w="19050" cap="flat" cmpd="sng">
            <a:solidFill>
              <a:srgbClr val="005DFF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0" name="Google Shape;305;p7">
            <a:extLst>
              <a:ext uri="{FF2B5EF4-FFF2-40B4-BE49-F238E27FC236}">
                <a16:creationId xmlns:a16="http://schemas.microsoft.com/office/drawing/2014/main" id="{5E5B48E1-9629-01EA-47F9-2E65B83E4D62}"/>
              </a:ext>
            </a:extLst>
          </p:cNvPr>
          <p:cNvSpPr/>
          <p:nvPr/>
        </p:nvSpPr>
        <p:spPr>
          <a:xfrm>
            <a:off x="7972167" y="2904346"/>
            <a:ext cx="329184" cy="329184"/>
          </a:xfrm>
          <a:prstGeom prst="ellipse">
            <a:avLst/>
          </a:prstGeom>
          <a:solidFill>
            <a:srgbClr val="005D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306;p7">
            <a:extLst>
              <a:ext uri="{FF2B5EF4-FFF2-40B4-BE49-F238E27FC236}">
                <a16:creationId xmlns:a16="http://schemas.microsoft.com/office/drawing/2014/main" id="{8A9C4337-AB92-4DC7-991B-67FC19A83DB9}"/>
              </a:ext>
            </a:extLst>
          </p:cNvPr>
          <p:cNvSpPr/>
          <p:nvPr/>
        </p:nvSpPr>
        <p:spPr>
          <a:xfrm>
            <a:off x="8018393" y="2904347"/>
            <a:ext cx="2367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1000"/>
            </a:pPr>
            <a:r>
              <a:rPr lang="en-US" sz="1000" b="1" dirty="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5</a:t>
            </a:r>
            <a:endParaRPr sz="10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62" name="Google Shape;307;p7">
            <a:extLst>
              <a:ext uri="{FF2B5EF4-FFF2-40B4-BE49-F238E27FC236}">
                <a16:creationId xmlns:a16="http://schemas.microsoft.com/office/drawing/2014/main" id="{50495626-AC06-12C5-E9C1-F11982681397}"/>
              </a:ext>
            </a:extLst>
          </p:cNvPr>
          <p:cNvCxnSpPr/>
          <p:nvPr/>
        </p:nvCxnSpPr>
        <p:spPr>
          <a:xfrm>
            <a:off x="8136759" y="2507423"/>
            <a:ext cx="0" cy="411600"/>
          </a:xfrm>
          <a:prstGeom prst="straightConnector1">
            <a:avLst/>
          </a:prstGeom>
          <a:noFill/>
          <a:ln w="19050" cap="flat" cmpd="sng">
            <a:solidFill>
              <a:srgbClr val="005DFF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3" name="Google Shape;308;p7">
            <a:extLst>
              <a:ext uri="{FF2B5EF4-FFF2-40B4-BE49-F238E27FC236}">
                <a16:creationId xmlns:a16="http://schemas.microsoft.com/office/drawing/2014/main" id="{3B6A9EBB-38FC-09FD-455E-63936DA11B1A}"/>
              </a:ext>
            </a:extLst>
          </p:cNvPr>
          <p:cNvSpPr/>
          <p:nvPr/>
        </p:nvSpPr>
        <p:spPr>
          <a:xfrm>
            <a:off x="517650" y="4872942"/>
            <a:ext cx="8108700" cy="5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5DFF"/>
              </a:buClr>
              <a:buSzPts val="1050"/>
            </a:pPr>
            <a:r>
              <a:rPr lang="en-US" sz="1050" b="1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⏱  Tiempo de respuesta: de horas a segundos — todo el flujo es ejecutado automáticamente por Wazuh + Active Response, sin intervención humana en las fases 1–4.</a:t>
            </a:r>
            <a:endParaRPr sz="1050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" name="Google Shape;312;p7">
            <a:extLst>
              <a:ext uri="{FF2B5EF4-FFF2-40B4-BE49-F238E27FC236}">
                <a16:creationId xmlns:a16="http://schemas.microsoft.com/office/drawing/2014/main" id="{7ACE6FC0-66CD-54C5-EABA-8A86932C891F}"/>
              </a:ext>
            </a:extLst>
          </p:cNvPr>
          <p:cNvSpPr/>
          <p:nvPr/>
        </p:nvSpPr>
        <p:spPr>
          <a:xfrm>
            <a:off x="148511" y="1580843"/>
            <a:ext cx="17178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DETECCIÓN</a:t>
            </a:r>
            <a:endParaRPr sz="900" dirty="0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" name="Google Shape;313;p7">
            <a:extLst>
              <a:ext uri="{FF2B5EF4-FFF2-40B4-BE49-F238E27FC236}">
                <a16:creationId xmlns:a16="http://schemas.microsoft.com/office/drawing/2014/main" id="{7DFD5E11-7544-08E3-37B9-45D413B93BE8}"/>
              </a:ext>
            </a:extLst>
          </p:cNvPr>
          <p:cNvSpPr/>
          <p:nvPr/>
        </p:nvSpPr>
        <p:spPr>
          <a:xfrm>
            <a:off x="148518" y="1836874"/>
            <a:ext cx="17178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Wazuh Agent envía evento al Server. Las reglas evalúan decoders</a:t>
            </a:r>
            <a:endParaRPr sz="10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y disparan alerta nivel ≥ 7.</a:t>
            </a:r>
            <a:endParaRPr sz="10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6" name="Google Shape;314;p7">
            <a:extLst>
              <a:ext uri="{FF2B5EF4-FFF2-40B4-BE49-F238E27FC236}">
                <a16:creationId xmlns:a16="http://schemas.microsoft.com/office/drawing/2014/main" id="{60004574-1C40-BBB6-1426-B1CC485F93D0}"/>
              </a:ext>
            </a:extLst>
          </p:cNvPr>
          <p:cNvSpPr/>
          <p:nvPr/>
        </p:nvSpPr>
        <p:spPr>
          <a:xfrm>
            <a:off x="1795005" y="3363755"/>
            <a:ext cx="1893600" cy="1284900"/>
          </a:xfrm>
          <a:prstGeom prst="roundRect">
            <a:avLst>
              <a:gd name="adj" fmla="val 6710"/>
            </a:avLst>
          </a:prstGeom>
          <a:solidFill>
            <a:schemeClr val="lt1"/>
          </a:solidFill>
          <a:ln w="190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/>
          </a:p>
        </p:txBody>
      </p:sp>
      <p:sp>
        <p:nvSpPr>
          <p:cNvPr id="67" name="Google Shape;315;p7">
            <a:extLst>
              <a:ext uri="{FF2B5EF4-FFF2-40B4-BE49-F238E27FC236}">
                <a16:creationId xmlns:a16="http://schemas.microsoft.com/office/drawing/2014/main" id="{0FE4DCAC-1CA8-37FB-305A-95ECA7D3238E}"/>
              </a:ext>
            </a:extLst>
          </p:cNvPr>
          <p:cNvSpPr/>
          <p:nvPr/>
        </p:nvSpPr>
        <p:spPr>
          <a:xfrm>
            <a:off x="1885874" y="3502473"/>
            <a:ext cx="17178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CORRELACIÓN</a:t>
            </a:r>
            <a:endParaRPr sz="1200" b="1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" name="Google Shape;316;p7">
            <a:extLst>
              <a:ext uri="{FF2B5EF4-FFF2-40B4-BE49-F238E27FC236}">
                <a16:creationId xmlns:a16="http://schemas.microsoft.com/office/drawing/2014/main" id="{761388EE-F568-1FBD-C462-142ED0742694}"/>
              </a:ext>
            </a:extLst>
          </p:cNvPr>
          <p:cNvSpPr/>
          <p:nvPr/>
        </p:nvSpPr>
        <p:spPr>
          <a:xfrm>
            <a:off x="1805092" y="3758497"/>
            <a:ext cx="18795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Wazuh aplica reglas con &lt;if_matched_sid&gt; y frecuencia. Agrupa eventos de múltiples fuentes.</a:t>
            </a:r>
            <a:endParaRPr sz="10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9" name="Google Shape;317;p7">
            <a:extLst>
              <a:ext uri="{FF2B5EF4-FFF2-40B4-BE49-F238E27FC236}">
                <a16:creationId xmlns:a16="http://schemas.microsoft.com/office/drawing/2014/main" id="{7D78310C-095F-8A49-956F-B532FCB261CA}"/>
              </a:ext>
            </a:extLst>
          </p:cNvPr>
          <p:cNvSpPr/>
          <p:nvPr/>
        </p:nvSpPr>
        <p:spPr>
          <a:xfrm>
            <a:off x="3653880" y="1442124"/>
            <a:ext cx="1893600" cy="1284900"/>
          </a:xfrm>
          <a:prstGeom prst="roundRect">
            <a:avLst>
              <a:gd name="adj" fmla="val 6710"/>
            </a:avLst>
          </a:prstGeom>
          <a:solidFill>
            <a:schemeClr val="lt1"/>
          </a:solidFill>
          <a:ln w="190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/>
          </a:p>
        </p:txBody>
      </p:sp>
      <p:sp>
        <p:nvSpPr>
          <p:cNvPr id="70" name="Google Shape;318;p7">
            <a:extLst>
              <a:ext uri="{FF2B5EF4-FFF2-40B4-BE49-F238E27FC236}">
                <a16:creationId xmlns:a16="http://schemas.microsoft.com/office/drawing/2014/main" id="{806AB372-73F5-1A9C-A6BF-C8821960B85F}"/>
              </a:ext>
            </a:extLst>
          </p:cNvPr>
          <p:cNvSpPr/>
          <p:nvPr/>
        </p:nvSpPr>
        <p:spPr>
          <a:xfrm>
            <a:off x="3744749" y="1580843"/>
            <a:ext cx="17178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 dirty="0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ENRIQUECIMIENTO</a:t>
            </a:r>
            <a:endParaRPr sz="1200" b="1" dirty="0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1" name="Google Shape;319;p7">
            <a:extLst>
              <a:ext uri="{FF2B5EF4-FFF2-40B4-BE49-F238E27FC236}">
                <a16:creationId xmlns:a16="http://schemas.microsoft.com/office/drawing/2014/main" id="{7B7F7D14-4922-731F-F429-5BA3E73BEE8C}"/>
              </a:ext>
            </a:extLst>
          </p:cNvPr>
          <p:cNvSpPr/>
          <p:nvPr/>
        </p:nvSpPr>
        <p:spPr>
          <a:xfrm>
            <a:off x="3699742" y="1836872"/>
            <a:ext cx="18078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Integración con MISP / VirusTotal para cruzar IoCs. GeoIP lookup automático de IPs externas.</a:t>
            </a:r>
            <a:endParaRPr sz="10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" name="Google Shape;320;p7">
            <a:extLst>
              <a:ext uri="{FF2B5EF4-FFF2-40B4-BE49-F238E27FC236}">
                <a16:creationId xmlns:a16="http://schemas.microsoft.com/office/drawing/2014/main" id="{BC2E1F1F-769F-AB3B-4FB2-78688B026A2A}"/>
              </a:ext>
            </a:extLst>
          </p:cNvPr>
          <p:cNvSpPr/>
          <p:nvPr/>
        </p:nvSpPr>
        <p:spPr>
          <a:xfrm>
            <a:off x="5452655" y="3363755"/>
            <a:ext cx="1893600" cy="1284900"/>
          </a:xfrm>
          <a:prstGeom prst="roundRect">
            <a:avLst>
              <a:gd name="adj" fmla="val 6710"/>
            </a:avLst>
          </a:prstGeom>
          <a:solidFill>
            <a:schemeClr val="lt1"/>
          </a:solidFill>
          <a:ln w="190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/>
          </a:p>
        </p:txBody>
      </p:sp>
      <p:sp>
        <p:nvSpPr>
          <p:cNvPr id="73" name="Google Shape;321;p7">
            <a:extLst>
              <a:ext uri="{FF2B5EF4-FFF2-40B4-BE49-F238E27FC236}">
                <a16:creationId xmlns:a16="http://schemas.microsoft.com/office/drawing/2014/main" id="{1C9047F4-4FA9-8ED0-55EF-9B1E6C83D753}"/>
              </a:ext>
            </a:extLst>
          </p:cNvPr>
          <p:cNvSpPr/>
          <p:nvPr/>
        </p:nvSpPr>
        <p:spPr>
          <a:xfrm>
            <a:off x="5543524" y="3502473"/>
            <a:ext cx="17178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RESPUESTA AUTO.</a:t>
            </a:r>
            <a:endParaRPr sz="1200" b="1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4" name="Google Shape;322;p7">
            <a:extLst>
              <a:ext uri="{FF2B5EF4-FFF2-40B4-BE49-F238E27FC236}">
                <a16:creationId xmlns:a16="http://schemas.microsoft.com/office/drawing/2014/main" id="{81BEDD85-476D-0703-8B2B-D74E064A74C4}"/>
              </a:ext>
            </a:extLst>
          </p:cNvPr>
          <p:cNvSpPr/>
          <p:nvPr/>
        </p:nvSpPr>
        <p:spPr>
          <a:xfrm>
            <a:off x="5462742" y="3758497"/>
            <a:ext cx="18795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Active Response ejecuta script en el agente: bloquea IP en firewall, aísla host, deshabilita cuenta AD.</a:t>
            </a:r>
            <a:endParaRPr sz="10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5" name="Google Shape;323;p7">
            <a:extLst>
              <a:ext uri="{FF2B5EF4-FFF2-40B4-BE49-F238E27FC236}">
                <a16:creationId xmlns:a16="http://schemas.microsoft.com/office/drawing/2014/main" id="{D6F860C1-1E99-DFD5-21AA-5D7C7743EABB}"/>
              </a:ext>
            </a:extLst>
          </p:cNvPr>
          <p:cNvSpPr/>
          <p:nvPr/>
        </p:nvSpPr>
        <p:spPr>
          <a:xfrm>
            <a:off x="7189930" y="1442124"/>
            <a:ext cx="1893600" cy="1284900"/>
          </a:xfrm>
          <a:prstGeom prst="roundRect">
            <a:avLst>
              <a:gd name="adj" fmla="val 6710"/>
            </a:avLst>
          </a:prstGeom>
          <a:solidFill>
            <a:schemeClr val="lt1"/>
          </a:solidFill>
          <a:ln w="190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775" tIns="101775" rIns="101775" bIns="101775" anchor="ctr" anchorCtr="0">
            <a:noAutofit/>
          </a:bodyPr>
          <a:lstStyle/>
          <a:p>
            <a:pPr algn="ctr"/>
            <a:endParaRPr sz="1559"/>
          </a:p>
        </p:txBody>
      </p:sp>
      <p:sp>
        <p:nvSpPr>
          <p:cNvPr id="76" name="Google Shape;324;p7">
            <a:extLst>
              <a:ext uri="{FF2B5EF4-FFF2-40B4-BE49-F238E27FC236}">
                <a16:creationId xmlns:a16="http://schemas.microsoft.com/office/drawing/2014/main" id="{EA240123-271F-E61F-DB85-F2186FB76478}"/>
              </a:ext>
            </a:extLst>
          </p:cNvPr>
          <p:cNvSpPr/>
          <p:nvPr/>
        </p:nvSpPr>
        <p:spPr>
          <a:xfrm>
            <a:off x="7280792" y="1679384"/>
            <a:ext cx="1717800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1200"/>
            </a:pPr>
            <a:r>
              <a:rPr lang="en-US" sz="1200" b="1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CIERRE Y TRAZABILIDAD</a:t>
            </a:r>
            <a:endParaRPr sz="1200" b="1">
              <a:solidFill>
                <a:srgbClr val="005D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7" name="Google Shape;325;p7">
            <a:extLst>
              <a:ext uri="{FF2B5EF4-FFF2-40B4-BE49-F238E27FC236}">
                <a16:creationId xmlns:a16="http://schemas.microsoft.com/office/drawing/2014/main" id="{FC009CC8-D43B-D5AA-3CC7-3DDB73B8579D}"/>
              </a:ext>
            </a:extLst>
          </p:cNvPr>
          <p:cNvSpPr/>
          <p:nvPr/>
        </p:nvSpPr>
        <p:spPr>
          <a:xfrm>
            <a:off x="7235792" y="2086470"/>
            <a:ext cx="1807800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0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Integración con case management tool</a:t>
            </a:r>
            <a:endParaRPr sz="10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3C443860-8CFA-C2DD-7330-5ECED366A91C}"/>
              </a:ext>
            </a:extLst>
          </p:cNvPr>
          <p:cNvSpPr txBox="1">
            <a:spLocks/>
          </p:cNvSpPr>
          <p:nvPr/>
        </p:nvSpPr>
        <p:spPr>
          <a:xfrm>
            <a:off x="3310" y="792679"/>
            <a:ext cx="9528693" cy="5015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El ciclo de vida del incidente: de la alerta al cierre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33CABC4-C2DD-6A43-6A18-6FEC5F77EC0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85D48F9-FFDE-EE90-7B53-EB3697FB4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5754F43-C9B9-DCEB-50FE-747FB14F50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55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2E48C-3AE5-262E-C46B-3938D4310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6605EF23-0882-7961-E5C9-482963907769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333;p8">
            <a:extLst>
              <a:ext uri="{FF2B5EF4-FFF2-40B4-BE49-F238E27FC236}">
                <a16:creationId xmlns:a16="http://schemas.microsoft.com/office/drawing/2014/main" id="{89FEFB4A-3362-5CE5-75C6-D6E587DCCC99}"/>
              </a:ext>
            </a:extLst>
          </p:cNvPr>
          <p:cNvSpPr/>
          <p:nvPr/>
        </p:nvSpPr>
        <p:spPr>
          <a:xfrm>
            <a:off x="101200" y="4195641"/>
            <a:ext cx="4363200" cy="1300208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Google Shape;334;p8">
            <a:extLst>
              <a:ext uri="{FF2B5EF4-FFF2-40B4-BE49-F238E27FC236}">
                <a16:creationId xmlns:a16="http://schemas.microsoft.com/office/drawing/2014/main" id="{A828BFE5-93F9-8DEE-5151-679E55544874}"/>
              </a:ext>
            </a:extLst>
          </p:cNvPr>
          <p:cNvSpPr/>
          <p:nvPr/>
        </p:nvSpPr>
        <p:spPr>
          <a:xfrm>
            <a:off x="4679718" y="4195642"/>
            <a:ext cx="4363200" cy="1300208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Google Shape;335;p8">
            <a:extLst>
              <a:ext uri="{FF2B5EF4-FFF2-40B4-BE49-F238E27FC236}">
                <a16:creationId xmlns:a16="http://schemas.microsoft.com/office/drawing/2014/main" id="{C9A83D2B-0D85-0E1D-CE49-5CCD548693AD}"/>
              </a:ext>
            </a:extLst>
          </p:cNvPr>
          <p:cNvSpPr/>
          <p:nvPr/>
        </p:nvSpPr>
        <p:spPr>
          <a:xfrm>
            <a:off x="101200" y="2815423"/>
            <a:ext cx="4363200" cy="1313761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Google Shape;336;p8">
            <a:extLst>
              <a:ext uri="{FF2B5EF4-FFF2-40B4-BE49-F238E27FC236}">
                <a16:creationId xmlns:a16="http://schemas.microsoft.com/office/drawing/2014/main" id="{EDBEAC87-8483-1B55-D9B8-A22802EB5C8D}"/>
              </a:ext>
            </a:extLst>
          </p:cNvPr>
          <p:cNvSpPr/>
          <p:nvPr/>
        </p:nvSpPr>
        <p:spPr>
          <a:xfrm>
            <a:off x="4679718" y="2803945"/>
            <a:ext cx="4363200" cy="1325239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Google Shape;337;p8">
            <a:extLst>
              <a:ext uri="{FF2B5EF4-FFF2-40B4-BE49-F238E27FC236}">
                <a16:creationId xmlns:a16="http://schemas.microsoft.com/office/drawing/2014/main" id="{7933AE73-CAB3-A877-A6F2-77A083B823E1}"/>
              </a:ext>
            </a:extLst>
          </p:cNvPr>
          <p:cNvSpPr/>
          <p:nvPr/>
        </p:nvSpPr>
        <p:spPr>
          <a:xfrm>
            <a:off x="101200" y="1452491"/>
            <a:ext cx="4363200" cy="1311941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Google Shape;338;p8">
            <a:extLst>
              <a:ext uri="{FF2B5EF4-FFF2-40B4-BE49-F238E27FC236}">
                <a16:creationId xmlns:a16="http://schemas.microsoft.com/office/drawing/2014/main" id="{1ECD8889-2A3D-4B59-7BBB-0F222235E88A}"/>
              </a:ext>
            </a:extLst>
          </p:cNvPr>
          <p:cNvSpPr/>
          <p:nvPr/>
        </p:nvSpPr>
        <p:spPr>
          <a:xfrm>
            <a:off x="3647896" y="1568784"/>
            <a:ext cx="498300" cy="212100"/>
          </a:xfrm>
          <a:prstGeom prst="roundRect">
            <a:avLst>
              <a:gd name="adj" fmla="val 16000"/>
            </a:avLst>
          </a:prstGeom>
          <a:solidFill>
            <a:srgbClr val="FF4444"/>
          </a:solidFill>
          <a:ln w="11775" cap="flat" cmpd="sng">
            <a:solidFill>
              <a:srgbClr val="FF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42400" rIns="84850" bIns="42400" anchor="t" anchorCtr="0">
            <a:noAutofit/>
          </a:bodyPr>
          <a:lstStyle/>
          <a:p>
            <a:endParaRPr sz="167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79" name="Google Shape;339;p8">
            <a:extLst>
              <a:ext uri="{FF2B5EF4-FFF2-40B4-BE49-F238E27FC236}">
                <a16:creationId xmlns:a16="http://schemas.microsoft.com/office/drawing/2014/main" id="{DEED2B3F-BCBB-6925-CA3F-15FF6EC487CB}"/>
              </a:ext>
            </a:extLst>
          </p:cNvPr>
          <p:cNvSpPr/>
          <p:nvPr/>
        </p:nvSpPr>
        <p:spPr>
          <a:xfrm>
            <a:off x="3610046" y="1568784"/>
            <a:ext cx="573900" cy="2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650"/>
            </a:pPr>
            <a:r>
              <a:rPr lang="en-US" sz="650" b="1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CRÍTICA</a:t>
            </a:r>
            <a:endParaRPr sz="65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1" name="Google Shape;340;p8">
            <a:extLst>
              <a:ext uri="{FF2B5EF4-FFF2-40B4-BE49-F238E27FC236}">
                <a16:creationId xmlns:a16="http://schemas.microsoft.com/office/drawing/2014/main" id="{D8BE6E18-6AFE-E3DE-1E45-A68D7F370E19}"/>
              </a:ext>
            </a:extLst>
          </p:cNvPr>
          <p:cNvSpPr/>
          <p:nvPr/>
        </p:nvSpPr>
        <p:spPr>
          <a:xfrm>
            <a:off x="361641" y="1568779"/>
            <a:ext cx="28002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1021"/>
            </a:pPr>
            <a:r>
              <a:rPr lang="en-US" sz="1021" b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IOC Conocido Detectado</a:t>
            </a:r>
            <a:endParaRPr sz="1021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3" name="Google Shape;341;p8">
            <a:extLst>
              <a:ext uri="{FF2B5EF4-FFF2-40B4-BE49-F238E27FC236}">
                <a16:creationId xmlns:a16="http://schemas.microsoft.com/office/drawing/2014/main" id="{9712C948-E402-6ACB-7D4E-6A3D3A3D1B59}"/>
              </a:ext>
            </a:extLst>
          </p:cNvPr>
          <p:cNvSpPr/>
          <p:nvPr/>
        </p:nvSpPr>
        <p:spPr>
          <a:xfrm>
            <a:off x="361640" y="1949567"/>
            <a:ext cx="636300" cy="2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5DFF"/>
              </a:buClr>
              <a:buSzPts val="835"/>
            </a:pPr>
            <a:r>
              <a:rPr lang="en-US" sz="835" b="1" dirty="0" err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</a:t>
            </a:r>
            <a:r>
              <a:rPr lang="en-US" sz="835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:</a:t>
            </a:r>
            <a:endParaRPr sz="835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5" name="Google Shape;342;p8">
            <a:extLst>
              <a:ext uri="{FF2B5EF4-FFF2-40B4-BE49-F238E27FC236}">
                <a16:creationId xmlns:a16="http://schemas.microsoft.com/office/drawing/2014/main" id="{2B118C34-9A99-289D-567C-2E67D0392F99}"/>
              </a:ext>
            </a:extLst>
          </p:cNvPr>
          <p:cNvSpPr/>
          <p:nvPr/>
        </p:nvSpPr>
        <p:spPr>
          <a:xfrm>
            <a:off x="1144271" y="1949567"/>
            <a:ext cx="29511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Regla Wazuh cruza hash/IP/dominio con feed MISP via ossec-integratord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7" name="Google Shape;343;p8">
            <a:extLst>
              <a:ext uri="{FF2B5EF4-FFF2-40B4-BE49-F238E27FC236}">
                <a16:creationId xmlns:a16="http://schemas.microsoft.com/office/drawing/2014/main" id="{FDCDFB0D-0576-2846-FBFB-28C352513F49}"/>
              </a:ext>
            </a:extLst>
          </p:cNvPr>
          <p:cNvSpPr/>
          <p:nvPr/>
        </p:nvSpPr>
        <p:spPr>
          <a:xfrm>
            <a:off x="361641" y="2245191"/>
            <a:ext cx="7827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C4FF"/>
              </a:buClr>
              <a:buSzPts val="835"/>
            </a:pPr>
            <a:r>
              <a:rPr lang="en-US" sz="835" b="1" dirty="0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Respuesta:</a:t>
            </a:r>
            <a:endParaRPr sz="835" dirty="0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89" name="Google Shape;344;p8">
            <a:extLst>
              <a:ext uri="{FF2B5EF4-FFF2-40B4-BE49-F238E27FC236}">
                <a16:creationId xmlns:a16="http://schemas.microsoft.com/office/drawing/2014/main" id="{AFE28E33-EF33-20A5-E55B-E8C72DA9D54C}"/>
              </a:ext>
            </a:extLst>
          </p:cNvPr>
          <p:cNvSpPr/>
          <p:nvPr/>
        </p:nvSpPr>
        <p:spPr>
          <a:xfrm>
            <a:off x="1144271" y="2245191"/>
            <a:ext cx="29511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Aislamiento de host via Active Response + alerta TheHive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1" name="Google Shape;345;p8">
            <a:extLst>
              <a:ext uri="{FF2B5EF4-FFF2-40B4-BE49-F238E27FC236}">
                <a16:creationId xmlns:a16="http://schemas.microsoft.com/office/drawing/2014/main" id="{7FE6F4CB-981B-E8FA-491E-8D2CDF7C3CEF}"/>
              </a:ext>
            </a:extLst>
          </p:cNvPr>
          <p:cNvSpPr/>
          <p:nvPr/>
        </p:nvSpPr>
        <p:spPr>
          <a:xfrm>
            <a:off x="361641" y="2566315"/>
            <a:ext cx="3733500" cy="1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6B7A99"/>
              </a:buClr>
              <a:buSzPts val="650"/>
            </a:pPr>
            <a:r>
              <a:rPr lang="en-US" sz="842">
                <a:solidFill>
                  <a:srgbClr val="6B7A99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🛡 Wazuh Active Response</a:t>
            </a:r>
            <a:endParaRPr sz="842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3" name="Google Shape;346;p8">
            <a:extLst>
              <a:ext uri="{FF2B5EF4-FFF2-40B4-BE49-F238E27FC236}">
                <a16:creationId xmlns:a16="http://schemas.microsoft.com/office/drawing/2014/main" id="{702FAC63-1C41-897A-58BD-3DE6FC1BFFD0}"/>
              </a:ext>
            </a:extLst>
          </p:cNvPr>
          <p:cNvSpPr/>
          <p:nvPr/>
        </p:nvSpPr>
        <p:spPr>
          <a:xfrm>
            <a:off x="3647896" y="2928102"/>
            <a:ext cx="498300" cy="212100"/>
          </a:xfrm>
          <a:prstGeom prst="roundRect">
            <a:avLst>
              <a:gd name="adj" fmla="val 16000"/>
            </a:avLst>
          </a:prstGeom>
          <a:solidFill>
            <a:srgbClr val="FF6B35"/>
          </a:solidFill>
          <a:ln w="11775" cap="flat" cmpd="sng">
            <a:solidFill>
              <a:srgbClr val="FF6B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42400" rIns="84850" bIns="42400" anchor="t" anchorCtr="0">
            <a:noAutofit/>
          </a:bodyPr>
          <a:lstStyle/>
          <a:p>
            <a:endParaRPr sz="167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5" name="Google Shape;347;p8">
            <a:extLst>
              <a:ext uri="{FF2B5EF4-FFF2-40B4-BE49-F238E27FC236}">
                <a16:creationId xmlns:a16="http://schemas.microsoft.com/office/drawing/2014/main" id="{457526CF-B687-E602-B0C4-8449F78748B3}"/>
              </a:ext>
            </a:extLst>
          </p:cNvPr>
          <p:cNvSpPr/>
          <p:nvPr/>
        </p:nvSpPr>
        <p:spPr>
          <a:xfrm>
            <a:off x="3610046" y="2928102"/>
            <a:ext cx="573900" cy="2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650"/>
            </a:pPr>
            <a:r>
              <a:rPr lang="en-US" sz="650" b="1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ALTA</a:t>
            </a:r>
            <a:endParaRPr sz="65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7" name="Google Shape;348;p8">
            <a:extLst>
              <a:ext uri="{FF2B5EF4-FFF2-40B4-BE49-F238E27FC236}">
                <a16:creationId xmlns:a16="http://schemas.microsoft.com/office/drawing/2014/main" id="{7289B117-8B58-7BFF-90C1-4FE8ADB0308A}"/>
              </a:ext>
            </a:extLst>
          </p:cNvPr>
          <p:cNvSpPr/>
          <p:nvPr/>
        </p:nvSpPr>
        <p:spPr>
          <a:xfrm>
            <a:off x="361641" y="2928099"/>
            <a:ext cx="28002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1021"/>
            </a:pPr>
            <a:r>
              <a:rPr lang="en-US" sz="1021" b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Modificación de Archivos Críticos</a:t>
            </a:r>
            <a:endParaRPr sz="1021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99" name="Google Shape;349;p8">
            <a:extLst>
              <a:ext uri="{FF2B5EF4-FFF2-40B4-BE49-F238E27FC236}">
                <a16:creationId xmlns:a16="http://schemas.microsoft.com/office/drawing/2014/main" id="{054D5E54-BA00-5F78-3479-DD74DA963DCC}"/>
              </a:ext>
            </a:extLst>
          </p:cNvPr>
          <p:cNvSpPr/>
          <p:nvPr/>
        </p:nvSpPr>
        <p:spPr>
          <a:xfrm>
            <a:off x="361641" y="3291916"/>
            <a:ext cx="636300" cy="2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5D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1" name="Google Shape;350;p8">
            <a:extLst>
              <a:ext uri="{FF2B5EF4-FFF2-40B4-BE49-F238E27FC236}">
                <a16:creationId xmlns:a16="http://schemas.microsoft.com/office/drawing/2014/main" id="{9F1DE600-FC05-13DD-8065-EF8D2B31D7B5}"/>
              </a:ext>
            </a:extLst>
          </p:cNvPr>
          <p:cNvSpPr/>
          <p:nvPr/>
        </p:nvSpPr>
        <p:spPr>
          <a:xfrm>
            <a:off x="1144271" y="3308887"/>
            <a:ext cx="29511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 FIM (syscheck) detecta cambio no autorizado en /etc/passwd, sudoers o binarios del sistema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3" name="Google Shape;351;p8">
            <a:extLst>
              <a:ext uri="{FF2B5EF4-FFF2-40B4-BE49-F238E27FC236}">
                <a16:creationId xmlns:a16="http://schemas.microsoft.com/office/drawing/2014/main" id="{B1746B16-964C-ED57-608B-B41AEE13FF57}"/>
              </a:ext>
            </a:extLst>
          </p:cNvPr>
          <p:cNvSpPr/>
          <p:nvPr/>
        </p:nvSpPr>
        <p:spPr>
          <a:xfrm>
            <a:off x="361641" y="3598901"/>
            <a:ext cx="7827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C4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Respuesta: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5" name="Google Shape;352;p8">
            <a:extLst>
              <a:ext uri="{FF2B5EF4-FFF2-40B4-BE49-F238E27FC236}">
                <a16:creationId xmlns:a16="http://schemas.microsoft.com/office/drawing/2014/main" id="{A404FCA5-F04F-5F7A-7460-C8DA0B4A324A}"/>
              </a:ext>
            </a:extLst>
          </p:cNvPr>
          <p:cNvSpPr/>
          <p:nvPr/>
        </p:nvSpPr>
        <p:spPr>
          <a:xfrm>
            <a:off x="1144271" y="3607611"/>
            <a:ext cx="29511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Alerta inmediata + captura de whodata para forensia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7" name="Google Shape;353;p8">
            <a:extLst>
              <a:ext uri="{FF2B5EF4-FFF2-40B4-BE49-F238E27FC236}">
                <a16:creationId xmlns:a16="http://schemas.microsoft.com/office/drawing/2014/main" id="{958BBDBF-CBA2-A1BC-D4A9-90D76EB3380C}"/>
              </a:ext>
            </a:extLst>
          </p:cNvPr>
          <p:cNvSpPr/>
          <p:nvPr/>
        </p:nvSpPr>
        <p:spPr>
          <a:xfrm>
            <a:off x="361641" y="3925635"/>
            <a:ext cx="3733500" cy="1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6B7A99"/>
              </a:buClr>
              <a:buSzPts val="650"/>
            </a:pPr>
            <a:r>
              <a:rPr lang="en-US" sz="742">
                <a:solidFill>
                  <a:srgbClr val="6B7A99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🛡 Wazuh Active Response</a:t>
            </a:r>
            <a:endParaRPr sz="742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9" name="Google Shape;354;p8">
            <a:extLst>
              <a:ext uri="{FF2B5EF4-FFF2-40B4-BE49-F238E27FC236}">
                <a16:creationId xmlns:a16="http://schemas.microsoft.com/office/drawing/2014/main" id="{E49C0A1D-80C3-FB84-710F-47DD4811E8B8}"/>
              </a:ext>
            </a:extLst>
          </p:cNvPr>
          <p:cNvSpPr/>
          <p:nvPr/>
        </p:nvSpPr>
        <p:spPr>
          <a:xfrm>
            <a:off x="3647896" y="4301444"/>
            <a:ext cx="498300" cy="212100"/>
          </a:xfrm>
          <a:prstGeom prst="roundRect">
            <a:avLst>
              <a:gd name="adj" fmla="val 16000"/>
            </a:avLst>
          </a:prstGeom>
          <a:solidFill>
            <a:srgbClr val="FFC107"/>
          </a:solidFill>
          <a:ln w="11775" cap="flat" cmpd="sng">
            <a:solidFill>
              <a:srgbClr val="FFC1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42400" rIns="84850" bIns="42400" anchor="t" anchorCtr="0">
            <a:noAutofit/>
          </a:bodyPr>
          <a:lstStyle/>
          <a:p>
            <a:endParaRPr sz="167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11" name="Google Shape;355;p8">
            <a:extLst>
              <a:ext uri="{FF2B5EF4-FFF2-40B4-BE49-F238E27FC236}">
                <a16:creationId xmlns:a16="http://schemas.microsoft.com/office/drawing/2014/main" id="{90F1D067-4E3A-375F-50D0-277F529ED7FB}"/>
              </a:ext>
            </a:extLst>
          </p:cNvPr>
          <p:cNvSpPr/>
          <p:nvPr/>
        </p:nvSpPr>
        <p:spPr>
          <a:xfrm>
            <a:off x="3610046" y="4301444"/>
            <a:ext cx="573900" cy="2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650"/>
            </a:pPr>
            <a:r>
              <a:rPr lang="en-US" sz="650" b="1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MEDIA</a:t>
            </a:r>
            <a:endParaRPr sz="65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13" name="Google Shape;356;p8">
            <a:extLst>
              <a:ext uri="{FF2B5EF4-FFF2-40B4-BE49-F238E27FC236}">
                <a16:creationId xmlns:a16="http://schemas.microsoft.com/office/drawing/2014/main" id="{974BDBCA-9C6E-D993-A2F7-DA1ED74F02CB}"/>
              </a:ext>
            </a:extLst>
          </p:cNvPr>
          <p:cNvSpPr/>
          <p:nvPr/>
        </p:nvSpPr>
        <p:spPr>
          <a:xfrm>
            <a:off x="361641" y="4301443"/>
            <a:ext cx="28002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1021"/>
            </a:pPr>
            <a:r>
              <a:rPr lang="en-US" sz="1021" b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Escaneo de Red Interno</a:t>
            </a:r>
            <a:endParaRPr sz="1021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15" name="Google Shape;357;p8">
            <a:extLst>
              <a:ext uri="{FF2B5EF4-FFF2-40B4-BE49-F238E27FC236}">
                <a16:creationId xmlns:a16="http://schemas.microsoft.com/office/drawing/2014/main" id="{39F2863B-B110-B55D-CF7E-11B4D7E34783}"/>
              </a:ext>
            </a:extLst>
          </p:cNvPr>
          <p:cNvSpPr/>
          <p:nvPr/>
        </p:nvSpPr>
        <p:spPr>
          <a:xfrm>
            <a:off x="361641" y="4650691"/>
            <a:ext cx="587400" cy="1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5D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17" name="Google Shape;358;p8">
            <a:extLst>
              <a:ext uri="{FF2B5EF4-FFF2-40B4-BE49-F238E27FC236}">
                <a16:creationId xmlns:a16="http://schemas.microsoft.com/office/drawing/2014/main" id="{E1C4CC60-6662-4CCF-66DC-88DEA2749356}"/>
              </a:ext>
            </a:extLst>
          </p:cNvPr>
          <p:cNvSpPr/>
          <p:nvPr/>
        </p:nvSpPr>
        <p:spPr>
          <a:xfrm>
            <a:off x="1144271" y="4650691"/>
            <a:ext cx="29511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Regla de frecuencia: &gt; N conexiones fallidas a puertos distintos en &lt; T segundos desde mismo origen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19" name="Google Shape;359;p8">
            <a:extLst>
              <a:ext uri="{FF2B5EF4-FFF2-40B4-BE49-F238E27FC236}">
                <a16:creationId xmlns:a16="http://schemas.microsoft.com/office/drawing/2014/main" id="{E72CC600-921A-A8A5-9302-D8C122C57B39}"/>
              </a:ext>
            </a:extLst>
          </p:cNvPr>
          <p:cNvSpPr/>
          <p:nvPr/>
        </p:nvSpPr>
        <p:spPr>
          <a:xfrm>
            <a:off x="361641" y="4962031"/>
            <a:ext cx="7827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C4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Respuesta: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21" name="Google Shape;360;p8">
            <a:extLst>
              <a:ext uri="{FF2B5EF4-FFF2-40B4-BE49-F238E27FC236}">
                <a16:creationId xmlns:a16="http://schemas.microsoft.com/office/drawing/2014/main" id="{CC33CD9D-7D7B-B1C1-6F20-F55A77299945}"/>
              </a:ext>
            </a:extLst>
          </p:cNvPr>
          <p:cNvSpPr/>
          <p:nvPr/>
        </p:nvSpPr>
        <p:spPr>
          <a:xfrm>
            <a:off x="1144271" y="4943107"/>
            <a:ext cx="29511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Inserción de IP en lista de bloqueo del firewall via script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23" name="Google Shape;361;p8">
            <a:extLst>
              <a:ext uri="{FF2B5EF4-FFF2-40B4-BE49-F238E27FC236}">
                <a16:creationId xmlns:a16="http://schemas.microsoft.com/office/drawing/2014/main" id="{3420A829-1A34-E0FD-3815-459484135490}"/>
              </a:ext>
            </a:extLst>
          </p:cNvPr>
          <p:cNvSpPr/>
          <p:nvPr/>
        </p:nvSpPr>
        <p:spPr>
          <a:xfrm>
            <a:off x="361641" y="5298979"/>
            <a:ext cx="3733500" cy="1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6B7A99"/>
              </a:buClr>
              <a:buSzPts val="650"/>
            </a:pPr>
            <a:r>
              <a:rPr lang="en-US" sz="842">
                <a:solidFill>
                  <a:srgbClr val="6B7A99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🛡 Wazuh Active Response</a:t>
            </a:r>
            <a:endParaRPr sz="842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25" name="Google Shape;365;p8">
            <a:extLst>
              <a:ext uri="{FF2B5EF4-FFF2-40B4-BE49-F238E27FC236}">
                <a16:creationId xmlns:a16="http://schemas.microsoft.com/office/drawing/2014/main" id="{537AB275-11CB-7582-54F9-FB32ED786450}"/>
              </a:ext>
            </a:extLst>
          </p:cNvPr>
          <p:cNvSpPr/>
          <p:nvPr/>
        </p:nvSpPr>
        <p:spPr>
          <a:xfrm>
            <a:off x="4679718" y="1452492"/>
            <a:ext cx="4363200" cy="1311941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Google Shape;366;p8">
            <a:extLst>
              <a:ext uri="{FF2B5EF4-FFF2-40B4-BE49-F238E27FC236}">
                <a16:creationId xmlns:a16="http://schemas.microsoft.com/office/drawing/2014/main" id="{024FBA8D-79F4-782B-FF2F-CEAD5C43556A}"/>
              </a:ext>
            </a:extLst>
          </p:cNvPr>
          <p:cNvSpPr/>
          <p:nvPr/>
        </p:nvSpPr>
        <p:spPr>
          <a:xfrm>
            <a:off x="8242896" y="1568784"/>
            <a:ext cx="548400" cy="212100"/>
          </a:xfrm>
          <a:prstGeom prst="roundRect">
            <a:avLst>
              <a:gd name="adj" fmla="val 16000"/>
            </a:avLst>
          </a:prstGeom>
          <a:solidFill>
            <a:srgbClr val="FF6B35"/>
          </a:solidFill>
          <a:ln w="11775" cap="flat" cmpd="sng">
            <a:solidFill>
              <a:srgbClr val="FF6B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42400" rIns="84850" bIns="42400" anchor="t" anchorCtr="0">
            <a:noAutofit/>
          </a:bodyPr>
          <a:lstStyle/>
          <a:p>
            <a:endParaRPr sz="167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29" name="Google Shape;367;p8">
            <a:extLst>
              <a:ext uri="{FF2B5EF4-FFF2-40B4-BE49-F238E27FC236}">
                <a16:creationId xmlns:a16="http://schemas.microsoft.com/office/drawing/2014/main" id="{61876B4C-60E7-735F-1034-C8839AA81AF4}"/>
              </a:ext>
            </a:extLst>
          </p:cNvPr>
          <p:cNvSpPr/>
          <p:nvPr/>
        </p:nvSpPr>
        <p:spPr>
          <a:xfrm>
            <a:off x="8282171" y="1568784"/>
            <a:ext cx="469800" cy="2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650"/>
            </a:pPr>
            <a:r>
              <a:rPr lang="en-US" sz="650" b="1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ALTA</a:t>
            </a:r>
            <a:endParaRPr sz="65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32" name="Google Shape;368;p8">
            <a:extLst>
              <a:ext uri="{FF2B5EF4-FFF2-40B4-BE49-F238E27FC236}">
                <a16:creationId xmlns:a16="http://schemas.microsoft.com/office/drawing/2014/main" id="{10031BF2-718D-7253-77FB-E03C69D82E6F}"/>
              </a:ext>
            </a:extLst>
          </p:cNvPr>
          <p:cNvSpPr/>
          <p:nvPr/>
        </p:nvSpPr>
        <p:spPr>
          <a:xfrm>
            <a:off x="4981742" y="1568779"/>
            <a:ext cx="28002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1021"/>
            </a:pPr>
            <a:r>
              <a:rPr lang="en-US" sz="1021" b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Movimiento Lateral (SMB/RDP)</a:t>
            </a:r>
            <a:endParaRPr sz="1021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34" name="Google Shape;369;p8">
            <a:extLst>
              <a:ext uri="{FF2B5EF4-FFF2-40B4-BE49-F238E27FC236}">
                <a16:creationId xmlns:a16="http://schemas.microsoft.com/office/drawing/2014/main" id="{BD4761DF-95C4-D25B-915A-B3C91A923964}"/>
              </a:ext>
            </a:extLst>
          </p:cNvPr>
          <p:cNvSpPr/>
          <p:nvPr/>
        </p:nvSpPr>
        <p:spPr>
          <a:xfrm>
            <a:off x="4981742" y="1949567"/>
            <a:ext cx="636300" cy="2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5D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36" name="Google Shape;370;p8">
            <a:extLst>
              <a:ext uri="{FF2B5EF4-FFF2-40B4-BE49-F238E27FC236}">
                <a16:creationId xmlns:a16="http://schemas.microsoft.com/office/drawing/2014/main" id="{3C5E90E5-DE19-CB56-D9C0-8BD6CC6FC3F0}"/>
              </a:ext>
            </a:extLst>
          </p:cNvPr>
          <p:cNvSpPr/>
          <p:nvPr/>
        </p:nvSpPr>
        <p:spPr>
          <a:xfrm>
            <a:off x="5745033" y="1949567"/>
            <a:ext cx="29703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Correlación de eventos de autenticación Windows + acceso a shares en múltiples hosts en &lt; 5 min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38" name="Google Shape;371;p8">
            <a:extLst>
              <a:ext uri="{FF2B5EF4-FFF2-40B4-BE49-F238E27FC236}">
                <a16:creationId xmlns:a16="http://schemas.microsoft.com/office/drawing/2014/main" id="{C51401A9-001E-E116-7250-E73D370C94A3}"/>
              </a:ext>
            </a:extLst>
          </p:cNvPr>
          <p:cNvSpPr/>
          <p:nvPr/>
        </p:nvSpPr>
        <p:spPr>
          <a:xfrm>
            <a:off x="4981741" y="2228769"/>
            <a:ext cx="7635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C4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Respuesta: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40" name="Google Shape;372;p8">
            <a:extLst>
              <a:ext uri="{FF2B5EF4-FFF2-40B4-BE49-F238E27FC236}">
                <a16:creationId xmlns:a16="http://schemas.microsoft.com/office/drawing/2014/main" id="{6B2BF57C-E31D-5617-2A22-94B023826544}"/>
              </a:ext>
            </a:extLst>
          </p:cNvPr>
          <p:cNvSpPr/>
          <p:nvPr/>
        </p:nvSpPr>
        <p:spPr>
          <a:xfrm>
            <a:off x="5745031" y="2204135"/>
            <a:ext cx="29703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Bloqueo temporal de cuenta en AD + creación de caso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42" name="Google Shape;373;p8">
            <a:extLst>
              <a:ext uri="{FF2B5EF4-FFF2-40B4-BE49-F238E27FC236}">
                <a16:creationId xmlns:a16="http://schemas.microsoft.com/office/drawing/2014/main" id="{6675CABC-4BAC-1D12-7878-81252F94FDCA}"/>
              </a:ext>
            </a:extLst>
          </p:cNvPr>
          <p:cNvSpPr/>
          <p:nvPr/>
        </p:nvSpPr>
        <p:spPr>
          <a:xfrm>
            <a:off x="4981742" y="2566315"/>
            <a:ext cx="3733500" cy="1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6B7A99"/>
              </a:buClr>
              <a:buSzPts val="650"/>
            </a:pPr>
            <a:r>
              <a:rPr lang="en-US" sz="842">
                <a:solidFill>
                  <a:srgbClr val="6B7A99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🛡 Wazuh Active Response</a:t>
            </a:r>
            <a:endParaRPr sz="842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44" name="Google Shape;374;p8">
            <a:extLst>
              <a:ext uri="{FF2B5EF4-FFF2-40B4-BE49-F238E27FC236}">
                <a16:creationId xmlns:a16="http://schemas.microsoft.com/office/drawing/2014/main" id="{14ECFE32-7432-36E1-BD8E-2A0F67B3238F}"/>
              </a:ext>
            </a:extLst>
          </p:cNvPr>
          <p:cNvSpPr/>
          <p:nvPr/>
        </p:nvSpPr>
        <p:spPr>
          <a:xfrm>
            <a:off x="8242896" y="2929255"/>
            <a:ext cx="548400" cy="212100"/>
          </a:xfrm>
          <a:prstGeom prst="roundRect">
            <a:avLst>
              <a:gd name="adj" fmla="val 16000"/>
            </a:avLst>
          </a:prstGeom>
          <a:solidFill>
            <a:srgbClr val="FFC107"/>
          </a:solidFill>
          <a:ln w="11775" cap="flat" cmpd="sng">
            <a:solidFill>
              <a:srgbClr val="FFC1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42400" rIns="84850" bIns="42400" anchor="t" anchorCtr="0">
            <a:noAutofit/>
          </a:bodyPr>
          <a:lstStyle/>
          <a:p>
            <a:endParaRPr sz="167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46" name="Google Shape;375;p8">
            <a:extLst>
              <a:ext uri="{FF2B5EF4-FFF2-40B4-BE49-F238E27FC236}">
                <a16:creationId xmlns:a16="http://schemas.microsoft.com/office/drawing/2014/main" id="{9CFD2B36-08E1-DCBE-5ADA-2EA723A9392E}"/>
              </a:ext>
            </a:extLst>
          </p:cNvPr>
          <p:cNvSpPr/>
          <p:nvPr/>
        </p:nvSpPr>
        <p:spPr>
          <a:xfrm>
            <a:off x="8282171" y="2929255"/>
            <a:ext cx="469800" cy="2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650"/>
            </a:pPr>
            <a:r>
              <a:rPr lang="en-US" sz="650" b="1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MEDIA</a:t>
            </a:r>
            <a:endParaRPr sz="65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48" name="Google Shape;376;p8">
            <a:extLst>
              <a:ext uri="{FF2B5EF4-FFF2-40B4-BE49-F238E27FC236}">
                <a16:creationId xmlns:a16="http://schemas.microsoft.com/office/drawing/2014/main" id="{11F2CE49-6B9F-C2B1-3908-CFECC34A0710}"/>
              </a:ext>
            </a:extLst>
          </p:cNvPr>
          <p:cNvSpPr/>
          <p:nvPr/>
        </p:nvSpPr>
        <p:spPr>
          <a:xfrm>
            <a:off x="4981742" y="2928099"/>
            <a:ext cx="28002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1021"/>
            </a:pPr>
            <a:r>
              <a:rPr lang="en-US" sz="1021" b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Autenticación desde Geografía Imposible</a:t>
            </a:r>
            <a:endParaRPr sz="1021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50" name="Google Shape;377;p8">
            <a:extLst>
              <a:ext uri="{FF2B5EF4-FFF2-40B4-BE49-F238E27FC236}">
                <a16:creationId xmlns:a16="http://schemas.microsoft.com/office/drawing/2014/main" id="{5A4DB310-4BD1-4E60-BC87-4F72E976319A}"/>
              </a:ext>
            </a:extLst>
          </p:cNvPr>
          <p:cNvSpPr/>
          <p:nvPr/>
        </p:nvSpPr>
        <p:spPr>
          <a:xfrm>
            <a:off x="4981742" y="3308887"/>
            <a:ext cx="6363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5D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52" name="Google Shape;378;p8">
            <a:extLst>
              <a:ext uri="{FF2B5EF4-FFF2-40B4-BE49-F238E27FC236}">
                <a16:creationId xmlns:a16="http://schemas.microsoft.com/office/drawing/2014/main" id="{B896D471-DC21-F3AF-C91B-E9CEE2828D5B}"/>
              </a:ext>
            </a:extLst>
          </p:cNvPr>
          <p:cNvSpPr/>
          <p:nvPr/>
        </p:nvSpPr>
        <p:spPr>
          <a:xfrm>
            <a:off x="5745031" y="3308887"/>
            <a:ext cx="29706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 correlaciona logins VPN/AD desde IPs con GeoIP distante en ventana temporal &lt; 2h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54" name="Google Shape;379;p8">
            <a:extLst>
              <a:ext uri="{FF2B5EF4-FFF2-40B4-BE49-F238E27FC236}">
                <a16:creationId xmlns:a16="http://schemas.microsoft.com/office/drawing/2014/main" id="{64779B3A-241E-A7E6-FC20-AB805AEC4A37}"/>
              </a:ext>
            </a:extLst>
          </p:cNvPr>
          <p:cNvSpPr/>
          <p:nvPr/>
        </p:nvSpPr>
        <p:spPr>
          <a:xfrm>
            <a:off x="4981742" y="3620226"/>
            <a:ext cx="7635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C4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Respuesta: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56" name="Google Shape;380;p8">
            <a:extLst>
              <a:ext uri="{FF2B5EF4-FFF2-40B4-BE49-F238E27FC236}">
                <a16:creationId xmlns:a16="http://schemas.microsoft.com/office/drawing/2014/main" id="{817F16AB-9606-F8A0-0CBD-D796C037199A}"/>
              </a:ext>
            </a:extLst>
          </p:cNvPr>
          <p:cNvSpPr/>
          <p:nvPr/>
        </p:nvSpPr>
        <p:spPr>
          <a:xfrm>
            <a:off x="5745025" y="3620219"/>
            <a:ext cx="31740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Bloqueo de sesión VPN + deshabilitación temporal de usuario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58" name="Google Shape;381;p8">
            <a:extLst>
              <a:ext uri="{FF2B5EF4-FFF2-40B4-BE49-F238E27FC236}">
                <a16:creationId xmlns:a16="http://schemas.microsoft.com/office/drawing/2014/main" id="{233E0EBD-D625-4008-904D-3DA9F79F1126}"/>
              </a:ext>
            </a:extLst>
          </p:cNvPr>
          <p:cNvSpPr/>
          <p:nvPr/>
        </p:nvSpPr>
        <p:spPr>
          <a:xfrm>
            <a:off x="4981742" y="3925635"/>
            <a:ext cx="3733500" cy="1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6B7A99"/>
              </a:buClr>
              <a:buSzPts val="650"/>
            </a:pPr>
            <a:r>
              <a:rPr lang="en-US" sz="842">
                <a:solidFill>
                  <a:srgbClr val="6B7A99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🛡 Wazuh Active Response</a:t>
            </a:r>
            <a:endParaRPr sz="842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60" name="Google Shape;382;p8">
            <a:extLst>
              <a:ext uri="{FF2B5EF4-FFF2-40B4-BE49-F238E27FC236}">
                <a16:creationId xmlns:a16="http://schemas.microsoft.com/office/drawing/2014/main" id="{E3DAEDDE-EE59-BB74-D68E-A4EF4DD9A0A1}"/>
              </a:ext>
            </a:extLst>
          </p:cNvPr>
          <p:cNvSpPr/>
          <p:nvPr/>
        </p:nvSpPr>
        <p:spPr>
          <a:xfrm>
            <a:off x="8242896" y="4304644"/>
            <a:ext cx="548400" cy="212100"/>
          </a:xfrm>
          <a:prstGeom prst="roundRect">
            <a:avLst>
              <a:gd name="adj" fmla="val 16000"/>
            </a:avLst>
          </a:prstGeom>
          <a:solidFill>
            <a:srgbClr val="FF6B35"/>
          </a:solidFill>
          <a:ln w="11775" cap="flat" cmpd="sng">
            <a:solidFill>
              <a:srgbClr val="FF6B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42400" rIns="84850" bIns="42400" anchor="t" anchorCtr="0">
            <a:noAutofit/>
          </a:bodyPr>
          <a:lstStyle/>
          <a:p>
            <a:endParaRPr sz="167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62" name="Google Shape;383;p8">
            <a:extLst>
              <a:ext uri="{FF2B5EF4-FFF2-40B4-BE49-F238E27FC236}">
                <a16:creationId xmlns:a16="http://schemas.microsoft.com/office/drawing/2014/main" id="{293B5CB0-4655-431E-43CD-E56980C89FF4}"/>
              </a:ext>
            </a:extLst>
          </p:cNvPr>
          <p:cNvSpPr/>
          <p:nvPr/>
        </p:nvSpPr>
        <p:spPr>
          <a:xfrm>
            <a:off x="8282171" y="4304644"/>
            <a:ext cx="469800" cy="2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650"/>
            </a:pPr>
            <a:r>
              <a:rPr lang="en-US" sz="650" b="1">
                <a:solidFill>
                  <a:srgbClr val="FFFF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ALTA</a:t>
            </a:r>
            <a:endParaRPr sz="650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64" name="Google Shape;384;p8">
            <a:extLst>
              <a:ext uri="{FF2B5EF4-FFF2-40B4-BE49-F238E27FC236}">
                <a16:creationId xmlns:a16="http://schemas.microsoft.com/office/drawing/2014/main" id="{52671144-E9B0-2676-CE81-32FA92812360}"/>
              </a:ext>
            </a:extLst>
          </p:cNvPr>
          <p:cNvSpPr/>
          <p:nvPr/>
        </p:nvSpPr>
        <p:spPr>
          <a:xfrm>
            <a:off x="4981742" y="4301443"/>
            <a:ext cx="28002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1021"/>
            </a:pPr>
            <a:r>
              <a:rPr lang="en-US" sz="1021" b="1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Elevación de Privilegios</a:t>
            </a:r>
            <a:endParaRPr sz="1021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66" name="Google Shape;385;p8">
            <a:extLst>
              <a:ext uri="{FF2B5EF4-FFF2-40B4-BE49-F238E27FC236}">
                <a16:creationId xmlns:a16="http://schemas.microsoft.com/office/drawing/2014/main" id="{AF74C9D2-52A3-6EAD-616A-55217EBDE6E9}"/>
              </a:ext>
            </a:extLst>
          </p:cNvPr>
          <p:cNvSpPr/>
          <p:nvPr/>
        </p:nvSpPr>
        <p:spPr>
          <a:xfrm>
            <a:off x="4981742" y="4682231"/>
            <a:ext cx="652800" cy="2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5D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Wazuh: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68" name="Google Shape;386;p8">
            <a:extLst>
              <a:ext uri="{FF2B5EF4-FFF2-40B4-BE49-F238E27FC236}">
                <a16:creationId xmlns:a16="http://schemas.microsoft.com/office/drawing/2014/main" id="{D6033B6C-CC83-0A21-8AE4-7CA5C92B93CA}"/>
              </a:ext>
            </a:extLst>
          </p:cNvPr>
          <p:cNvSpPr/>
          <p:nvPr/>
        </p:nvSpPr>
        <p:spPr>
          <a:xfrm>
            <a:off x="5745031" y="4682231"/>
            <a:ext cx="29706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Detección de inclusión en grupo Domain Admins / cambio de rol en AD via evento Windows 4728/4732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70" name="Google Shape;387;p8">
            <a:extLst>
              <a:ext uri="{FF2B5EF4-FFF2-40B4-BE49-F238E27FC236}">
                <a16:creationId xmlns:a16="http://schemas.microsoft.com/office/drawing/2014/main" id="{26B0594C-754F-C0F6-065A-2A2B4273D0F3}"/>
              </a:ext>
            </a:extLst>
          </p:cNvPr>
          <p:cNvSpPr/>
          <p:nvPr/>
        </p:nvSpPr>
        <p:spPr>
          <a:xfrm>
            <a:off x="4981742" y="4999879"/>
            <a:ext cx="763500" cy="2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00C4FF"/>
              </a:buClr>
              <a:buSzPts val="835"/>
            </a:pPr>
            <a:r>
              <a:rPr lang="en-US" sz="835" b="1">
                <a:solidFill>
                  <a:srgbClr val="005DFF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Respuesta:</a:t>
            </a:r>
            <a:endParaRPr sz="835">
              <a:solidFill>
                <a:srgbClr val="005DFF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72" name="Google Shape;388;p8">
            <a:extLst>
              <a:ext uri="{FF2B5EF4-FFF2-40B4-BE49-F238E27FC236}">
                <a16:creationId xmlns:a16="http://schemas.microsoft.com/office/drawing/2014/main" id="{8C88A8DA-DD49-49EB-748C-040FD0A1E3BC}"/>
              </a:ext>
            </a:extLst>
          </p:cNvPr>
          <p:cNvSpPr/>
          <p:nvPr/>
        </p:nvSpPr>
        <p:spPr>
          <a:xfrm>
            <a:off x="5745025" y="4987269"/>
            <a:ext cx="31143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1A2744"/>
              </a:buClr>
              <a:buSzPts val="835"/>
            </a:pPr>
            <a:r>
              <a:rPr lang="en-US" sz="835">
                <a:solidFill>
                  <a:srgbClr val="1A2744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Revertir cambio tras aprobación manual + notificación SOC</a:t>
            </a:r>
            <a:endParaRPr sz="835">
              <a:solidFill>
                <a:srgbClr val="1A2744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74" name="Google Shape;389;p8">
            <a:extLst>
              <a:ext uri="{FF2B5EF4-FFF2-40B4-BE49-F238E27FC236}">
                <a16:creationId xmlns:a16="http://schemas.microsoft.com/office/drawing/2014/main" id="{00CA1786-AC90-B7F0-3FF7-E64DD5145BC2}"/>
              </a:ext>
            </a:extLst>
          </p:cNvPr>
          <p:cNvSpPr/>
          <p:nvPr/>
        </p:nvSpPr>
        <p:spPr>
          <a:xfrm>
            <a:off x="4981742" y="5298979"/>
            <a:ext cx="3733500" cy="1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50" tIns="42400" rIns="84850" bIns="42400" anchor="ctr" anchorCtr="0">
            <a:noAutofit/>
          </a:bodyPr>
          <a:lstStyle/>
          <a:p>
            <a:pPr>
              <a:buClr>
                <a:srgbClr val="6B7A99"/>
              </a:buClr>
              <a:buSzPts val="650"/>
            </a:pPr>
            <a:r>
              <a:rPr lang="en-US" sz="842">
                <a:solidFill>
                  <a:srgbClr val="6B7A99"/>
                </a:solidFill>
                <a:latin typeface="Arial" panose="020B0604020202020204" pitchFamily="34" charset="0"/>
                <a:ea typeface="Manrope"/>
                <a:cs typeface="Arial" panose="020B0604020202020204" pitchFamily="34" charset="0"/>
                <a:sym typeface="Manrope"/>
              </a:rPr>
              <a:t>🛡 Wazuh Active Response</a:t>
            </a:r>
            <a:endParaRPr sz="842">
              <a:solidFill>
                <a:schemeClr val="dk1"/>
              </a:solidFill>
              <a:latin typeface="Arial" panose="020B0604020202020204" pitchFamily="34" charset="0"/>
              <a:ea typeface="Manrope"/>
              <a:cs typeface="Arial" panose="020B0604020202020204" pitchFamily="34" charset="0"/>
              <a:sym typeface="Manrope"/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4FDE3FB9-12BF-18F1-6E6B-76CAA4866F39}"/>
              </a:ext>
            </a:extLst>
          </p:cNvPr>
          <p:cNvSpPr txBox="1">
            <a:spLocks/>
          </p:cNvSpPr>
          <p:nvPr/>
        </p:nvSpPr>
        <p:spPr>
          <a:xfrm>
            <a:off x="3308" y="792679"/>
            <a:ext cx="9528693" cy="501511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Casos de uso activos — detectados y respondidos con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Wazuh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9AC1BE7-9E6C-4014-F584-BD35AF17730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3007DD1-3344-3A1F-0463-C5C31B8939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F7C15C8-03E6-E907-9C9E-BE76423A18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88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65553-3DF6-9BB7-2939-CBA9734D1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518;p12" title="Eliminar_el_text_overlay_dejar_solo_el_fondo_2k_delpmaspu.png">
            <a:extLst>
              <a:ext uri="{FF2B5EF4-FFF2-40B4-BE49-F238E27FC236}">
                <a16:creationId xmlns:a16="http://schemas.microsoft.com/office/drawing/2014/main" id="{B2B60930-DC6E-9947-D5C2-3140D9E6CEA8}"/>
              </a:ext>
            </a:extLst>
          </p:cNvPr>
          <p:cNvPicPr preferRelativeResize="0"/>
          <p:nvPr/>
        </p:nvPicPr>
        <p:blipFill rotWithShape="1">
          <a:blip r:embed="rId3">
            <a:alphaModFix amt="18000"/>
          </a:blip>
          <a:srcRect l="46300"/>
          <a:stretch/>
        </p:blipFill>
        <p:spPr>
          <a:xfrm>
            <a:off x="2596354" y="0"/>
            <a:ext cx="65470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397;p9">
            <a:extLst>
              <a:ext uri="{FF2B5EF4-FFF2-40B4-BE49-F238E27FC236}">
                <a16:creationId xmlns:a16="http://schemas.microsoft.com/office/drawing/2014/main" id="{A45352B3-D9A4-97A3-B4FB-E0B9F2766D7B}"/>
              </a:ext>
            </a:extLst>
          </p:cNvPr>
          <p:cNvSpPr/>
          <p:nvPr/>
        </p:nvSpPr>
        <p:spPr>
          <a:xfrm>
            <a:off x="7412432" y="1382789"/>
            <a:ext cx="1600200" cy="1477200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1" name="Google Shape;398;p9">
            <a:extLst>
              <a:ext uri="{FF2B5EF4-FFF2-40B4-BE49-F238E27FC236}">
                <a16:creationId xmlns:a16="http://schemas.microsoft.com/office/drawing/2014/main" id="{23E996AA-8EA8-2E7D-5454-DDA7FC4C7736}"/>
              </a:ext>
            </a:extLst>
          </p:cNvPr>
          <p:cNvSpPr/>
          <p:nvPr/>
        </p:nvSpPr>
        <p:spPr>
          <a:xfrm>
            <a:off x="280075" y="1382789"/>
            <a:ext cx="1600200" cy="1477200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" name="Google Shape;399;p9">
            <a:extLst>
              <a:ext uri="{FF2B5EF4-FFF2-40B4-BE49-F238E27FC236}">
                <a16:creationId xmlns:a16="http://schemas.microsoft.com/office/drawing/2014/main" id="{32B7FACD-A799-21E7-4456-6F7449C8779F}"/>
              </a:ext>
            </a:extLst>
          </p:cNvPr>
          <p:cNvSpPr/>
          <p:nvPr/>
        </p:nvSpPr>
        <p:spPr>
          <a:xfrm>
            <a:off x="2063194" y="1382789"/>
            <a:ext cx="1600200" cy="1477200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5" name="Google Shape;400;p9">
            <a:extLst>
              <a:ext uri="{FF2B5EF4-FFF2-40B4-BE49-F238E27FC236}">
                <a16:creationId xmlns:a16="http://schemas.microsoft.com/office/drawing/2014/main" id="{B7742E49-025A-9C80-FDBC-5771190E3326}"/>
              </a:ext>
            </a:extLst>
          </p:cNvPr>
          <p:cNvSpPr/>
          <p:nvPr/>
        </p:nvSpPr>
        <p:spPr>
          <a:xfrm>
            <a:off x="3846238" y="1382789"/>
            <a:ext cx="1600200" cy="1477200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7" name="Google Shape;401;p9">
            <a:extLst>
              <a:ext uri="{FF2B5EF4-FFF2-40B4-BE49-F238E27FC236}">
                <a16:creationId xmlns:a16="http://schemas.microsoft.com/office/drawing/2014/main" id="{45CB6B66-785E-7819-CE7C-0619791B9396}"/>
              </a:ext>
            </a:extLst>
          </p:cNvPr>
          <p:cNvSpPr/>
          <p:nvPr/>
        </p:nvSpPr>
        <p:spPr>
          <a:xfrm>
            <a:off x="5629357" y="1382789"/>
            <a:ext cx="1600200" cy="1477200"/>
          </a:xfrm>
          <a:prstGeom prst="roundRect">
            <a:avLst>
              <a:gd name="adj" fmla="val 11497"/>
            </a:avLst>
          </a:prstGeom>
          <a:noFill/>
          <a:ln w="88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850" tIns="84850" rIns="84850" bIns="84850" anchor="ctr" anchorCtr="0">
            <a:noAutofit/>
          </a:bodyPr>
          <a:lstStyle/>
          <a:p>
            <a:pPr algn="ctr"/>
            <a:endParaRPr sz="1299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9" name="Google Shape;405;p9">
            <a:extLst>
              <a:ext uri="{FF2B5EF4-FFF2-40B4-BE49-F238E27FC236}">
                <a16:creationId xmlns:a16="http://schemas.microsoft.com/office/drawing/2014/main" id="{98F59624-4F5C-A1C0-695A-6576AE860252}"/>
              </a:ext>
            </a:extLst>
          </p:cNvPr>
          <p:cNvSpPr/>
          <p:nvPr/>
        </p:nvSpPr>
        <p:spPr>
          <a:xfrm>
            <a:off x="280104" y="1587219"/>
            <a:ext cx="16002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5DFF"/>
              </a:buClr>
              <a:buSzPts val="2800"/>
            </a:pPr>
            <a:r>
              <a:rPr lang="en-US" sz="3500" b="1">
                <a:solidFill>
                  <a:srgbClr val="005DFF"/>
                </a:solidFill>
                <a:latin typeface="Manrope"/>
                <a:ea typeface="Manrope"/>
                <a:cs typeface="Manrope"/>
                <a:sym typeface="Manrope"/>
              </a:rPr>
              <a:t>730</a:t>
            </a:r>
            <a:endParaRPr sz="35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1" name="Google Shape;406;p9">
            <a:extLst>
              <a:ext uri="{FF2B5EF4-FFF2-40B4-BE49-F238E27FC236}">
                <a16:creationId xmlns:a16="http://schemas.microsoft.com/office/drawing/2014/main" id="{B7B1A90D-B62A-4150-6563-F66B8CEF3E4B}"/>
              </a:ext>
            </a:extLst>
          </p:cNvPr>
          <p:cNvSpPr/>
          <p:nvPr/>
        </p:nvSpPr>
        <p:spPr>
          <a:xfrm>
            <a:off x="280104" y="2192487"/>
            <a:ext cx="1600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Incidentes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gestionados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" name="Google Shape;407;p9">
            <a:extLst>
              <a:ext uri="{FF2B5EF4-FFF2-40B4-BE49-F238E27FC236}">
                <a16:creationId xmlns:a16="http://schemas.microsoft.com/office/drawing/2014/main" id="{D02B7DCF-C9FB-D406-561B-EB79B3501E6A}"/>
              </a:ext>
            </a:extLst>
          </p:cNvPr>
          <p:cNvSpPr/>
          <p:nvPr/>
        </p:nvSpPr>
        <p:spPr>
          <a:xfrm>
            <a:off x="2063184" y="1587219"/>
            <a:ext cx="16002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C4FF"/>
              </a:buClr>
              <a:buSzPts val="2800"/>
            </a:pPr>
            <a:r>
              <a:rPr lang="en-US" sz="3500" b="1">
                <a:solidFill>
                  <a:srgbClr val="00C4FF"/>
                </a:solidFill>
                <a:latin typeface="Manrope"/>
                <a:ea typeface="Manrope"/>
                <a:cs typeface="Manrope"/>
                <a:sym typeface="Manrope"/>
              </a:rPr>
              <a:t>422</a:t>
            </a:r>
            <a:endParaRPr sz="35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" name="Google Shape;408;p9">
            <a:extLst>
              <a:ext uri="{FF2B5EF4-FFF2-40B4-BE49-F238E27FC236}">
                <a16:creationId xmlns:a16="http://schemas.microsoft.com/office/drawing/2014/main" id="{DEC9DDEC-6484-EE20-0F74-390230C5ABBD}"/>
              </a:ext>
            </a:extLst>
          </p:cNvPr>
          <p:cNvSpPr/>
          <p:nvPr/>
        </p:nvSpPr>
        <p:spPr>
          <a:xfrm>
            <a:off x="2063184" y="2192487"/>
            <a:ext cx="1600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Port Scans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bloqueados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" name="Google Shape;409;p9">
            <a:extLst>
              <a:ext uri="{FF2B5EF4-FFF2-40B4-BE49-F238E27FC236}">
                <a16:creationId xmlns:a16="http://schemas.microsoft.com/office/drawing/2014/main" id="{91E78F18-3DDD-9DFB-77BB-93D6A86CB946}"/>
              </a:ext>
            </a:extLst>
          </p:cNvPr>
          <p:cNvSpPr/>
          <p:nvPr/>
        </p:nvSpPr>
        <p:spPr>
          <a:xfrm>
            <a:off x="3846264" y="1587219"/>
            <a:ext cx="16002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E6B3"/>
              </a:buClr>
              <a:buSzPts val="2800"/>
            </a:pPr>
            <a:r>
              <a:rPr lang="en-US" sz="3500" b="1">
                <a:solidFill>
                  <a:srgbClr val="00E6B3"/>
                </a:solidFill>
                <a:latin typeface="Manrope"/>
                <a:ea typeface="Manrope"/>
                <a:cs typeface="Manrope"/>
                <a:sym typeface="Manrope"/>
              </a:rPr>
              <a:t>227</a:t>
            </a:r>
            <a:endParaRPr sz="35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9" name="Google Shape;410;p9">
            <a:extLst>
              <a:ext uri="{FF2B5EF4-FFF2-40B4-BE49-F238E27FC236}">
                <a16:creationId xmlns:a16="http://schemas.microsoft.com/office/drawing/2014/main" id="{BD38695E-A91D-CBFA-7842-0122ACF1EB79}"/>
              </a:ext>
            </a:extLst>
          </p:cNvPr>
          <p:cNvSpPr/>
          <p:nvPr/>
        </p:nvSpPr>
        <p:spPr>
          <a:xfrm>
            <a:off x="3846264" y="2192487"/>
            <a:ext cx="1600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IoCs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bloqueados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" name="Google Shape;411;p9">
            <a:extLst>
              <a:ext uri="{FF2B5EF4-FFF2-40B4-BE49-F238E27FC236}">
                <a16:creationId xmlns:a16="http://schemas.microsoft.com/office/drawing/2014/main" id="{8EDA7C38-4050-A63F-D7EE-2A068F949BC5}"/>
              </a:ext>
            </a:extLst>
          </p:cNvPr>
          <p:cNvSpPr/>
          <p:nvPr/>
        </p:nvSpPr>
        <p:spPr>
          <a:xfrm>
            <a:off x="5629344" y="1587219"/>
            <a:ext cx="16002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6B35"/>
              </a:buClr>
              <a:buSzPts val="2800"/>
            </a:pPr>
            <a:r>
              <a:rPr lang="en-US" sz="3500" b="1">
                <a:solidFill>
                  <a:srgbClr val="FF6B35"/>
                </a:solidFill>
                <a:latin typeface="Manrope"/>
                <a:ea typeface="Manrope"/>
                <a:cs typeface="Manrope"/>
                <a:sym typeface="Manrope"/>
              </a:rPr>
              <a:t>81</a:t>
            </a:r>
            <a:endParaRPr sz="35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3" name="Google Shape;412;p9">
            <a:extLst>
              <a:ext uri="{FF2B5EF4-FFF2-40B4-BE49-F238E27FC236}">
                <a16:creationId xmlns:a16="http://schemas.microsoft.com/office/drawing/2014/main" id="{2623CF60-5177-1475-5BC9-79E772AB095E}"/>
              </a:ext>
            </a:extLst>
          </p:cNvPr>
          <p:cNvSpPr/>
          <p:nvPr/>
        </p:nvSpPr>
        <p:spPr>
          <a:xfrm>
            <a:off x="5629344" y="2192487"/>
            <a:ext cx="1600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Ataques DDoS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neutralizados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" name="Google Shape;413;p9">
            <a:extLst>
              <a:ext uri="{FF2B5EF4-FFF2-40B4-BE49-F238E27FC236}">
                <a16:creationId xmlns:a16="http://schemas.microsoft.com/office/drawing/2014/main" id="{4FF4BC20-5DEC-C30E-A8B7-8D4EC8DC7AA0}"/>
              </a:ext>
            </a:extLst>
          </p:cNvPr>
          <p:cNvSpPr/>
          <p:nvPr/>
        </p:nvSpPr>
        <p:spPr>
          <a:xfrm>
            <a:off x="7412424" y="1587219"/>
            <a:ext cx="16002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BB77"/>
              </a:buClr>
              <a:buSzPts val="2800"/>
            </a:pPr>
            <a:r>
              <a:rPr lang="en-US" sz="3500" b="1">
                <a:solidFill>
                  <a:srgbClr val="00BB77"/>
                </a:solidFill>
                <a:latin typeface="Manrope"/>
                <a:ea typeface="Manrope"/>
                <a:cs typeface="Manrope"/>
                <a:sym typeface="Manrope"/>
              </a:rPr>
              <a:t>~0s</a:t>
            </a:r>
            <a:endParaRPr sz="35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" name="Google Shape;414;p9">
            <a:extLst>
              <a:ext uri="{FF2B5EF4-FFF2-40B4-BE49-F238E27FC236}">
                <a16:creationId xmlns:a16="http://schemas.microsoft.com/office/drawing/2014/main" id="{BEAFACC9-F479-6C7B-EC5B-408B269FA787}"/>
              </a:ext>
            </a:extLst>
          </p:cNvPr>
          <p:cNvSpPr/>
          <p:nvPr/>
        </p:nvSpPr>
        <p:spPr>
          <a:xfrm>
            <a:off x="7412424" y="2192487"/>
            <a:ext cx="1600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Tiempo medio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de respuesta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algn="ctr">
              <a:buClr>
                <a:srgbClr val="1A2744"/>
              </a:buClr>
              <a:buSzPts val="1000"/>
            </a:pPr>
            <a:r>
              <a:rPr lang="en-US" sz="1100">
                <a:solidFill>
                  <a:srgbClr val="1A2744"/>
                </a:solidFill>
                <a:latin typeface="Manrope"/>
                <a:ea typeface="Manrope"/>
                <a:cs typeface="Manrope"/>
                <a:sym typeface="Manrope"/>
              </a:rPr>
              <a:t>automática</a:t>
            </a:r>
            <a:endParaRPr sz="1100">
              <a:solidFill>
                <a:srgbClr val="1A274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aphicFrame>
        <p:nvGraphicFramePr>
          <p:cNvPr id="59" name="Google Shape;415;p9">
            <a:extLst>
              <a:ext uri="{FF2B5EF4-FFF2-40B4-BE49-F238E27FC236}">
                <a16:creationId xmlns:a16="http://schemas.microsoft.com/office/drawing/2014/main" id="{A21C1081-9D0E-C963-B7A4-5697F20AB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041556"/>
              </p:ext>
            </p:extLst>
          </p:nvPr>
        </p:nvGraphicFramePr>
        <p:xfrm>
          <a:off x="280104" y="3026232"/>
          <a:ext cx="8778300" cy="242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6F240445-BB66-0C53-8822-2FD390BD37AE}"/>
              </a:ext>
            </a:extLst>
          </p:cNvPr>
          <p:cNvSpPr txBox="1">
            <a:spLocks/>
          </p:cNvSpPr>
          <p:nvPr/>
        </p:nvSpPr>
        <p:spPr>
          <a:xfrm>
            <a:off x="3306" y="792679"/>
            <a:ext cx="9528693" cy="501511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Evidencia real: 10 días de producción con un cliente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54EDE78-20C5-89D0-D6CE-97FAA951CC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9917" y="5899384"/>
            <a:ext cx="9144564" cy="9752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7A2DCDF-B978-BB50-9D78-E79E790301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64" y="85296"/>
            <a:ext cx="1530168" cy="3195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8904488-B5AB-75F0-FB7F-FAF9CDE490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68" y="-5700"/>
            <a:ext cx="1499113" cy="50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096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1215</TotalTime>
  <Words>1554</Words>
  <Application>Microsoft Office PowerPoint</Application>
  <PresentationFormat>Presentación en pantalla (4:3)</PresentationFormat>
  <Paragraphs>296</Paragraphs>
  <Slides>13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Manrope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Tus datos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Aída Gómez González</dc:creator>
  <cp:lastModifiedBy>Gustavo Daniel Afonso Hernández</cp:lastModifiedBy>
  <cp:revision>7</cp:revision>
  <dcterms:created xsi:type="dcterms:W3CDTF">2026-06-10T08:10:35Z</dcterms:created>
  <dcterms:modified xsi:type="dcterms:W3CDTF">2026-06-19T11:55:38Z</dcterms:modified>
</cp:coreProperties>
</file>