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modernComment_1362_53DD61F9.xml" ContentType="application/vnd.ms-powerpoint.comment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0" r:id="rId5"/>
  </p:sldMasterIdLst>
  <p:notesMasterIdLst>
    <p:notesMasterId r:id="rId38"/>
  </p:notesMasterIdLst>
  <p:sldIdLst>
    <p:sldId id="4943" r:id="rId6"/>
    <p:sldId id="273" r:id="rId7"/>
    <p:sldId id="317" r:id="rId8"/>
    <p:sldId id="316" r:id="rId9"/>
    <p:sldId id="257" r:id="rId10"/>
    <p:sldId id="4935" r:id="rId11"/>
    <p:sldId id="4965" r:id="rId12"/>
    <p:sldId id="4946" r:id="rId13"/>
    <p:sldId id="4941" r:id="rId14"/>
    <p:sldId id="4951" r:id="rId15"/>
    <p:sldId id="274" r:id="rId16"/>
    <p:sldId id="4942" r:id="rId17"/>
    <p:sldId id="4952" r:id="rId18"/>
    <p:sldId id="4964" r:id="rId19"/>
    <p:sldId id="267" r:id="rId20"/>
    <p:sldId id="268" r:id="rId21"/>
    <p:sldId id="269" r:id="rId22"/>
    <p:sldId id="4954" r:id="rId23"/>
    <p:sldId id="4955" r:id="rId24"/>
    <p:sldId id="4968" r:id="rId25"/>
    <p:sldId id="4961" r:id="rId26"/>
    <p:sldId id="4962" r:id="rId27"/>
    <p:sldId id="4956" r:id="rId28"/>
    <p:sldId id="4958" r:id="rId29"/>
    <p:sldId id="4966" r:id="rId30"/>
    <p:sldId id="256" r:id="rId31"/>
    <p:sldId id="266" r:id="rId32"/>
    <p:sldId id="262" r:id="rId33"/>
    <p:sldId id="305" r:id="rId34"/>
    <p:sldId id="309" r:id="rId35"/>
    <p:sldId id="307" r:id="rId36"/>
    <p:sldId id="4967" r:id="rId3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F9D898E-0FEB-181A-291B-CC94114EFC32}" name="Natalia Costas" initials="NC" userId="S::natalia@apps.cesga.es::afb718b7-3795-4e11-8fa4-35753501c28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AC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3"/>
    <p:restoredTop sz="81114" autoAdjust="0"/>
  </p:normalViewPr>
  <p:slideViewPr>
    <p:cSldViewPr snapToGrid="0">
      <p:cViewPr>
        <p:scale>
          <a:sx n="70" d="100"/>
          <a:sy n="70" d="100"/>
        </p:scale>
        <p:origin x="1314" y="4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presProps" Target="presProp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microsoft.com/office/2018/10/relationships/authors" Target="author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notesMaster" Target="notesMasters/notesMaster1.xml"/></Relationships>
</file>

<file path=ppt/comments/modernComment_1362_53DD61F9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3CACFF8-C06B-4283-B3D1-A0E844A47551}" authorId="{3F9D898E-0FEB-181A-291B-CC94114EFC32}" created="2026-06-11T20:49:58.509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407017465" sldId="4962"/>
      <ac:spMk id="4" creationId="{00D4274D-605D-3508-A8A9-E259EB1DD416}"/>
      <ac:txMk cp="160" len="9">
        <ac:context len="191" hash="1540272665"/>
      </ac:txMk>
    </ac:txMkLst>
    <p188:pos x="1568116" y="2207360"/>
    <p188:txBody>
      <a:bodyPr/>
      <a:lstStyle/>
      <a:p>
        <a:r>
          <a:rPr lang="es-ES"/>
          <a:t>800?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7CE579-C8F7-4E41-8713-07294A4BAC28}" type="datetimeFigureOut">
              <a:t>23/06/2026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1D7C53-90CD-674B-B0A7-1871AF7CE576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60812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32 </a:t>
            </a:r>
            <a:r>
              <a:rPr lang="es-ES" dirty="0" err="1"/>
              <a:t>qbit</a:t>
            </a:r>
            <a:r>
              <a:rPr lang="es-ES" dirty="0"/>
              <a:t>, arquitectura débilmente conectada, sin detección de errores? (confirmar), y sobre el calibrado no se me ocurre qué decir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1D7C53-90CD-674B-B0A7-1871AF7CE576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37833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36E65-8B00-C74F-7CA2-0A5C3C732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2DB6A779-26A5-1519-B789-B7C49B8D41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5EEDA74-AAC4-43C3-6159-9E171EC158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8D77A95-16BE-B030-1E31-2E1D526CBE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705787-8D1C-4778-8CAC-2E7971C1625C}" type="slidenum">
              <a:rPr lang="es-ES" smtClean="0"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90686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C9D11F-6210-126F-E04B-FE4F9BDD76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37E994B-F163-2B68-AA05-E0B813FDC6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928E65B-C78C-A2F0-BB98-E007A0AC71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C6DFC64-EA67-519F-1209-3DAB390FA1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705787-8D1C-4778-8CAC-2E7971C1625C}" type="slidenum">
              <a:rPr lang="es-ES" smtClean="0"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73032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1D7C53-90CD-674B-B0A7-1871AF7CE576}" type="slidenum">
              <a:rPr lang="es-ES" smtClean="0"/>
              <a:t>25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95923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5f391192_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5f391192_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956673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err="1"/>
              <a:t>TEEs</a:t>
            </a:r>
            <a:r>
              <a:rPr lang="es-ES"/>
              <a:t> </a:t>
            </a:r>
            <a:r>
              <a:rPr lang="es-ES" err="1"/>
              <a:t>Trusted</a:t>
            </a:r>
            <a:r>
              <a:rPr lang="es-ES"/>
              <a:t> </a:t>
            </a:r>
            <a:r>
              <a:rPr lang="es-ES" err="1"/>
              <a:t>Execution</a:t>
            </a:r>
            <a:r>
              <a:rPr lang="es-ES"/>
              <a:t> </a:t>
            </a:r>
            <a:r>
              <a:rPr lang="es-ES" err="1"/>
              <a:t>Environments</a:t>
            </a:r>
            <a:endParaRPr lang="es-E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err="1"/>
              <a:t>PETs</a:t>
            </a:r>
            <a:r>
              <a:rPr lang="es-ES"/>
              <a:t> </a:t>
            </a:r>
            <a:r>
              <a:rPr lang="es-ES" sz="1100" b="0" i="0" u="none" strike="noStrike" cap="none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Privacy-Enhancing</a:t>
            </a:r>
            <a:r>
              <a:rPr lang="es-E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Technologies </a:t>
            </a:r>
            <a:endParaRPr b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D7E180-1010-CFA4-8602-4C452DCE0D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8BC5836-E171-6234-F3A6-261C52523B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96AACE2-7B5D-3C05-5E8C-E0BE2D6064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622A1-DF2A-482F-BB02-30B3EF8101FB}" type="datetime1">
              <a:rPr lang="es-ES" smtClean="0"/>
              <a:t>23/06/2026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73900A1-BD48-274B-DA8A-71193E8FF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C3400AA-2DE3-9400-0D6C-51702B51D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DC361-C5F9-BF48-8535-0487A58B668C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1370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BD1C58-D39D-BA49-2140-2FABF76AB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C4B69A7-0F88-E5BB-BDEA-2A9A141B36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FA0D369-5453-75AF-079E-AFCA185DC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B86A8-2F84-4D6C-AFAD-1D274C74943D}" type="datetime1">
              <a:rPr lang="es-ES" smtClean="0"/>
              <a:t>23/06/2026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FF60954-AC20-7376-2ED2-62F34FF09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E2C0C53-1679-B593-9B18-1DF632ADC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DC361-C5F9-BF48-8535-0487A58B668C}" type="slidenum">
              <a:t>‹Nº›</a:t>
            </a:fld>
            <a:endParaRPr lang="es-ES"/>
          </a:p>
        </p:txBody>
      </p:sp>
      <p:pic>
        <p:nvPicPr>
          <p:cNvPr id="7" name="Imagen 6" descr="Logotipo&#10;&#10;El contenido generado por IA puede ser incorrecto.">
            <a:extLst>
              <a:ext uri="{FF2B5EF4-FFF2-40B4-BE49-F238E27FC236}">
                <a16:creationId xmlns:a16="http://schemas.microsoft.com/office/drawing/2014/main" id="{C828CA3B-BE29-6598-8AD3-D1E2DF61ED2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0536" y="6290896"/>
            <a:ext cx="1449263" cy="365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224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06566AB-3147-D96F-254B-4F2ECA6E3B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4CD8BF9-9357-F6CF-0B21-054544FF25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611FC9E-1ED5-5890-D2EC-41696A7F7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94531-B7E9-4C85-A770-4DF9214CC3D4}" type="datetime1">
              <a:rPr lang="es-ES" smtClean="0"/>
              <a:t>23/06/2026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FD4FDD5-676C-5CF3-4282-88185E718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18FF8E4-2C12-57EE-5A29-22B815F2D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DC361-C5F9-BF48-8535-0487A58B668C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414483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266913" y="2655800"/>
            <a:ext cx="7743200" cy="15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800"/>
              <a:buNone/>
              <a:defRPr sz="7733" b="1"/>
            </a:lvl1pPr>
            <a:lvl2pPr lvl="1">
              <a:spcBef>
                <a:spcPts val="0"/>
              </a:spcBef>
              <a:spcAft>
                <a:spcPts val="0"/>
              </a:spcAft>
              <a:buSzPts val="5800"/>
              <a:buNone/>
              <a:defRPr sz="7733" b="1"/>
            </a:lvl2pPr>
            <a:lvl3pPr lvl="2">
              <a:spcBef>
                <a:spcPts val="0"/>
              </a:spcBef>
              <a:spcAft>
                <a:spcPts val="0"/>
              </a:spcAft>
              <a:buSzPts val="5800"/>
              <a:buNone/>
              <a:defRPr sz="7733" b="1"/>
            </a:lvl3pPr>
            <a:lvl4pPr lvl="3">
              <a:spcBef>
                <a:spcPts val="0"/>
              </a:spcBef>
              <a:spcAft>
                <a:spcPts val="0"/>
              </a:spcAft>
              <a:buSzPts val="5800"/>
              <a:buNone/>
              <a:defRPr sz="7733" b="1"/>
            </a:lvl4pPr>
            <a:lvl5pPr lvl="4">
              <a:spcBef>
                <a:spcPts val="0"/>
              </a:spcBef>
              <a:spcAft>
                <a:spcPts val="0"/>
              </a:spcAft>
              <a:buSzPts val="5800"/>
              <a:buNone/>
              <a:defRPr sz="7733" b="1"/>
            </a:lvl5pPr>
            <a:lvl6pPr lvl="5">
              <a:spcBef>
                <a:spcPts val="0"/>
              </a:spcBef>
              <a:spcAft>
                <a:spcPts val="0"/>
              </a:spcAft>
              <a:buSzPts val="5800"/>
              <a:buNone/>
              <a:defRPr sz="7733" b="1"/>
            </a:lvl6pPr>
            <a:lvl7pPr lvl="6">
              <a:spcBef>
                <a:spcPts val="0"/>
              </a:spcBef>
              <a:spcAft>
                <a:spcPts val="0"/>
              </a:spcAft>
              <a:buSzPts val="5800"/>
              <a:buNone/>
              <a:defRPr sz="7733" b="1"/>
            </a:lvl7pPr>
            <a:lvl8pPr lvl="7">
              <a:spcBef>
                <a:spcPts val="0"/>
              </a:spcBef>
              <a:spcAft>
                <a:spcPts val="0"/>
              </a:spcAft>
              <a:buSzPts val="5800"/>
              <a:buNone/>
              <a:defRPr sz="7733" b="1"/>
            </a:lvl8pPr>
            <a:lvl9pPr lvl="8">
              <a:spcBef>
                <a:spcPts val="0"/>
              </a:spcBef>
              <a:spcAft>
                <a:spcPts val="0"/>
              </a:spcAft>
              <a:buSzPts val="5800"/>
              <a:buNone/>
              <a:defRPr sz="7733" b="1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729058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 txBox="1">
            <a:spLocks noGrp="1"/>
          </p:cNvSpPr>
          <p:nvPr>
            <p:ph type="ctrTitle"/>
          </p:nvPr>
        </p:nvSpPr>
        <p:spPr>
          <a:xfrm>
            <a:off x="2061367" y="2339725"/>
            <a:ext cx="7776800" cy="154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 sz="5867" b="1"/>
            </a:lvl1pPr>
            <a:lvl2pPr lvl="1" rtl="0">
              <a:spcBef>
                <a:spcPts val="0"/>
              </a:spcBef>
              <a:spcAft>
                <a:spcPts val="0"/>
              </a:spcAft>
              <a:buSzPts val="4400"/>
              <a:buNone/>
              <a:defRPr sz="5867" b="1"/>
            </a:lvl2pPr>
            <a:lvl3pPr lvl="2" rtl="0">
              <a:spcBef>
                <a:spcPts val="0"/>
              </a:spcBef>
              <a:spcAft>
                <a:spcPts val="0"/>
              </a:spcAft>
              <a:buSzPts val="4400"/>
              <a:buNone/>
              <a:defRPr sz="5867" b="1"/>
            </a:lvl3pPr>
            <a:lvl4pPr lvl="3" rtl="0">
              <a:spcBef>
                <a:spcPts val="0"/>
              </a:spcBef>
              <a:spcAft>
                <a:spcPts val="0"/>
              </a:spcAft>
              <a:buSzPts val="4400"/>
              <a:buNone/>
              <a:defRPr sz="5867" b="1"/>
            </a:lvl4pPr>
            <a:lvl5pPr lvl="4" rtl="0">
              <a:spcBef>
                <a:spcPts val="0"/>
              </a:spcBef>
              <a:spcAft>
                <a:spcPts val="0"/>
              </a:spcAft>
              <a:buSzPts val="4400"/>
              <a:buNone/>
              <a:defRPr sz="5867" b="1"/>
            </a:lvl5pPr>
            <a:lvl6pPr lvl="5" rtl="0">
              <a:spcBef>
                <a:spcPts val="0"/>
              </a:spcBef>
              <a:spcAft>
                <a:spcPts val="0"/>
              </a:spcAft>
              <a:buSzPts val="4400"/>
              <a:buNone/>
              <a:defRPr sz="5867" b="1"/>
            </a:lvl6pPr>
            <a:lvl7pPr lvl="6" rtl="0">
              <a:spcBef>
                <a:spcPts val="0"/>
              </a:spcBef>
              <a:spcAft>
                <a:spcPts val="0"/>
              </a:spcAft>
              <a:buSzPts val="4400"/>
              <a:buNone/>
              <a:defRPr sz="5867" b="1"/>
            </a:lvl7pPr>
            <a:lvl8pPr lvl="7" rtl="0">
              <a:spcBef>
                <a:spcPts val="0"/>
              </a:spcBef>
              <a:spcAft>
                <a:spcPts val="0"/>
              </a:spcAft>
              <a:buSzPts val="4400"/>
              <a:buNone/>
              <a:defRPr sz="5867" b="1"/>
            </a:lvl8pPr>
            <a:lvl9pPr lvl="8" rtl="0">
              <a:spcBef>
                <a:spcPts val="0"/>
              </a:spcBef>
              <a:spcAft>
                <a:spcPts val="0"/>
              </a:spcAft>
              <a:buSzPts val="4400"/>
              <a:buNone/>
              <a:defRPr sz="5867" b="1"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subTitle" idx="1"/>
          </p:nvPr>
        </p:nvSpPr>
        <p:spPr>
          <a:xfrm>
            <a:off x="2061367" y="4015348"/>
            <a:ext cx="77768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4000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4000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4000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4000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4000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4000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4000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40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247874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"/>
          <p:cNvSpPr txBox="1">
            <a:spLocks noGrp="1"/>
          </p:cNvSpPr>
          <p:nvPr>
            <p:ph type="title"/>
          </p:nvPr>
        </p:nvSpPr>
        <p:spPr>
          <a:xfrm>
            <a:off x="1048200" y="410827"/>
            <a:ext cx="10095600" cy="9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3733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body" idx="1"/>
          </p:nvPr>
        </p:nvSpPr>
        <p:spPr>
          <a:xfrm>
            <a:off x="1048200" y="1682267"/>
            <a:ext cx="10095600" cy="476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507987">
              <a:spcBef>
                <a:spcPts val="800"/>
              </a:spcBef>
              <a:spcAft>
                <a:spcPts val="0"/>
              </a:spcAft>
              <a:buSzPts val="2400"/>
              <a:buChar char="◎"/>
              <a:defRPr sz="3200"/>
            </a:lvl1pPr>
            <a:lvl2pPr marL="1219170" lvl="1" indent="-507987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828754" lvl="2" indent="-507987">
              <a:spcBef>
                <a:spcPts val="0"/>
              </a:spcBef>
              <a:spcAft>
                <a:spcPts val="0"/>
              </a:spcAft>
              <a:buSzPts val="2400"/>
              <a:buChar char="◉"/>
              <a:defRPr/>
            </a:lvl3pPr>
            <a:lvl4pPr marL="2438339" lvl="3" indent="-507987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3200"/>
            </a:lvl4pPr>
            <a:lvl5pPr marL="3047924" lvl="4" indent="-507987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3200"/>
            </a:lvl5pPr>
            <a:lvl6pPr marL="3657509" lvl="5" indent="-507987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3200"/>
            </a:lvl6pPr>
            <a:lvl7pPr marL="4267093" lvl="6" indent="-507987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3200"/>
            </a:lvl7pPr>
            <a:lvl8pPr marL="4876678" lvl="7" indent="-507987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3200"/>
            </a:lvl8pPr>
            <a:lvl9pPr marL="5486263" lvl="8" indent="-507987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3200"/>
            </a:lvl9pPr>
          </a:lstStyle>
          <a:p>
            <a:endParaRPr/>
          </a:p>
        </p:txBody>
      </p:sp>
      <p:sp>
        <p:nvSpPr>
          <p:cNvPr id="43" name="Google Shape;43;p5"/>
          <p:cNvSpPr txBox="1">
            <a:spLocks noGrp="1"/>
          </p:cNvSpPr>
          <p:nvPr>
            <p:ph type="sldNum" idx="12"/>
          </p:nvPr>
        </p:nvSpPr>
        <p:spPr>
          <a:xfrm>
            <a:off x="11205845" y="63331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35548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6"/>
          <p:cNvSpPr txBox="1">
            <a:spLocks noGrp="1"/>
          </p:cNvSpPr>
          <p:nvPr>
            <p:ph type="title"/>
          </p:nvPr>
        </p:nvSpPr>
        <p:spPr>
          <a:xfrm>
            <a:off x="1048200" y="7627"/>
            <a:ext cx="10095600" cy="9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body" idx="1"/>
          </p:nvPr>
        </p:nvSpPr>
        <p:spPr>
          <a:xfrm>
            <a:off x="1048183" y="1600200"/>
            <a:ext cx="4900400" cy="49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74121">
              <a:spcBef>
                <a:spcPts val="800"/>
              </a:spcBef>
              <a:spcAft>
                <a:spcPts val="0"/>
              </a:spcAft>
              <a:buSzPts val="2000"/>
              <a:buChar char="◎"/>
              <a:defRPr sz="2667"/>
            </a:lvl1pPr>
            <a:lvl2pPr marL="1219170" lvl="1" indent="-474121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667"/>
            </a:lvl2pPr>
            <a:lvl3pPr marL="1828754" lvl="2" indent="-474121">
              <a:spcBef>
                <a:spcPts val="0"/>
              </a:spcBef>
              <a:spcAft>
                <a:spcPts val="0"/>
              </a:spcAft>
              <a:buSzPts val="2000"/>
              <a:buChar char="◉"/>
              <a:defRPr sz="2667"/>
            </a:lvl3pPr>
            <a:lvl4pPr marL="2438339" lvl="3" indent="-474121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667"/>
            </a:lvl4pPr>
            <a:lvl5pPr marL="3047924" lvl="4" indent="-474121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667"/>
            </a:lvl5pPr>
            <a:lvl6pPr marL="3657509" lvl="5" indent="-474121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667"/>
            </a:lvl6pPr>
            <a:lvl7pPr marL="4267093" lvl="6" indent="-474121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667"/>
            </a:lvl7pPr>
            <a:lvl8pPr marL="4876678" lvl="7" indent="-474121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667"/>
            </a:lvl8pPr>
            <a:lvl9pPr marL="5486263" lvl="8" indent="-474121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667"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body" idx="2"/>
          </p:nvPr>
        </p:nvSpPr>
        <p:spPr>
          <a:xfrm>
            <a:off x="6243545" y="1600200"/>
            <a:ext cx="4900400" cy="49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74121">
              <a:spcBef>
                <a:spcPts val="800"/>
              </a:spcBef>
              <a:spcAft>
                <a:spcPts val="0"/>
              </a:spcAft>
              <a:buSzPts val="2000"/>
              <a:buChar char="◎"/>
              <a:defRPr sz="2667"/>
            </a:lvl1pPr>
            <a:lvl2pPr marL="1219170" lvl="1" indent="-474121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667"/>
            </a:lvl2pPr>
            <a:lvl3pPr marL="1828754" lvl="2" indent="-474121">
              <a:spcBef>
                <a:spcPts val="0"/>
              </a:spcBef>
              <a:spcAft>
                <a:spcPts val="0"/>
              </a:spcAft>
              <a:buSzPts val="2000"/>
              <a:buChar char="◉"/>
              <a:defRPr sz="2667"/>
            </a:lvl3pPr>
            <a:lvl4pPr marL="2438339" lvl="3" indent="-474121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667"/>
            </a:lvl4pPr>
            <a:lvl5pPr marL="3047924" lvl="4" indent="-474121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667"/>
            </a:lvl5pPr>
            <a:lvl6pPr marL="3657509" lvl="5" indent="-474121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667"/>
            </a:lvl6pPr>
            <a:lvl7pPr marL="4267093" lvl="6" indent="-474121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667"/>
            </a:lvl7pPr>
            <a:lvl8pPr marL="4876678" lvl="7" indent="-474121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667"/>
            </a:lvl8pPr>
            <a:lvl9pPr marL="5486263" lvl="8" indent="-474121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667"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ldNum" idx="12"/>
          </p:nvPr>
        </p:nvSpPr>
        <p:spPr>
          <a:xfrm>
            <a:off x="11205845" y="63331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0334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"/>
          <p:cNvSpPr txBox="1">
            <a:spLocks noGrp="1"/>
          </p:cNvSpPr>
          <p:nvPr>
            <p:ph type="title"/>
          </p:nvPr>
        </p:nvSpPr>
        <p:spPr>
          <a:xfrm>
            <a:off x="1048200" y="410827"/>
            <a:ext cx="10095600" cy="9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11205845" y="63331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340650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sldNum" idx="12"/>
          </p:nvPr>
        </p:nvSpPr>
        <p:spPr>
          <a:xfrm>
            <a:off x="11205845" y="63331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9000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B764D5-5D8A-798F-DD79-EB2B8783C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CDCFD02-BF0E-507D-D923-DEE52E48FD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086396E-08B6-F428-3E11-A3EC3A4CA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1EE50-B657-4AA9-A3A5-5857549669E4}" type="datetime1">
              <a:rPr lang="es-ES" smtClean="0"/>
              <a:t>23/06/2026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3298FDA-3C7F-EFE2-6706-82555C437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69091AC-0A54-A475-490A-4182741C3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DC361-C5F9-BF48-8535-0487A58B668C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5648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71630C-70E5-D1F9-3D22-38DFE09E7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2E3BB11-B25D-62CC-FDFD-C46906201B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6DD83B5-ECFE-FFBA-1F46-C53287EB8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B6910-FC44-4366-87FB-9CE3DDAF1393}" type="datetime1">
              <a:rPr lang="es-ES" smtClean="0"/>
              <a:t>23/06/2026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378FAC3-0390-72EE-DA2B-A8ED3D5D1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1166464-01C1-CC91-C051-48343BA75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DC361-C5F9-BF48-8535-0487A58B668C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44745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84B768-2D0D-FADE-62B5-5024C99F6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9C6E468-2AE8-89E2-B6EB-9ED771AE2E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6F6FF84-ACC5-3F77-BBF0-3690423AAA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1A8B3FE-E172-ACC8-2572-DC43D41C1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2EFB-2A35-4C53-8FE8-DD7D75355BB5}" type="datetime1">
              <a:rPr lang="es-ES" smtClean="0"/>
              <a:t>23/06/2026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93479B0-2ABF-675D-6B80-5688E8F1A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DC04054-F35D-808F-30BD-D25E6A5C6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61BFA8-DA6C-417A-A62D-5335CF7F5661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8114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5959D0-52C3-B2EC-BD88-2E145C800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6C98710-6805-1396-93F5-35FDCA21B3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4AEE7EA-1982-9593-25D5-B1313EBF43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9ACC4C3-1878-DC6B-A358-497F258B36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E772E4F-4DBA-7D36-657F-45AC5446AA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ECBA93E-45F2-3793-2964-D460AE2A8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4A7F-0A39-4108-B465-91F782E97C15}" type="datetime1">
              <a:rPr lang="es-ES" smtClean="0"/>
              <a:t>23/06/2026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C563CA8-771E-6D1F-56AC-D3C939FC9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38F8C9E-41B7-6E97-D280-F8991AEA3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DC361-C5F9-BF48-8535-0487A58B668C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47019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F3C80C-14DB-AD90-E3AB-537140CB4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4DA12CF-AD0E-0519-AA4E-FE8EEF64E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80639-3A09-4FEA-BBF1-99844EEAC70B}" type="datetime1">
              <a:rPr lang="es-ES" smtClean="0"/>
              <a:t>23/06/2026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A99E6E5-5266-705D-9228-11D6D3547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0AF3779-8ECC-ADB5-DDD9-4AE95EF1A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DC361-C5F9-BF48-8535-0487A58B668C}" type="slidenum"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01299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C085A81-0172-AA67-7D66-C82BCFF3A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5D652-E3DA-4210-A8E3-91A5656E8EC0}" type="datetime1">
              <a:rPr lang="es-ES" smtClean="0"/>
              <a:t>23/06/2026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F52B507-D3AA-3612-4D1A-456044428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F44A113-83F5-C383-C957-DD2CBAF96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DC361-C5F9-BF48-8535-0487A58B668C}" type="slidenum">
              <a:t>‹Nº›</a:t>
            </a:fld>
            <a:endParaRPr lang="es-ES"/>
          </a:p>
        </p:txBody>
      </p:sp>
      <p:pic>
        <p:nvPicPr>
          <p:cNvPr id="5" name="Imagen 4" descr="Logotipo&#10;&#10;El contenido generado por IA puede ser incorrecto.">
            <a:extLst>
              <a:ext uri="{FF2B5EF4-FFF2-40B4-BE49-F238E27FC236}">
                <a16:creationId xmlns:a16="http://schemas.microsoft.com/office/drawing/2014/main" id="{D7BBB649-5218-E7DC-40F1-52540BBC54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0536" y="6290896"/>
            <a:ext cx="1449263" cy="365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099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5675E9-A5F5-5E0F-1AF3-8003A4DAC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828ABA8-1B29-80AE-3200-55833B82CA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1289CD5-5D26-7F2D-3398-7B367B1958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F2FC6DD-03F9-58FA-CF99-E168A785A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5A170-CCAB-4B05-B20B-66F49CC317A1}" type="datetime1">
              <a:rPr lang="es-ES" smtClean="0"/>
              <a:t>23/06/2026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5887290-A7D7-FE98-1E86-85E33B998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A7E7707-415A-38C9-9891-8B4C7ED51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DC361-C5F9-BF48-8535-0487A58B668C}" type="slidenum">
              <a:t>‹Nº›</a:t>
            </a:fld>
            <a:endParaRPr lang="es-ES"/>
          </a:p>
        </p:txBody>
      </p:sp>
      <p:pic>
        <p:nvPicPr>
          <p:cNvPr id="8" name="Imagen 7" descr="Logotipo&#10;&#10;El contenido generado por IA puede ser incorrecto.">
            <a:extLst>
              <a:ext uri="{FF2B5EF4-FFF2-40B4-BE49-F238E27FC236}">
                <a16:creationId xmlns:a16="http://schemas.microsoft.com/office/drawing/2014/main" id="{7DBE95C0-9261-DE86-0B2E-3A11C0ED6A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0536" y="6290896"/>
            <a:ext cx="1449263" cy="365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872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5A0F37-E42B-2960-7A72-488AD9F20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9F68FA8-0BF7-4A92-4CEE-280F2052A4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E295A95-AFDC-7B2D-B797-C4A7873110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7C63461-37E0-CAD7-B72F-45D2B106A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2368C-8FE4-4CFF-9AA1-E4159A29C709}" type="datetime1">
              <a:rPr lang="es-ES" smtClean="0"/>
              <a:t>23/06/2026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945FE45-5CB8-08F0-5E78-DE76C5DC9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DB6102F-687E-BD34-4FE8-5B2B48EE2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DC361-C5F9-BF48-8535-0487A58B668C}" type="slidenum">
              <a:t>‹Nº›</a:t>
            </a:fld>
            <a:endParaRPr lang="es-ES"/>
          </a:p>
        </p:txBody>
      </p:sp>
      <p:pic>
        <p:nvPicPr>
          <p:cNvPr id="8" name="Imagen 7" descr="Logotipo&#10;&#10;El contenido generado por IA puede ser incorrecto.">
            <a:extLst>
              <a:ext uri="{FF2B5EF4-FFF2-40B4-BE49-F238E27FC236}">
                <a16:creationId xmlns:a16="http://schemas.microsoft.com/office/drawing/2014/main" id="{9988B633-60F5-B441-ABCD-9F108B8832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0536" y="6290896"/>
            <a:ext cx="1449263" cy="365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693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5AC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881584E-C0A9-41BD-AAD4-C11F81AFB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2BD603A-72BC-D825-8BCF-929A44BA99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268977D-A603-984F-FE8C-D7700F7FF8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CA5001-8DF7-40BF-B931-368177D816C5}" type="datetime1">
              <a:rPr lang="es-ES" smtClean="0"/>
              <a:t>23/06/2026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033339F-51CD-5E09-9B04-D1C0FA8CCF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CD3A5A0-7E5A-89FA-188A-0AF79DC6AE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1DC361-C5F9-BF48-8535-0487A58B668C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3238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CE3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048200" y="410827"/>
            <a:ext cx="10095600" cy="9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048200" y="1682267"/>
            <a:ext cx="10095600" cy="47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Source Sans Pro"/>
              <a:buChar char="◎"/>
              <a:defRPr sz="30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○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◉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05845" y="63331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733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r">
              <a:buNone/>
              <a:defRPr sz="1733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r">
              <a:buNone/>
              <a:defRPr sz="1733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r">
              <a:buNone/>
              <a:defRPr sz="1733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r">
              <a:buNone/>
              <a:defRPr sz="1733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r">
              <a:buNone/>
              <a:defRPr sz="1733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r">
              <a:buNone/>
              <a:defRPr sz="1733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r">
              <a:buNone/>
              <a:defRPr sz="1733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r">
              <a:buNone/>
              <a:defRPr sz="1733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>
              <a:latin typeface="Roboto Slab"/>
              <a:ea typeface="Roboto Slab"/>
              <a:cs typeface="Roboto Slab"/>
              <a:sym typeface="Roboto Slab"/>
            </a:endParaRPr>
          </a:p>
        </p:txBody>
      </p:sp>
      <p:pic>
        <p:nvPicPr>
          <p:cNvPr id="3" name="Imagen 2" descr="Logotipo&#10;&#10;El contenido generado por IA puede ser incorrecto.">
            <a:extLst>
              <a:ext uri="{FF2B5EF4-FFF2-40B4-BE49-F238E27FC236}">
                <a16:creationId xmlns:a16="http://schemas.microsoft.com/office/drawing/2014/main" id="{F299648D-169E-6766-6024-F7EA80393374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583917" y="138175"/>
            <a:ext cx="1528167" cy="385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57078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362_53DD61F9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49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3.png"/><Relationship Id="rId11" Type="http://schemas.openxmlformats.org/officeDocument/2006/relationships/image" Target="../media/image47.png"/><Relationship Id="rId5" Type="http://schemas.openxmlformats.org/officeDocument/2006/relationships/image" Target="../media/image42.png"/><Relationship Id="rId10" Type="http://schemas.openxmlformats.org/officeDocument/2006/relationships/image" Target="../media/image2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5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10" Type="http://schemas.openxmlformats.org/officeDocument/2006/relationships/image" Target="../media/image51.png"/><Relationship Id="rId4" Type="http://schemas.openxmlformats.org/officeDocument/2006/relationships/image" Target="../media/image42.png"/><Relationship Id="rId9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jpe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 sz="1200" dirty="0">
              <a:solidFill>
                <a:srgbClr val="75ACD5"/>
              </a:solidFill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3E57592D-55A4-9823-A49C-8FC4E0699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DC361-C5F9-BF48-8535-0487A58B668C}" type="slidenum">
              <a:rPr lang="es-ES" smtClean="0"/>
              <a:t>1</a:t>
            </a:fld>
            <a:endParaRPr lang="es-ES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58F4AB35-D81D-693E-B3AD-2B01A2072B9B}"/>
              </a:ext>
            </a:extLst>
          </p:cNvPr>
          <p:cNvSpPr/>
          <p:nvPr/>
        </p:nvSpPr>
        <p:spPr>
          <a:xfrm>
            <a:off x="5505450" y="2590800"/>
            <a:ext cx="5667375" cy="971550"/>
          </a:xfrm>
          <a:prstGeom prst="rect">
            <a:avLst/>
          </a:prstGeom>
          <a:solidFill>
            <a:srgbClr val="75ACD5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dirty="0"/>
              <a:t>Natalia Costas Lago</a:t>
            </a:r>
          </a:p>
          <a:p>
            <a:r>
              <a:rPr lang="es-ES" sz="1400" dirty="0"/>
              <a:t>Coordinadora ejecución proyecto PERTE47</a:t>
            </a:r>
          </a:p>
          <a:p>
            <a:pPr algn="ctr"/>
            <a:endParaRPr lang="es-E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785C5C-4BF4-05A6-D358-8DFCAAC7F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>
                <a:solidFill>
                  <a:schemeClr val="bg1"/>
                </a:solidFill>
              </a:rPr>
              <a:t>Configuración Finisterrae IV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98C167E-B708-CED2-F4F9-A024E34076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257800" cy="4594225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es-ES" dirty="0"/>
              <a:t>Computación</a:t>
            </a:r>
          </a:p>
          <a:p>
            <a:pPr lvl="1">
              <a:lnSpc>
                <a:spcPct val="120000"/>
              </a:lnSpc>
            </a:pPr>
            <a:r>
              <a:rPr lang="es-ES" dirty="0"/>
              <a:t>123 nodos con un total </a:t>
            </a:r>
            <a:r>
              <a:rPr lang="es-ES" b="1" dirty="0"/>
              <a:t>492 GPU </a:t>
            </a:r>
            <a:r>
              <a:rPr lang="es-ES" dirty="0" err="1"/>
              <a:t>blackwell</a:t>
            </a:r>
            <a:r>
              <a:rPr lang="es-ES" dirty="0"/>
              <a:t> B200</a:t>
            </a:r>
          </a:p>
          <a:p>
            <a:pPr lvl="1">
              <a:lnSpc>
                <a:spcPct val="120000"/>
              </a:lnSpc>
            </a:pPr>
            <a:r>
              <a:rPr lang="es-ES" dirty="0"/>
              <a:t>En total 9,8 </a:t>
            </a:r>
            <a:r>
              <a:rPr lang="es-ES" dirty="0" err="1"/>
              <a:t>Exaflops</a:t>
            </a:r>
            <a:r>
              <a:rPr lang="es-ES" dirty="0"/>
              <a:t> FP4 (</a:t>
            </a:r>
            <a:r>
              <a:rPr lang="es-ES" dirty="0" err="1"/>
              <a:t>sparse</a:t>
            </a:r>
            <a:r>
              <a:rPr lang="es-ES" dirty="0"/>
              <a:t>)</a:t>
            </a:r>
          </a:p>
          <a:p>
            <a:pPr>
              <a:lnSpc>
                <a:spcPct val="120000"/>
              </a:lnSpc>
            </a:pPr>
            <a:r>
              <a:rPr lang="es-ES" dirty="0"/>
              <a:t>Almacenamiento</a:t>
            </a:r>
          </a:p>
          <a:p>
            <a:pPr lvl="1">
              <a:lnSpc>
                <a:spcPct val="120000"/>
              </a:lnSpc>
            </a:pPr>
            <a:r>
              <a:rPr lang="es-ES" dirty="0"/>
              <a:t>Sistema basado en flash </a:t>
            </a:r>
            <a:r>
              <a:rPr lang="es-ES" b="1" dirty="0"/>
              <a:t>WEKA + Quantum  Active </a:t>
            </a:r>
            <a:r>
              <a:rPr lang="es-ES" b="1" dirty="0" err="1"/>
              <a:t>Scale</a:t>
            </a:r>
            <a:endParaRPr lang="es-ES" b="1" dirty="0"/>
          </a:p>
          <a:p>
            <a:pPr lvl="2">
              <a:lnSpc>
                <a:spcPct val="120000"/>
              </a:lnSpc>
            </a:pPr>
            <a:r>
              <a:rPr lang="es-ES" dirty="0"/>
              <a:t>1,3 PB </a:t>
            </a:r>
            <a:r>
              <a:rPr lang="es-ES" dirty="0" err="1"/>
              <a:t>hot</a:t>
            </a:r>
            <a:r>
              <a:rPr lang="es-ES" dirty="0"/>
              <a:t> </a:t>
            </a:r>
            <a:r>
              <a:rPr lang="es-ES" dirty="0" err="1"/>
              <a:t>tier</a:t>
            </a:r>
            <a:r>
              <a:rPr lang="es-ES" dirty="0"/>
              <a:t>  (220 GB/s lectura, 84 GB/s escritura)</a:t>
            </a:r>
          </a:p>
          <a:p>
            <a:pPr lvl="2">
              <a:lnSpc>
                <a:spcPct val="120000"/>
              </a:lnSpc>
            </a:pPr>
            <a:r>
              <a:rPr lang="es-ES" dirty="0"/>
              <a:t>10 PB </a:t>
            </a:r>
            <a:r>
              <a:rPr lang="es-ES" dirty="0" err="1"/>
              <a:t>cold</a:t>
            </a:r>
            <a:r>
              <a:rPr lang="es-ES" dirty="0"/>
              <a:t> </a:t>
            </a:r>
            <a:r>
              <a:rPr lang="es-ES" dirty="0" err="1"/>
              <a:t>tier</a:t>
            </a:r>
            <a:endParaRPr lang="es-ES" dirty="0"/>
          </a:p>
          <a:p>
            <a:pPr>
              <a:lnSpc>
                <a:spcPct val="120000"/>
              </a:lnSpc>
            </a:pPr>
            <a:r>
              <a:rPr lang="es-ES" dirty="0"/>
              <a:t>Arquitectura de red</a:t>
            </a:r>
          </a:p>
          <a:p>
            <a:pPr lvl="1">
              <a:lnSpc>
                <a:spcPct val="120000"/>
              </a:lnSpc>
            </a:pPr>
            <a:r>
              <a:rPr lang="es-ES" dirty="0"/>
              <a:t>XDR </a:t>
            </a:r>
            <a:r>
              <a:rPr lang="es-ES" dirty="0" err="1"/>
              <a:t>Infiniband</a:t>
            </a:r>
            <a:r>
              <a:rPr lang="es-ES" dirty="0"/>
              <a:t>  800 Gb para computación,  diseño rail-</a:t>
            </a:r>
            <a:r>
              <a:rPr lang="es-ES" dirty="0" err="1"/>
              <a:t>optimize</a:t>
            </a:r>
            <a:r>
              <a:rPr lang="es-ES" dirty="0"/>
              <a:t>, non </a:t>
            </a:r>
            <a:r>
              <a:rPr lang="es-ES" dirty="0" err="1"/>
              <a:t>blocking</a:t>
            </a:r>
            <a:r>
              <a:rPr lang="es-ES" dirty="0"/>
              <a:t> (400Gb/GPU)</a:t>
            </a:r>
          </a:p>
          <a:p>
            <a:pPr lvl="1">
              <a:lnSpc>
                <a:spcPct val="120000"/>
              </a:lnSpc>
            </a:pPr>
            <a:r>
              <a:rPr lang="es-ES" dirty="0"/>
              <a:t>Ultra </a:t>
            </a:r>
            <a:r>
              <a:rPr lang="es-ES" dirty="0" err="1"/>
              <a:t>low</a:t>
            </a:r>
            <a:r>
              <a:rPr lang="es-ES" dirty="0"/>
              <a:t> </a:t>
            </a:r>
            <a:r>
              <a:rPr lang="es-ES" dirty="0" err="1"/>
              <a:t>latency</a:t>
            </a:r>
            <a:r>
              <a:rPr lang="es-ES" dirty="0"/>
              <a:t> </a:t>
            </a:r>
            <a:r>
              <a:rPr lang="es-ES" dirty="0" err="1"/>
              <a:t>Eth</a:t>
            </a:r>
            <a:r>
              <a:rPr lang="es-ES" dirty="0"/>
              <a:t> 800/400Gb </a:t>
            </a:r>
          </a:p>
          <a:p>
            <a:pPr lvl="1">
              <a:lnSpc>
                <a:spcPct val="120000"/>
              </a:lnSpc>
            </a:pPr>
            <a:r>
              <a:rPr lang="es-ES" dirty="0"/>
              <a:t>Red de gestión</a:t>
            </a:r>
          </a:p>
          <a:p>
            <a:pPr marL="0" indent="0">
              <a:lnSpc>
                <a:spcPct val="120000"/>
              </a:lnSpc>
              <a:buNone/>
            </a:pPr>
            <a:endParaRPr lang="es-ES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7B042F3E-327C-1DA0-53CC-D777C81F4D0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2" y="2271326"/>
            <a:ext cx="5757444" cy="3043624"/>
          </a:xfrm>
          <a:prstGeom prst="rect">
            <a:avLst/>
          </a:prstGeom>
        </p:spPr>
      </p:pic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AB9B6B1-B590-0408-A2D4-4FA6415D2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1BFA8-DA6C-417A-A62D-5335CF7F5661}" type="slidenum">
              <a:rPr lang="es-ES" smtClean="0"/>
              <a:pPr/>
              <a:t>10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508300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B0B4DC-1725-4454-BF72-41DAA16D4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60835B8-9185-675B-D246-85D1908DA218}"/>
              </a:ext>
            </a:extLst>
          </p:cNvPr>
          <p:cNvSpPr/>
          <p:nvPr/>
        </p:nvSpPr>
        <p:spPr>
          <a:xfrm>
            <a:off x="500881" y="5893551"/>
            <a:ext cx="1776599" cy="507071"/>
          </a:xfrm>
          <a:custGeom>
            <a:avLst/>
            <a:gdLst/>
            <a:ahLst/>
            <a:cxnLst/>
            <a:rect l="l" t="t" r="r" b="b"/>
            <a:pathLst>
              <a:path w="2664899" h="760607">
                <a:moveTo>
                  <a:pt x="0" y="0"/>
                </a:moveTo>
                <a:lnTo>
                  <a:pt x="2664900" y="0"/>
                </a:lnTo>
                <a:lnTo>
                  <a:pt x="2664900" y="760607"/>
                </a:lnTo>
                <a:lnTo>
                  <a:pt x="0" y="7606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609630">
              <a:defRPr/>
            </a:pPr>
            <a:endParaRPr lang="gl-E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BCEB175F-9C85-A7AC-92DA-D94D8FE76C50}"/>
              </a:ext>
            </a:extLst>
          </p:cNvPr>
          <p:cNvSpPr/>
          <p:nvPr/>
        </p:nvSpPr>
        <p:spPr>
          <a:xfrm>
            <a:off x="2740160" y="5893551"/>
            <a:ext cx="2048923" cy="507071"/>
          </a:xfrm>
          <a:custGeom>
            <a:avLst/>
            <a:gdLst/>
            <a:ahLst/>
            <a:cxnLst/>
            <a:rect l="l" t="t" r="r" b="b"/>
            <a:pathLst>
              <a:path w="3073384" h="760607">
                <a:moveTo>
                  <a:pt x="0" y="0"/>
                </a:moveTo>
                <a:lnTo>
                  <a:pt x="3073384" y="0"/>
                </a:lnTo>
                <a:lnTo>
                  <a:pt x="3073384" y="760607"/>
                </a:lnTo>
                <a:lnTo>
                  <a:pt x="0" y="7606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87977" t="-17843" r="-287285" b="-18984"/>
            </a:stretch>
          </a:blipFill>
        </p:spPr>
        <p:txBody>
          <a:bodyPr/>
          <a:lstStyle/>
          <a:p>
            <a:pPr defTabSz="609630">
              <a:defRPr/>
            </a:pPr>
            <a:endParaRPr lang="gl-E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E59268D0-C85B-6656-BACC-A868F608D119}"/>
              </a:ext>
            </a:extLst>
          </p:cNvPr>
          <p:cNvSpPr/>
          <p:nvPr/>
        </p:nvSpPr>
        <p:spPr>
          <a:xfrm>
            <a:off x="5247638" y="5893551"/>
            <a:ext cx="1786556" cy="507071"/>
          </a:xfrm>
          <a:custGeom>
            <a:avLst/>
            <a:gdLst/>
            <a:ahLst/>
            <a:cxnLst/>
            <a:rect l="l" t="t" r="r" b="b"/>
            <a:pathLst>
              <a:path w="2679834" h="760607">
                <a:moveTo>
                  <a:pt x="0" y="0"/>
                </a:moveTo>
                <a:lnTo>
                  <a:pt x="2679834" y="0"/>
                </a:lnTo>
                <a:lnTo>
                  <a:pt x="2679834" y="760607"/>
                </a:lnTo>
                <a:lnTo>
                  <a:pt x="0" y="7606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18810" t="-12257" r="-200410" b="-18084"/>
            </a:stretch>
          </a:blipFill>
        </p:spPr>
        <p:txBody>
          <a:bodyPr/>
          <a:lstStyle/>
          <a:p>
            <a:pPr defTabSz="609630">
              <a:defRPr/>
            </a:pPr>
            <a:endParaRPr lang="gl-E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E21D033F-04F9-C3CB-0FC8-37BA9E10B018}"/>
              </a:ext>
            </a:extLst>
          </p:cNvPr>
          <p:cNvSpPr/>
          <p:nvPr/>
        </p:nvSpPr>
        <p:spPr>
          <a:xfrm>
            <a:off x="7620202" y="5893551"/>
            <a:ext cx="1511892" cy="507071"/>
          </a:xfrm>
          <a:custGeom>
            <a:avLst/>
            <a:gdLst/>
            <a:ahLst/>
            <a:cxnLst/>
            <a:rect l="l" t="t" r="r" b="b"/>
            <a:pathLst>
              <a:path w="2267838" h="760607">
                <a:moveTo>
                  <a:pt x="0" y="0"/>
                </a:moveTo>
                <a:lnTo>
                  <a:pt x="2267838" y="0"/>
                </a:lnTo>
                <a:lnTo>
                  <a:pt x="2267838" y="760607"/>
                </a:lnTo>
                <a:lnTo>
                  <a:pt x="0" y="7606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40598" t="-13651" r="-142712" b="-31511"/>
            </a:stretch>
          </a:blipFill>
        </p:spPr>
        <p:txBody>
          <a:bodyPr/>
          <a:lstStyle/>
          <a:p>
            <a:pPr defTabSz="609630">
              <a:defRPr/>
            </a:pPr>
            <a:endParaRPr lang="gl-E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A3FD30A1-1498-C7AA-F6F9-41689F1C625B}"/>
              </a:ext>
            </a:extLst>
          </p:cNvPr>
          <p:cNvSpPr/>
          <p:nvPr/>
        </p:nvSpPr>
        <p:spPr>
          <a:xfrm>
            <a:off x="9463197" y="5893551"/>
            <a:ext cx="2109748" cy="507071"/>
          </a:xfrm>
          <a:custGeom>
            <a:avLst/>
            <a:gdLst/>
            <a:ahLst/>
            <a:cxnLst/>
            <a:rect l="l" t="t" r="r" b="b"/>
            <a:pathLst>
              <a:path w="3164622" h="760607">
                <a:moveTo>
                  <a:pt x="0" y="0"/>
                </a:moveTo>
                <a:lnTo>
                  <a:pt x="3164622" y="0"/>
                </a:lnTo>
                <a:lnTo>
                  <a:pt x="3164622" y="760607"/>
                </a:lnTo>
                <a:lnTo>
                  <a:pt x="0" y="7606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31994" t="-30205" r="-2280" b="-28178"/>
            </a:stretch>
          </a:blipFill>
        </p:spPr>
        <p:txBody>
          <a:bodyPr/>
          <a:lstStyle/>
          <a:p>
            <a:pPr defTabSz="609630">
              <a:defRPr/>
            </a:pPr>
            <a:endParaRPr lang="gl-E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46F0EA53-D43B-6BA1-5AFF-2FDDAC1CD244}"/>
              </a:ext>
            </a:extLst>
          </p:cNvPr>
          <p:cNvSpPr txBox="1"/>
          <p:nvPr/>
        </p:nvSpPr>
        <p:spPr>
          <a:xfrm>
            <a:off x="1088591" y="769317"/>
            <a:ext cx="10404909" cy="258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004"/>
              </a:lnSpc>
              <a:spcBef>
                <a:spcPct val="0"/>
              </a:spcBef>
              <a:defRPr/>
            </a:pPr>
            <a:r>
              <a:rPr lang="en-US" sz="1965" b="1" dirty="0">
                <a:solidFill>
                  <a:schemeClr val="bg1"/>
                </a:solidFill>
                <a:latin typeface="Anca Coder Bold"/>
                <a:ea typeface="Anca Coder Bold"/>
                <a:cs typeface="Anca Coder Bold"/>
                <a:sym typeface="Anca Coder Bold"/>
              </a:rPr>
              <a:t>ACTUALIZACIÓN TECNOLÓGICA DEL NODO DE COMPUTACIÓN Y DATOS DEL CESGA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18F5A374-0348-D7FF-5E06-3C4C7DC5EEED}"/>
              </a:ext>
            </a:extLst>
          </p:cNvPr>
          <p:cNvSpPr txBox="1"/>
          <p:nvPr/>
        </p:nvSpPr>
        <p:spPr>
          <a:xfrm>
            <a:off x="903042" y="1942354"/>
            <a:ext cx="6694398" cy="3484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874"/>
              </a:lnSpc>
              <a:spcBef>
                <a:spcPct val="0"/>
              </a:spcBef>
              <a:defRPr/>
            </a:pPr>
            <a:r>
              <a:rPr lang="en-US" sz="2053" b="1" dirty="0">
                <a:solidFill>
                  <a:srgbClr val="000000"/>
                </a:solidFill>
                <a:latin typeface="Roboto Slab Bold"/>
                <a:ea typeface="Roboto Slab Bold"/>
                <a:cs typeface="Roboto Slab Bold"/>
                <a:sym typeface="Roboto Slab Bold"/>
              </a:rPr>
              <a:t>Plataforma Experimental </a:t>
            </a:r>
            <a:r>
              <a:rPr lang="en-US" sz="2053" b="1">
                <a:solidFill>
                  <a:srgbClr val="000000"/>
                </a:solidFill>
                <a:latin typeface="Roboto Slab Bold"/>
                <a:ea typeface="Roboto Slab Bold"/>
                <a:cs typeface="Roboto Slab Bold"/>
                <a:sym typeface="Roboto Slab Bold"/>
              </a:rPr>
              <a:t>FPGA DRAM</a:t>
            </a:r>
            <a:endParaRPr lang="en-US" sz="2053" b="1" dirty="0">
              <a:solidFill>
                <a:srgbClr val="000000"/>
              </a:solidFill>
              <a:latin typeface="Roboto Slab Bold"/>
              <a:ea typeface="Roboto Slab Bold"/>
              <a:cs typeface="Roboto Slab Bold"/>
              <a:sym typeface="Roboto Slab Bold"/>
            </a:endParaRP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B5ADCDAC-C146-36F5-090E-7EF0BA68BFE3}"/>
              </a:ext>
            </a:extLst>
          </p:cNvPr>
          <p:cNvSpPr txBox="1"/>
          <p:nvPr/>
        </p:nvSpPr>
        <p:spPr>
          <a:xfrm>
            <a:off x="1194002" y="3829159"/>
            <a:ext cx="5840192" cy="17818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04718" lvl="1" indent="-152359" algn="just">
              <a:lnSpc>
                <a:spcPts val="1975"/>
              </a:lnSpc>
              <a:spcBef>
                <a:spcPct val="0"/>
              </a:spcBef>
              <a:buFont typeface="Arial"/>
              <a:buChar char="•"/>
            </a:pPr>
            <a:r>
              <a:rPr lang="es-ES" sz="1600" dirty="0" err="1">
                <a:latin typeface="Roboto Slab" pitchFamily="2" charset="0"/>
                <a:ea typeface="Roboto Slab" pitchFamily="2" charset="0"/>
                <a:cs typeface="Roboto Slab" pitchFamily="2" charset="0"/>
              </a:rPr>
              <a:t>Testing</a:t>
            </a:r>
            <a:r>
              <a:rPr lang="es-ES" sz="1600" dirty="0">
                <a:latin typeface="Roboto Slab" pitchFamily="2" charset="0"/>
                <a:ea typeface="Roboto Slab" pitchFamily="2" charset="0"/>
                <a:cs typeface="Roboto Slab" pitchFamily="2" charset="0"/>
              </a:rPr>
              <a:t> y caracterización de las memorias DRAM del </a:t>
            </a:r>
            <a:r>
              <a:rPr lang="es-ES" sz="1600" dirty="0" err="1">
                <a:latin typeface="Roboto Slab" pitchFamily="2" charset="0"/>
                <a:ea typeface="Roboto Slab" pitchFamily="2" charset="0"/>
                <a:cs typeface="Roboto Slab" pitchFamily="2" charset="0"/>
              </a:rPr>
              <a:t>Finisterrae</a:t>
            </a:r>
            <a:endParaRPr lang="es-ES" sz="1600" dirty="0">
              <a:latin typeface="Roboto Slab" pitchFamily="2" charset="0"/>
              <a:ea typeface="Roboto Slab" pitchFamily="2" charset="0"/>
              <a:cs typeface="Roboto Slab" pitchFamily="2" charset="0"/>
            </a:endParaRPr>
          </a:p>
          <a:p>
            <a:pPr marL="304718" lvl="1" indent="-152359" algn="just">
              <a:lnSpc>
                <a:spcPts val="1975"/>
              </a:lnSpc>
              <a:spcBef>
                <a:spcPct val="0"/>
              </a:spcBef>
              <a:buFont typeface="Arial"/>
              <a:buChar char="•"/>
            </a:pPr>
            <a:endParaRPr lang="es-ES" sz="1600" dirty="0">
              <a:solidFill>
                <a:srgbClr val="000000"/>
              </a:solidFill>
              <a:latin typeface="Roboto Slab" pitchFamily="2" charset="0"/>
              <a:ea typeface="Roboto Slab" pitchFamily="2" charset="0"/>
              <a:cs typeface="Roboto Slab" pitchFamily="2" charset="0"/>
              <a:sym typeface="Roboto Slab"/>
            </a:endParaRPr>
          </a:p>
          <a:p>
            <a:pPr marL="304718" lvl="1" indent="-152359" algn="just">
              <a:lnSpc>
                <a:spcPts val="1975"/>
              </a:lnSpc>
              <a:spcBef>
                <a:spcPct val="0"/>
              </a:spcBef>
              <a:buFont typeface="Arial"/>
              <a:buChar char="•"/>
            </a:pPr>
            <a:r>
              <a:rPr lang="en-US" sz="1600" dirty="0" err="1">
                <a:solidFill>
                  <a:srgbClr val="000000"/>
                </a:solidFill>
                <a:latin typeface="Roboto Slab" pitchFamily="2" charset="0"/>
                <a:ea typeface="Roboto Slab" pitchFamily="2" charset="0"/>
                <a:cs typeface="Roboto Slab" pitchFamily="2" charset="0"/>
                <a:sym typeface="Roboto Slab"/>
              </a:rPr>
              <a:t>Análisis</a:t>
            </a:r>
            <a:r>
              <a:rPr lang="en-US" sz="1600" dirty="0">
                <a:solidFill>
                  <a:srgbClr val="000000"/>
                </a:solidFill>
                <a:latin typeface="Roboto Slab" pitchFamily="2" charset="0"/>
                <a:ea typeface="Roboto Slab" pitchFamily="2" charset="0"/>
                <a:cs typeface="Roboto Slab" pitchFamily="2" charset="0"/>
                <a:sym typeface="Roboto Slab"/>
              </a:rPr>
              <a:t> de </a:t>
            </a:r>
            <a:r>
              <a:rPr lang="en-US" sz="1600" dirty="0" err="1">
                <a:solidFill>
                  <a:srgbClr val="000000"/>
                </a:solidFill>
                <a:latin typeface="Roboto Slab" pitchFamily="2" charset="0"/>
                <a:ea typeface="Roboto Slab" pitchFamily="2" charset="0"/>
                <a:cs typeface="Roboto Slab" pitchFamily="2" charset="0"/>
                <a:sym typeface="Roboto Slab"/>
              </a:rPr>
              <a:t>fallos</a:t>
            </a:r>
            <a:r>
              <a:rPr lang="en-US" sz="1600" dirty="0">
                <a:solidFill>
                  <a:srgbClr val="000000"/>
                </a:solidFill>
                <a:latin typeface="Roboto Slab" pitchFamily="2" charset="0"/>
                <a:ea typeface="Roboto Slab" pitchFamily="2" charset="0"/>
                <a:cs typeface="Roboto Slab" pitchFamily="2" charset="0"/>
                <a:sym typeface="Roboto Slab"/>
              </a:rPr>
              <a:t> y </a:t>
            </a:r>
            <a:r>
              <a:rPr lang="en-US" sz="1600" dirty="0" err="1">
                <a:solidFill>
                  <a:srgbClr val="000000"/>
                </a:solidFill>
                <a:latin typeface="Roboto Slab" pitchFamily="2" charset="0"/>
                <a:ea typeface="Roboto Slab" pitchFamily="2" charset="0"/>
                <a:cs typeface="Roboto Slab" pitchFamily="2" charset="0"/>
                <a:sym typeface="Roboto Slab"/>
              </a:rPr>
              <a:t>seguridad</a:t>
            </a:r>
            <a:r>
              <a:rPr lang="en-US" sz="1600" dirty="0">
                <a:solidFill>
                  <a:srgbClr val="000000"/>
                </a:solidFill>
                <a:latin typeface="Roboto Slab" pitchFamily="2" charset="0"/>
                <a:ea typeface="Roboto Slab" pitchFamily="2" charset="0"/>
                <a:cs typeface="Roboto Slab" pitchFamily="2" charset="0"/>
                <a:sym typeface="Roboto Slab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Roboto Slab" pitchFamily="2" charset="0"/>
                <a:ea typeface="Roboto Slab" pitchFamily="2" charset="0"/>
                <a:cs typeface="Roboto Slab" pitchFamily="2" charset="0"/>
                <a:sym typeface="Roboto Slab"/>
              </a:rPr>
              <a:t>en</a:t>
            </a:r>
            <a:r>
              <a:rPr lang="en-US" sz="1600" dirty="0">
                <a:solidFill>
                  <a:srgbClr val="000000"/>
                </a:solidFill>
                <a:latin typeface="Roboto Slab" pitchFamily="2" charset="0"/>
                <a:ea typeface="Roboto Slab" pitchFamily="2" charset="0"/>
                <a:cs typeface="Roboto Slab" pitchFamily="2" charset="0"/>
                <a:sym typeface="Roboto Slab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Roboto Slab" pitchFamily="2" charset="0"/>
                <a:ea typeface="Roboto Slab" pitchFamily="2" charset="0"/>
                <a:cs typeface="Roboto Slab" pitchFamily="2" charset="0"/>
                <a:sym typeface="Roboto Slab"/>
              </a:rPr>
              <a:t>módulos</a:t>
            </a:r>
            <a:r>
              <a:rPr lang="en-US" sz="1600" dirty="0">
                <a:solidFill>
                  <a:srgbClr val="000000"/>
                </a:solidFill>
                <a:latin typeface="Roboto Slab" pitchFamily="2" charset="0"/>
                <a:ea typeface="Roboto Slab" pitchFamily="2" charset="0"/>
                <a:cs typeface="Roboto Slab" pitchFamily="2" charset="0"/>
                <a:sym typeface="Roboto Slab"/>
              </a:rPr>
              <a:t> DRAM</a:t>
            </a:r>
          </a:p>
          <a:p>
            <a:pPr marL="304718" lvl="1" indent="-152359" algn="just">
              <a:lnSpc>
                <a:spcPts val="1975"/>
              </a:lnSpc>
              <a:spcBef>
                <a:spcPct val="0"/>
              </a:spcBef>
              <a:buFont typeface="Arial"/>
              <a:buChar char="•"/>
            </a:pPr>
            <a:endParaRPr lang="en-US" sz="1600" dirty="0">
              <a:solidFill>
                <a:srgbClr val="000000"/>
              </a:solidFill>
              <a:latin typeface="Roboto Slab" pitchFamily="2" charset="0"/>
              <a:ea typeface="Roboto Slab" pitchFamily="2" charset="0"/>
              <a:cs typeface="Roboto Slab" pitchFamily="2" charset="0"/>
              <a:sym typeface="Roboto Slab"/>
            </a:endParaRPr>
          </a:p>
          <a:p>
            <a:pPr marL="304718" lvl="1" indent="-152359" algn="just">
              <a:lnSpc>
                <a:spcPts val="1975"/>
              </a:lnSpc>
              <a:spcBef>
                <a:spcPct val="0"/>
              </a:spcBef>
              <a:buFont typeface="Arial"/>
              <a:buChar char="•"/>
            </a:pPr>
            <a:r>
              <a:rPr lang="en-US" sz="1600" dirty="0" err="1">
                <a:solidFill>
                  <a:srgbClr val="000000"/>
                </a:solidFill>
                <a:latin typeface="Roboto Slab" pitchFamily="2" charset="0"/>
                <a:ea typeface="Roboto Slab" pitchFamily="2" charset="0"/>
                <a:cs typeface="Roboto Slab" pitchFamily="2" charset="0"/>
                <a:sym typeface="Roboto Slab"/>
              </a:rPr>
              <a:t>Investigación</a:t>
            </a:r>
            <a:r>
              <a:rPr lang="en-US" sz="1600" dirty="0">
                <a:solidFill>
                  <a:srgbClr val="000000"/>
                </a:solidFill>
                <a:latin typeface="Roboto Slab" pitchFamily="2" charset="0"/>
                <a:ea typeface="Roboto Slab" pitchFamily="2" charset="0"/>
                <a:cs typeface="Roboto Slab" pitchFamily="2" charset="0"/>
                <a:sym typeface="Roboto Slab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Roboto Slab" pitchFamily="2" charset="0"/>
                <a:ea typeface="Roboto Slab" pitchFamily="2" charset="0"/>
                <a:cs typeface="Roboto Slab" pitchFamily="2" charset="0"/>
                <a:sym typeface="Roboto Slab"/>
              </a:rPr>
              <a:t>en</a:t>
            </a:r>
            <a:r>
              <a:rPr lang="en-US" sz="1600" dirty="0">
                <a:solidFill>
                  <a:srgbClr val="000000"/>
                </a:solidFill>
                <a:latin typeface="Roboto Slab" pitchFamily="2" charset="0"/>
                <a:ea typeface="Roboto Slab" pitchFamily="2" charset="0"/>
                <a:cs typeface="Roboto Slab" pitchFamily="2" charset="0"/>
                <a:sym typeface="Roboto Slab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Roboto Slab" pitchFamily="2" charset="0"/>
                <a:ea typeface="Roboto Slab" pitchFamily="2" charset="0"/>
                <a:cs typeface="Roboto Slab" pitchFamily="2" charset="0"/>
                <a:sym typeface="Roboto Slab"/>
              </a:rPr>
              <a:t>nuevas</a:t>
            </a:r>
            <a:r>
              <a:rPr lang="en-US" sz="1600" dirty="0">
                <a:solidFill>
                  <a:srgbClr val="000000"/>
                </a:solidFill>
                <a:latin typeface="Roboto Slab" pitchFamily="2" charset="0"/>
                <a:ea typeface="Roboto Slab" pitchFamily="2" charset="0"/>
                <a:cs typeface="Roboto Slab" pitchFamily="2" charset="0"/>
                <a:sym typeface="Roboto Slab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Roboto Slab" pitchFamily="2" charset="0"/>
                <a:ea typeface="Roboto Slab" pitchFamily="2" charset="0"/>
                <a:cs typeface="Roboto Slab" pitchFamily="2" charset="0"/>
                <a:sym typeface="Roboto Slab"/>
              </a:rPr>
              <a:t>arquitecturas</a:t>
            </a:r>
            <a:r>
              <a:rPr lang="en-US" sz="1600" dirty="0">
                <a:solidFill>
                  <a:srgbClr val="000000"/>
                </a:solidFill>
                <a:latin typeface="Roboto Slab" pitchFamily="2" charset="0"/>
                <a:ea typeface="Roboto Slab" pitchFamily="2" charset="0"/>
                <a:cs typeface="Roboto Slab" pitchFamily="2" charset="0"/>
                <a:sym typeface="Roboto Slab"/>
              </a:rPr>
              <a:t> de memoria para </a:t>
            </a:r>
            <a:r>
              <a:rPr lang="en-US" sz="1600" dirty="0" err="1">
                <a:solidFill>
                  <a:srgbClr val="000000"/>
                </a:solidFill>
                <a:latin typeface="Roboto Slab" pitchFamily="2" charset="0"/>
                <a:ea typeface="Roboto Slab" pitchFamily="2" charset="0"/>
                <a:cs typeface="Roboto Slab" pitchFamily="2" charset="0"/>
                <a:sym typeface="Roboto Slab"/>
              </a:rPr>
              <a:t>futuros</a:t>
            </a:r>
            <a:r>
              <a:rPr lang="en-US" sz="1600" dirty="0">
                <a:solidFill>
                  <a:srgbClr val="000000"/>
                </a:solidFill>
                <a:latin typeface="Roboto Slab" pitchFamily="2" charset="0"/>
                <a:ea typeface="Roboto Slab" pitchFamily="2" charset="0"/>
                <a:cs typeface="Roboto Slab" pitchFamily="2" charset="0"/>
                <a:sym typeface="Roboto Slab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Roboto Slab" pitchFamily="2" charset="0"/>
                <a:ea typeface="Roboto Slab" pitchFamily="2" charset="0"/>
                <a:cs typeface="Roboto Slab" pitchFamily="2" charset="0"/>
                <a:sym typeface="Roboto Slab"/>
              </a:rPr>
              <a:t>supercomputadores</a:t>
            </a:r>
            <a:endParaRPr lang="en-US" sz="1600" dirty="0">
              <a:solidFill>
                <a:srgbClr val="000000"/>
              </a:solidFill>
              <a:latin typeface="Roboto Slab" pitchFamily="2" charset="0"/>
              <a:ea typeface="Roboto Slab" pitchFamily="2" charset="0"/>
              <a:cs typeface="Roboto Slab" pitchFamily="2" charset="0"/>
              <a:sym typeface="Roboto Slab"/>
            </a:endParaRPr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96D0167B-7D23-8A3B-BCD0-E8111EA73049}"/>
              </a:ext>
            </a:extLst>
          </p:cNvPr>
          <p:cNvSpPr/>
          <p:nvPr/>
        </p:nvSpPr>
        <p:spPr>
          <a:xfrm>
            <a:off x="903042" y="1425695"/>
            <a:ext cx="3174351" cy="267035"/>
          </a:xfrm>
          <a:custGeom>
            <a:avLst/>
            <a:gdLst/>
            <a:ahLst/>
            <a:cxnLst/>
            <a:rect l="l" t="t" r="r" b="b"/>
            <a:pathLst>
              <a:path w="4761526" h="400552">
                <a:moveTo>
                  <a:pt x="0" y="0"/>
                </a:moveTo>
                <a:lnTo>
                  <a:pt x="4761526" y="0"/>
                </a:lnTo>
                <a:lnTo>
                  <a:pt x="4761526" y="400552"/>
                </a:lnTo>
                <a:lnTo>
                  <a:pt x="0" y="4005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1511"/>
            </a:stretch>
          </a:blipFill>
        </p:spPr>
        <p:txBody>
          <a:bodyPr/>
          <a:lstStyle/>
          <a:p>
            <a:pPr defTabSz="609630">
              <a:defRPr/>
            </a:pPr>
            <a:endParaRPr lang="gl-E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2BB0CE13-62A4-14B2-B4D3-01BE95A2C3C8}"/>
              </a:ext>
            </a:extLst>
          </p:cNvPr>
          <p:cNvSpPr txBox="1"/>
          <p:nvPr/>
        </p:nvSpPr>
        <p:spPr>
          <a:xfrm>
            <a:off x="9109165" y="4936235"/>
            <a:ext cx="2109748" cy="2877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2353"/>
              </a:lnSpc>
              <a:spcBef>
                <a:spcPct val="0"/>
              </a:spcBef>
              <a:defRPr/>
            </a:pPr>
            <a:r>
              <a:rPr lang="en-US" sz="1681" b="1" dirty="0">
                <a:solidFill>
                  <a:srgbClr val="545454"/>
                </a:solidFill>
                <a:latin typeface="Roboto Slab Bold"/>
                <a:ea typeface="Roboto Slab Bold"/>
                <a:cs typeface="Roboto Slab Bold"/>
                <a:sym typeface="Roboto Slab Bold"/>
              </a:rPr>
              <a:t>RDIMM DDR5 Tester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ACAEEE0-5218-A297-BF40-7C34E5478DDC}"/>
              </a:ext>
            </a:extLst>
          </p:cNvPr>
          <p:cNvSpPr txBox="1"/>
          <p:nvPr/>
        </p:nvSpPr>
        <p:spPr>
          <a:xfrm>
            <a:off x="4114098" y="1323564"/>
            <a:ext cx="6096000" cy="5436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933" b="1" dirty="0">
                <a:solidFill>
                  <a:srgbClr val="237FA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IV</a:t>
            </a:r>
            <a:endParaRPr lang="gl-ES" sz="2933" dirty="0">
              <a:solidFill>
                <a:srgbClr val="237FAE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52F05AF-29B7-4526-7FE6-35611BAE49A1}"/>
              </a:ext>
            </a:extLst>
          </p:cNvPr>
          <p:cNvSpPr txBox="1"/>
          <p:nvPr/>
        </p:nvSpPr>
        <p:spPr>
          <a:xfrm>
            <a:off x="865483" y="3365558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 err="1">
                <a:solidFill>
                  <a:srgbClr val="000000"/>
                </a:solidFill>
                <a:latin typeface="Roboto Slab Bold"/>
                <a:ea typeface="Roboto Slab Bold"/>
                <a:cs typeface="Roboto Slab Bold"/>
                <a:sym typeface="Roboto Slab Bold"/>
              </a:rPr>
              <a:t>Propósito</a:t>
            </a:r>
            <a:r>
              <a:rPr lang="en-US" sz="1600" b="1" dirty="0">
                <a:solidFill>
                  <a:srgbClr val="000000"/>
                </a:solidFill>
                <a:latin typeface="Roboto Slab Bold"/>
                <a:ea typeface="Roboto Slab Bold"/>
                <a:cs typeface="Roboto Slab Bold"/>
                <a:sym typeface="Roboto Slab Bold"/>
              </a:rPr>
              <a:t>:</a:t>
            </a:r>
            <a:endParaRPr lang="gl-ES" sz="16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B23F873-6FDE-A2EE-853D-638586C345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2539" y="2125623"/>
            <a:ext cx="4839461" cy="271135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7BC13F1-CB36-5D58-C346-13455087F2BB}"/>
              </a:ext>
            </a:extLst>
          </p:cNvPr>
          <p:cNvSpPr txBox="1"/>
          <p:nvPr/>
        </p:nvSpPr>
        <p:spPr>
          <a:xfrm>
            <a:off x="729259" y="2521160"/>
            <a:ext cx="6426200" cy="591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52359" lvl="1" algn="just">
              <a:lnSpc>
                <a:spcPts val="1975"/>
              </a:lnSpc>
              <a:spcBef>
                <a:spcPct val="0"/>
              </a:spcBef>
            </a:pPr>
            <a:r>
              <a:rPr lang="es-ES" sz="1600" dirty="0">
                <a:latin typeface="Roboto Slab" pitchFamily="2" charset="0"/>
                <a:ea typeface="Roboto Slab" pitchFamily="2" charset="0"/>
                <a:cs typeface="Roboto Slab" pitchFamily="2" charset="0"/>
              </a:rPr>
              <a:t>Plataforma experimental con varios tipos de </a:t>
            </a:r>
            <a:r>
              <a:rPr lang="es-ES" sz="1600" dirty="0" err="1">
                <a:latin typeface="Roboto Slab" pitchFamily="2" charset="0"/>
                <a:ea typeface="Roboto Slab" pitchFamily="2" charset="0"/>
                <a:cs typeface="Roboto Slab" pitchFamily="2" charset="0"/>
              </a:rPr>
              <a:t>FPGAs</a:t>
            </a:r>
            <a:r>
              <a:rPr lang="es-ES" sz="1600" dirty="0">
                <a:latin typeface="Roboto Slab" pitchFamily="2" charset="0"/>
                <a:ea typeface="Roboto Slab" pitchFamily="2" charset="0"/>
                <a:cs typeface="Roboto Slab" pitchFamily="2" charset="0"/>
              </a:rPr>
              <a:t> para analizar memorias </a:t>
            </a:r>
            <a:r>
              <a:rPr lang="es-ES" sz="1600" b="1" dirty="0">
                <a:latin typeface="Roboto Slab" pitchFamily="2" charset="0"/>
                <a:ea typeface="Roboto Slab" pitchFamily="2" charset="0"/>
                <a:cs typeface="Roboto Slab" pitchFamily="2" charset="0"/>
              </a:rPr>
              <a:t>DRAM DDR5, DDR4 y HBM</a:t>
            </a:r>
            <a:r>
              <a:rPr lang="es-ES" sz="1600" dirty="0">
                <a:solidFill>
                  <a:schemeClr val="bg1"/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.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289AB7F-C63D-CB0A-ADFE-891FA46EA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DC361-C5F9-BF48-8535-0487A58B668C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137324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921B65F-CB56-C358-B254-8636B1D8DC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0373" y="1556058"/>
            <a:ext cx="7772400" cy="4561430"/>
          </a:xfrm>
          <a:prstGeom prst="rect">
            <a:avLst/>
          </a:prstGeom>
        </p:spPr>
      </p:pic>
      <p:sp>
        <p:nvSpPr>
          <p:cNvPr id="6" name="Título 5">
            <a:extLst>
              <a:ext uri="{FF2B5EF4-FFF2-40B4-BE49-F238E27FC236}">
                <a16:creationId xmlns:a16="http://schemas.microsoft.com/office/drawing/2014/main" id="{6B03B734-7554-F852-0B40-DE211AAF2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346" y="105633"/>
            <a:ext cx="10515600" cy="1325563"/>
          </a:xfrm>
        </p:spPr>
        <p:txBody>
          <a:bodyPr/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Almacenamiento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78142EE2-8D13-EAAF-F4A4-E5634DFA9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DC361-C5F9-BF48-8535-0487A58B668C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27729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4A1841-4BA4-9A3C-FD96-A017A5A06A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AB529FD9-1CF6-F104-C039-38BE4EFD545E}"/>
              </a:ext>
            </a:extLst>
          </p:cNvPr>
          <p:cNvSpPr/>
          <p:nvPr/>
        </p:nvSpPr>
        <p:spPr>
          <a:xfrm>
            <a:off x="6638926" y="1095375"/>
            <a:ext cx="5287604" cy="555123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93D817E-FFE4-0474-D98C-F2D7387E0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>
                <a:solidFill>
                  <a:schemeClr val="bg1"/>
                </a:solidFill>
              </a:rPr>
              <a:t>Almacenamiento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21BFED2-9E23-8047-5741-3342DB48FFF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s-ES" sz="2400" dirty="0"/>
              <a:t>Almacenamiento </a:t>
            </a:r>
            <a:r>
              <a:rPr lang="es-ES" sz="2400" dirty="0" err="1"/>
              <a:t>Finisterrae</a:t>
            </a:r>
            <a:r>
              <a:rPr lang="es-ES" sz="2400" dirty="0"/>
              <a:t> IV</a:t>
            </a:r>
          </a:p>
          <a:p>
            <a:pPr lvl="1">
              <a:lnSpc>
                <a:spcPct val="100000"/>
              </a:lnSpc>
            </a:pPr>
            <a:r>
              <a:rPr lang="es-ES" sz="2000" dirty="0"/>
              <a:t>Sistema basado en flash WEKA + Quantum  Active </a:t>
            </a:r>
            <a:r>
              <a:rPr lang="es-ES" sz="2000" dirty="0" err="1"/>
              <a:t>Scale</a:t>
            </a:r>
            <a:endParaRPr lang="es-ES" sz="2000" dirty="0"/>
          </a:p>
          <a:p>
            <a:pPr lvl="2">
              <a:lnSpc>
                <a:spcPct val="100000"/>
              </a:lnSpc>
            </a:pPr>
            <a:r>
              <a:rPr lang="es-ES" sz="1800" dirty="0"/>
              <a:t>1,3 PB </a:t>
            </a:r>
            <a:r>
              <a:rPr lang="es-ES" sz="1800" dirty="0" err="1"/>
              <a:t>hot</a:t>
            </a:r>
            <a:r>
              <a:rPr lang="es-ES" sz="1800" dirty="0"/>
              <a:t> </a:t>
            </a:r>
            <a:r>
              <a:rPr lang="es-ES" sz="1800" dirty="0" err="1"/>
              <a:t>tier</a:t>
            </a:r>
            <a:r>
              <a:rPr lang="es-ES" sz="1800" dirty="0"/>
              <a:t>  (220 GB/s lectura, 84 GB/s escritura)</a:t>
            </a:r>
          </a:p>
          <a:p>
            <a:pPr lvl="2">
              <a:lnSpc>
                <a:spcPct val="100000"/>
              </a:lnSpc>
            </a:pPr>
            <a:r>
              <a:rPr lang="es-ES" sz="1800" dirty="0"/>
              <a:t>10 PB </a:t>
            </a:r>
            <a:r>
              <a:rPr lang="es-ES" sz="1800" dirty="0" err="1"/>
              <a:t>cold</a:t>
            </a:r>
            <a:r>
              <a:rPr lang="es-ES" sz="1800" dirty="0"/>
              <a:t> </a:t>
            </a:r>
            <a:r>
              <a:rPr lang="es-ES" sz="1800" dirty="0" err="1"/>
              <a:t>tier</a:t>
            </a:r>
            <a:endParaRPr lang="es-ES" sz="1800" dirty="0"/>
          </a:p>
          <a:p>
            <a:pPr lvl="2">
              <a:lnSpc>
                <a:spcPct val="100000"/>
              </a:lnSpc>
            </a:pPr>
            <a:endParaRPr lang="es-ES" sz="1800" dirty="0"/>
          </a:p>
          <a:p>
            <a:pPr>
              <a:lnSpc>
                <a:spcPct val="100000"/>
              </a:lnSpc>
            </a:pPr>
            <a:r>
              <a:rPr lang="es-ES" sz="2400" dirty="0"/>
              <a:t>2 librerías Quantum </a:t>
            </a:r>
            <a:r>
              <a:rPr lang="es-ES" sz="2400" dirty="0" err="1"/>
              <a:t>Scalar</a:t>
            </a:r>
            <a:r>
              <a:rPr lang="es-ES" sz="2400" dirty="0"/>
              <a:t> i6</a:t>
            </a:r>
          </a:p>
          <a:p>
            <a:pPr lvl="1">
              <a:lnSpc>
                <a:spcPct val="100000"/>
              </a:lnSpc>
            </a:pPr>
            <a:r>
              <a:rPr lang="es-ES" sz="2000" dirty="0"/>
              <a:t>Total 20 IBM  LTO-9  tape drives (18 TB sin compresión)</a:t>
            </a:r>
          </a:p>
          <a:p>
            <a:pPr lvl="1">
              <a:lnSpc>
                <a:spcPct val="100000"/>
              </a:lnSpc>
            </a:pPr>
            <a:r>
              <a:rPr lang="es-ES" sz="2000" dirty="0"/>
              <a:t>Total 1600 slots</a:t>
            </a:r>
          </a:p>
          <a:p>
            <a:pPr lvl="1">
              <a:lnSpc>
                <a:spcPct val="100000"/>
              </a:lnSpc>
            </a:pPr>
            <a:endParaRPr lang="es-ES" sz="2000" dirty="0"/>
          </a:p>
          <a:p>
            <a:pPr marL="0" indent="0">
              <a:lnSpc>
                <a:spcPct val="100000"/>
              </a:lnSpc>
              <a:buNone/>
            </a:pPr>
            <a:endParaRPr lang="es-ES" sz="2400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2105D1B-EA4D-78E3-F060-CD380774F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1BFA8-DA6C-417A-A62D-5335CF7F5661}" type="slidenum">
              <a:rPr lang="es-ES" smtClean="0"/>
              <a:pPr/>
              <a:t>13</a:t>
            </a:fld>
            <a:endParaRPr lang="es-ES" dirty="0"/>
          </a:p>
        </p:txBody>
      </p:sp>
      <p:pic>
        <p:nvPicPr>
          <p:cNvPr id="1034" name="Picture 10" descr="Quantum Scalar i6 6U Base Tape Library. Add Drives - LTO7, LTO8, LTO9">
            <a:extLst>
              <a:ext uri="{FF2B5EF4-FFF2-40B4-BE49-F238E27FC236}">
                <a16:creationId xmlns:a16="http://schemas.microsoft.com/office/drawing/2014/main" id="{E0D99D80-04DA-C86E-A14C-442F39A1EE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928" y="1383148"/>
            <a:ext cx="2726540" cy="4940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Quantum Scalar i6 6U Base Tape Library. Add Drives - LTO7, LTO8, LTO9">
            <a:extLst>
              <a:ext uri="{FF2B5EF4-FFF2-40B4-BE49-F238E27FC236}">
                <a16:creationId xmlns:a16="http://schemas.microsoft.com/office/drawing/2014/main" id="{B805B890-4BE1-CA34-D2F0-BE6E7949C0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9365" y="1383148"/>
            <a:ext cx="2726540" cy="4940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44904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AB56231D-3CD6-5AFA-675D-8CDDC7A71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1665"/>
            <a:ext cx="10515600" cy="1325563"/>
          </a:xfrm>
        </p:spPr>
        <p:txBody>
          <a:bodyPr/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Computación Cuántica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5DD75FF-68D2-1C10-9527-962D1B268B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9162" y="1417340"/>
            <a:ext cx="7772400" cy="5258995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C17BF95-6FF9-499C-1738-37AABFB82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DC361-C5F9-BF48-8535-0487A58B668C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07194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00881" y="5893551"/>
            <a:ext cx="1776599" cy="507071"/>
          </a:xfrm>
          <a:custGeom>
            <a:avLst/>
            <a:gdLst/>
            <a:ahLst/>
            <a:cxnLst/>
            <a:rect l="l" t="t" r="r" b="b"/>
            <a:pathLst>
              <a:path w="2664899" h="760607">
                <a:moveTo>
                  <a:pt x="0" y="0"/>
                </a:moveTo>
                <a:lnTo>
                  <a:pt x="2664900" y="0"/>
                </a:lnTo>
                <a:lnTo>
                  <a:pt x="2664900" y="760607"/>
                </a:lnTo>
                <a:lnTo>
                  <a:pt x="0" y="7606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 sz="1200"/>
          </a:p>
        </p:txBody>
      </p:sp>
      <p:sp>
        <p:nvSpPr>
          <p:cNvPr id="3" name="Freeform 3"/>
          <p:cNvSpPr/>
          <p:nvPr/>
        </p:nvSpPr>
        <p:spPr>
          <a:xfrm>
            <a:off x="2740160" y="5893551"/>
            <a:ext cx="2048923" cy="507071"/>
          </a:xfrm>
          <a:custGeom>
            <a:avLst/>
            <a:gdLst/>
            <a:ahLst/>
            <a:cxnLst/>
            <a:rect l="l" t="t" r="r" b="b"/>
            <a:pathLst>
              <a:path w="3073384" h="760607">
                <a:moveTo>
                  <a:pt x="0" y="0"/>
                </a:moveTo>
                <a:lnTo>
                  <a:pt x="3073384" y="0"/>
                </a:lnTo>
                <a:lnTo>
                  <a:pt x="3073384" y="760607"/>
                </a:lnTo>
                <a:lnTo>
                  <a:pt x="0" y="7606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87977" t="-17843" r="-287285" b="-18984"/>
            </a:stretch>
          </a:blipFill>
        </p:spPr>
        <p:txBody>
          <a:bodyPr/>
          <a:lstStyle/>
          <a:p>
            <a:endParaRPr lang="es-ES" sz="1200"/>
          </a:p>
        </p:txBody>
      </p:sp>
      <p:sp>
        <p:nvSpPr>
          <p:cNvPr id="4" name="Freeform 4"/>
          <p:cNvSpPr/>
          <p:nvPr/>
        </p:nvSpPr>
        <p:spPr>
          <a:xfrm>
            <a:off x="5247638" y="5893551"/>
            <a:ext cx="1786556" cy="507071"/>
          </a:xfrm>
          <a:custGeom>
            <a:avLst/>
            <a:gdLst/>
            <a:ahLst/>
            <a:cxnLst/>
            <a:rect l="l" t="t" r="r" b="b"/>
            <a:pathLst>
              <a:path w="2679834" h="760607">
                <a:moveTo>
                  <a:pt x="0" y="0"/>
                </a:moveTo>
                <a:lnTo>
                  <a:pt x="2679834" y="0"/>
                </a:lnTo>
                <a:lnTo>
                  <a:pt x="2679834" y="760607"/>
                </a:lnTo>
                <a:lnTo>
                  <a:pt x="0" y="7606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18810" t="-12257" r="-200410" b="-18084"/>
            </a:stretch>
          </a:blipFill>
        </p:spPr>
        <p:txBody>
          <a:bodyPr/>
          <a:lstStyle/>
          <a:p>
            <a:endParaRPr lang="es-ES" sz="1200"/>
          </a:p>
        </p:txBody>
      </p:sp>
      <p:sp>
        <p:nvSpPr>
          <p:cNvPr id="5" name="Freeform 5"/>
          <p:cNvSpPr/>
          <p:nvPr/>
        </p:nvSpPr>
        <p:spPr>
          <a:xfrm>
            <a:off x="7620202" y="5893551"/>
            <a:ext cx="1511892" cy="507071"/>
          </a:xfrm>
          <a:custGeom>
            <a:avLst/>
            <a:gdLst/>
            <a:ahLst/>
            <a:cxnLst/>
            <a:rect l="l" t="t" r="r" b="b"/>
            <a:pathLst>
              <a:path w="2267838" h="760607">
                <a:moveTo>
                  <a:pt x="0" y="0"/>
                </a:moveTo>
                <a:lnTo>
                  <a:pt x="2267838" y="0"/>
                </a:lnTo>
                <a:lnTo>
                  <a:pt x="2267838" y="760607"/>
                </a:lnTo>
                <a:lnTo>
                  <a:pt x="0" y="7606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40598" t="-13651" r="-142712" b="-31511"/>
            </a:stretch>
          </a:blipFill>
        </p:spPr>
        <p:txBody>
          <a:bodyPr/>
          <a:lstStyle/>
          <a:p>
            <a:endParaRPr lang="es-ES" sz="1200"/>
          </a:p>
        </p:txBody>
      </p:sp>
      <p:sp>
        <p:nvSpPr>
          <p:cNvPr id="6" name="Freeform 6"/>
          <p:cNvSpPr/>
          <p:nvPr/>
        </p:nvSpPr>
        <p:spPr>
          <a:xfrm>
            <a:off x="9463197" y="5893551"/>
            <a:ext cx="2109748" cy="507071"/>
          </a:xfrm>
          <a:custGeom>
            <a:avLst/>
            <a:gdLst/>
            <a:ahLst/>
            <a:cxnLst/>
            <a:rect l="l" t="t" r="r" b="b"/>
            <a:pathLst>
              <a:path w="3164622" h="760607">
                <a:moveTo>
                  <a:pt x="0" y="0"/>
                </a:moveTo>
                <a:lnTo>
                  <a:pt x="3164622" y="0"/>
                </a:lnTo>
                <a:lnTo>
                  <a:pt x="3164622" y="760607"/>
                </a:lnTo>
                <a:lnTo>
                  <a:pt x="0" y="7606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31994" t="-30205" r="-2280" b="-28178"/>
            </a:stretch>
          </a:blipFill>
        </p:spPr>
        <p:txBody>
          <a:bodyPr/>
          <a:lstStyle/>
          <a:p>
            <a:endParaRPr lang="es-ES" sz="1200"/>
          </a:p>
        </p:txBody>
      </p:sp>
      <p:sp>
        <p:nvSpPr>
          <p:cNvPr id="7" name="TextBox 7"/>
          <p:cNvSpPr txBox="1"/>
          <p:nvPr/>
        </p:nvSpPr>
        <p:spPr>
          <a:xfrm>
            <a:off x="4413416" y="1123590"/>
            <a:ext cx="3365169" cy="374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44"/>
              </a:lnSpc>
              <a:spcBef>
                <a:spcPct val="0"/>
              </a:spcBef>
            </a:pPr>
            <a:r>
              <a:rPr lang="en-US" sz="2245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QUANTUM COMPUTING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85800" y="2067293"/>
            <a:ext cx="2910633" cy="12185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18"/>
              </a:lnSpc>
            </a:pPr>
            <a:r>
              <a:rPr lang="en-US" sz="351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QMIO II </a:t>
            </a:r>
          </a:p>
          <a:p>
            <a:pPr algn="just">
              <a:lnSpc>
                <a:spcPts val="4918"/>
              </a:lnSpc>
              <a:spcBef>
                <a:spcPct val="0"/>
              </a:spcBef>
            </a:pPr>
            <a:r>
              <a:rPr lang="en-US" sz="351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&amp; QMIO LAB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37149" y="678548"/>
            <a:ext cx="10404909" cy="258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04"/>
              </a:lnSpc>
              <a:spcBef>
                <a:spcPct val="0"/>
              </a:spcBef>
            </a:pPr>
            <a:r>
              <a:rPr lang="en-US" sz="1965" b="1">
                <a:solidFill>
                  <a:srgbClr val="000000"/>
                </a:solidFill>
                <a:latin typeface="Anca Coder Bold"/>
                <a:ea typeface="Anca Coder Bold"/>
                <a:cs typeface="Anca Coder Bold"/>
                <a:sym typeface="Anca Coder Bold"/>
              </a:rPr>
              <a:t>ACTUALIZACIÓN TECNOLÓGICA DEL NODO DE COMPUTACIÓN Y DATOS DEL CESGA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365523" y="1714249"/>
            <a:ext cx="7426302" cy="6169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73"/>
              </a:lnSpc>
              <a:spcBef>
                <a:spcPct val="0"/>
              </a:spcBef>
            </a:pPr>
            <a:r>
              <a:rPr lang="en-US" sz="1767" b="1" dirty="0">
                <a:solidFill>
                  <a:srgbClr val="545454"/>
                </a:solidFill>
                <a:latin typeface="Roboto Slab Bold"/>
                <a:ea typeface="Roboto Slab Bold"/>
                <a:cs typeface="Roboto Slab Bold"/>
                <a:sym typeface="Roboto Slab Bold"/>
              </a:rPr>
              <a:t>Telefónica / IQM Quantum Computers (</a:t>
            </a:r>
            <a:r>
              <a:rPr lang="en-US" sz="1767" b="1" dirty="0" err="1">
                <a:solidFill>
                  <a:srgbClr val="545454"/>
                </a:solidFill>
                <a:latin typeface="Roboto Slab Bold"/>
                <a:ea typeface="Roboto Slab Bold"/>
                <a:cs typeface="Roboto Slab Bold"/>
                <a:sym typeface="Roboto Slab Bold"/>
              </a:rPr>
              <a:t>tecnología</a:t>
            </a:r>
            <a:r>
              <a:rPr lang="en-US" sz="1767" b="1" dirty="0">
                <a:solidFill>
                  <a:srgbClr val="545454"/>
                </a:solidFill>
                <a:latin typeface="Roboto Slab Bold"/>
                <a:ea typeface="Roboto Slab Bold"/>
                <a:cs typeface="Roboto Slab Bold"/>
                <a:sym typeface="Roboto Slab Bold"/>
              </a:rPr>
              <a:t> </a:t>
            </a:r>
            <a:r>
              <a:rPr lang="en-US" sz="1767" b="1" dirty="0" err="1">
                <a:solidFill>
                  <a:srgbClr val="545454"/>
                </a:solidFill>
                <a:latin typeface="Roboto Slab Bold"/>
                <a:ea typeface="Roboto Slab Bold"/>
                <a:cs typeface="Roboto Slab Bold"/>
                <a:sym typeface="Roboto Slab Bold"/>
              </a:rPr>
              <a:t>europea</a:t>
            </a:r>
            <a:r>
              <a:rPr lang="en-US" sz="1767" b="1" dirty="0">
                <a:solidFill>
                  <a:srgbClr val="545454"/>
                </a:solidFill>
                <a:latin typeface="Roboto Slab Bold"/>
                <a:ea typeface="Roboto Slab Bold"/>
                <a:cs typeface="Roboto Slab Bold"/>
                <a:sym typeface="Roboto Slab Bold"/>
              </a:rPr>
              <a:t>)</a:t>
            </a:r>
          </a:p>
          <a:p>
            <a:pPr algn="ctr">
              <a:lnSpc>
                <a:spcPts val="2473"/>
              </a:lnSpc>
              <a:spcBef>
                <a:spcPct val="0"/>
              </a:spcBef>
            </a:pPr>
            <a:r>
              <a:rPr lang="en-US" sz="1767" b="1" dirty="0">
                <a:solidFill>
                  <a:srgbClr val="545454"/>
                </a:solidFill>
                <a:latin typeface="Roboto Slab Bold"/>
                <a:ea typeface="Roboto Slab Bold"/>
                <a:cs typeface="Roboto Slab Bold"/>
                <a:sym typeface="Roboto Slab Bold"/>
              </a:rPr>
              <a:t>7.5 M€</a:t>
            </a:r>
          </a:p>
        </p:txBody>
      </p:sp>
      <p:sp>
        <p:nvSpPr>
          <p:cNvPr id="11" name="Freeform 11"/>
          <p:cNvSpPr/>
          <p:nvPr/>
        </p:nvSpPr>
        <p:spPr>
          <a:xfrm>
            <a:off x="685801" y="3479336"/>
            <a:ext cx="1672231" cy="445929"/>
          </a:xfrm>
          <a:custGeom>
            <a:avLst/>
            <a:gdLst/>
            <a:ahLst/>
            <a:cxnLst/>
            <a:rect l="l" t="t" r="r" b="b"/>
            <a:pathLst>
              <a:path w="2508347" h="668893">
                <a:moveTo>
                  <a:pt x="0" y="0"/>
                </a:moveTo>
                <a:lnTo>
                  <a:pt x="2508347" y="0"/>
                </a:lnTo>
                <a:lnTo>
                  <a:pt x="2508347" y="668893"/>
                </a:lnTo>
                <a:lnTo>
                  <a:pt x="0" y="66889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 sz="1200"/>
          </a:p>
        </p:txBody>
      </p:sp>
      <p:sp>
        <p:nvSpPr>
          <p:cNvPr id="12" name="Freeform 12"/>
          <p:cNvSpPr/>
          <p:nvPr/>
        </p:nvSpPr>
        <p:spPr>
          <a:xfrm>
            <a:off x="3781789" y="2294044"/>
            <a:ext cx="7724411" cy="2816513"/>
          </a:xfrm>
          <a:custGeom>
            <a:avLst/>
            <a:gdLst/>
            <a:ahLst/>
            <a:cxnLst/>
            <a:rect l="l" t="t" r="r" b="b"/>
            <a:pathLst>
              <a:path w="11586617" h="4224769">
                <a:moveTo>
                  <a:pt x="0" y="0"/>
                </a:moveTo>
                <a:lnTo>
                  <a:pt x="11586617" y="0"/>
                </a:lnTo>
                <a:lnTo>
                  <a:pt x="11586617" y="4224769"/>
                </a:lnTo>
                <a:lnTo>
                  <a:pt x="0" y="422476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445" t="-51037" b="-36151"/>
            </a:stretch>
          </a:blipFill>
        </p:spPr>
        <p:txBody>
          <a:bodyPr/>
          <a:lstStyle/>
          <a:p>
            <a:endParaRPr lang="es-ES" sz="1200"/>
          </a:p>
        </p:txBody>
      </p:sp>
      <p:sp>
        <p:nvSpPr>
          <p:cNvPr id="13" name="Marcador de número de diapositiva 12">
            <a:extLst>
              <a:ext uri="{FF2B5EF4-FFF2-40B4-BE49-F238E27FC236}">
                <a16:creationId xmlns:a16="http://schemas.microsoft.com/office/drawing/2014/main" id="{8425EAF4-9C3F-313D-FA05-3589CA001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DC361-C5F9-BF48-8535-0487A58B668C}" type="slidenum">
              <a:rPr lang="es-ES" smtClean="0"/>
              <a:t>15</a:t>
            </a:fld>
            <a:endParaRPr lang="es-E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201251" y="1796020"/>
            <a:ext cx="1563371" cy="5164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58"/>
              </a:lnSpc>
              <a:spcBef>
                <a:spcPct val="0"/>
              </a:spcBef>
            </a:pPr>
            <a:r>
              <a:rPr lang="en-US" sz="3041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QMIO II </a:t>
            </a:r>
          </a:p>
        </p:txBody>
      </p:sp>
      <p:sp>
        <p:nvSpPr>
          <p:cNvPr id="3" name="AutoShape 3"/>
          <p:cNvSpPr/>
          <p:nvPr/>
        </p:nvSpPr>
        <p:spPr>
          <a:xfrm flipV="1">
            <a:off x="816757" y="2828831"/>
            <a:ext cx="2093985" cy="0"/>
          </a:xfrm>
          <a:prstGeom prst="line">
            <a:avLst/>
          </a:prstGeom>
          <a:ln w="28575" cap="flat">
            <a:solidFill>
              <a:srgbClr val="000000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es-ES" sz="1200"/>
          </a:p>
        </p:txBody>
      </p:sp>
      <p:sp>
        <p:nvSpPr>
          <p:cNvPr id="4" name="TextBox 4"/>
          <p:cNvSpPr txBox="1"/>
          <p:nvPr/>
        </p:nvSpPr>
        <p:spPr>
          <a:xfrm>
            <a:off x="685800" y="2988566"/>
            <a:ext cx="4619629" cy="2462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03246" lvl="1" indent="-151623" algn="just">
              <a:buFont typeface="Arial"/>
              <a:buChar char="•"/>
            </a:pPr>
            <a:r>
              <a:rPr lang="en-US" sz="1600" dirty="0" err="1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Modelo</a:t>
            </a:r>
            <a:r>
              <a:rPr lang="en-US" sz="1600" dirty="0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 IQM Radiance</a:t>
            </a:r>
          </a:p>
          <a:p>
            <a:pPr marL="303246" lvl="1" indent="-151623" algn="just">
              <a:spcBef>
                <a:spcPct val="0"/>
              </a:spcBef>
              <a:buFont typeface="Arial"/>
              <a:buChar char="•"/>
            </a:pPr>
            <a:r>
              <a:rPr lang="en-US" sz="1600" b="1" dirty="0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54 </a:t>
            </a:r>
            <a:r>
              <a:rPr lang="en-US" sz="1600" b="1" dirty="0" err="1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cúbits</a:t>
            </a:r>
            <a:r>
              <a:rPr lang="en-US" sz="1600" b="1" dirty="0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superconductores</a:t>
            </a:r>
            <a:r>
              <a:rPr lang="en-US" sz="1600" b="1" dirty="0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con </a:t>
            </a:r>
            <a:r>
              <a:rPr lang="en-US" sz="1600" dirty="0" err="1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acopladores</a:t>
            </a:r>
            <a:r>
              <a:rPr lang="en-US" sz="1600" dirty="0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sintonizables</a:t>
            </a:r>
            <a:r>
              <a:rPr lang="en-US" sz="1600" dirty="0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.</a:t>
            </a:r>
          </a:p>
          <a:p>
            <a:pPr marL="303246" lvl="1" indent="-151623" algn="just">
              <a:buFont typeface="Arial"/>
              <a:buChar char="•"/>
            </a:pPr>
            <a:r>
              <a:rPr lang="en-US" sz="1600" dirty="0" err="1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Arquitectura</a:t>
            </a:r>
            <a:r>
              <a:rPr lang="en-US" sz="1600" dirty="0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 de red </a:t>
            </a:r>
            <a:r>
              <a:rPr lang="en-US" sz="1600" dirty="0" err="1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cuadrada</a:t>
            </a:r>
            <a:r>
              <a:rPr lang="en-US" sz="1600" dirty="0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 con la </a:t>
            </a:r>
            <a:r>
              <a:rPr lang="en-US" sz="1600" dirty="0" err="1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más</a:t>
            </a:r>
            <a:r>
              <a:rPr lang="en-US" sz="1600" dirty="0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alta</a:t>
            </a:r>
            <a:r>
              <a:rPr lang="en-US" sz="1600" dirty="0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conectividad</a:t>
            </a:r>
            <a:r>
              <a:rPr lang="en-US" sz="1600" dirty="0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.</a:t>
            </a:r>
          </a:p>
          <a:p>
            <a:pPr marL="303246" lvl="1" indent="-151623" algn="just">
              <a:buFont typeface="Arial"/>
              <a:buChar char="•"/>
            </a:pPr>
            <a:r>
              <a:rPr lang="en-US" sz="1600" dirty="0" err="1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Calibrado</a:t>
            </a:r>
            <a:r>
              <a:rPr lang="en-US" sz="1600" dirty="0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 para </a:t>
            </a:r>
            <a:r>
              <a:rPr lang="en-US" sz="1600" dirty="0" err="1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admitir</a:t>
            </a:r>
            <a:r>
              <a:rPr lang="en-US" sz="1600" dirty="0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rotaciones</a:t>
            </a:r>
            <a:r>
              <a:rPr lang="en-US" sz="1600" dirty="0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arbitrarias</a:t>
            </a:r>
            <a:r>
              <a:rPr lang="en-US" sz="1600" dirty="0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en</a:t>
            </a:r>
            <a:r>
              <a:rPr lang="en-US" sz="1600" dirty="0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los</a:t>
            </a:r>
            <a:r>
              <a:rPr lang="en-US" sz="1600" dirty="0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ejes</a:t>
            </a:r>
            <a:r>
              <a:rPr lang="en-US" sz="1600" dirty="0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 X e Y </a:t>
            </a:r>
            <a:r>
              <a:rPr lang="en-US" sz="1600" dirty="0" err="1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como</a:t>
            </a:r>
            <a:r>
              <a:rPr lang="en-US" sz="1600" dirty="0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puerta</a:t>
            </a:r>
            <a:r>
              <a:rPr lang="en-US" sz="1600" dirty="0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lógica</a:t>
            </a:r>
            <a:r>
              <a:rPr lang="en-US" sz="1600" dirty="0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nativa</a:t>
            </a:r>
            <a:r>
              <a:rPr lang="en-US" sz="1600" dirty="0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 de un solo cúbit y CZ </a:t>
            </a:r>
            <a:r>
              <a:rPr lang="en-US" sz="1600" dirty="0" err="1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como</a:t>
            </a:r>
            <a:r>
              <a:rPr lang="en-US" sz="1600" dirty="0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puerta</a:t>
            </a:r>
            <a:r>
              <a:rPr lang="en-US" sz="1600" dirty="0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lógica</a:t>
            </a:r>
            <a:r>
              <a:rPr lang="en-US" sz="1600" dirty="0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nativa</a:t>
            </a:r>
            <a:r>
              <a:rPr lang="en-US" sz="1600" dirty="0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 de dos </a:t>
            </a:r>
            <a:r>
              <a:rPr lang="en-US" sz="1600" dirty="0" err="1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cúbits</a:t>
            </a:r>
            <a:r>
              <a:rPr lang="en-US" sz="1600" dirty="0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.</a:t>
            </a:r>
          </a:p>
          <a:p>
            <a:pPr marL="303246" lvl="1" indent="-151623" algn="just">
              <a:buFont typeface="Arial"/>
              <a:buChar char="•"/>
            </a:pPr>
            <a:r>
              <a:rPr lang="en-US" sz="1600" dirty="0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El </a:t>
            </a:r>
            <a:r>
              <a:rPr lang="en-US" sz="1600" dirty="0" err="1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diseño</a:t>
            </a:r>
            <a:r>
              <a:rPr lang="en-US" sz="1600" dirty="0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admite</a:t>
            </a:r>
            <a:r>
              <a:rPr lang="en-US" sz="1600" dirty="0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 de forma </a:t>
            </a:r>
            <a:r>
              <a:rPr lang="en-US" sz="1600" dirty="0" err="1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nativa</a:t>
            </a:r>
            <a:r>
              <a:rPr lang="en-US" sz="1600" dirty="0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 la </a:t>
            </a:r>
            <a:r>
              <a:rPr lang="en-US" sz="1600" dirty="0" err="1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corrección</a:t>
            </a:r>
            <a:r>
              <a:rPr lang="en-US" sz="1600" dirty="0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 de </a:t>
            </a:r>
            <a:r>
              <a:rPr lang="en-US" sz="1600" dirty="0" err="1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errores</a:t>
            </a:r>
            <a:r>
              <a:rPr lang="en-US" sz="1600" dirty="0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mediante</a:t>
            </a:r>
            <a:r>
              <a:rPr lang="en-US" sz="1600" dirty="0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código</a:t>
            </a:r>
            <a:r>
              <a:rPr lang="en-US" sz="1600" dirty="0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 de </a:t>
            </a:r>
            <a:r>
              <a:rPr lang="en-US" sz="1600" dirty="0" err="1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superficie</a:t>
            </a:r>
            <a:r>
              <a:rPr lang="en-US" sz="1600" dirty="0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16757" y="2410707"/>
            <a:ext cx="4357716" cy="235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67"/>
              </a:lnSpc>
            </a:pPr>
            <a:r>
              <a:rPr lang="en-US" sz="1543" b="1">
                <a:solidFill>
                  <a:srgbClr val="000000"/>
                </a:solidFill>
                <a:latin typeface="Roboto Slab Bold"/>
                <a:ea typeface="Roboto Slab Bold"/>
                <a:cs typeface="Roboto Slab Bold"/>
                <a:sym typeface="Roboto Slab Bold"/>
              </a:rPr>
              <a:t> Producción y excelencia técnica europea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413416" y="1157693"/>
            <a:ext cx="3365169" cy="374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44"/>
              </a:lnSpc>
              <a:spcBef>
                <a:spcPct val="0"/>
              </a:spcBef>
            </a:pPr>
            <a:r>
              <a:rPr lang="en-US" sz="2245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QUANTUM COMPUTING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37149" y="678548"/>
            <a:ext cx="10404909" cy="258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04"/>
              </a:lnSpc>
              <a:spcBef>
                <a:spcPct val="0"/>
              </a:spcBef>
            </a:pPr>
            <a:r>
              <a:rPr lang="en-US" sz="1965" b="1">
                <a:solidFill>
                  <a:srgbClr val="000000"/>
                </a:solidFill>
                <a:latin typeface="Anca Coder Bold"/>
                <a:ea typeface="Anca Coder Bold"/>
                <a:cs typeface="Anca Coder Bold"/>
                <a:sym typeface="Anca Coder Bold"/>
              </a:rPr>
              <a:t>ACTUALIZACIÓN TECNOLÓGICA DEL NODO DE COMPUTACIÓN Y DATOS DEL CESGA</a:t>
            </a:r>
          </a:p>
        </p:txBody>
      </p:sp>
      <p:sp>
        <p:nvSpPr>
          <p:cNvPr id="8" name="Freeform 8"/>
          <p:cNvSpPr/>
          <p:nvPr/>
        </p:nvSpPr>
        <p:spPr>
          <a:xfrm>
            <a:off x="5985782" y="2527201"/>
            <a:ext cx="5395327" cy="3155478"/>
          </a:xfrm>
          <a:custGeom>
            <a:avLst/>
            <a:gdLst/>
            <a:ahLst/>
            <a:cxnLst/>
            <a:rect l="l" t="t" r="r" b="b"/>
            <a:pathLst>
              <a:path w="8092991" h="4733217">
                <a:moveTo>
                  <a:pt x="0" y="0"/>
                </a:moveTo>
                <a:lnTo>
                  <a:pt x="8092991" y="0"/>
                </a:lnTo>
                <a:lnTo>
                  <a:pt x="8092991" y="4733217"/>
                </a:lnTo>
                <a:lnTo>
                  <a:pt x="0" y="473321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320" t="-51037" b="-36151"/>
            </a:stretch>
          </a:blipFill>
        </p:spPr>
        <p:txBody>
          <a:bodyPr/>
          <a:lstStyle/>
          <a:p>
            <a:endParaRPr lang="es-ES" sz="1200"/>
          </a:p>
        </p:txBody>
      </p:sp>
      <p:sp>
        <p:nvSpPr>
          <p:cNvPr id="9" name="Freeform 9"/>
          <p:cNvSpPr/>
          <p:nvPr/>
        </p:nvSpPr>
        <p:spPr>
          <a:xfrm>
            <a:off x="500881" y="5893551"/>
            <a:ext cx="1776599" cy="507071"/>
          </a:xfrm>
          <a:custGeom>
            <a:avLst/>
            <a:gdLst/>
            <a:ahLst/>
            <a:cxnLst/>
            <a:rect l="l" t="t" r="r" b="b"/>
            <a:pathLst>
              <a:path w="2664899" h="760607">
                <a:moveTo>
                  <a:pt x="0" y="0"/>
                </a:moveTo>
                <a:lnTo>
                  <a:pt x="2664900" y="0"/>
                </a:lnTo>
                <a:lnTo>
                  <a:pt x="2664900" y="760607"/>
                </a:lnTo>
                <a:lnTo>
                  <a:pt x="0" y="76060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 sz="1200"/>
          </a:p>
        </p:txBody>
      </p:sp>
      <p:sp>
        <p:nvSpPr>
          <p:cNvPr id="10" name="Freeform 10"/>
          <p:cNvSpPr/>
          <p:nvPr/>
        </p:nvSpPr>
        <p:spPr>
          <a:xfrm>
            <a:off x="2740160" y="5893551"/>
            <a:ext cx="2048923" cy="507071"/>
          </a:xfrm>
          <a:custGeom>
            <a:avLst/>
            <a:gdLst/>
            <a:ahLst/>
            <a:cxnLst/>
            <a:rect l="l" t="t" r="r" b="b"/>
            <a:pathLst>
              <a:path w="3073384" h="760607">
                <a:moveTo>
                  <a:pt x="0" y="0"/>
                </a:moveTo>
                <a:lnTo>
                  <a:pt x="3073384" y="0"/>
                </a:lnTo>
                <a:lnTo>
                  <a:pt x="3073384" y="760607"/>
                </a:lnTo>
                <a:lnTo>
                  <a:pt x="0" y="76060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87977" t="-17843" r="-287285" b="-18984"/>
            </a:stretch>
          </a:blipFill>
        </p:spPr>
        <p:txBody>
          <a:bodyPr/>
          <a:lstStyle/>
          <a:p>
            <a:endParaRPr lang="es-ES" sz="1200"/>
          </a:p>
        </p:txBody>
      </p:sp>
      <p:sp>
        <p:nvSpPr>
          <p:cNvPr id="11" name="Freeform 11"/>
          <p:cNvSpPr/>
          <p:nvPr/>
        </p:nvSpPr>
        <p:spPr>
          <a:xfrm>
            <a:off x="5247638" y="5893551"/>
            <a:ext cx="1786556" cy="507071"/>
          </a:xfrm>
          <a:custGeom>
            <a:avLst/>
            <a:gdLst/>
            <a:ahLst/>
            <a:cxnLst/>
            <a:rect l="l" t="t" r="r" b="b"/>
            <a:pathLst>
              <a:path w="2679834" h="760607">
                <a:moveTo>
                  <a:pt x="0" y="0"/>
                </a:moveTo>
                <a:lnTo>
                  <a:pt x="2679834" y="0"/>
                </a:lnTo>
                <a:lnTo>
                  <a:pt x="2679834" y="760607"/>
                </a:lnTo>
                <a:lnTo>
                  <a:pt x="0" y="76060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18810" t="-12257" r="-200410" b="-18084"/>
            </a:stretch>
          </a:blipFill>
        </p:spPr>
        <p:txBody>
          <a:bodyPr/>
          <a:lstStyle/>
          <a:p>
            <a:endParaRPr lang="es-ES" sz="1200"/>
          </a:p>
        </p:txBody>
      </p:sp>
      <p:sp>
        <p:nvSpPr>
          <p:cNvPr id="12" name="Freeform 12"/>
          <p:cNvSpPr/>
          <p:nvPr/>
        </p:nvSpPr>
        <p:spPr>
          <a:xfrm>
            <a:off x="7620202" y="5893551"/>
            <a:ext cx="1511892" cy="507071"/>
          </a:xfrm>
          <a:custGeom>
            <a:avLst/>
            <a:gdLst/>
            <a:ahLst/>
            <a:cxnLst/>
            <a:rect l="l" t="t" r="r" b="b"/>
            <a:pathLst>
              <a:path w="2267838" h="760607">
                <a:moveTo>
                  <a:pt x="0" y="0"/>
                </a:moveTo>
                <a:lnTo>
                  <a:pt x="2267838" y="0"/>
                </a:lnTo>
                <a:lnTo>
                  <a:pt x="2267838" y="760607"/>
                </a:lnTo>
                <a:lnTo>
                  <a:pt x="0" y="76060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40598" t="-13651" r="-142712" b="-31511"/>
            </a:stretch>
          </a:blipFill>
        </p:spPr>
        <p:txBody>
          <a:bodyPr/>
          <a:lstStyle/>
          <a:p>
            <a:endParaRPr lang="es-ES" sz="1200"/>
          </a:p>
        </p:txBody>
      </p:sp>
      <p:sp>
        <p:nvSpPr>
          <p:cNvPr id="13" name="Freeform 13"/>
          <p:cNvSpPr/>
          <p:nvPr/>
        </p:nvSpPr>
        <p:spPr>
          <a:xfrm>
            <a:off x="9463197" y="5893551"/>
            <a:ext cx="2109748" cy="507071"/>
          </a:xfrm>
          <a:custGeom>
            <a:avLst/>
            <a:gdLst/>
            <a:ahLst/>
            <a:cxnLst/>
            <a:rect l="l" t="t" r="r" b="b"/>
            <a:pathLst>
              <a:path w="3164622" h="760607">
                <a:moveTo>
                  <a:pt x="0" y="0"/>
                </a:moveTo>
                <a:lnTo>
                  <a:pt x="3164622" y="0"/>
                </a:lnTo>
                <a:lnTo>
                  <a:pt x="3164622" y="760607"/>
                </a:lnTo>
                <a:lnTo>
                  <a:pt x="0" y="76060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31994" t="-30205" r="-2280" b="-28178"/>
            </a:stretch>
          </a:blipFill>
        </p:spPr>
        <p:txBody>
          <a:bodyPr/>
          <a:lstStyle/>
          <a:p>
            <a:endParaRPr lang="es-ES" sz="1200"/>
          </a:p>
        </p:txBody>
      </p:sp>
      <p:sp>
        <p:nvSpPr>
          <p:cNvPr id="14" name="Marcador de número de diapositiva 13">
            <a:extLst>
              <a:ext uri="{FF2B5EF4-FFF2-40B4-BE49-F238E27FC236}">
                <a16:creationId xmlns:a16="http://schemas.microsoft.com/office/drawing/2014/main" id="{A236221F-0548-AC28-510D-632202C51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DC361-C5F9-BF48-8535-0487A58B668C}" type="slidenum">
              <a:rPr lang="es-ES" smtClean="0"/>
              <a:t>16</a:t>
            </a:fld>
            <a:endParaRPr lang="es-E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413416" y="1123512"/>
            <a:ext cx="3365169" cy="374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44"/>
              </a:lnSpc>
              <a:spcBef>
                <a:spcPct val="0"/>
              </a:spcBef>
            </a:pPr>
            <a:r>
              <a:rPr lang="en-US" sz="2245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QUANTUM COMPUTING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137149" y="678548"/>
            <a:ext cx="10404909" cy="258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04"/>
              </a:lnSpc>
              <a:spcBef>
                <a:spcPct val="0"/>
              </a:spcBef>
            </a:pPr>
            <a:r>
              <a:rPr lang="en-US" sz="1965" b="1">
                <a:solidFill>
                  <a:srgbClr val="000000"/>
                </a:solidFill>
                <a:latin typeface="Anca Coder Bold"/>
                <a:ea typeface="Anca Coder Bold"/>
                <a:cs typeface="Anca Coder Bold"/>
                <a:sym typeface="Anca Coder Bold"/>
              </a:rPr>
              <a:t>ACTUALIZACIÓN TECNOLÓGICA DEL NODO DE COMPUTACIÓN Y DATOS DEL CESGA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251405" y="2057071"/>
            <a:ext cx="2069253" cy="5420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15"/>
              </a:lnSpc>
            </a:pPr>
            <a:r>
              <a:rPr lang="en-US" sz="3225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QMIO LAB</a:t>
            </a:r>
          </a:p>
        </p:txBody>
      </p:sp>
      <p:sp>
        <p:nvSpPr>
          <p:cNvPr id="5" name="AutoShape 5"/>
          <p:cNvSpPr/>
          <p:nvPr/>
        </p:nvSpPr>
        <p:spPr>
          <a:xfrm flipV="1">
            <a:off x="6251405" y="3174040"/>
            <a:ext cx="2093985" cy="0"/>
          </a:xfrm>
          <a:prstGeom prst="line">
            <a:avLst/>
          </a:prstGeom>
          <a:ln w="28575" cap="flat">
            <a:solidFill>
              <a:srgbClr val="000000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es-ES" sz="1200"/>
          </a:p>
        </p:txBody>
      </p:sp>
      <p:sp>
        <p:nvSpPr>
          <p:cNvPr id="6" name="TextBox 6"/>
          <p:cNvSpPr txBox="1"/>
          <p:nvPr/>
        </p:nvSpPr>
        <p:spPr>
          <a:xfrm>
            <a:off x="5894535" y="3367716"/>
            <a:ext cx="5268765" cy="13899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0112" lvl="1" indent="-170057" algn="just">
              <a:lnSpc>
                <a:spcPts val="2205"/>
              </a:lnSpc>
              <a:spcBef>
                <a:spcPct val="0"/>
              </a:spcBef>
              <a:buFont typeface="Arial"/>
              <a:buChar char="•"/>
            </a:pPr>
            <a:r>
              <a:rPr lang="en-US" sz="1575" dirty="0" err="1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Modelo</a:t>
            </a:r>
            <a:r>
              <a:rPr lang="en-US" sz="1575" dirty="0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 IQM Spark.</a:t>
            </a:r>
          </a:p>
          <a:p>
            <a:pPr marL="340112" lvl="1" indent="-170057" algn="just">
              <a:lnSpc>
                <a:spcPts val="2205"/>
              </a:lnSpc>
              <a:spcBef>
                <a:spcPct val="0"/>
              </a:spcBef>
              <a:buFont typeface="Arial"/>
              <a:buChar char="•"/>
            </a:pPr>
            <a:r>
              <a:rPr lang="en-US" sz="1575" dirty="0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5 </a:t>
            </a:r>
            <a:r>
              <a:rPr lang="en-US" sz="1575" dirty="0" err="1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cúbits</a:t>
            </a:r>
            <a:r>
              <a:rPr lang="en-US" sz="1575" dirty="0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 </a:t>
            </a:r>
            <a:r>
              <a:rPr lang="en-US" sz="1575" dirty="0" err="1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superconductores</a:t>
            </a:r>
            <a:r>
              <a:rPr lang="en-US" sz="1575" dirty="0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.</a:t>
            </a:r>
          </a:p>
          <a:p>
            <a:pPr marL="340112" lvl="1" indent="-170057" algn="just">
              <a:lnSpc>
                <a:spcPts val="2205"/>
              </a:lnSpc>
              <a:spcBef>
                <a:spcPct val="0"/>
              </a:spcBef>
              <a:buFont typeface="Arial"/>
              <a:buChar char="•"/>
            </a:pPr>
            <a:r>
              <a:rPr lang="en-US" sz="1575" dirty="0" err="1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Tecnología</a:t>
            </a:r>
            <a:r>
              <a:rPr lang="en-US" sz="1575" dirty="0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 de 4 </a:t>
            </a:r>
            <a:r>
              <a:rPr lang="en-US" sz="1575" dirty="0" err="1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acopladores</a:t>
            </a:r>
            <a:r>
              <a:rPr lang="en-US" sz="1575" dirty="0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.</a:t>
            </a:r>
          </a:p>
          <a:p>
            <a:pPr marL="340112" lvl="1" indent="-170057" algn="just">
              <a:lnSpc>
                <a:spcPts val="2205"/>
              </a:lnSpc>
              <a:spcBef>
                <a:spcPct val="0"/>
              </a:spcBef>
              <a:buFont typeface="Arial"/>
              <a:buChar char="•"/>
            </a:pPr>
            <a:r>
              <a:rPr lang="en-US" sz="1575" dirty="0" err="1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Fidelidad</a:t>
            </a:r>
            <a:r>
              <a:rPr lang="en-US" sz="1575" dirty="0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 </a:t>
            </a:r>
            <a:r>
              <a:rPr lang="en-US" sz="1575" dirty="0" err="1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mediana</a:t>
            </a:r>
            <a:r>
              <a:rPr lang="en-US" sz="1575" dirty="0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 de </a:t>
            </a:r>
            <a:r>
              <a:rPr lang="en-US" sz="1575" dirty="0" err="1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puerta</a:t>
            </a:r>
            <a:r>
              <a:rPr lang="en-US" sz="1575" dirty="0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 de dos </a:t>
            </a:r>
            <a:r>
              <a:rPr lang="en-US" sz="1575" dirty="0" err="1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cúbits</a:t>
            </a:r>
            <a:r>
              <a:rPr lang="en-US" sz="1575" dirty="0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 (CZ): 99%.</a:t>
            </a:r>
          </a:p>
          <a:p>
            <a:pPr marL="340112" lvl="1" indent="-170057" algn="just">
              <a:lnSpc>
                <a:spcPts val="2205"/>
              </a:lnSpc>
              <a:spcBef>
                <a:spcPct val="0"/>
              </a:spcBef>
              <a:buFont typeface="Arial"/>
              <a:buChar char="•"/>
            </a:pPr>
            <a:r>
              <a:rPr lang="en-US" sz="1575" dirty="0" err="1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Acceso</a:t>
            </a:r>
            <a:r>
              <a:rPr lang="en-US" sz="1575" dirty="0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 </a:t>
            </a:r>
            <a:r>
              <a:rPr lang="en-US" sz="1575" dirty="0" err="1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por</a:t>
            </a:r>
            <a:r>
              <a:rPr lang="en-US" sz="1575" dirty="0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 </a:t>
            </a:r>
            <a:r>
              <a:rPr lang="en-US" sz="1575" dirty="0" err="1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pulsos</a:t>
            </a:r>
            <a:r>
              <a:rPr lang="en-US" sz="1575" dirty="0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136157" y="2717838"/>
            <a:ext cx="2299747" cy="2375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543" b="1" dirty="0" err="1">
                <a:solidFill>
                  <a:srgbClr val="000000"/>
                </a:solidFill>
                <a:latin typeface="+mj-lt"/>
                <a:ea typeface="Roboto Slab Bold"/>
                <a:cs typeface="Roboto Slab Bold"/>
                <a:sym typeface="Roboto Slab Bold"/>
              </a:rPr>
              <a:t>Aprendizaje</a:t>
            </a:r>
            <a:r>
              <a:rPr lang="en-US" sz="1543" b="1" dirty="0">
                <a:solidFill>
                  <a:srgbClr val="000000"/>
                </a:solidFill>
                <a:latin typeface="+mj-lt"/>
                <a:ea typeface="Roboto Slab Bold"/>
                <a:cs typeface="Roboto Slab Bold"/>
                <a:sym typeface="Roboto Slab Bold"/>
              </a:rPr>
              <a:t> y </a:t>
            </a:r>
            <a:r>
              <a:rPr lang="en-US" sz="1543" b="1" dirty="0" err="1">
                <a:solidFill>
                  <a:srgbClr val="000000"/>
                </a:solidFill>
                <a:latin typeface="+mj-lt"/>
                <a:ea typeface="Roboto Slab Bold"/>
                <a:cs typeface="Roboto Slab Bold"/>
                <a:sym typeface="Roboto Slab Bold"/>
              </a:rPr>
              <a:t>validación</a:t>
            </a:r>
            <a:endParaRPr lang="en-US" sz="1543" b="1" dirty="0">
              <a:solidFill>
                <a:srgbClr val="000000"/>
              </a:solidFill>
              <a:latin typeface="+mj-lt"/>
              <a:ea typeface="Roboto Slab Bold"/>
              <a:cs typeface="Roboto Slab Bold"/>
              <a:sym typeface="Roboto Slab Bold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222864" y="1975714"/>
            <a:ext cx="3911985" cy="3458193"/>
          </a:xfrm>
          <a:custGeom>
            <a:avLst/>
            <a:gdLst/>
            <a:ahLst/>
            <a:cxnLst/>
            <a:rect l="l" t="t" r="r" b="b"/>
            <a:pathLst>
              <a:path w="5867977" h="5187289">
                <a:moveTo>
                  <a:pt x="0" y="0"/>
                </a:moveTo>
                <a:lnTo>
                  <a:pt x="5867978" y="0"/>
                </a:lnTo>
                <a:lnTo>
                  <a:pt x="5867978" y="5187288"/>
                </a:lnTo>
                <a:lnTo>
                  <a:pt x="0" y="51872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3432" r="-148368" b="-33757"/>
            </a:stretch>
          </a:blipFill>
        </p:spPr>
        <p:txBody>
          <a:bodyPr/>
          <a:lstStyle/>
          <a:p>
            <a:endParaRPr lang="es-ES" sz="120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F67A268-EE67-59B6-D993-A035D4BE5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DC361-C5F9-BF48-8535-0487A58B668C}" type="slidenum">
              <a:rPr lang="es-ES" smtClean="0"/>
              <a:t>17</a:t>
            </a:fld>
            <a:endParaRPr lang="es-E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49E6D6-F3A8-8675-256F-3C31F6D109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820BBEB-55F8-47EE-8921-C8756279CD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667250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es-ES" sz="1800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Sistema experimental capaz de detectar, caracterizar y analizar la radiación cósmica incidente sobre el computador cuántico superconductor </a:t>
            </a:r>
            <a:r>
              <a:rPr lang="es-ES" sz="1800" dirty="0" err="1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Qmio</a:t>
            </a:r>
            <a:r>
              <a:rPr lang="es-ES" sz="1800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II, con el fin de estudiar su impacto en el funcionamiento de sus </a:t>
            </a:r>
            <a:r>
              <a:rPr lang="es-ES" sz="1800" dirty="0" err="1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qubits</a:t>
            </a:r>
            <a:r>
              <a:rPr lang="es-ES" sz="1800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y en la fiabilidad de los cálculos cuánticos.</a:t>
            </a:r>
          </a:p>
          <a:p>
            <a:pPr algn="just">
              <a:lnSpc>
                <a:spcPct val="120000"/>
              </a:lnSpc>
            </a:pPr>
            <a:endParaRPr lang="es-ES" sz="1800" dirty="0"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es-ES" sz="1800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Constituido principalmente por:</a:t>
            </a:r>
          </a:p>
          <a:p>
            <a:pPr algn="just">
              <a:lnSpc>
                <a:spcPct val="120000"/>
              </a:lnSpc>
            </a:pPr>
            <a:endParaRPr lang="es-ES" sz="1800" dirty="0"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lvl="1" algn="just">
              <a:lnSpc>
                <a:spcPct val="120000"/>
              </a:lnSpc>
            </a:pPr>
            <a:r>
              <a:rPr lang="es-ES" sz="1700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Detectores de radiación</a:t>
            </a:r>
          </a:p>
          <a:p>
            <a:pPr lvl="1" algn="just">
              <a:lnSpc>
                <a:spcPct val="120000"/>
              </a:lnSpc>
            </a:pPr>
            <a:r>
              <a:rPr lang="es-ES" sz="1700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Fotomultiplicadores de silicio para conversión de las de radiación a señales eléctricas</a:t>
            </a:r>
          </a:p>
          <a:p>
            <a:pPr lvl="1" algn="just">
              <a:lnSpc>
                <a:spcPct val="120000"/>
              </a:lnSpc>
            </a:pPr>
            <a:r>
              <a:rPr lang="es-ES" sz="1700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Electrónica para acondicionamiento y estabilización de las señales</a:t>
            </a:r>
          </a:p>
          <a:p>
            <a:pPr lvl="1" algn="just">
              <a:lnSpc>
                <a:spcPct val="120000"/>
              </a:lnSpc>
            </a:pPr>
            <a:r>
              <a:rPr lang="es-ES" sz="1700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Módulos de digitalización para la medición de tiempos con precisión</a:t>
            </a:r>
          </a:p>
          <a:p>
            <a:pPr lvl="1" algn="just">
              <a:lnSpc>
                <a:spcPct val="120000"/>
              </a:lnSpc>
            </a:pPr>
            <a:r>
              <a:rPr lang="es-ES" sz="1700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Sistemas informáticos de control y adquisición de datos</a:t>
            </a:r>
          </a:p>
          <a:p>
            <a:pPr marL="457200" lvl="1" indent="0" algn="just">
              <a:lnSpc>
                <a:spcPct val="120000"/>
              </a:lnSpc>
              <a:buNone/>
            </a:pPr>
            <a:endParaRPr lang="es-ES" sz="1600" dirty="0"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es-ES" sz="1700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Inversión: 254.858,18 €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F7FA4E2-5531-302A-9628-DC4E0EC03D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2814438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Convenio de colaboración para la creación de la </a:t>
            </a:r>
            <a:r>
              <a:rPr lang="es-ES" sz="2000" b="1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Unidad Mixta de Investigación</a:t>
            </a: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especializada en tecnologías cuánticas aplicadas a la física de partículas y nuclear </a:t>
            </a:r>
            <a:r>
              <a:rPr lang="es-ES" sz="2000" b="1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“IGFAE-CESGA QUANTUM COMPUTING LAB”</a:t>
            </a:r>
          </a:p>
          <a:p>
            <a:pPr marL="0" indent="0" algn="just">
              <a:lnSpc>
                <a:spcPct val="120000"/>
              </a:lnSpc>
              <a:buNone/>
            </a:pPr>
            <a:endParaRPr lang="es-ES" sz="1300" dirty="0"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s-ES" sz="1900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Objetivo: </a:t>
            </a:r>
            <a:r>
              <a:rPr lang="es-ES" sz="1900" dirty="0">
                <a:latin typeface="Verdana" panose="020B0604030504040204" pitchFamily="34" charset="0"/>
                <a:ea typeface="Verdana" panose="020B0604030504040204" pitchFamily="34" charset="0"/>
              </a:rPr>
              <a:t>La Unidad Mixta incorporará, entre otras, líneas de investigación dedicadas a la </a:t>
            </a:r>
            <a:r>
              <a:rPr lang="es-ES" sz="1900" u="sng" dirty="0">
                <a:latin typeface="Verdana" panose="020B0604030504040204" pitchFamily="34" charset="0"/>
                <a:ea typeface="Verdana" panose="020B0604030504040204" pitchFamily="34" charset="0"/>
              </a:rPr>
              <a:t>simulación cuántica analógica en física de partículas, nuclear y campos relacionados, así como al estudio de fenómenos físicos asociados a eventos cósmicos de alta energía </a:t>
            </a:r>
            <a:r>
              <a:rPr lang="es-ES" sz="1900" dirty="0">
                <a:latin typeface="Verdana" panose="020B0604030504040204" pitchFamily="34" charset="0"/>
                <a:ea typeface="Verdana" panose="020B0604030504040204" pitchFamily="34" charset="0"/>
              </a:rPr>
              <a:t>que pudiesen influenciar estas tecnologías.</a:t>
            </a:r>
            <a:endParaRPr lang="es-ES" sz="1900" dirty="0"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</a:pPr>
            <a:endParaRPr lang="es-ES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AutoShape 2" descr="PINE SET-UP - AQT - Alpine Quantum Technologies">
            <a:extLst>
              <a:ext uri="{FF2B5EF4-FFF2-40B4-BE49-F238E27FC236}">
                <a16:creationId xmlns:a16="http://schemas.microsoft.com/office/drawing/2014/main" id="{B6BDCE15-FD9F-0CA7-202B-5014B72A60C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030" name="Picture 6" descr="Visual Identity - IGFAE">
            <a:extLst>
              <a:ext uri="{FF2B5EF4-FFF2-40B4-BE49-F238E27FC236}">
                <a16:creationId xmlns:a16="http://schemas.microsoft.com/office/drawing/2014/main" id="{25BFBC7D-1E16-AE7C-6B22-1081051641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5357" y="5140691"/>
            <a:ext cx="1464250" cy="467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nicio - Cesga - Centro de Supercomputación de Galicia">
            <a:extLst>
              <a:ext uri="{FF2B5EF4-FFF2-40B4-BE49-F238E27FC236}">
                <a16:creationId xmlns:a16="http://schemas.microsoft.com/office/drawing/2014/main" id="{420A000F-A5B8-EC5E-65BF-33AA896323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8962" y="5083541"/>
            <a:ext cx="2284972" cy="581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ítulo 3">
            <a:extLst>
              <a:ext uri="{FF2B5EF4-FFF2-40B4-BE49-F238E27FC236}">
                <a16:creationId xmlns:a16="http://schemas.microsoft.com/office/drawing/2014/main" id="{31740213-1A6A-90B1-53BB-1B6CD37E4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just"/>
            <a:r>
              <a:rPr lang="es-ES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INFRAESTRUCTURA DE DETECCIÓN DE RAYOS CÓSMICOS </a:t>
            </a:r>
            <a:r>
              <a:rPr lang="es-ES" sz="2400" dirty="0">
                <a:solidFill>
                  <a:schemeClr val="bg1"/>
                </a:solidFill>
              </a:rPr>
              <a:t>(Actuación Quantum </a:t>
            </a:r>
            <a:r>
              <a:rPr lang="es-ES" sz="2400" dirty="0" err="1">
                <a:solidFill>
                  <a:schemeClr val="bg1"/>
                </a:solidFill>
              </a:rPr>
              <a:t>Computer</a:t>
            </a:r>
            <a:r>
              <a:rPr lang="es-ES" sz="2400" dirty="0">
                <a:solidFill>
                  <a:schemeClr val="bg1"/>
                </a:solidFill>
              </a:rPr>
              <a:t> II)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1EF43177-F898-2762-6F4F-9CDD340B9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1BFA8-DA6C-417A-A62D-5335CF7F5661}" type="slidenum">
              <a:rPr lang="es-ES" smtClean="0"/>
              <a:pPr/>
              <a:t>18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702004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1C5FEF-32BA-620B-D867-146C4AE7F7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83F223E0-95C9-0EF6-3965-440D74DAC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s-ES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INFRAESTRUCTURA DE COMPUTACIÓN CUÁNTICA FOTÓNICA </a:t>
            </a:r>
            <a:r>
              <a:rPr lang="es-ES" sz="2400" dirty="0">
                <a:solidFill>
                  <a:schemeClr val="bg1"/>
                </a:solidFill>
              </a:rPr>
              <a:t>(Actuación Quantum </a:t>
            </a:r>
            <a:r>
              <a:rPr lang="es-ES" sz="2400" dirty="0" err="1">
                <a:solidFill>
                  <a:schemeClr val="bg1"/>
                </a:solidFill>
              </a:rPr>
              <a:t>Computer</a:t>
            </a:r>
            <a:r>
              <a:rPr lang="es-ES" sz="2400" dirty="0">
                <a:solidFill>
                  <a:schemeClr val="bg1"/>
                </a:solidFill>
              </a:rPr>
              <a:t> II)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E840E34A-72EF-1E47-E93F-42C35E32F72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es-ES" sz="1800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Infraestructura para la construcción de sistemas de cómputo y optimización mediante tecnología fotónica cuántica, y particularmente la construcción de una máquina de Ising coherente.</a:t>
            </a:r>
          </a:p>
          <a:p>
            <a:pPr algn="just">
              <a:lnSpc>
                <a:spcPct val="120000"/>
              </a:lnSpc>
            </a:pPr>
            <a:endParaRPr lang="es-ES" sz="1800" dirty="0"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es-ES" sz="1800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Constituido por:</a:t>
            </a:r>
          </a:p>
          <a:p>
            <a:pPr lvl="1" algn="just">
              <a:lnSpc>
                <a:spcPct val="120000"/>
              </a:lnSpc>
            </a:pPr>
            <a:r>
              <a:rPr lang="es-ES" sz="1700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Láseres y generadores de señal</a:t>
            </a:r>
          </a:p>
          <a:p>
            <a:pPr lvl="1" algn="just">
              <a:lnSpc>
                <a:spcPct val="120000"/>
              </a:lnSpc>
            </a:pPr>
            <a:r>
              <a:rPr lang="es-ES" sz="1700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Sistemas de modulación de señal</a:t>
            </a:r>
          </a:p>
          <a:p>
            <a:pPr lvl="1" algn="just">
              <a:lnSpc>
                <a:spcPct val="120000"/>
              </a:lnSpc>
            </a:pPr>
            <a:r>
              <a:rPr lang="es-ES" sz="1700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Elementos ópticos para trabajar con la luz</a:t>
            </a:r>
          </a:p>
          <a:p>
            <a:pPr lvl="1" algn="just">
              <a:lnSpc>
                <a:spcPct val="120000"/>
              </a:lnSpc>
            </a:pPr>
            <a:r>
              <a:rPr lang="es-ES" sz="1700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Sistemas de detección y medición de señal</a:t>
            </a:r>
          </a:p>
          <a:p>
            <a:pPr lvl="1" algn="just">
              <a:lnSpc>
                <a:spcPct val="120000"/>
              </a:lnSpc>
            </a:pPr>
            <a:r>
              <a:rPr lang="es-ES" sz="1700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Sistemas de cómputo para procesado de señal</a:t>
            </a:r>
          </a:p>
          <a:p>
            <a:pPr lvl="1" algn="just">
              <a:lnSpc>
                <a:spcPct val="120000"/>
              </a:lnSpc>
            </a:pPr>
            <a:r>
              <a:rPr lang="es-ES" sz="1700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Soportes</a:t>
            </a:r>
          </a:p>
          <a:p>
            <a:pPr lvl="1" algn="just">
              <a:lnSpc>
                <a:spcPct val="120000"/>
              </a:lnSpc>
            </a:pPr>
            <a:r>
              <a:rPr lang="es-ES" sz="1700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Otros elementos</a:t>
            </a:r>
          </a:p>
          <a:p>
            <a:pPr marL="457200" lvl="1" indent="0" algn="just">
              <a:lnSpc>
                <a:spcPct val="120000"/>
              </a:lnSpc>
              <a:buNone/>
            </a:pPr>
            <a:endParaRPr lang="es-ES" sz="1700" dirty="0"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228600" lvl="1" algn="just">
              <a:lnSpc>
                <a:spcPct val="120000"/>
              </a:lnSpc>
              <a:spcBef>
                <a:spcPts val="1000"/>
              </a:spcBef>
            </a:pPr>
            <a:r>
              <a:rPr lang="es-ES" sz="1900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Inversión: 1.429.227,27 €</a:t>
            </a:r>
          </a:p>
          <a:p>
            <a:pPr marL="228600" lvl="1" algn="just">
              <a:lnSpc>
                <a:spcPct val="120000"/>
              </a:lnSpc>
              <a:spcBef>
                <a:spcPts val="1000"/>
              </a:spcBef>
            </a:pPr>
            <a:r>
              <a:rPr lang="es-ES" sz="1900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Asistencias técnicas: 141.993,62€ </a:t>
            </a:r>
          </a:p>
          <a:p>
            <a:pPr algn="just">
              <a:lnSpc>
                <a:spcPct val="120000"/>
              </a:lnSpc>
            </a:pPr>
            <a:endParaRPr lang="es-ES" sz="2400" dirty="0"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lvl="1" algn="just">
              <a:lnSpc>
                <a:spcPct val="120000"/>
              </a:lnSpc>
            </a:pPr>
            <a:endParaRPr lang="es-ES" sz="1000" dirty="0"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C4D2283-209D-5DBC-1AB7-9C4DF0F37F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2814438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Convenio de colaboración para la creación de la </a:t>
            </a:r>
            <a:r>
              <a:rPr lang="es-ES" sz="2000" b="1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Unidad Mixta de Investigación</a:t>
            </a: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especializada computación cuántica óptica </a:t>
            </a:r>
            <a:r>
              <a:rPr lang="es-ES" sz="2000" b="1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“VQCC-CESGA QUANTUM OPTICAL COMPUTING LAB”</a:t>
            </a:r>
          </a:p>
          <a:p>
            <a:pPr marL="0" indent="0" algn="just">
              <a:lnSpc>
                <a:spcPct val="120000"/>
              </a:lnSpc>
              <a:buNone/>
            </a:pPr>
            <a:endParaRPr lang="es-ES" sz="1300" dirty="0"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s-ES" sz="1900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Objetivo: Impulsar investigación de excelencia en tecnologías cuánticas de computación, formación de personal investigador, atracción de talento internacional y la transferencia de conocimiento al ecosistema científico, académico y productivo.</a:t>
            </a:r>
          </a:p>
          <a:p>
            <a:pPr>
              <a:lnSpc>
                <a:spcPct val="120000"/>
              </a:lnSpc>
            </a:pPr>
            <a:endParaRPr lang="es-ES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AutoShape 2" descr="PINE SET-UP - AQT - Alpine Quantum Technologies">
            <a:extLst>
              <a:ext uri="{FF2B5EF4-FFF2-40B4-BE49-F238E27FC236}">
                <a16:creationId xmlns:a16="http://schemas.microsoft.com/office/drawing/2014/main" id="{1E3C1117-298B-B740-EAC6-58C344A01B7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032" name="Picture 8" descr="Inicio - Cesga - Centro de Supercomputación de Galicia">
            <a:extLst>
              <a:ext uri="{FF2B5EF4-FFF2-40B4-BE49-F238E27FC236}">
                <a16:creationId xmlns:a16="http://schemas.microsoft.com/office/drawing/2014/main" id="{842ACD5B-BE1D-698C-710E-E690FDF9F0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9584" y="4775000"/>
            <a:ext cx="2284972" cy="581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Vigo Quantum Communication Center (VQCC) - University of Vigo">
            <a:extLst>
              <a:ext uri="{FF2B5EF4-FFF2-40B4-BE49-F238E27FC236}">
                <a16:creationId xmlns:a16="http://schemas.microsoft.com/office/drawing/2014/main" id="{CC3B8201-498C-9B58-FBB0-867384A392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9584" y="5628281"/>
            <a:ext cx="3554844" cy="472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C85757A4-3703-B76B-2378-2C6506F89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1BFA8-DA6C-417A-A62D-5335CF7F5661}" type="slidenum">
              <a:rPr lang="es-ES" smtClean="0"/>
              <a:pPr/>
              <a:t>19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09691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116E6398-3FCC-22AB-C244-6EDF6D4E7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952" y="-7515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gl-ES" sz="3700">
                <a:solidFill>
                  <a:schemeClr val="bg1"/>
                </a:solidFill>
              </a:rPr>
              <a:t>Centro de Supercomputación de Galicia</a:t>
            </a:r>
            <a:endParaRPr lang="es-ES" sz="3700">
              <a:solidFill>
                <a:schemeClr val="bg1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70F8ED78-FA8E-7857-BF68-3E85FA3316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751163"/>
            <a:ext cx="5924909" cy="4511615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es-ES" dirty="0">
                <a:cs typeface="Al Bayan Plain" pitchFamily="2" charset="-78"/>
              </a:rPr>
              <a:t>Fundado en </a:t>
            </a:r>
            <a:r>
              <a:rPr lang="es-ES" b="1" dirty="0">
                <a:cs typeface="AL BAYAN PLAIN" pitchFamily="2" charset="-78"/>
              </a:rPr>
              <a:t>1993</a:t>
            </a:r>
          </a:p>
          <a:p>
            <a:pPr algn="just">
              <a:lnSpc>
                <a:spcPct val="120000"/>
              </a:lnSpc>
            </a:pPr>
            <a:r>
              <a:rPr lang="es-ES" dirty="0">
                <a:cs typeface="Al Bayan Plain" pitchFamily="2" charset="-78"/>
              </a:rPr>
              <a:t>Fundación pública: Patronato compuesto por miembros de la </a:t>
            </a:r>
            <a:r>
              <a:rPr lang="es-ES" b="1" dirty="0">
                <a:cs typeface="AL BAYAN PLAIN" pitchFamily="2" charset="-78"/>
              </a:rPr>
              <a:t>Xunta de Galicia </a:t>
            </a:r>
            <a:r>
              <a:rPr lang="es-ES" dirty="0">
                <a:cs typeface="Al Bayan Plain" pitchFamily="2" charset="-78"/>
              </a:rPr>
              <a:t>y del </a:t>
            </a:r>
            <a:r>
              <a:rPr lang="es-ES" b="1" dirty="0">
                <a:cs typeface="AL BAYAN PLAIN" pitchFamily="2" charset="-78"/>
              </a:rPr>
              <a:t>CSIC</a:t>
            </a:r>
          </a:p>
          <a:p>
            <a:pPr algn="just">
              <a:lnSpc>
                <a:spcPct val="120000"/>
              </a:lnSpc>
            </a:pPr>
            <a:r>
              <a:rPr lang="es-ES" dirty="0">
                <a:cs typeface="Al Bayan Plain" pitchFamily="2" charset="-78"/>
              </a:rPr>
              <a:t>Sede en </a:t>
            </a:r>
            <a:r>
              <a:rPr lang="es-ES" b="1" dirty="0">
                <a:cs typeface="AL BAYAN PLAIN" pitchFamily="2" charset="-78"/>
              </a:rPr>
              <a:t>Santiago de Compostela</a:t>
            </a:r>
            <a:endParaRPr lang="es-ES" dirty="0">
              <a:cs typeface="Al Bayan Plain" pitchFamily="2" charset="-78"/>
            </a:endParaRPr>
          </a:p>
          <a:p>
            <a:pPr algn="just">
              <a:lnSpc>
                <a:spcPct val="120000"/>
              </a:lnSpc>
            </a:pPr>
            <a:r>
              <a:rPr lang="es-ES" b="1" dirty="0">
                <a:cs typeface="AL BAYAN PLAIN" pitchFamily="2" charset="-78"/>
              </a:rPr>
              <a:t>Misión</a:t>
            </a:r>
            <a:r>
              <a:rPr lang="es-ES" dirty="0">
                <a:cs typeface="Al Bayan Plain" pitchFamily="2" charset="-78"/>
              </a:rPr>
              <a:t>: Contribuir al avance de la Ciencia y la Tecnología por medio de:</a:t>
            </a:r>
          </a:p>
          <a:p>
            <a:pPr lvl="1" algn="just">
              <a:lnSpc>
                <a:spcPct val="120000"/>
              </a:lnSpc>
            </a:pPr>
            <a:r>
              <a:rPr lang="es-ES" b="1" dirty="0">
                <a:cs typeface="AL BAYAN PLAIN" pitchFamily="2" charset="-78"/>
              </a:rPr>
              <a:t>Investigación</a:t>
            </a:r>
            <a:r>
              <a:rPr lang="es-ES" dirty="0">
                <a:cs typeface="Al Bayan Plain" pitchFamily="2" charset="-78"/>
              </a:rPr>
              <a:t> en las áreas de </a:t>
            </a:r>
            <a:r>
              <a:rPr lang="es-ES" b="1" dirty="0">
                <a:cs typeface="AL BAYAN PLAIN" pitchFamily="2" charset="-78"/>
              </a:rPr>
              <a:t>computación de altas prestaciones</a:t>
            </a:r>
            <a:r>
              <a:rPr lang="es-ES" dirty="0">
                <a:cs typeface="Al Bayan Plain" pitchFamily="2" charset="-78"/>
              </a:rPr>
              <a:t>, </a:t>
            </a:r>
            <a:r>
              <a:rPr lang="es-ES" b="1" dirty="0">
                <a:cs typeface="AL BAYAN PLAIN" pitchFamily="2" charset="-78"/>
              </a:rPr>
              <a:t>comunicaciones</a:t>
            </a:r>
            <a:r>
              <a:rPr lang="es-ES" dirty="0">
                <a:cs typeface="Al Bayan Plain" pitchFamily="2" charset="-78"/>
              </a:rPr>
              <a:t> y </a:t>
            </a:r>
            <a:r>
              <a:rPr lang="es-ES" b="1" dirty="0">
                <a:cs typeface="AL BAYAN PLAIN" pitchFamily="2" charset="-78"/>
              </a:rPr>
              <a:t>emergentes</a:t>
            </a:r>
            <a:r>
              <a:rPr lang="es-ES" dirty="0">
                <a:cs typeface="Al Bayan Plain" pitchFamily="2" charset="-78"/>
              </a:rPr>
              <a:t> relacionadas (más de 250 proyectos)</a:t>
            </a:r>
          </a:p>
          <a:p>
            <a:pPr lvl="1" algn="just">
              <a:lnSpc>
                <a:spcPct val="120000"/>
              </a:lnSpc>
            </a:pPr>
            <a:r>
              <a:rPr lang="es-ES" dirty="0">
                <a:cs typeface="Al Bayan Plain" pitchFamily="2" charset="-78"/>
              </a:rPr>
              <a:t>Facilitar </a:t>
            </a:r>
            <a:r>
              <a:rPr lang="es-ES" b="1" dirty="0">
                <a:cs typeface="AL BAYAN PLAIN" pitchFamily="2" charset="-78"/>
              </a:rPr>
              <a:t>acceso a infraestructuras </a:t>
            </a:r>
            <a:r>
              <a:rPr lang="es-ES" dirty="0">
                <a:cs typeface="Al Bayan Plain" pitchFamily="2" charset="-78"/>
              </a:rPr>
              <a:t>avanzadas a usuarios y proyectos ( &gt;  1000 investigadores al cálculo actualmente)</a:t>
            </a:r>
          </a:p>
          <a:p>
            <a:pPr lvl="1"/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pic>
        <p:nvPicPr>
          <p:cNvPr id="6" name="Imagen 4">
            <a:extLst>
              <a:ext uri="{FF2B5EF4-FFF2-40B4-BE49-F238E27FC236}">
                <a16:creationId xmlns:a16="http://schemas.microsoft.com/office/drawing/2014/main" id="{82964621-B670-E0B9-B891-F3FD916462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25" b="6125"/>
          <a:stretch/>
        </p:blipFill>
        <p:spPr>
          <a:xfrm>
            <a:off x="7524007" y="2354318"/>
            <a:ext cx="4113573" cy="3086260"/>
          </a:xfrm>
          <a:prstGeom prst="rect">
            <a:avLst/>
          </a:prstGeom>
          <a:noFill/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7F0F686-224E-9CBC-E9C7-919000AE4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1BFA8-DA6C-417A-A62D-5335CF7F5661}" type="slidenum">
              <a:rPr lang="es-ES" smtClean="0"/>
              <a:pPr/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206646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984629-A1F8-F85D-4F94-AB20A362E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5C9B5ADE-5A4E-6D65-7294-D26284BE1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1665"/>
            <a:ext cx="10515600" cy="1325563"/>
          </a:xfrm>
        </p:spPr>
        <p:txBody>
          <a:bodyPr/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DATACENTER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12B03F86-C835-5718-7E2C-19AE44B53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DC361-C5F9-BF48-8535-0487A58B668C}" type="slidenum">
              <a:rPr lang="es-ES" smtClean="0"/>
              <a:t>20</a:t>
            </a:fld>
            <a:endParaRPr lang="es-ES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08C0A355-B331-E132-F0B3-317E05D95061}"/>
              </a:ext>
            </a:extLst>
          </p:cNvPr>
          <p:cNvGrpSpPr/>
          <p:nvPr/>
        </p:nvGrpSpPr>
        <p:grpSpPr>
          <a:xfrm>
            <a:off x="2049162" y="1417340"/>
            <a:ext cx="7772400" cy="5258995"/>
            <a:chOff x="2049162" y="1417340"/>
            <a:chExt cx="7772400" cy="5258995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AAA8C073-8A18-6DE8-464B-9BE703357A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49162" y="1417340"/>
              <a:ext cx="7772400" cy="5258995"/>
            </a:xfrm>
            <a:prstGeom prst="rect">
              <a:avLst/>
            </a:prstGeom>
          </p:spPr>
        </p:pic>
        <p:sp>
          <p:nvSpPr>
            <p:cNvPr id="3" name="CuadroTexto 2">
              <a:extLst>
                <a:ext uri="{FF2B5EF4-FFF2-40B4-BE49-F238E27FC236}">
                  <a16:creationId xmlns:a16="http://schemas.microsoft.com/office/drawing/2014/main" id="{F3C9156B-13AC-E1DA-CBF3-EE9BDD4B91EC}"/>
                </a:ext>
              </a:extLst>
            </p:cNvPr>
            <p:cNvSpPr txBox="1"/>
            <p:nvPr/>
          </p:nvSpPr>
          <p:spPr>
            <a:xfrm>
              <a:off x="3630304" y="3377791"/>
              <a:ext cx="4722125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s-ES" dirty="0"/>
                <a:t>RES-CESGA-02b      Datacenter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923622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8C690C98-01B2-DC97-0A34-2956B9ED37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156" y="391418"/>
            <a:ext cx="11215688" cy="6075164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33EC6CD2-1484-C0C6-4A82-4800CEBAA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DC361-C5F9-BF48-8535-0487A58B668C}" type="slidenum">
              <a:rPr lang="es-ES" smtClean="0"/>
              <a:t>21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20769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92AAB4-8857-7CC9-3A1F-0961AE4D98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>
                <a:solidFill>
                  <a:schemeClr val="bg1"/>
                </a:solidFill>
              </a:rPr>
              <a:t>Proyecto nuevo edificio Datacenter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0D4274D-605D-3508-A8A9-E259EB1DD41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</a:pPr>
            <a:r>
              <a:rPr lang="es-ES" sz="2400" dirty="0"/>
              <a:t>Edificio actual no preparado para nuevas infraestructuras</a:t>
            </a:r>
          </a:p>
          <a:p>
            <a:pPr>
              <a:lnSpc>
                <a:spcPct val="120000"/>
              </a:lnSpc>
            </a:pPr>
            <a:r>
              <a:rPr lang="es-ES" sz="2400" dirty="0"/>
              <a:t>Nuevo edificio solo para datacenter, complementario al actual</a:t>
            </a:r>
          </a:p>
          <a:p>
            <a:pPr>
              <a:lnSpc>
                <a:spcPct val="120000"/>
              </a:lnSpc>
            </a:pPr>
            <a:r>
              <a:rPr lang="es-ES" sz="2400" dirty="0" err="1"/>
              <a:t>Construcción del edificio</a:t>
            </a:r>
            <a:r>
              <a:rPr lang="es-ES" sz="2400" dirty="0"/>
              <a:t>  + </a:t>
            </a:r>
            <a:r>
              <a:rPr lang="es-ES" sz="2400" dirty="0" err="1"/>
              <a:t>facilities</a:t>
            </a:r>
            <a:endParaRPr lang="es-ES" sz="2400" dirty="0"/>
          </a:p>
          <a:p>
            <a:pPr>
              <a:lnSpc>
                <a:spcPct val="120000"/>
              </a:lnSpc>
            </a:pPr>
            <a:r>
              <a:rPr lang="es-ES" sz="2400" dirty="0"/>
              <a:t>600 m2 IT</a:t>
            </a:r>
          </a:p>
          <a:p>
            <a:pPr>
              <a:lnSpc>
                <a:spcPct val="120000"/>
              </a:lnSpc>
            </a:pPr>
            <a:r>
              <a:rPr lang="es-ES" sz="2400" dirty="0"/>
              <a:t>4 MW Potencia total</a:t>
            </a:r>
          </a:p>
          <a:p>
            <a:pPr>
              <a:lnSpc>
                <a:spcPct val="120000"/>
              </a:lnSpc>
            </a:pPr>
            <a:endParaRPr lang="es-ES" sz="2400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1337A774-2F0E-E321-27B1-CD3871AA71E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s-ES" sz="2400" dirty="0"/>
              <a:t>Máxima eficiencia energética (compromiso medioambiental) </a:t>
            </a:r>
          </a:p>
          <a:p>
            <a:pPr algn="just"/>
            <a:r>
              <a:rPr lang="es-ES" sz="2400" dirty="0"/>
              <a:t>Condicionantes relevantes: TIEMPO!!!!</a:t>
            </a:r>
          </a:p>
          <a:p>
            <a:pPr lvl="1" algn="just"/>
            <a:r>
              <a:rPr lang="es-ES" sz="2000" dirty="0"/>
              <a:t>Selección de parcela ya propiedad de la Xunta  en A </a:t>
            </a:r>
            <a:r>
              <a:rPr lang="es-ES" sz="2000" dirty="0" err="1"/>
              <a:t>Xionlla</a:t>
            </a:r>
            <a:endParaRPr lang="es-ES" sz="2000" dirty="0"/>
          </a:p>
          <a:p>
            <a:pPr lvl="1" algn="just"/>
            <a:r>
              <a:rPr lang="es-ES" sz="2000" dirty="0"/>
              <a:t>Licitación conjunta redacción de proyecto y obra</a:t>
            </a:r>
          </a:p>
          <a:p>
            <a:pPr lvl="1" algn="just"/>
            <a:r>
              <a:rPr lang="es-ES" sz="2000" dirty="0"/>
              <a:t>Construcción rápida, basada en componentes prefabricados-&gt; diseño una planta -&gt; renuncia a posibilidad de crecimiento posterior para alojar personal.</a:t>
            </a:r>
          </a:p>
          <a:p>
            <a:pPr algn="just"/>
            <a:r>
              <a:rPr lang="es-ES" sz="2400" dirty="0"/>
              <a:t>Preparado para alojar grandes infraestructuras (aún mayores)</a:t>
            </a:r>
          </a:p>
          <a:p>
            <a:pPr algn="just"/>
            <a:endParaRPr lang="es-ES" sz="2400" dirty="0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7E02761E-743B-1D19-9786-BA9EF1C2D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1BFA8-DA6C-417A-A62D-5335CF7F5661}" type="slidenum">
              <a:rPr lang="es-ES" smtClean="0"/>
              <a:pPr/>
              <a:t>22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07017465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00881" y="5893551"/>
            <a:ext cx="1776599" cy="507071"/>
          </a:xfrm>
          <a:custGeom>
            <a:avLst/>
            <a:gdLst/>
            <a:ahLst/>
            <a:cxnLst/>
            <a:rect l="l" t="t" r="r" b="b"/>
            <a:pathLst>
              <a:path w="2664899" h="760607">
                <a:moveTo>
                  <a:pt x="0" y="0"/>
                </a:moveTo>
                <a:lnTo>
                  <a:pt x="2664900" y="0"/>
                </a:lnTo>
                <a:lnTo>
                  <a:pt x="2664900" y="760607"/>
                </a:lnTo>
                <a:lnTo>
                  <a:pt x="0" y="7606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 sz="1200"/>
          </a:p>
        </p:txBody>
      </p:sp>
      <p:sp>
        <p:nvSpPr>
          <p:cNvPr id="3" name="Freeform 3"/>
          <p:cNvSpPr/>
          <p:nvPr/>
        </p:nvSpPr>
        <p:spPr>
          <a:xfrm>
            <a:off x="2740160" y="5893551"/>
            <a:ext cx="2048923" cy="507071"/>
          </a:xfrm>
          <a:custGeom>
            <a:avLst/>
            <a:gdLst/>
            <a:ahLst/>
            <a:cxnLst/>
            <a:rect l="l" t="t" r="r" b="b"/>
            <a:pathLst>
              <a:path w="3073384" h="760607">
                <a:moveTo>
                  <a:pt x="0" y="0"/>
                </a:moveTo>
                <a:lnTo>
                  <a:pt x="3073384" y="0"/>
                </a:lnTo>
                <a:lnTo>
                  <a:pt x="3073384" y="760607"/>
                </a:lnTo>
                <a:lnTo>
                  <a:pt x="0" y="7606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87977" t="-17843" r="-287285" b="-18984"/>
            </a:stretch>
          </a:blipFill>
        </p:spPr>
        <p:txBody>
          <a:bodyPr/>
          <a:lstStyle/>
          <a:p>
            <a:endParaRPr lang="es-ES" sz="1200"/>
          </a:p>
        </p:txBody>
      </p:sp>
      <p:sp>
        <p:nvSpPr>
          <p:cNvPr id="4" name="Freeform 4"/>
          <p:cNvSpPr/>
          <p:nvPr/>
        </p:nvSpPr>
        <p:spPr>
          <a:xfrm>
            <a:off x="5247638" y="5893551"/>
            <a:ext cx="1786556" cy="507071"/>
          </a:xfrm>
          <a:custGeom>
            <a:avLst/>
            <a:gdLst/>
            <a:ahLst/>
            <a:cxnLst/>
            <a:rect l="l" t="t" r="r" b="b"/>
            <a:pathLst>
              <a:path w="2679834" h="760607">
                <a:moveTo>
                  <a:pt x="0" y="0"/>
                </a:moveTo>
                <a:lnTo>
                  <a:pt x="2679834" y="0"/>
                </a:lnTo>
                <a:lnTo>
                  <a:pt x="2679834" y="760607"/>
                </a:lnTo>
                <a:lnTo>
                  <a:pt x="0" y="7606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18810" t="-12257" r="-200410" b="-18084"/>
            </a:stretch>
          </a:blipFill>
        </p:spPr>
        <p:txBody>
          <a:bodyPr/>
          <a:lstStyle/>
          <a:p>
            <a:endParaRPr lang="es-ES" sz="1200"/>
          </a:p>
        </p:txBody>
      </p:sp>
      <p:sp>
        <p:nvSpPr>
          <p:cNvPr id="5" name="Freeform 5"/>
          <p:cNvSpPr/>
          <p:nvPr/>
        </p:nvSpPr>
        <p:spPr>
          <a:xfrm>
            <a:off x="7620202" y="5893551"/>
            <a:ext cx="1511892" cy="507071"/>
          </a:xfrm>
          <a:custGeom>
            <a:avLst/>
            <a:gdLst/>
            <a:ahLst/>
            <a:cxnLst/>
            <a:rect l="l" t="t" r="r" b="b"/>
            <a:pathLst>
              <a:path w="2267838" h="760607">
                <a:moveTo>
                  <a:pt x="0" y="0"/>
                </a:moveTo>
                <a:lnTo>
                  <a:pt x="2267838" y="0"/>
                </a:lnTo>
                <a:lnTo>
                  <a:pt x="2267838" y="760607"/>
                </a:lnTo>
                <a:lnTo>
                  <a:pt x="0" y="7606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40598" t="-13651" r="-142712" b="-31511"/>
            </a:stretch>
          </a:blipFill>
        </p:spPr>
        <p:txBody>
          <a:bodyPr/>
          <a:lstStyle/>
          <a:p>
            <a:endParaRPr lang="es-ES" sz="1200"/>
          </a:p>
        </p:txBody>
      </p:sp>
      <p:sp>
        <p:nvSpPr>
          <p:cNvPr id="6" name="Freeform 6"/>
          <p:cNvSpPr/>
          <p:nvPr/>
        </p:nvSpPr>
        <p:spPr>
          <a:xfrm>
            <a:off x="9463197" y="5893551"/>
            <a:ext cx="2109748" cy="507071"/>
          </a:xfrm>
          <a:custGeom>
            <a:avLst/>
            <a:gdLst/>
            <a:ahLst/>
            <a:cxnLst/>
            <a:rect l="l" t="t" r="r" b="b"/>
            <a:pathLst>
              <a:path w="3164622" h="760607">
                <a:moveTo>
                  <a:pt x="0" y="0"/>
                </a:moveTo>
                <a:lnTo>
                  <a:pt x="3164622" y="0"/>
                </a:lnTo>
                <a:lnTo>
                  <a:pt x="3164622" y="760607"/>
                </a:lnTo>
                <a:lnTo>
                  <a:pt x="0" y="7606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31994" t="-30205" r="-2280" b="-28178"/>
            </a:stretch>
          </a:blipFill>
        </p:spPr>
        <p:txBody>
          <a:bodyPr/>
          <a:lstStyle/>
          <a:p>
            <a:endParaRPr lang="es-ES" sz="1200"/>
          </a:p>
        </p:txBody>
      </p:sp>
      <p:sp>
        <p:nvSpPr>
          <p:cNvPr id="7" name="TextBox 7"/>
          <p:cNvSpPr txBox="1"/>
          <p:nvPr/>
        </p:nvSpPr>
        <p:spPr>
          <a:xfrm>
            <a:off x="2562405" y="938644"/>
            <a:ext cx="7457281" cy="374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44"/>
              </a:lnSpc>
              <a:spcBef>
                <a:spcPct val="0"/>
              </a:spcBef>
            </a:pPr>
            <a:r>
              <a:rPr lang="en-US" sz="2245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NUEVO DATACENTER EN EL POLÍGONO DE A SIONLLA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88591" y="430983"/>
            <a:ext cx="10404909" cy="258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04"/>
              </a:lnSpc>
              <a:spcBef>
                <a:spcPct val="0"/>
              </a:spcBef>
            </a:pPr>
            <a:r>
              <a:rPr lang="en-US" sz="1965" b="1">
                <a:solidFill>
                  <a:srgbClr val="000000"/>
                </a:solidFill>
                <a:latin typeface="Anca Coder Bold"/>
                <a:ea typeface="Anca Coder Bold"/>
                <a:cs typeface="Anca Coder Bold"/>
                <a:sym typeface="Anca Coder Bold"/>
              </a:rPr>
              <a:t>ACTUALIZACIÓN TECNOLÓGICA DEL NODO DE COMPUTACIÓN Y DATOS DEL CESGA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64228" y="5233777"/>
            <a:ext cx="2884885" cy="300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3"/>
              </a:lnSpc>
              <a:spcBef>
                <a:spcPct val="0"/>
              </a:spcBef>
            </a:pPr>
            <a:r>
              <a:rPr lang="en-US" sz="1767" b="1">
                <a:solidFill>
                  <a:srgbClr val="545454"/>
                </a:solidFill>
                <a:latin typeface="Roboto Slab Bold"/>
                <a:ea typeface="Roboto Slab Bold"/>
                <a:cs typeface="Roboto Slab Bold"/>
                <a:sym typeface="Roboto Slab Bold"/>
              </a:rPr>
              <a:t>UTE COPASA / DOMINION </a:t>
            </a:r>
          </a:p>
        </p:txBody>
      </p:sp>
      <p:sp>
        <p:nvSpPr>
          <p:cNvPr id="10" name="Freeform 10"/>
          <p:cNvSpPr/>
          <p:nvPr/>
        </p:nvSpPr>
        <p:spPr>
          <a:xfrm>
            <a:off x="564228" y="1696755"/>
            <a:ext cx="5531772" cy="3127337"/>
          </a:xfrm>
          <a:custGeom>
            <a:avLst/>
            <a:gdLst/>
            <a:ahLst/>
            <a:cxnLst/>
            <a:rect l="l" t="t" r="r" b="b"/>
            <a:pathLst>
              <a:path w="8297658" h="4691005">
                <a:moveTo>
                  <a:pt x="0" y="0"/>
                </a:moveTo>
                <a:lnTo>
                  <a:pt x="8297658" y="0"/>
                </a:lnTo>
                <a:lnTo>
                  <a:pt x="8297658" y="4691005"/>
                </a:lnTo>
                <a:lnTo>
                  <a:pt x="0" y="469100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 sz="1200"/>
          </a:p>
        </p:txBody>
      </p:sp>
      <p:sp>
        <p:nvSpPr>
          <p:cNvPr id="11" name="TextBox 11"/>
          <p:cNvSpPr txBox="1"/>
          <p:nvPr/>
        </p:nvSpPr>
        <p:spPr>
          <a:xfrm>
            <a:off x="7526803" y="2556449"/>
            <a:ext cx="3356612" cy="3481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64"/>
              </a:lnSpc>
              <a:spcBef>
                <a:spcPct val="0"/>
              </a:spcBef>
            </a:pPr>
            <a:r>
              <a:rPr lang="en-US" sz="2045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2.732 m² </a:t>
            </a:r>
            <a:r>
              <a:rPr lang="en-US" sz="2045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construidos</a:t>
            </a:r>
            <a:endParaRPr lang="en-US" sz="2045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8030547" y="3012487"/>
            <a:ext cx="2325944" cy="3481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64"/>
              </a:lnSpc>
              <a:spcBef>
                <a:spcPct val="0"/>
              </a:spcBef>
            </a:pPr>
            <a:r>
              <a:rPr lang="en-US" sz="2045" b="1" dirty="0">
                <a:solidFill>
                  <a:srgbClr val="54545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Tres </a:t>
            </a:r>
            <a:r>
              <a:rPr lang="en-US" sz="2045" b="1" dirty="0" err="1">
                <a:solidFill>
                  <a:srgbClr val="54545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plantas</a:t>
            </a:r>
            <a:endParaRPr lang="en-US" sz="2045" b="1" dirty="0">
              <a:solidFill>
                <a:srgbClr val="545454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6214677" y="1650217"/>
            <a:ext cx="5957685" cy="3481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64"/>
              </a:lnSpc>
              <a:spcBef>
                <a:spcPct val="0"/>
              </a:spcBef>
            </a:pPr>
            <a:r>
              <a:rPr lang="en-US" sz="2045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Parcela</a:t>
            </a:r>
            <a:r>
              <a:rPr lang="en-US" sz="2045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2045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titularidad</a:t>
            </a:r>
            <a:r>
              <a:rPr lang="en-US" sz="2045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045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autonómica</a:t>
            </a:r>
            <a:endParaRPr lang="en-US" sz="2045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564228" y="4916469"/>
            <a:ext cx="5900955" cy="300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73"/>
              </a:lnSpc>
              <a:spcBef>
                <a:spcPct val="0"/>
              </a:spcBef>
            </a:pPr>
            <a:r>
              <a:rPr lang="en-US" sz="1767" b="1">
                <a:solidFill>
                  <a:srgbClr val="545454"/>
                </a:solidFill>
                <a:latin typeface="Roboto Slab Bold"/>
                <a:ea typeface="Roboto Slab Bold"/>
                <a:cs typeface="Roboto Slab Bold"/>
                <a:sym typeface="Roboto Slab Bold"/>
              </a:rPr>
              <a:t>Polígono de A Sionlla, Rúa de Castela e León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869230" y="2106256"/>
            <a:ext cx="2525729" cy="3481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64"/>
              </a:lnSpc>
              <a:spcBef>
                <a:spcPct val="0"/>
              </a:spcBef>
            </a:pPr>
            <a:r>
              <a:rPr lang="en-US" sz="2045" b="1" dirty="0" err="1">
                <a:solidFill>
                  <a:srgbClr val="54545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Superficie</a:t>
            </a:r>
            <a:r>
              <a:rPr lang="en-US" sz="2045" b="1" dirty="0">
                <a:solidFill>
                  <a:srgbClr val="54545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: 9.100 m²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476773" y="3468525"/>
            <a:ext cx="5456672" cy="7200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64"/>
              </a:lnSpc>
              <a:spcBef>
                <a:spcPct val="0"/>
              </a:spcBef>
            </a:pPr>
            <a:r>
              <a:rPr lang="en-US" sz="2045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Conexión</a:t>
            </a:r>
            <a:r>
              <a:rPr lang="en-US" sz="2045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2045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fibra</a:t>
            </a:r>
            <a:r>
              <a:rPr lang="en-US" sz="2045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045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óptica</a:t>
            </a:r>
            <a:r>
              <a:rPr lang="en-US" sz="2045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con la actual </a:t>
            </a:r>
            <a:r>
              <a:rPr lang="en-US" sz="2045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sede</a:t>
            </a:r>
            <a:r>
              <a:rPr lang="en-US" sz="2045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045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en</a:t>
            </a:r>
            <a:r>
              <a:rPr lang="en-US" sz="2045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045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el</a:t>
            </a:r>
            <a:r>
              <a:rPr lang="en-US" sz="2045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Campus Sur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465183" y="4286513"/>
            <a:ext cx="5456672" cy="7200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64"/>
              </a:lnSpc>
              <a:spcBef>
                <a:spcPct val="0"/>
              </a:spcBef>
            </a:pPr>
            <a:r>
              <a:rPr lang="en-US" sz="2045" b="1" dirty="0" err="1">
                <a:solidFill>
                  <a:srgbClr val="54545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Octubre</a:t>
            </a:r>
            <a:r>
              <a:rPr lang="en-US" sz="2045" b="1" dirty="0">
                <a:solidFill>
                  <a:srgbClr val="54545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2025: </a:t>
            </a:r>
            <a:r>
              <a:rPr lang="en-US" sz="2045" b="1" dirty="0" err="1">
                <a:solidFill>
                  <a:srgbClr val="54545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Declaración</a:t>
            </a:r>
            <a:r>
              <a:rPr lang="en-US" sz="2045" b="1" dirty="0">
                <a:solidFill>
                  <a:srgbClr val="54545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045" b="1" dirty="0" err="1">
                <a:solidFill>
                  <a:srgbClr val="54545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como</a:t>
            </a:r>
            <a:r>
              <a:rPr lang="en-US" sz="2045" b="1" dirty="0">
                <a:solidFill>
                  <a:srgbClr val="54545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Proyecto de </a:t>
            </a:r>
            <a:r>
              <a:rPr lang="en-US" sz="2045" b="1" dirty="0" err="1">
                <a:solidFill>
                  <a:srgbClr val="54545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Interés</a:t>
            </a:r>
            <a:r>
              <a:rPr lang="en-US" sz="2045" b="1" dirty="0">
                <a:solidFill>
                  <a:srgbClr val="54545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045" b="1" dirty="0" err="1">
                <a:solidFill>
                  <a:srgbClr val="54545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Estratégico</a:t>
            </a:r>
            <a:r>
              <a:rPr lang="en-US" sz="2045" b="1" dirty="0">
                <a:solidFill>
                  <a:srgbClr val="54545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la </a:t>
            </a:r>
            <a:r>
              <a:rPr lang="en-US" sz="2045" b="1" dirty="0" err="1">
                <a:solidFill>
                  <a:srgbClr val="54545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Xunta</a:t>
            </a:r>
            <a:r>
              <a:rPr lang="en-US" sz="2045" b="1" dirty="0">
                <a:solidFill>
                  <a:srgbClr val="54545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Galicia </a:t>
            </a:r>
          </a:p>
        </p:txBody>
      </p:sp>
      <p:sp>
        <p:nvSpPr>
          <p:cNvPr id="18" name="Marcador de número de diapositiva 17">
            <a:extLst>
              <a:ext uri="{FF2B5EF4-FFF2-40B4-BE49-F238E27FC236}">
                <a16:creationId xmlns:a16="http://schemas.microsoft.com/office/drawing/2014/main" id="{1D07426D-576B-D80F-D6F2-998EE5ACB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DC361-C5F9-BF48-8535-0487A58B668C}" type="slidenum">
              <a:rPr lang="es-ES" smtClean="0"/>
              <a:t>23</a:t>
            </a:fld>
            <a:endParaRPr lang="es-E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55873" y="2574260"/>
            <a:ext cx="5605245" cy="3418124"/>
          </a:xfrm>
          <a:custGeom>
            <a:avLst/>
            <a:gdLst/>
            <a:ahLst/>
            <a:cxnLst/>
            <a:rect l="l" t="t" r="r" b="b"/>
            <a:pathLst>
              <a:path w="8407868" h="5127186">
                <a:moveTo>
                  <a:pt x="0" y="0"/>
                </a:moveTo>
                <a:lnTo>
                  <a:pt x="8407868" y="0"/>
                </a:lnTo>
                <a:lnTo>
                  <a:pt x="8407868" y="5127186"/>
                </a:lnTo>
                <a:lnTo>
                  <a:pt x="0" y="51271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 sz="1200"/>
          </a:p>
        </p:txBody>
      </p:sp>
      <p:sp>
        <p:nvSpPr>
          <p:cNvPr id="3" name="TextBox 3"/>
          <p:cNvSpPr txBox="1"/>
          <p:nvPr/>
        </p:nvSpPr>
        <p:spPr>
          <a:xfrm>
            <a:off x="2562405" y="1238076"/>
            <a:ext cx="7554119" cy="374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44"/>
              </a:lnSpc>
              <a:spcBef>
                <a:spcPct val="0"/>
              </a:spcBef>
            </a:pPr>
            <a:r>
              <a:rPr lang="en-US" sz="2245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DISTRIBUCIÓN DE ESPACIOS DEL NUEVO DATACENTER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88591" y="769317"/>
            <a:ext cx="10404909" cy="258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04"/>
              </a:lnSpc>
              <a:spcBef>
                <a:spcPct val="0"/>
              </a:spcBef>
            </a:pPr>
            <a:r>
              <a:rPr lang="en-US" sz="1965" b="1" dirty="0">
                <a:solidFill>
                  <a:srgbClr val="000000"/>
                </a:solidFill>
                <a:latin typeface="Anca Coder Bold"/>
                <a:ea typeface="Anca Coder Bold"/>
                <a:cs typeface="Anca Coder Bold"/>
                <a:sym typeface="Anca Coder Bold"/>
              </a:rPr>
              <a:t>ACTUALIZACIÓN TECNOLÓGICA DEL NODO DE COMPUTACIÓN Y DATOS DEL CESGA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095523" y="2016730"/>
            <a:ext cx="2325944" cy="374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44"/>
              </a:lnSpc>
              <a:spcBef>
                <a:spcPct val="0"/>
              </a:spcBef>
            </a:pPr>
            <a:r>
              <a:rPr lang="en-US" sz="2245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PLANTA BAJA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289814" y="2548860"/>
            <a:ext cx="2296817" cy="20351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02578" lvl="1" indent="-151290">
              <a:lnSpc>
                <a:spcPts val="1961"/>
              </a:lnSpc>
              <a:buFont typeface="Arial"/>
              <a:buChar char="•"/>
            </a:pPr>
            <a:r>
              <a:rPr lang="en-US" sz="1401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Hall</a:t>
            </a:r>
          </a:p>
          <a:p>
            <a:pPr marL="302578" lvl="1" indent="-151290">
              <a:lnSpc>
                <a:spcPts val="1961"/>
              </a:lnSpc>
              <a:buFont typeface="Arial"/>
              <a:buChar char="•"/>
            </a:pPr>
            <a:r>
              <a:rPr lang="en-US" sz="1401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Conserjería</a:t>
            </a:r>
          </a:p>
          <a:p>
            <a:pPr marL="302578" lvl="1" indent="-151290">
              <a:lnSpc>
                <a:spcPts val="1961"/>
              </a:lnSpc>
              <a:buFont typeface="Arial"/>
              <a:buChar char="•"/>
            </a:pPr>
            <a:r>
              <a:rPr lang="en-US" sz="1401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Patio</a:t>
            </a:r>
          </a:p>
          <a:p>
            <a:pPr marL="302578" lvl="1" indent="-151290">
              <a:lnSpc>
                <a:spcPts val="1961"/>
              </a:lnSpc>
              <a:buFont typeface="Arial"/>
              <a:buChar char="•"/>
            </a:pPr>
            <a:r>
              <a:rPr lang="en-US" sz="1401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Espacio representativo / expositivo</a:t>
            </a:r>
          </a:p>
          <a:p>
            <a:pPr marL="302578" lvl="1" indent="-151290">
              <a:lnSpc>
                <a:spcPts val="1961"/>
              </a:lnSpc>
              <a:buFont typeface="Arial"/>
              <a:buChar char="•"/>
            </a:pPr>
            <a:r>
              <a:rPr lang="en-US" sz="1401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Baños</a:t>
            </a:r>
          </a:p>
          <a:p>
            <a:pPr marL="302578" lvl="1" indent="-151290">
              <a:lnSpc>
                <a:spcPts val="1961"/>
              </a:lnSpc>
              <a:buFont typeface="Arial"/>
              <a:buChar char="•"/>
            </a:pPr>
            <a:r>
              <a:rPr lang="en-US" sz="1401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Sala de mantenimiento</a:t>
            </a:r>
          </a:p>
          <a:p>
            <a:pPr marL="302577" lvl="1" indent="-151289">
              <a:lnSpc>
                <a:spcPts val="1961"/>
              </a:lnSpc>
              <a:buFont typeface="Arial"/>
              <a:buChar char="•"/>
            </a:pPr>
            <a:r>
              <a:rPr lang="en-US" sz="1401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Sala de vigilancia exterior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445987" y="2153893"/>
            <a:ext cx="2140645" cy="1799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64"/>
              </a:lnSpc>
              <a:spcBef>
                <a:spcPct val="0"/>
              </a:spcBef>
            </a:pPr>
            <a:r>
              <a:rPr lang="en-US" sz="1337" b="1">
                <a:solidFill>
                  <a:srgbClr val="000000"/>
                </a:solidFill>
                <a:latin typeface="Anca Coder Bold"/>
                <a:ea typeface="Anca Coder Bold"/>
                <a:cs typeface="Anca Coder Bold"/>
                <a:sym typeface="Anca Coder Bold"/>
              </a:rPr>
              <a:t>Módulo Representativo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907739" y="2467646"/>
            <a:ext cx="3149496" cy="3830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02577" lvl="1" indent="-151289">
              <a:lnSpc>
                <a:spcPts val="1961"/>
              </a:lnSpc>
              <a:buFont typeface="Arial"/>
              <a:buChar char="•"/>
            </a:pPr>
            <a:r>
              <a:rPr lang="en-US" sz="1401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Salas de reuniones</a:t>
            </a:r>
          </a:p>
          <a:p>
            <a:pPr marL="302577" lvl="1" indent="-151289">
              <a:lnSpc>
                <a:spcPts val="1961"/>
              </a:lnSpc>
              <a:buFont typeface="Arial"/>
              <a:buChar char="•"/>
            </a:pPr>
            <a:r>
              <a:rPr lang="en-US" sz="1401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Sala polivalente</a:t>
            </a:r>
          </a:p>
          <a:p>
            <a:pPr marL="302577" lvl="1" indent="-151289">
              <a:lnSpc>
                <a:spcPts val="1961"/>
              </a:lnSpc>
              <a:buFont typeface="Arial"/>
              <a:buChar char="•"/>
            </a:pPr>
            <a:r>
              <a:rPr lang="en-US" sz="1401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Laboratorios </a:t>
            </a:r>
          </a:p>
          <a:p>
            <a:pPr marL="302577" lvl="1" indent="-151289">
              <a:lnSpc>
                <a:spcPts val="1961"/>
              </a:lnSpc>
              <a:buFont typeface="Arial"/>
              <a:buChar char="•"/>
            </a:pPr>
            <a:r>
              <a:rPr lang="en-US" sz="1401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Baños</a:t>
            </a:r>
          </a:p>
          <a:p>
            <a:pPr marL="302577" lvl="1" indent="-151289">
              <a:lnSpc>
                <a:spcPts val="1961"/>
              </a:lnSpc>
              <a:buFont typeface="Arial"/>
              <a:buChar char="•"/>
            </a:pPr>
            <a:r>
              <a:rPr lang="en-US" sz="1401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Salas IT (alojamiento servidores físicos, racks y otros equipos)</a:t>
            </a:r>
          </a:p>
          <a:p>
            <a:pPr marL="302577" lvl="1" indent="-151289">
              <a:lnSpc>
                <a:spcPts val="1961"/>
              </a:lnSpc>
              <a:buFont typeface="Arial"/>
              <a:buChar char="•"/>
            </a:pPr>
            <a:r>
              <a:rPr lang="en-US" sz="1401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Terminal de carga</a:t>
            </a:r>
          </a:p>
          <a:p>
            <a:pPr marL="302577" lvl="1" indent="-151289">
              <a:lnSpc>
                <a:spcPts val="1961"/>
              </a:lnSpc>
              <a:buFont typeface="Arial"/>
              <a:buChar char="•"/>
            </a:pPr>
            <a:r>
              <a:rPr lang="en-US" sz="1401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Sala de preinstalaciones computacionales</a:t>
            </a:r>
          </a:p>
          <a:p>
            <a:pPr marL="302577" lvl="1" indent="-151289">
              <a:lnSpc>
                <a:spcPts val="1961"/>
              </a:lnSpc>
              <a:buFont typeface="Arial"/>
              <a:buChar char="•"/>
            </a:pPr>
            <a:r>
              <a:rPr lang="en-US" sz="1401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Almacén</a:t>
            </a:r>
          </a:p>
          <a:p>
            <a:pPr marL="302577" lvl="1" indent="-151289">
              <a:lnSpc>
                <a:spcPts val="1961"/>
              </a:lnSpc>
              <a:buFont typeface="Arial"/>
              <a:buChar char="•"/>
            </a:pPr>
            <a:r>
              <a:rPr lang="en-US" sz="1401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Sala de residuos</a:t>
            </a:r>
          </a:p>
          <a:p>
            <a:pPr marL="302577" lvl="1" indent="-151289">
              <a:lnSpc>
                <a:spcPts val="1961"/>
              </a:lnSpc>
              <a:buFont typeface="Arial"/>
              <a:buChar char="•"/>
            </a:pPr>
            <a:r>
              <a:rPr lang="en-US" sz="1401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Sala de climatización</a:t>
            </a:r>
          </a:p>
          <a:p>
            <a:pPr marL="302577" lvl="1" indent="-151289">
              <a:lnSpc>
                <a:spcPts val="1961"/>
              </a:lnSpc>
              <a:buFont typeface="Arial"/>
              <a:buChar char="•"/>
            </a:pPr>
            <a:r>
              <a:rPr lang="en-US" sz="1401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Sala de extinción</a:t>
            </a:r>
          </a:p>
          <a:p>
            <a:pPr marL="302577" lvl="1" indent="-151289">
              <a:lnSpc>
                <a:spcPts val="1961"/>
              </a:lnSpc>
              <a:buFont typeface="Arial"/>
              <a:buChar char="•"/>
            </a:pPr>
            <a:r>
              <a:rPr lang="en-US" sz="1401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Sala de cuadros eléctricos</a:t>
            </a:r>
          </a:p>
          <a:p>
            <a:pPr marL="302577" lvl="1" indent="-151289">
              <a:lnSpc>
                <a:spcPts val="1961"/>
              </a:lnSpc>
              <a:buFont typeface="Arial"/>
              <a:buChar char="•"/>
            </a:pPr>
            <a:r>
              <a:rPr lang="en-US" sz="1401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Sala de monitorización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768906" y="2153893"/>
            <a:ext cx="1427163" cy="1799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64"/>
              </a:lnSpc>
              <a:spcBef>
                <a:spcPct val="0"/>
              </a:spcBef>
            </a:pPr>
            <a:r>
              <a:rPr lang="en-US" sz="1337" b="1">
                <a:solidFill>
                  <a:srgbClr val="000000"/>
                </a:solidFill>
                <a:latin typeface="Anca Coder Bold"/>
                <a:ea typeface="Anca Coder Bold"/>
                <a:cs typeface="Anca Coder Bold"/>
                <a:sym typeface="Anca Coder Bold"/>
              </a:rPr>
              <a:t>Módulo Técnico</a:t>
            </a:r>
          </a:p>
        </p:txBody>
      </p:sp>
      <p:sp>
        <p:nvSpPr>
          <p:cNvPr id="10" name="Marcador de número de diapositiva 9">
            <a:extLst>
              <a:ext uri="{FF2B5EF4-FFF2-40B4-BE49-F238E27FC236}">
                <a16:creationId xmlns:a16="http://schemas.microsoft.com/office/drawing/2014/main" id="{8AFB6745-4BF7-D29E-E666-8A78350EF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DC361-C5F9-BF48-8535-0487A58B668C}" type="slidenum">
              <a:rPr lang="es-ES" smtClean="0"/>
              <a:t>24</a:t>
            </a:fld>
            <a:endParaRPr lang="es-E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7EF72D48-2CE3-9DDD-EA61-576BDBCF7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0953"/>
            <a:ext cx="10515600" cy="1064803"/>
          </a:xfrm>
        </p:spPr>
        <p:txBody>
          <a:bodyPr/>
          <a:lstStyle/>
          <a:p>
            <a:r>
              <a:rPr lang="es-ES">
                <a:solidFill>
                  <a:schemeClr val="bg1"/>
                </a:solidFill>
              </a:rPr>
              <a:t>Gracias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152F815-7133-72C8-993D-84ED91C083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1255756"/>
            <a:ext cx="7772400" cy="5500374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B85FC243-B4C3-A676-6C56-A0B01E3DE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DC361-C5F9-BF48-8535-0487A58B668C}" type="slidenum">
              <a:rPr lang="es-ES" smtClean="0"/>
              <a:t>25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361295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1DD27449-FDB3-F0C8-83B1-7C8E5BB4B8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0928" y="2423105"/>
            <a:ext cx="7472265" cy="2922841"/>
          </a:xfrm>
          <a:prstGeom prst="rect">
            <a:avLst/>
          </a:prstGeom>
        </p:spPr>
      </p:pic>
      <p:sp>
        <p:nvSpPr>
          <p:cNvPr id="70" name="Google Shape;70;p12"/>
          <p:cNvSpPr txBox="1">
            <a:spLocks noGrp="1"/>
          </p:cNvSpPr>
          <p:nvPr>
            <p:ph type="ctrTitle"/>
          </p:nvPr>
        </p:nvSpPr>
        <p:spPr>
          <a:xfrm>
            <a:off x="1906759" y="28913"/>
            <a:ext cx="7743200" cy="1546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>
                <a:solidFill>
                  <a:schemeClr val="bg1">
                    <a:lumMod val="50000"/>
                  </a:schemeClr>
                </a:solidFill>
              </a:rPr>
              <a:t>1HealthAI</a:t>
            </a:r>
            <a:endParaRPr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Google Shape;70;p12">
            <a:extLst>
              <a:ext uri="{FF2B5EF4-FFF2-40B4-BE49-F238E27FC236}">
                <a16:creationId xmlns:a16="http://schemas.microsoft.com/office/drawing/2014/main" id="{540C19D8-B101-6B8E-8009-CE6F7CA26B2C}"/>
              </a:ext>
            </a:extLst>
          </p:cNvPr>
          <p:cNvSpPr txBox="1">
            <a:spLocks/>
          </p:cNvSpPr>
          <p:nvPr/>
        </p:nvSpPr>
        <p:spPr>
          <a:xfrm>
            <a:off x="1930110" y="1052956"/>
            <a:ext cx="8210964" cy="1845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 defTabSz="1219170">
              <a:buClr>
                <a:srgbClr val="0091EA"/>
              </a:buClr>
            </a:pPr>
            <a:r>
              <a:rPr lang="es-ES" sz="4800" kern="0" dirty="0">
                <a:solidFill>
                  <a:srgbClr val="0091EA"/>
                </a:solidFill>
              </a:rPr>
              <a:t>Factoría Europea de IA </a:t>
            </a:r>
          </a:p>
          <a:p>
            <a:pPr algn="ctr" defTabSz="1219170">
              <a:buClr>
                <a:srgbClr val="0091EA"/>
              </a:buClr>
            </a:pPr>
            <a:r>
              <a:rPr lang="es-ES" sz="4800" kern="0" dirty="0">
                <a:solidFill>
                  <a:srgbClr val="0091EA"/>
                </a:solidFill>
              </a:rPr>
              <a:t>para </a:t>
            </a:r>
            <a:r>
              <a:rPr lang="es-ES" sz="4800" kern="0" dirty="0">
                <a:solidFill>
                  <a:srgbClr val="FFFFFF">
                    <a:lumMod val="50000"/>
                  </a:srgbClr>
                </a:solidFill>
              </a:rPr>
              <a:t>Una Sola Salud</a:t>
            </a:r>
            <a:endParaRPr lang="es-ES" sz="7733" kern="0" dirty="0">
              <a:solidFill>
                <a:srgbClr val="FFFFFF">
                  <a:lumMod val="50000"/>
                </a:srgbClr>
              </a:solidFill>
            </a:endParaRPr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BE10EF02-5A62-218E-301A-43B2151A68CE}"/>
              </a:ext>
            </a:extLst>
          </p:cNvPr>
          <p:cNvGrpSpPr/>
          <p:nvPr/>
        </p:nvGrpSpPr>
        <p:grpSpPr>
          <a:xfrm>
            <a:off x="1587156" y="6212568"/>
            <a:ext cx="9017685" cy="614784"/>
            <a:chOff x="227740" y="4372087"/>
            <a:chExt cx="8688520" cy="592343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B323DF4-FE44-E70D-976D-57FDA85443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92888" y="4588876"/>
              <a:ext cx="1032465" cy="2536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8" descr="UDC Logo, symbol, meaning, history, PNG, brand">
              <a:extLst>
                <a:ext uri="{FF2B5EF4-FFF2-40B4-BE49-F238E27FC236}">
                  <a16:creationId xmlns:a16="http://schemas.microsoft.com/office/drawing/2014/main" id="{0CD7D2BF-00FF-DA50-3386-87725B553D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25353" y="4466956"/>
              <a:ext cx="884399" cy="4974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10">
              <a:extLst>
                <a:ext uri="{FF2B5EF4-FFF2-40B4-BE49-F238E27FC236}">
                  <a16:creationId xmlns:a16="http://schemas.microsoft.com/office/drawing/2014/main" id="{7CB526AA-AE42-B2CC-ED83-77B2B6C42CE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86729" y="4457872"/>
              <a:ext cx="764483" cy="4974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12" descr="Universidade de Vigo - Cursos.com">
              <a:extLst>
                <a:ext uri="{FF2B5EF4-FFF2-40B4-BE49-F238E27FC236}">
                  <a16:creationId xmlns:a16="http://schemas.microsoft.com/office/drawing/2014/main" id="{0F26E298-9E45-0D50-366E-E9C9E1F486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5955" y="4490947"/>
              <a:ext cx="1656747" cy="3690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14" descr="DATAlife DIH — Hub de Innovación Digital de las PYMES de Galicia">
              <a:extLst>
                <a:ext uri="{FF2B5EF4-FFF2-40B4-BE49-F238E27FC236}">
                  <a16:creationId xmlns:a16="http://schemas.microsoft.com/office/drawing/2014/main" id="{FB7F4071-E65F-6D99-A8B1-A72309BA2D1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22702" y="4483141"/>
              <a:ext cx="1780804" cy="3561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16" descr="Press Room - Gradiant">
              <a:extLst>
                <a:ext uri="{FF2B5EF4-FFF2-40B4-BE49-F238E27FC236}">
                  <a16:creationId xmlns:a16="http://schemas.microsoft.com/office/drawing/2014/main" id="{400BE09E-D8E9-7A83-B148-B83BBAFF10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73763" y="4372087"/>
              <a:ext cx="1242497" cy="592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Imagen 10" descr="Logotipo&#10;&#10;El contenido generado por IA puede ser incorrecto.">
              <a:extLst>
                <a:ext uri="{FF2B5EF4-FFF2-40B4-BE49-F238E27FC236}">
                  <a16:creationId xmlns:a16="http://schemas.microsoft.com/office/drawing/2014/main" id="{84922BD3-5137-590F-3A26-4221F347A9F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27740" y="4566055"/>
              <a:ext cx="1185602" cy="299278"/>
            </a:xfrm>
            <a:prstGeom prst="rect">
              <a:avLst/>
            </a:prstGeom>
          </p:spPr>
        </p:pic>
      </p:grpSp>
      <p:grpSp>
        <p:nvGrpSpPr>
          <p:cNvPr id="2" name="Grupo 1">
            <a:extLst>
              <a:ext uri="{FF2B5EF4-FFF2-40B4-BE49-F238E27FC236}">
                <a16:creationId xmlns:a16="http://schemas.microsoft.com/office/drawing/2014/main" id="{5FE1690F-B1F9-5556-2B46-A3DCDE696711}"/>
              </a:ext>
            </a:extLst>
          </p:cNvPr>
          <p:cNvGrpSpPr/>
          <p:nvPr/>
        </p:nvGrpSpPr>
        <p:grpSpPr>
          <a:xfrm>
            <a:off x="4234557" y="5608699"/>
            <a:ext cx="6316721" cy="603869"/>
            <a:chOff x="693568" y="75554"/>
            <a:chExt cx="4737541" cy="452902"/>
          </a:xfrm>
        </p:grpSpPr>
        <p:pic>
          <p:nvPicPr>
            <p:cNvPr id="14" name="Imagen 13" descr="Diagrama&#10;&#10;El contenido generado por IA puede ser incorrecto.">
              <a:extLst>
                <a:ext uri="{FF2B5EF4-FFF2-40B4-BE49-F238E27FC236}">
                  <a16:creationId xmlns:a16="http://schemas.microsoft.com/office/drawing/2014/main" id="{DD2BDBCC-071E-38E8-C022-6E3ABBD3CF4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93568" y="75554"/>
              <a:ext cx="1598640" cy="437038"/>
            </a:xfrm>
            <a:prstGeom prst="rect">
              <a:avLst/>
            </a:prstGeom>
          </p:spPr>
        </p:pic>
        <p:pic>
          <p:nvPicPr>
            <p:cNvPr id="8194" name="Picture 2" descr="MICIU-logo | Laboratorio Nacional de Fusión">
              <a:extLst>
                <a:ext uri="{FF2B5EF4-FFF2-40B4-BE49-F238E27FC236}">
                  <a16:creationId xmlns:a16="http://schemas.microsoft.com/office/drawing/2014/main" id="{F38D7F30-3E4D-1BA9-666B-F8000A3D8E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75569" y="135341"/>
              <a:ext cx="1507551" cy="3931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196" name="Picture 4" descr="Marca principal - Xunta de Galicia">
              <a:extLst>
                <a:ext uri="{FF2B5EF4-FFF2-40B4-BE49-F238E27FC236}">
                  <a16:creationId xmlns:a16="http://schemas.microsoft.com/office/drawing/2014/main" id="{AE72A419-B159-87D4-E999-E64814FB58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66482" y="151207"/>
              <a:ext cx="1264627" cy="3613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3" name="image1.png" descr="C:\Users\rfoidl\AppData\Local\Microsoft\Windows\INetCache\Content.MSO\EF15DF2F.tmp">
            <a:extLst>
              <a:ext uri="{FF2B5EF4-FFF2-40B4-BE49-F238E27FC236}">
                <a16:creationId xmlns:a16="http://schemas.microsoft.com/office/drawing/2014/main" id="{10EC74CA-9022-4A92-2377-6F50B420967B}"/>
              </a:ext>
            </a:extLst>
          </p:cNvPr>
          <p:cNvPicPr/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06759" y="5593323"/>
            <a:ext cx="2194560" cy="590973"/>
          </a:xfrm>
          <a:prstGeom prst="rect">
            <a:avLst/>
          </a:prstGeom>
          <a:ln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20B554C1-4F71-727D-1820-3B98986C0277}"/>
              </a:ext>
            </a:extLst>
          </p:cNvPr>
          <p:cNvCxnSpPr>
            <a:cxnSpLocks/>
          </p:cNvCxnSpPr>
          <p:nvPr/>
        </p:nvCxnSpPr>
        <p:spPr>
          <a:xfrm>
            <a:off x="8577606" y="2114977"/>
            <a:ext cx="479089" cy="359633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4220AF1F-7FE0-EB2C-11C3-55EF37747D56}"/>
              </a:ext>
            </a:extLst>
          </p:cNvPr>
          <p:cNvCxnSpPr>
            <a:cxnSpLocks/>
          </p:cNvCxnSpPr>
          <p:nvPr/>
        </p:nvCxnSpPr>
        <p:spPr>
          <a:xfrm flipH="1">
            <a:off x="6853881" y="2138626"/>
            <a:ext cx="539251" cy="403857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1" name="Google Shape;161;p22"/>
          <p:cNvSpPr/>
          <p:nvPr/>
        </p:nvSpPr>
        <p:spPr>
          <a:xfrm>
            <a:off x="-665019" y="910229"/>
            <a:ext cx="5480667" cy="1293475"/>
          </a:xfrm>
          <a:prstGeom prst="ellipse">
            <a:avLst/>
          </a:prstGeom>
          <a:noFill/>
          <a:ln w="9525" cap="flat" cmpd="sng">
            <a:solidFill>
              <a:srgbClr val="ECEFF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ES" sz="4267" b="1" kern="0" dirty="0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rPr>
              <a:t>Un Consorcio</a:t>
            </a:r>
            <a:endParaRPr sz="4267" b="1" kern="0" dirty="0">
              <a:solidFill>
                <a:srgbClr val="0091EA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algn="ctr" defTabSz="1219170">
              <a:buClr>
                <a:srgbClr val="000000"/>
              </a:buClr>
            </a:pPr>
            <a:r>
              <a:rPr lang="en" sz="3733" b="1" kern="0" dirty="0">
                <a:solidFill>
                  <a:srgbClr val="929292"/>
                </a:solidFill>
                <a:latin typeface=""/>
                <a:ea typeface="Source Sans Pro"/>
                <a:cs typeface="Source Sans Pro"/>
                <a:sym typeface="Source Sans Pro"/>
              </a:rPr>
              <a:t>Excelente</a:t>
            </a:r>
          </a:p>
          <a:p>
            <a:pPr algn="ctr" defTabSz="1219170">
              <a:buClr>
                <a:srgbClr val="000000"/>
              </a:buClr>
            </a:pPr>
            <a:r>
              <a:rPr lang="es-ES" sz="3200" b="1" kern="0" dirty="0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rPr>
              <a:t>para una </a:t>
            </a:r>
          </a:p>
          <a:p>
            <a:pPr algn="ctr" defTabSz="1219170">
              <a:buClr>
                <a:srgbClr val="000000"/>
              </a:buClr>
            </a:pPr>
            <a:r>
              <a:rPr lang="es-ES" sz="3733" b="1" kern="0" dirty="0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rPr>
              <a:t>Misión Europea</a:t>
            </a:r>
          </a:p>
        </p:txBody>
      </p:sp>
      <p:sp>
        <p:nvSpPr>
          <p:cNvPr id="162" name="Google Shape;162;p22"/>
          <p:cNvSpPr txBox="1">
            <a:spLocks noGrp="1"/>
          </p:cNvSpPr>
          <p:nvPr>
            <p:ph type="sldNum" idx="12"/>
          </p:nvPr>
        </p:nvSpPr>
        <p:spPr>
          <a:xfrm>
            <a:off x="11205845" y="6333135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>
                <a:solidFill>
                  <a:srgbClr val="0091EA"/>
                </a:solidFill>
              </a:rPr>
              <a:pPr defTabSz="1219170">
                <a:buClr>
                  <a:srgbClr val="000000"/>
                </a:buClr>
              </a:pPr>
              <a:t>27</a:t>
            </a:fld>
            <a:endParaRPr kern="0">
              <a:solidFill>
                <a:srgbClr val="0091EA"/>
              </a:solidFill>
            </a:endParaRPr>
          </a:p>
        </p:txBody>
      </p:sp>
      <p:sp>
        <p:nvSpPr>
          <p:cNvPr id="6" name="Rectángulo redondeado 5">
            <a:extLst>
              <a:ext uri="{FF2B5EF4-FFF2-40B4-BE49-F238E27FC236}">
                <a16:creationId xmlns:a16="http://schemas.microsoft.com/office/drawing/2014/main" id="{19FB995B-A579-5D8B-AC0E-6AC13847F6C9}"/>
              </a:ext>
            </a:extLst>
          </p:cNvPr>
          <p:cNvSpPr/>
          <p:nvPr/>
        </p:nvSpPr>
        <p:spPr>
          <a:xfrm>
            <a:off x="4815649" y="502300"/>
            <a:ext cx="6329332" cy="1612925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GB" sz="1867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BF053C45-8849-8404-C505-89F31F5C595D}"/>
              </a:ext>
            </a:extLst>
          </p:cNvPr>
          <p:cNvSpPr/>
          <p:nvPr/>
        </p:nvSpPr>
        <p:spPr>
          <a:xfrm>
            <a:off x="4172671" y="2462915"/>
            <a:ext cx="7692412" cy="2585149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GB" sz="1867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BE0F2B14-07A4-7141-5DD7-31E4087F54FF}"/>
              </a:ext>
            </a:extLst>
          </p:cNvPr>
          <p:cNvGrpSpPr/>
          <p:nvPr/>
        </p:nvGrpSpPr>
        <p:grpSpPr>
          <a:xfrm>
            <a:off x="4048092" y="1182299"/>
            <a:ext cx="7647709" cy="3863805"/>
            <a:chOff x="1783081" y="1337120"/>
            <a:chExt cx="7028410" cy="3550921"/>
          </a:xfrm>
        </p:grpSpPr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1B1F3085-2CBF-1234-9679-232F0A71D9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1090" y="1373740"/>
              <a:ext cx="2144683" cy="5268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UDC Logo, symbol, meaning, history, PNG, brand">
              <a:extLst>
                <a:ext uri="{FF2B5EF4-FFF2-40B4-BE49-F238E27FC236}">
                  <a16:creationId xmlns:a16="http://schemas.microsoft.com/office/drawing/2014/main" id="{C2C40CB7-E026-DEE8-755C-AE0B653B2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3081" y="2707872"/>
              <a:ext cx="1837113" cy="10333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4" name="Picture 10">
              <a:extLst>
                <a:ext uri="{FF2B5EF4-FFF2-40B4-BE49-F238E27FC236}">
                  <a16:creationId xmlns:a16="http://schemas.microsoft.com/office/drawing/2014/main" id="{90CEB82D-4543-5D1A-3325-BBADD9470A2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2909" y="2707872"/>
              <a:ext cx="1588018" cy="10333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6" name="Picture 12" descr="Universidade de Vigo - Cursos.com">
              <a:extLst>
                <a:ext uri="{FF2B5EF4-FFF2-40B4-BE49-F238E27FC236}">
                  <a16:creationId xmlns:a16="http://schemas.microsoft.com/office/drawing/2014/main" id="{8E2C7976-2124-BEE7-DCA1-5EDE5CE2721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0022" y="2707872"/>
              <a:ext cx="3441469" cy="7665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8" name="Picture 14" descr="DATAlife DIH — Hub de Innovación Digital de las PYMES de Galicia">
              <a:extLst>
                <a:ext uri="{FF2B5EF4-FFF2-40B4-BE49-F238E27FC236}">
                  <a16:creationId xmlns:a16="http://schemas.microsoft.com/office/drawing/2014/main" id="{BD5E3FC0-400E-3031-F31B-08C6564DC2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28058" y="3911789"/>
              <a:ext cx="3699164" cy="7398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0" name="Picture 16" descr="Press Room - Gradiant">
              <a:extLst>
                <a:ext uri="{FF2B5EF4-FFF2-40B4-BE49-F238E27FC236}">
                  <a16:creationId xmlns:a16="http://schemas.microsoft.com/office/drawing/2014/main" id="{C504A36A-B4F6-D6D4-F69C-3FEC88F730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64019" y="3657600"/>
              <a:ext cx="2580969" cy="12304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" name="Imagen 2" descr="Logotipo&#10;&#10;El contenido generado por IA puede ser incorrecto.">
              <a:extLst>
                <a:ext uri="{FF2B5EF4-FFF2-40B4-BE49-F238E27FC236}">
                  <a16:creationId xmlns:a16="http://schemas.microsoft.com/office/drawing/2014/main" id="{A63D27EB-49ED-2F26-3A09-2FBD70BD13E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658143" y="1337120"/>
              <a:ext cx="2462784" cy="621673"/>
            </a:xfrm>
            <a:prstGeom prst="rect">
              <a:avLst/>
            </a:prstGeom>
          </p:spPr>
        </p:pic>
      </p:grpSp>
      <p:pic>
        <p:nvPicPr>
          <p:cNvPr id="4" name="Picture 3" descr="A close up of text&#10;&#10;AI-generated content may be incorrect.">
            <a:extLst>
              <a:ext uri="{FF2B5EF4-FFF2-40B4-BE49-F238E27FC236}">
                <a16:creationId xmlns:a16="http://schemas.microsoft.com/office/drawing/2014/main" id="{1D89BE4D-55B9-D1E4-8328-3DF819445CB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11315" y="5198625"/>
            <a:ext cx="9057677" cy="1444879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8"/>
          <p:cNvSpPr/>
          <p:nvPr/>
        </p:nvSpPr>
        <p:spPr>
          <a:xfrm>
            <a:off x="7634200" y="1212820"/>
            <a:ext cx="2500800" cy="2470400"/>
          </a:xfrm>
          <a:prstGeom prst="ellipse">
            <a:avLst/>
          </a:prstGeom>
          <a:noFill/>
          <a:ln w="9525" cap="flat" cmpd="sng">
            <a:solidFill>
              <a:srgbClr val="CFD8D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18" name="Google Shape;118;p18"/>
          <p:cNvSpPr txBox="1">
            <a:spLocks noGrp="1"/>
          </p:cNvSpPr>
          <p:nvPr>
            <p:ph type="ctrTitle" idx="4294967295"/>
          </p:nvPr>
        </p:nvSpPr>
        <p:spPr>
          <a:xfrm>
            <a:off x="977884" y="967020"/>
            <a:ext cx="6372800" cy="1546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r"/>
            <a:r>
              <a:rPr lang="en" sz="8000" b="1"/>
              <a:t>One Health</a:t>
            </a:r>
            <a:endParaRPr sz="8000" b="1"/>
          </a:p>
        </p:txBody>
      </p:sp>
      <p:sp>
        <p:nvSpPr>
          <p:cNvPr id="119" name="Google Shape;119;p18"/>
          <p:cNvSpPr txBox="1">
            <a:spLocks noGrp="1"/>
          </p:cNvSpPr>
          <p:nvPr>
            <p:ph type="subTitle" idx="4294967295"/>
          </p:nvPr>
        </p:nvSpPr>
        <p:spPr>
          <a:xfrm>
            <a:off x="409816" y="4067027"/>
            <a:ext cx="10698451" cy="2452463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 algn="ctr">
              <a:spcBef>
                <a:spcPts val="800"/>
              </a:spcBef>
              <a:buNone/>
            </a:pPr>
            <a:r>
              <a:rPr lang="es-ES" dirty="0"/>
              <a:t>Una Factoría IA enfocada a resolver retos globales que afectan a la </a:t>
            </a:r>
            <a:r>
              <a:rPr lang="es-ES" b="1" dirty="0">
                <a:solidFill>
                  <a:schemeClr val="accent1"/>
                </a:solidFill>
              </a:rPr>
              <a:t>salud de las personas, los animales y el medio ambiente (OMS)</a:t>
            </a:r>
          </a:p>
          <a:p>
            <a:pPr marL="0" indent="0" algn="r">
              <a:spcBef>
                <a:spcPts val="800"/>
              </a:spcBef>
              <a:buNone/>
            </a:pPr>
            <a:endParaRPr lang="es-ES" dirty="0"/>
          </a:p>
        </p:txBody>
      </p:sp>
      <p:cxnSp>
        <p:nvCxnSpPr>
          <p:cNvPr id="120" name="Google Shape;120;p18"/>
          <p:cNvCxnSpPr/>
          <p:nvPr/>
        </p:nvCxnSpPr>
        <p:spPr>
          <a:xfrm rot="10800000" flipH="1">
            <a:off x="9073732" y="721269"/>
            <a:ext cx="191600" cy="50280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1" name="Google Shape;121;p18"/>
          <p:cNvCxnSpPr/>
          <p:nvPr/>
        </p:nvCxnSpPr>
        <p:spPr>
          <a:xfrm flipH="1">
            <a:off x="9935667" y="1576167"/>
            <a:ext cx="449600" cy="17480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2" name="Google Shape;122;p18"/>
          <p:cNvCxnSpPr>
            <a:endCxn id="117" idx="6"/>
          </p:cNvCxnSpPr>
          <p:nvPr/>
        </p:nvCxnSpPr>
        <p:spPr>
          <a:xfrm rot="10800000">
            <a:off x="10135000" y="2448020"/>
            <a:ext cx="1330800" cy="13080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3" name="Google Shape;123;p18"/>
          <p:cNvSpPr/>
          <p:nvPr/>
        </p:nvSpPr>
        <p:spPr>
          <a:xfrm>
            <a:off x="7833877" y="1410049"/>
            <a:ext cx="2101600" cy="2075600"/>
          </a:xfrm>
          <a:prstGeom prst="ellipse">
            <a:avLst/>
          </a:prstGeom>
          <a:noFill/>
          <a:ln w="19050" cap="flat" cmpd="sng">
            <a:solidFill>
              <a:srgbClr val="CFD8D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27" name="Google Shape;127;p18"/>
          <p:cNvSpPr txBox="1">
            <a:spLocks noGrp="1"/>
          </p:cNvSpPr>
          <p:nvPr>
            <p:ph type="sldNum" idx="12"/>
          </p:nvPr>
        </p:nvSpPr>
        <p:spPr>
          <a:xfrm>
            <a:off x="11205845" y="6333135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>
                <a:solidFill>
                  <a:srgbClr val="0091EA"/>
                </a:solidFill>
              </a:rPr>
              <a:pPr defTabSz="1219170">
                <a:buClr>
                  <a:srgbClr val="000000"/>
                </a:buClr>
              </a:pPr>
              <a:t>28</a:t>
            </a:fld>
            <a:endParaRPr kern="0">
              <a:solidFill>
                <a:srgbClr val="0091EA"/>
              </a:solidFill>
            </a:endParaRPr>
          </a:p>
        </p:txBody>
      </p:sp>
      <p:grpSp>
        <p:nvGrpSpPr>
          <p:cNvPr id="2" name="Google Shape;928;p48">
            <a:extLst>
              <a:ext uri="{FF2B5EF4-FFF2-40B4-BE49-F238E27FC236}">
                <a16:creationId xmlns:a16="http://schemas.microsoft.com/office/drawing/2014/main" id="{09D18106-6CE1-C522-693A-66AE8FD8F6D1}"/>
              </a:ext>
            </a:extLst>
          </p:cNvPr>
          <p:cNvGrpSpPr/>
          <p:nvPr/>
        </p:nvGrpSpPr>
        <p:grpSpPr>
          <a:xfrm>
            <a:off x="7832380" y="1410050"/>
            <a:ext cx="2101600" cy="2075599"/>
            <a:chOff x="5941025" y="3634400"/>
            <a:chExt cx="467650" cy="467650"/>
          </a:xfrm>
        </p:grpSpPr>
        <p:sp>
          <p:nvSpPr>
            <p:cNvPr id="3" name="Google Shape;929;p48">
              <a:extLst>
                <a:ext uri="{FF2B5EF4-FFF2-40B4-BE49-F238E27FC236}">
                  <a16:creationId xmlns:a16="http://schemas.microsoft.com/office/drawing/2014/main" id="{4B211BEF-80E1-658B-6C30-4BE8DE4BFFC0}"/>
                </a:ext>
              </a:extLst>
            </p:cNvPr>
            <p:cNvSpPr/>
            <p:nvPr/>
          </p:nvSpPr>
          <p:spPr>
            <a:xfrm>
              <a:off x="5941025" y="3634400"/>
              <a:ext cx="467650" cy="467650"/>
            </a:xfrm>
            <a:custGeom>
              <a:avLst/>
              <a:gdLst/>
              <a:ahLst/>
              <a:cxnLst/>
              <a:rect l="l" t="t" r="r" b="b"/>
              <a:pathLst>
                <a:path w="18706" h="18706" fill="none" extrusionOk="0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Google Shape;930;p48">
              <a:extLst>
                <a:ext uri="{FF2B5EF4-FFF2-40B4-BE49-F238E27FC236}">
                  <a16:creationId xmlns:a16="http://schemas.microsoft.com/office/drawing/2014/main" id="{3A1B4AEA-EE99-AA2E-F157-35EA36CD1822}"/>
                </a:ext>
              </a:extLst>
            </p:cNvPr>
            <p:cNvSpPr/>
            <p:nvPr/>
          </p:nvSpPr>
          <p:spPr>
            <a:xfrm>
              <a:off x="6211975" y="3753150"/>
              <a:ext cx="19525" cy="18900"/>
            </a:xfrm>
            <a:custGeom>
              <a:avLst/>
              <a:gdLst/>
              <a:ahLst/>
              <a:cxnLst/>
              <a:rect l="l" t="t" r="r" b="b"/>
              <a:pathLst>
                <a:path w="781" h="756" fill="none" extrusionOk="0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Google Shape;931;p48">
              <a:extLst>
                <a:ext uri="{FF2B5EF4-FFF2-40B4-BE49-F238E27FC236}">
                  <a16:creationId xmlns:a16="http://schemas.microsoft.com/office/drawing/2014/main" id="{6977B4A6-F878-8D56-B040-100DC44A22A3}"/>
                </a:ext>
              </a:extLst>
            </p:cNvPr>
            <p:cNvSpPr/>
            <p:nvPr/>
          </p:nvSpPr>
          <p:spPr>
            <a:xfrm>
              <a:off x="5943475" y="3695900"/>
              <a:ext cx="177800" cy="351350"/>
            </a:xfrm>
            <a:custGeom>
              <a:avLst/>
              <a:gdLst/>
              <a:ahLst/>
              <a:cxnLst/>
              <a:rect l="l" t="t" r="r" b="b"/>
              <a:pathLst>
                <a:path w="7112" h="14054" fill="none" extrusionOk="0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" name="Google Shape;932;p48">
              <a:extLst>
                <a:ext uri="{FF2B5EF4-FFF2-40B4-BE49-F238E27FC236}">
                  <a16:creationId xmlns:a16="http://schemas.microsoft.com/office/drawing/2014/main" id="{13BA0E40-CC4B-28F0-D084-C0A3BA71B22B}"/>
                </a:ext>
              </a:extLst>
            </p:cNvPr>
            <p:cNvSpPr/>
            <p:nvPr/>
          </p:nvSpPr>
          <p:spPr>
            <a:xfrm>
              <a:off x="6128575" y="3695900"/>
              <a:ext cx="86475" cy="47525"/>
            </a:xfrm>
            <a:custGeom>
              <a:avLst/>
              <a:gdLst/>
              <a:ahLst/>
              <a:cxnLst/>
              <a:rect l="l" t="t" r="r" b="b"/>
              <a:pathLst>
                <a:path w="3459" h="1901" fill="none" extrusionOk="0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" name="Google Shape;933;p48">
              <a:extLst>
                <a:ext uri="{FF2B5EF4-FFF2-40B4-BE49-F238E27FC236}">
                  <a16:creationId xmlns:a16="http://schemas.microsoft.com/office/drawing/2014/main" id="{F65CFED6-9628-320F-DF37-F12086884F2B}"/>
                </a:ext>
              </a:extLst>
            </p:cNvPr>
            <p:cNvSpPr/>
            <p:nvPr/>
          </p:nvSpPr>
          <p:spPr>
            <a:xfrm>
              <a:off x="6357500" y="3940075"/>
              <a:ext cx="18900" cy="34725"/>
            </a:xfrm>
            <a:custGeom>
              <a:avLst/>
              <a:gdLst/>
              <a:ahLst/>
              <a:cxnLst/>
              <a:rect l="l" t="t" r="r" b="b"/>
              <a:pathLst>
                <a:path w="756" h="1389" fill="none" extrusionOk="0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" name="Google Shape;934;p48">
              <a:extLst>
                <a:ext uri="{FF2B5EF4-FFF2-40B4-BE49-F238E27FC236}">
                  <a16:creationId xmlns:a16="http://schemas.microsoft.com/office/drawing/2014/main" id="{622593BC-669E-8F11-31A4-814C984D76D8}"/>
                </a:ext>
              </a:extLst>
            </p:cNvPr>
            <p:cNvSpPr/>
            <p:nvPr/>
          </p:nvSpPr>
          <p:spPr>
            <a:xfrm>
              <a:off x="6202850" y="3720875"/>
              <a:ext cx="204000" cy="278875"/>
            </a:xfrm>
            <a:custGeom>
              <a:avLst/>
              <a:gdLst/>
              <a:ahLst/>
              <a:cxnLst/>
              <a:rect l="l" t="t" r="r" b="b"/>
              <a:pathLst>
                <a:path w="8160" h="11155" fill="none" extrusionOk="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9" name="Google Shape;854;p48">
            <a:extLst>
              <a:ext uri="{FF2B5EF4-FFF2-40B4-BE49-F238E27FC236}">
                <a16:creationId xmlns:a16="http://schemas.microsoft.com/office/drawing/2014/main" id="{42F5D853-44C4-2604-E61B-F10C8EAD9D57}"/>
              </a:ext>
            </a:extLst>
          </p:cNvPr>
          <p:cNvSpPr/>
          <p:nvPr/>
        </p:nvSpPr>
        <p:spPr>
          <a:xfrm>
            <a:off x="9106481" y="226901"/>
            <a:ext cx="427171" cy="450368"/>
          </a:xfrm>
          <a:custGeom>
            <a:avLst/>
            <a:gdLst/>
            <a:ahLst/>
            <a:cxnLst/>
            <a:rect l="l" t="t" r="r" b="b"/>
            <a:pathLst>
              <a:path w="15247" h="16075" fill="none" extrusionOk="0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w="1217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0" name="Google Shape;989;p48">
            <a:extLst>
              <a:ext uri="{FF2B5EF4-FFF2-40B4-BE49-F238E27FC236}">
                <a16:creationId xmlns:a16="http://schemas.microsoft.com/office/drawing/2014/main" id="{41B155AF-71B7-CA44-3459-E36A6A58A6C9}"/>
              </a:ext>
            </a:extLst>
          </p:cNvPr>
          <p:cNvGrpSpPr/>
          <p:nvPr/>
        </p:nvGrpSpPr>
        <p:grpSpPr>
          <a:xfrm flipH="1">
            <a:off x="10381330" y="1226368"/>
            <a:ext cx="607741" cy="405331"/>
            <a:chOff x="5937975" y="5081700"/>
            <a:chExt cx="481050" cy="261850"/>
          </a:xfrm>
        </p:grpSpPr>
        <p:sp>
          <p:nvSpPr>
            <p:cNvPr id="11" name="Google Shape;990;p48">
              <a:extLst>
                <a:ext uri="{FF2B5EF4-FFF2-40B4-BE49-F238E27FC236}">
                  <a16:creationId xmlns:a16="http://schemas.microsoft.com/office/drawing/2014/main" id="{39E1BAE1-3CD1-265C-4EF2-11556FE7A395}"/>
                </a:ext>
              </a:extLst>
            </p:cNvPr>
            <p:cNvSpPr/>
            <p:nvPr/>
          </p:nvSpPr>
          <p:spPr>
            <a:xfrm>
              <a:off x="6104200" y="5081700"/>
              <a:ext cx="314825" cy="215575"/>
            </a:xfrm>
            <a:custGeom>
              <a:avLst/>
              <a:gdLst/>
              <a:ahLst/>
              <a:cxnLst/>
              <a:rect l="l" t="t" r="r" b="b"/>
              <a:pathLst>
                <a:path w="12593" h="8623" fill="none" extrusionOk="0">
                  <a:moveTo>
                    <a:pt x="5481" y="8622"/>
                  </a:moveTo>
                  <a:lnTo>
                    <a:pt x="5481" y="8622"/>
                  </a:lnTo>
                  <a:lnTo>
                    <a:pt x="6017" y="8574"/>
                  </a:lnTo>
                  <a:lnTo>
                    <a:pt x="6382" y="8525"/>
                  </a:lnTo>
                  <a:lnTo>
                    <a:pt x="6796" y="8452"/>
                  </a:lnTo>
                  <a:lnTo>
                    <a:pt x="7234" y="8354"/>
                  </a:lnTo>
                  <a:lnTo>
                    <a:pt x="7697" y="8257"/>
                  </a:lnTo>
                  <a:lnTo>
                    <a:pt x="8184" y="8086"/>
                  </a:lnTo>
                  <a:lnTo>
                    <a:pt x="8671" y="7892"/>
                  </a:lnTo>
                  <a:lnTo>
                    <a:pt x="9134" y="7648"/>
                  </a:lnTo>
                  <a:lnTo>
                    <a:pt x="9353" y="7526"/>
                  </a:lnTo>
                  <a:lnTo>
                    <a:pt x="9597" y="7356"/>
                  </a:lnTo>
                  <a:lnTo>
                    <a:pt x="9792" y="7185"/>
                  </a:lnTo>
                  <a:lnTo>
                    <a:pt x="9986" y="7015"/>
                  </a:lnTo>
                  <a:lnTo>
                    <a:pt x="10181" y="6820"/>
                  </a:lnTo>
                  <a:lnTo>
                    <a:pt x="10376" y="6601"/>
                  </a:lnTo>
                  <a:lnTo>
                    <a:pt x="10522" y="6357"/>
                  </a:lnTo>
                  <a:lnTo>
                    <a:pt x="10668" y="6114"/>
                  </a:lnTo>
                  <a:lnTo>
                    <a:pt x="10814" y="5846"/>
                  </a:lnTo>
                  <a:lnTo>
                    <a:pt x="10912" y="5554"/>
                  </a:lnTo>
                  <a:lnTo>
                    <a:pt x="11009" y="5261"/>
                  </a:lnTo>
                  <a:lnTo>
                    <a:pt x="11082" y="4945"/>
                  </a:lnTo>
                  <a:lnTo>
                    <a:pt x="11131" y="4579"/>
                  </a:lnTo>
                  <a:lnTo>
                    <a:pt x="11155" y="4214"/>
                  </a:lnTo>
                  <a:lnTo>
                    <a:pt x="11155" y="4214"/>
                  </a:lnTo>
                  <a:lnTo>
                    <a:pt x="11155" y="3873"/>
                  </a:lnTo>
                  <a:lnTo>
                    <a:pt x="11131" y="3435"/>
                  </a:lnTo>
                  <a:lnTo>
                    <a:pt x="11131" y="2972"/>
                  </a:lnTo>
                  <a:lnTo>
                    <a:pt x="11131" y="2753"/>
                  </a:lnTo>
                  <a:lnTo>
                    <a:pt x="11180" y="2582"/>
                  </a:lnTo>
                  <a:lnTo>
                    <a:pt x="12032" y="2607"/>
                  </a:lnTo>
                  <a:lnTo>
                    <a:pt x="11594" y="2120"/>
                  </a:lnTo>
                  <a:lnTo>
                    <a:pt x="11594" y="2120"/>
                  </a:lnTo>
                  <a:lnTo>
                    <a:pt x="11764" y="2046"/>
                  </a:lnTo>
                  <a:lnTo>
                    <a:pt x="11935" y="1973"/>
                  </a:lnTo>
                  <a:lnTo>
                    <a:pt x="12300" y="1827"/>
                  </a:lnTo>
                  <a:lnTo>
                    <a:pt x="12568" y="1730"/>
                  </a:lnTo>
                  <a:lnTo>
                    <a:pt x="12592" y="1681"/>
                  </a:lnTo>
                  <a:lnTo>
                    <a:pt x="12592" y="1657"/>
                  </a:lnTo>
                  <a:lnTo>
                    <a:pt x="12568" y="1632"/>
                  </a:lnTo>
                  <a:lnTo>
                    <a:pt x="12568" y="1632"/>
                  </a:lnTo>
                  <a:lnTo>
                    <a:pt x="12203" y="1511"/>
                  </a:lnTo>
                  <a:lnTo>
                    <a:pt x="11789" y="1389"/>
                  </a:lnTo>
                  <a:lnTo>
                    <a:pt x="11302" y="1267"/>
                  </a:lnTo>
                  <a:lnTo>
                    <a:pt x="11302" y="1267"/>
                  </a:lnTo>
                  <a:lnTo>
                    <a:pt x="11082" y="1024"/>
                  </a:lnTo>
                  <a:lnTo>
                    <a:pt x="10863" y="780"/>
                  </a:lnTo>
                  <a:lnTo>
                    <a:pt x="10547" y="512"/>
                  </a:lnTo>
                  <a:lnTo>
                    <a:pt x="10352" y="390"/>
                  </a:lnTo>
                  <a:lnTo>
                    <a:pt x="10157" y="269"/>
                  </a:lnTo>
                  <a:lnTo>
                    <a:pt x="9938" y="171"/>
                  </a:lnTo>
                  <a:lnTo>
                    <a:pt x="9719" y="98"/>
                  </a:lnTo>
                  <a:lnTo>
                    <a:pt x="9475" y="25"/>
                  </a:lnTo>
                  <a:lnTo>
                    <a:pt x="9231" y="1"/>
                  </a:lnTo>
                  <a:lnTo>
                    <a:pt x="8964" y="25"/>
                  </a:lnTo>
                  <a:lnTo>
                    <a:pt x="8696" y="74"/>
                  </a:lnTo>
                  <a:lnTo>
                    <a:pt x="8696" y="74"/>
                  </a:lnTo>
                  <a:lnTo>
                    <a:pt x="8501" y="122"/>
                  </a:lnTo>
                  <a:lnTo>
                    <a:pt x="8306" y="171"/>
                  </a:lnTo>
                  <a:lnTo>
                    <a:pt x="8111" y="269"/>
                  </a:lnTo>
                  <a:lnTo>
                    <a:pt x="7916" y="366"/>
                  </a:lnTo>
                  <a:lnTo>
                    <a:pt x="7746" y="488"/>
                  </a:lnTo>
                  <a:lnTo>
                    <a:pt x="7575" y="610"/>
                  </a:lnTo>
                  <a:lnTo>
                    <a:pt x="7405" y="756"/>
                  </a:lnTo>
                  <a:lnTo>
                    <a:pt x="7283" y="926"/>
                  </a:lnTo>
                  <a:lnTo>
                    <a:pt x="7137" y="1097"/>
                  </a:lnTo>
                  <a:lnTo>
                    <a:pt x="7039" y="1267"/>
                  </a:lnTo>
                  <a:lnTo>
                    <a:pt x="6942" y="1462"/>
                  </a:lnTo>
                  <a:lnTo>
                    <a:pt x="6845" y="1657"/>
                  </a:lnTo>
                  <a:lnTo>
                    <a:pt x="6796" y="1876"/>
                  </a:lnTo>
                  <a:lnTo>
                    <a:pt x="6747" y="2095"/>
                  </a:lnTo>
                  <a:lnTo>
                    <a:pt x="6723" y="2339"/>
                  </a:lnTo>
                  <a:lnTo>
                    <a:pt x="6723" y="2558"/>
                  </a:lnTo>
                  <a:lnTo>
                    <a:pt x="1" y="4360"/>
                  </a:lnTo>
                  <a:lnTo>
                    <a:pt x="1" y="4360"/>
                  </a:lnTo>
                  <a:lnTo>
                    <a:pt x="318" y="4579"/>
                  </a:lnTo>
                  <a:lnTo>
                    <a:pt x="634" y="4799"/>
                  </a:lnTo>
                  <a:lnTo>
                    <a:pt x="951" y="5018"/>
                  </a:lnTo>
                  <a:lnTo>
                    <a:pt x="1267" y="5188"/>
                  </a:lnTo>
                  <a:lnTo>
                    <a:pt x="1608" y="5359"/>
                  </a:lnTo>
                  <a:lnTo>
                    <a:pt x="1925" y="5481"/>
                  </a:lnTo>
                  <a:lnTo>
                    <a:pt x="2266" y="5602"/>
                  </a:lnTo>
                  <a:lnTo>
                    <a:pt x="2583" y="5724"/>
                  </a:lnTo>
                  <a:lnTo>
                    <a:pt x="2923" y="5797"/>
                  </a:lnTo>
                  <a:lnTo>
                    <a:pt x="3264" y="5846"/>
                  </a:lnTo>
                  <a:lnTo>
                    <a:pt x="3581" y="5895"/>
                  </a:lnTo>
                  <a:lnTo>
                    <a:pt x="3922" y="5919"/>
                  </a:lnTo>
                  <a:lnTo>
                    <a:pt x="4263" y="5919"/>
                  </a:lnTo>
                  <a:lnTo>
                    <a:pt x="4604" y="5895"/>
                  </a:lnTo>
                  <a:lnTo>
                    <a:pt x="4945" y="5846"/>
                  </a:lnTo>
                  <a:lnTo>
                    <a:pt x="5286" y="5797"/>
                  </a:lnTo>
                  <a:lnTo>
                    <a:pt x="5286" y="5797"/>
                  </a:lnTo>
                  <a:lnTo>
                    <a:pt x="5603" y="5700"/>
                  </a:lnTo>
                  <a:lnTo>
                    <a:pt x="5919" y="5627"/>
                  </a:lnTo>
                  <a:lnTo>
                    <a:pt x="6455" y="5407"/>
                  </a:lnTo>
                  <a:lnTo>
                    <a:pt x="6942" y="5188"/>
                  </a:lnTo>
                  <a:lnTo>
                    <a:pt x="7356" y="4969"/>
                  </a:lnTo>
                  <a:lnTo>
                    <a:pt x="7697" y="4750"/>
                  </a:lnTo>
                  <a:lnTo>
                    <a:pt x="7941" y="4579"/>
                  </a:lnTo>
                  <a:lnTo>
                    <a:pt x="8160" y="4409"/>
                  </a:lnTo>
                  <a:lnTo>
                    <a:pt x="8160" y="4409"/>
                  </a:lnTo>
                  <a:lnTo>
                    <a:pt x="8233" y="4360"/>
                  </a:lnTo>
                  <a:lnTo>
                    <a:pt x="8330" y="4336"/>
                  </a:lnTo>
                  <a:lnTo>
                    <a:pt x="8428" y="4360"/>
                  </a:lnTo>
                  <a:lnTo>
                    <a:pt x="8501" y="4409"/>
                  </a:lnTo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Google Shape;991;p48">
              <a:extLst>
                <a:ext uri="{FF2B5EF4-FFF2-40B4-BE49-F238E27FC236}">
                  <a16:creationId xmlns:a16="http://schemas.microsoft.com/office/drawing/2014/main" id="{9210B7BF-4BDF-05B1-C1B8-D85A0F1630C4}"/>
                </a:ext>
              </a:extLst>
            </p:cNvPr>
            <p:cNvSpPr/>
            <p:nvPr/>
          </p:nvSpPr>
          <p:spPr>
            <a:xfrm>
              <a:off x="5937975" y="5210175"/>
              <a:ext cx="333700" cy="133375"/>
            </a:xfrm>
            <a:custGeom>
              <a:avLst/>
              <a:gdLst/>
              <a:ahLst/>
              <a:cxnLst/>
              <a:rect l="l" t="t" r="r" b="b"/>
              <a:pathLst>
                <a:path w="13348" h="5335" fill="none" extrusionOk="0">
                  <a:moveTo>
                    <a:pt x="7819" y="1"/>
                  </a:moveTo>
                  <a:lnTo>
                    <a:pt x="318" y="2533"/>
                  </a:lnTo>
                  <a:lnTo>
                    <a:pt x="318" y="2533"/>
                  </a:lnTo>
                  <a:lnTo>
                    <a:pt x="245" y="2582"/>
                  </a:lnTo>
                  <a:lnTo>
                    <a:pt x="147" y="2631"/>
                  </a:lnTo>
                  <a:lnTo>
                    <a:pt x="98" y="2704"/>
                  </a:lnTo>
                  <a:lnTo>
                    <a:pt x="50" y="2777"/>
                  </a:lnTo>
                  <a:lnTo>
                    <a:pt x="1" y="2874"/>
                  </a:lnTo>
                  <a:lnTo>
                    <a:pt x="1" y="2972"/>
                  </a:lnTo>
                  <a:lnTo>
                    <a:pt x="1" y="3045"/>
                  </a:lnTo>
                  <a:lnTo>
                    <a:pt x="25" y="3142"/>
                  </a:lnTo>
                  <a:lnTo>
                    <a:pt x="25" y="3142"/>
                  </a:lnTo>
                  <a:lnTo>
                    <a:pt x="98" y="3288"/>
                  </a:lnTo>
                  <a:lnTo>
                    <a:pt x="196" y="3386"/>
                  </a:lnTo>
                  <a:lnTo>
                    <a:pt x="318" y="3459"/>
                  </a:lnTo>
                  <a:lnTo>
                    <a:pt x="488" y="3483"/>
                  </a:lnTo>
                  <a:lnTo>
                    <a:pt x="488" y="3483"/>
                  </a:lnTo>
                  <a:lnTo>
                    <a:pt x="610" y="3459"/>
                  </a:lnTo>
                  <a:lnTo>
                    <a:pt x="269" y="3629"/>
                  </a:lnTo>
                  <a:lnTo>
                    <a:pt x="269" y="3629"/>
                  </a:lnTo>
                  <a:lnTo>
                    <a:pt x="171" y="3678"/>
                  </a:lnTo>
                  <a:lnTo>
                    <a:pt x="123" y="3751"/>
                  </a:lnTo>
                  <a:lnTo>
                    <a:pt x="50" y="3824"/>
                  </a:lnTo>
                  <a:lnTo>
                    <a:pt x="25" y="3922"/>
                  </a:lnTo>
                  <a:lnTo>
                    <a:pt x="1" y="3995"/>
                  </a:lnTo>
                  <a:lnTo>
                    <a:pt x="1" y="4092"/>
                  </a:lnTo>
                  <a:lnTo>
                    <a:pt x="1" y="4190"/>
                  </a:lnTo>
                  <a:lnTo>
                    <a:pt x="50" y="4287"/>
                  </a:lnTo>
                  <a:lnTo>
                    <a:pt x="50" y="4287"/>
                  </a:lnTo>
                  <a:lnTo>
                    <a:pt x="123" y="4409"/>
                  </a:lnTo>
                  <a:lnTo>
                    <a:pt x="220" y="4482"/>
                  </a:lnTo>
                  <a:lnTo>
                    <a:pt x="342" y="4531"/>
                  </a:lnTo>
                  <a:lnTo>
                    <a:pt x="488" y="4555"/>
                  </a:lnTo>
                  <a:lnTo>
                    <a:pt x="488" y="4555"/>
                  </a:lnTo>
                  <a:lnTo>
                    <a:pt x="586" y="4555"/>
                  </a:lnTo>
                  <a:lnTo>
                    <a:pt x="683" y="4506"/>
                  </a:lnTo>
                  <a:lnTo>
                    <a:pt x="853" y="4433"/>
                  </a:lnTo>
                  <a:lnTo>
                    <a:pt x="853" y="4433"/>
                  </a:lnTo>
                  <a:lnTo>
                    <a:pt x="780" y="4555"/>
                  </a:lnTo>
                  <a:lnTo>
                    <a:pt x="756" y="4701"/>
                  </a:lnTo>
                  <a:lnTo>
                    <a:pt x="780" y="4847"/>
                  </a:lnTo>
                  <a:lnTo>
                    <a:pt x="829" y="4993"/>
                  </a:lnTo>
                  <a:lnTo>
                    <a:pt x="829" y="4993"/>
                  </a:lnTo>
                  <a:lnTo>
                    <a:pt x="926" y="5091"/>
                  </a:lnTo>
                  <a:lnTo>
                    <a:pt x="1024" y="5139"/>
                  </a:lnTo>
                  <a:lnTo>
                    <a:pt x="1121" y="5188"/>
                  </a:lnTo>
                  <a:lnTo>
                    <a:pt x="1243" y="5212"/>
                  </a:lnTo>
                  <a:lnTo>
                    <a:pt x="1243" y="5212"/>
                  </a:lnTo>
                  <a:lnTo>
                    <a:pt x="1389" y="5188"/>
                  </a:lnTo>
                  <a:lnTo>
                    <a:pt x="1511" y="5115"/>
                  </a:lnTo>
                  <a:lnTo>
                    <a:pt x="6065" y="2144"/>
                  </a:lnTo>
                  <a:lnTo>
                    <a:pt x="6065" y="2144"/>
                  </a:lnTo>
                  <a:lnTo>
                    <a:pt x="6528" y="2363"/>
                  </a:lnTo>
                  <a:lnTo>
                    <a:pt x="7088" y="2582"/>
                  </a:lnTo>
                  <a:lnTo>
                    <a:pt x="7770" y="2826"/>
                  </a:lnTo>
                  <a:lnTo>
                    <a:pt x="8501" y="3045"/>
                  </a:lnTo>
                  <a:lnTo>
                    <a:pt x="9280" y="3240"/>
                  </a:lnTo>
                  <a:lnTo>
                    <a:pt x="10060" y="3386"/>
                  </a:lnTo>
                  <a:lnTo>
                    <a:pt x="10425" y="3435"/>
                  </a:lnTo>
                  <a:lnTo>
                    <a:pt x="10790" y="3483"/>
                  </a:lnTo>
                  <a:lnTo>
                    <a:pt x="11156" y="3483"/>
                  </a:lnTo>
                  <a:lnTo>
                    <a:pt x="11497" y="3483"/>
                  </a:lnTo>
                  <a:lnTo>
                    <a:pt x="12178" y="5188"/>
                  </a:lnTo>
                  <a:lnTo>
                    <a:pt x="12178" y="5188"/>
                  </a:lnTo>
                  <a:lnTo>
                    <a:pt x="12227" y="5237"/>
                  </a:lnTo>
                  <a:lnTo>
                    <a:pt x="12276" y="5286"/>
                  </a:lnTo>
                  <a:lnTo>
                    <a:pt x="12349" y="5310"/>
                  </a:lnTo>
                  <a:lnTo>
                    <a:pt x="12422" y="5334"/>
                  </a:lnTo>
                  <a:lnTo>
                    <a:pt x="13347" y="5334"/>
                  </a:lnTo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992;p48">
              <a:extLst>
                <a:ext uri="{FF2B5EF4-FFF2-40B4-BE49-F238E27FC236}">
                  <a16:creationId xmlns:a16="http://schemas.microsoft.com/office/drawing/2014/main" id="{78560F11-ACD0-8611-0260-84F19BFBA01B}"/>
                </a:ext>
              </a:extLst>
            </p:cNvPr>
            <p:cNvSpPr/>
            <p:nvPr/>
          </p:nvSpPr>
          <p:spPr>
            <a:xfrm>
              <a:off x="6352025" y="5109100"/>
              <a:ext cx="19500" cy="18900"/>
            </a:xfrm>
            <a:custGeom>
              <a:avLst/>
              <a:gdLst/>
              <a:ahLst/>
              <a:cxnLst/>
              <a:rect l="l" t="t" r="r" b="b"/>
              <a:pathLst>
                <a:path w="780" h="756" extrusionOk="0">
                  <a:moveTo>
                    <a:pt x="317" y="1"/>
                  </a:moveTo>
                  <a:lnTo>
                    <a:pt x="244" y="25"/>
                  </a:lnTo>
                  <a:lnTo>
                    <a:pt x="122" y="98"/>
                  </a:lnTo>
                  <a:lnTo>
                    <a:pt x="49" y="220"/>
                  </a:lnTo>
                  <a:lnTo>
                    <a:pt x="25" y="293"/>
                  </a:lnTo>
                  <a:lnTo>
                    <a:pt x="0" y="390"/>
                  </a:lnTo>
                  <a:lnTo>
                    <a:pt x="25" y="463"/>
                  </a:lnTo>
                  <a:lnTo>
                    <a:pt x="49" y="536"/>
                  </a:lnTo>
                  <a:lnTo>
                    <a:pt x="122" y="658"/>
                  </a:lnTo>
                  <a:lnTo>
                    <a:pt x="244" y="731"/>
                  </a:lnTo>
                  <a:lnTo>
                    <a:pt x="317" y="756"/>
                  </a:lnTo>
                  <a:lnTo>
                    <a:pt x="463" y="756"/>
                  </a:lnTo>
                  <a:lnTo>
                    <a:pt x="536" y="731"/>
                  </a:lnTo>
                  <a:lnTo>
                    <a:pt x="658" y="658"/>
                  </a:lnTo>
                  <a:lnTo>
                    <a:pt x="755" y="536"/>
                  </a:lnTo>
                  <a:lnTo>
                    <a:pt x="780" y="463"/>
                  </a:lnTo>
                  <a:lnTo>
                    <a:pt x="780" y="390"/>
                  </a:lnTo>
                  <a:lnTo>
                    <a:pt x="780" y="293"/>
                  </a:lnTo>
                  <a:lnTo>
                    <a:pt x="755" y="220"/>
                  </a:lnTo>
                  <a:lnTo>
                    <a:pt x="658" y="98"/>
                  </a:lnTo>
                  <a:lnTo>
                    <a:pt x="536" y="25"/>
                  </a:lnTo>
                  <a:lnTo>
                    <a:pt x="463" y="1"/>
                  </a:ln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4" name="Google Shape;1104;p48">
            <a:extLst>
              <a:ext uri="{FF2B5EF4-FFF2-40B4-BE49-F238E27FC236}">
                <a16:creationId xmlns:a16="http://schemas.microsoft.com/office/drawing/2014/main" id="{EBEB7F6C-5238-9981-7AB8-6E95376C387D}"/>
              </a:ext>
            </a:extLst>
          </p:cNvPr>
          <p:cNvGrpSpPr/>
          <p:nvPr/>
        </p:nvGrpSpPr>
        <p:grpSpPr>
          <a:xfrm>
            <a:off x="11465800" y="2251020"/>
            <a:ext cx="412853" cy="524800"/>
            <a:chOff x="2635450" y="4321225"/>
            <a:chExt cx="368400" cy="466425"/>
          </a:xfrm>
        </p:grpSpPr>
        <p:sp>
          <p:nvSpPr>
            <p:cNvPr id="15" name="Google Shape;1105;p48">
              <a:extLst>
                <a:ext uri="{FF2B5EF4-FFF2-40B4-BE49-F238E27FC236}">
                  <a16:creationId xmlns:a16="http://schemas.microsoft.com/office/drawing/2014/main" id="{52019AC4-1C3C-0B0E-7E35-2830888F2FC1}"/>
                </a:ext>
              </a:extLst>
            </p:cNvPr>
            <p:cNvSpPr/>
            <p:nvPr/>
          </p:nvSpPr>
          <p:spPr>
            <a:xfrm>
              <a:off x="2635450" y="4653050"/>
              <a:ext cx="368400" cy="134600"/>
            </a:xfrm>
            <a:custGeom>
              <a:avLst/>
              <a:gdLst/>
              <a:ahLst/>
              <a:cxnLst/>
              <a:rect l="l" t="t" r="r" b="b"/>
              <a:pathLst>
                <a:path w="14736" h="5384" fill="none" extrusionOk="0">
                  <a:moveTo>
                    <a:pt x="6723" y="1"/>
                  </a:moveTo>
                  <a:lnTo>
                    <a:pt x="6723" y="1"/>
                  </a:lnTo>
                  <a:lnTo>
                    <a:pt x="6187" y="49"/>
                  </a:lnTo>
                  <a:lnTo>
                    <a:pt x="5651" y="147"/>
                  </a:lnTo>
                  <a:lnTo>
                    <a:pt x="5140" y="269"/>
                  </a:lnTo>
                  <a:lnTo>
                    <a:pt x="4628" y="415"/>
                  </a:lnTo>
                  <a:lnTo>
                    <a:pt x="4141" y="610"/>
                  </a:lnTo>
                  <a:lnTo>
                    <a:pt x="3678" y="829"/>
                  </a:lnTo>
                  <a:lnTo>
                    <a:pt x="3216" y="1072"/>
                  </a:lnTo>
                  <a:lnTo>
                    <a:pt x="2777" y="1340"/>
                  </a:lnTo>
                  <a:lnTo>
                    <a:pt x="2363" y="1633"/>
                  </a:lnTo>
                  <a:lnTo>
                    <a:pt x="1949" y="1949"/>
                  </a:lnTo>
                  <a:lnTo>
                    <a:pt x="1584" y="2290"/>
                  </a:lnTo>
                  <a:lnTo>
                    <a:pt x="1219" y="2655"/>
                  </a:lnTo>
                  <a:lnTo>
                    <a:pt x="878" y="3045"/>
                  </a:lnTo>
                  <a:lnTo>
                    <a:pt x="561" y="3459"/>
                  </a:lnTo>
                  <a:lnTo>
                    <a:pt x="269" y="3873"/>
                  </a:lnTo>
                  <a:lnTo>
                    <a:pt x="1" y="4312"/>
                  </a:lnTo>
                  <a:lnTo>
                    <a:pt x="1" y="4312"/>
                  </a:lnTo>
                  <a:lnTo>
                    <a:pt x="293" y="4433"/>
                  </a:lnTo>
                  <a:lnTo>
                    <a:pt x="610" y="4555"/>
                  </a:lnTo>
                  <a:lnTo>
                    <a:pt x="1316" y="4750"/>
                  </a:lnTo>
                  <a:lnTo>
                    <a:pt x="2120" y="4945"/>
                  </a:lnTo>
                  <a:lnTo>
                    <a:pt x="3045" y="5091"/>
                  </a:lnTo>
                  <a:lnTo>
                    <a:pt x="4019" y="5213"/>
                  </a:lnTo>
                  <a:lnTo>
                    <a:pt x="5091" y="5310"/>
                  </a:lnTo>
                  <a:lnTo>
                    <a:pt x="6211" y="5359"/>
                  </a:lnTo>
                  <a:lnTo>
                    <a:pt x="7356" y="5383"/>
                  </a:lnTo>
                  <a:lnTo>
                    <a:pt x="7356" y="5383"/>
                  </a:lnTo>
                  <a:lnTo>
                    <a:pt x="8525" y="5359"/>
                  </a:lnTo>
                  <a:lnTo>
                    <a:pt x="9645" y="5310"/>
                  </a:lnTo>
                  <a:lnTo>
                    <a:pt x="10717" y="5213"/>
                  </a:lnTo>
                  <a:lnTo>
                    <a:pt x="11691" y="5091"/>
                  </a:lnTo>
                  <a:lnTo>
                    <a:pt x="12617" y="4945"/>
                  </a:lnTo>
                  <a:lnTo>
                    <a:pt x="13420" y="4750"/>
                  </a:lnTo>
                  <a:lnTo>
                    <a:pt x="14127" y="4555"/>
                  </a:lnTo>
                  <a:lnTo>
                    <a:pt x="14443" y="4433"/>
                  </a:lnTo>
                  <a:lnTo>
                    <a:pt x="14736" y="4312"/>
                  </a:lnTo>
                  <a:lnTo>
                    <a:pt x="14736" y="4312"/>
                  </a:lnTo>
                  <a:lnTo>
                    <a:pt x="14468" y="3873"/>
                  </a:lnTo>
                  <a:lnTo>
                    <a:pt x="14175" y="3459"/>
                  </a:lnTo>
                  <a:lnTo>
                    <a:pt x="13859" y="3045"/>
                  </a:lnTo>
                  <a:lnTo>
                    <a:pt x="13518" y="2655"/>
                  </a:lnTo>
                  <a:lnTo>
                    <a:pt x="13153" y="2290"/>
                  </a:lnTo>
                  <a:lnTo>
                    <a:pt x="12787" y="1949"/>
                  </a:lnTo>
                  <a:lnTo>
                    <a:pt x="12373" y="1633"/>
                  </a:lnTo>
                  <a:lnTo>
                    <a:pt x="11959" y="1340"/>
                  </a:lnTo>
                  <a:lnTo>
                    <a:pt x="11521" y="1072"/>
                  </a:lnTo>
                  <a:lnTo>
                    <a:pt x="11058" y="829"/>
                  </a:lnTo>
                  <a:lnTo>
                    <a:pt x="10595" y="610"/>
                  </a:lnTo>
                  <a:lnTo>
                    <a:pt x="10108" y="415"/>
                  </a:lnTo>
                  <a:lnTo>
                    <a:pt x="9597" y="269"/>
                  </a:lnTo>
                  <a:lnTo>
                    <a:pt x="9085" y="147"/>
                  </a:lnTo>
                  <a:lnTo>
                    <a:pt x="8549" y="49"/>
                  </a:lnTo>
                  <a:lnTo>
                    <a:pt x="8014" y="1"/>
                  </a:lnTo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106;p48">
              <a:extLst>
                <a:ext uri="{FF2B5EF4-FFF2-40B4-BE49-F238E27FC236}">
                  <a16:creationId xmlns:a16="http://schemas.microsoft.com/office/drawing/2014/main" id="{8B13B257-BF86-8616-C116-8B792DBA7C0B}"/>
                </a:ext>
              </a:extLst>
            </p:cNvPr>
            <p:cNvSpPr/>
            <p:nvPr/>
          </p:nvSpPr>
          <p:spPr>
            <a:xfrm>
              <a:off x="2819350" y="4321225"/>
              <a:ext cx="25" cy="347075"/>
            </a:xfrm>
            <a:custGeom>
              <a:avLst/>
              <a:gdLst/>
              <a:ahLst/>
              <a:cxnLst/>
              <a:rect l="l" t="t" r="r" b="b"/>
              <a:pathLst>
                <a:path w="1" h="13883" fill="none" extrusionOk="0">
                  <a:moveTo>
                    <a:pt x="0" y="13883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107;p48">
              <a:extLst>
                <a:ext uri="{FF2B5EF4-FFF2-40B4-BE49-F238E27FC236}">
                  <a16:creationId xmlns:a16="http://schemas.microsoft.com/office/drawing/2014/main" id="{12B8811B-409F-AF51-A6DF-6F17E396D8DF}"/>
                </a:ext>
              </a:extLst>
            </p:cNvPr>
            <p:cNvSpPr/>
            <p:nvPr/>
          </p:nvSpPr>
          <p:spPr>
            <a:xfrm>
              <a:off x="2835175" y="4328525"/>
              <a:ext cx="114475" cy="114500"/>
            </a:xfrm>
            <a:custGeom>
              <a:avLst/>
              <a:gdLst/>
              <a:ahLst/>
              <a:cxnLst/>
              <a:rect l="l" t="t" r="r" b="b"/>
              <a:pathLst>
                <a:path w="4579" h="4580" fill="none" extrusionOk="0">
                  <a:moveTo>
                    <a:pt x="707" y="4190"/>
                  </a:moveTo>
                  <a:lnTo>
                    <a:pt x="707" y="4190"/>
                  </a:lnTo>
                  <a:lnTo>
                    <a:pt x="853" y="4287"/>
                  </a:lnTo>
                  <a:lnTo>
                    <a:pt x="999" y="4384"/>
                  </a:lnTo>
                  <a:lnTo>
                    <a:pt x="1145" y="4458"/>
                  </a:lnTo>
                  <a:lnTo>
                    <a:pt x="1315" y="4506"/>
                  </a:lnTo>
                  <a:lnTo>
                    <a:pt x="1462" y="4555"/>
                  </a:lnTo>
                  <a:lnTo>
                    <a:pt x="1632" y="4579"/>
                  </a:lnTo>
                  <a:lnTo>
                    <a:pt x="1803" y="4579"/>
                  </a:lnTo>
                  <a:lnTo>
                    <a:pt x="1973" y="4579"/>
                  </a:lnTo>
                  <a:lnTo>
                    <a:pt x="2143" y="4579"/>
                  </a:lnTo>
                  <a:lnTo>
                    <a:pt x="2290" y="4531"/>
                  </a:lnTo>
                  <a:lnTo>
                    <a:pt x="2460" y="4506"/>
                  </a:lnTo>
                  <a:lnTo>
                    <a:pt x="2606" y="4433"/>
                  </a:lnTo>
                  <a:lnTo>
                    <a:pt x="2777" y="4360"/>
                  </a:lnTo>
                  <a:lnTo>
                    <a:pt x="2923" y="4263"/>
                  </a:lnTo>
                  <a:lnTo>
                    <a:pt x="3069" y="4165"/>
                  </a:lnTo>
                  <a:lnTo>
                    <a:pt x="3191" y="4043"/>
                  </a:lnTo>
                  <a:lnTo>
                    <a:pt x="3191" y="4043"/>
                  </a:lnTo>
                  <a:lnTo>
                    <a:pt x="3337" y="3873"/>
                  </a:lnTo>
                  <a:lnTo>
                    <a:pt x="3459" y="3678"/>
                  </a:lnTo>
                  <a:lnTo>
                    <a:pt x="3605" y="3410"/>
                  </a:lnTo>
                  <a:lnTo>
                    <a:pt x="3727" y="3142"/>
                  </a:lnTo>
                  <a:lnTo>
                    <a:pt x="3994" y="2485"/>
                  </a:lnTo>
                  <a:lnTo>
                    <a:pt x="4214" y="1827"/>
                  </a:lnTo>
                  <a:lnTo>
                    <a:pt x="4384" y="1170"/>
                  </a:lnTo>
                  <a:lnTo>
                    <a:pt x="4506" y="634"/>
                  </a:lnTo>
                  <a:lnTo>
                    <a:pt x="4579" y="220"/>
                  </a:lnTo>
                  <a:lnTo>
                    <a:pt x="4579" y="98"/>
                  </a:lnTo>
                  <a:lnTo>
                    <a:pt x="4555" y="25"/>
                  </a:lnTo>
                  <a:lnTo>
                    <a:pt x="4555" y="25"/>
                  </a:lnTo>
                  <a:lnTo>
                    <a:pt x="4482" y="1"/>
                  </a:lnTo>
                  <a:lnTo>
                    <a:pt x="4360" y="25"/>
                  </a:lnTo>
                  <a:lnTo>
                    <a:pt x="3970" y="74"/>
                  </a:lnTo>
                  <a:lnTo>
                    <a:pt x="3410" y="195"/>
                  </a:lnTo>
                  <a:lnTo>
                    <a:pt x="2752" y="390"/>
                  </a:lnTo>
                  <a:lnTo>
                    <a:pt x="2095" y="609"/>
                  </a:lnTo>
                  <a:lnTo>
                    <a:pt x="1462" y="853"/>
                  </a:lnTo>
                  <a:lnTo>
                    <a:pt x="1169" y="975"/>
                  </a:lnTo>
                  <a:lnTo>
                    <a:pt x="926" y="1121"/>
                  </a:lnTo>
                  <a:lnTo>
                    <a:pt x="707" y="1267"/>
                  </a:lnTo>
                  <a:lnTo>
                    <a:pt x="536" y="1389"/>
                  </a:lnTo>
                  <a:lnTo>
                    <a:pt x="536" y="1389"/>
                  </a:lnTo>
                  <a:lnTo>
                    <a:pt x="414" y="1535"/>
                  </a:lnTo>
                  <a:lnTo>
                    <a:pt x="317" y="1657"/>
                  </a:lnTo>
                  <a:lnTo>
                    <a:pt x="219" y="1803"/>
                  </a:lnTo>
                  <a:lnTo>
                    <a:pt x="146" y="1973"/>
                  </a:lnTo>
                  <a:lnTo>
                    <a:pt x="98" y="2119"/>
                  </a:lnTo>
                  <a:lnTo>
                    <a:pt x="49" y="2290"/>
                  </a:lnTo>
                  <a:lnTo>
                    <a:pt x="0" y="2460"/>
                  </a:lnTo>
                  <a:lnTo>
                    <a:pt x="0" y="2607"/>
                  </a:lnTo>
                  <a:lnTo>
                    <a:pt x="0" y="2777"/>
                  </a:lnTo>
                  <a:lnTo>
                    <a:pt x="0" y="2948"/>
                  </a:lnTo>
                  <a:lnTo>
                    <a:pt x="25" y="3118"/>
                  </a:lnTo>
                  <a:lnTo>
                    <a:pt x="73" y="3264"/>
                  </a:lnTo>
                  <a:lnTo>
                    <a:pt x="146" y="3435"/>
                  </a:lnTo>
                  <a:lnTo>
                    <a:pt x="195" y="3581"/>
                  </a:lnTo>
                  <a:lnTo>
                    <a:pt x="293" y="3727"/>
                  </a:lnTo>
                  <a:lnTo>
                    <a:pt x="390" y="3873"/>
                  </a:lnTo>
                  <a:lnTo>
                    <a:pt x="707" y="4190"/>
                  </a:lnTo>
                  <a:close/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108;p48">
              <a:extLst>
                <a:ext uri="{FF2B5EF4-FFF2-40B4-BE49-F238E27FC236}">
                  <a16:creationId xmlns:a16="http://schemas.microsoft.com/office/drawing/2014/main" id="{87F6C9F0-E7FF-2BBA-E5D8-1579BF5459C2}"/>
                </a:ext>
              </a:extLst>
            </p:cNvPr>
            <p:cNvSpPr/>
            <p:nvPr/>
          </p:nvSpPr>
          <p:spPr>
            <a:xfrm>
              <a:off x="2850400" y="4372975"/>
              <a:ext cx="54825" cy="54825"/>
            </a:xfrm>
            <a:custGeom>
              <a:avLst/>
              <a:gdLst/>
              <a:ahLst/>
              <a:cxnLst/>
              <a:rect l="l" t="t" r="r" b="b"/>
              <a:pathLst>
                <a:path w="2193" h="2193" fill="none" extrusionOk="0">
                  <a:moveTo>
                    <a:pt x="2192" y="0"/>
                  </a:moveTo>
                  <a:lnTo>
                    <a:pt x="0" y="2192"/>
                  </a:lnTo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1109;p48">
              <a:extLst>
                <a:ext uri="{FF2B5EF4-FFF2-40B4-BE49-F238E27FC236}">
                  <a16:creationId xmlns:a16="http://schemas.microsoft.com/office/drawing/2014/main" id="{BD0EE9B0-175E-80BD-B051-0757E8B3E56E}"/>
                </a:ext>
              </a:extLst>
            </p:cNvPr>
            <p:cNvSpPr/>
            <p:nvPr/>
          </p:nvSpPr>
          <p:spPr>
            <a:xfrm>
              <a:off x="2646425" y="4429600"/>
              <a:ext cx="156500" cy="156500"/>
            </a:xfrm>
            <a:custGeom>
              <a:avLst/>
              <a:gdLst/>
              <a:ahLst/>
              <a:cxnLst/>
              <a:rect l="l" t="t" r="r" b="b"/>
              <a:pathLst>
                <a:path w="6260" h="6260" fill="none" extrusionOk="0">
                  <a:moveTo>
                    <a:pt x="5675" y="5334"/>
                  </a:moveTo>
                  <a:lnTo>
                    <a:pt x="5675" y="5334"/>
                  </a:lnTo>
                  <a:lnTo>
                    <a:pt x="5821" y="5139"/>
                  </a:lnTo>
                  <a:lnTo>
                    <a:pt x="5943" y="4945"/>
                  </a:lnTo>
                  <a:lnTo>
                    <a:pt x="6040" y="4725"/>
                  </a:lnTo>
                  <a:lnTo>
                    <a:pt x="6138" y="4506"/>
                  </a:lnTo>
                  <a:lnTo>
                    <a:pt x="6186" y="4287"/>
                  </a:lnTo>
                  <a:lnTo>
                    <a:pt x="6235" y="4043"/>
                  </a:lnTo>
                  <a:lnTo>
                    <a:pt x="6259" y="3824"/>
                  </a:lnTo>
                  <a:lnTo>
                    <a:pt x="6259" y="3581"/>
                  </a:lnTo>
                  <a:lnTo>
                    <a:pt x="6235" y="3361"/>
                  </a:lnTo>
                  <a:lnTo>
                    <a:pt x="6186" y="3118"/>
                  </a:lnTo>
                  <a:lnTo>
                    <a:pt x="6138" y="2899"/>
                  </a:lnTo>
                  <a:lnTo>
                    <a:pt x="6040" y="2680"/>
                  </a:lnTo>
                  <a:lnTo>
                    <a:pt x="5943" y="2460"/>
                  </a:lnTo>
                  <a:lnTo>
                    <a:pt x="5821" y="2266"/>
                  </a:lnTo>
                  <a:lnTo>
                    <a:pt x="5675" y="2071"/>
                  </a:lnTo>
                  <a:lnTo>
                    <a:pt x="5504" y="1900"/>
                  </a:lnTo>
                  <a:lnTo>
                    <a:pt x="5504" y="1900"/>
                  </a:lnTo>
                  <a:lnTo>
                    <a:pt x="5285" y="1705"/>
                  </a:lnTo>
                  <a:lnTo>
                    <a:pt x="4993" y="1510"/>
                  </a:lnTo>
                  <a:lnTo>
                    <a:pt x="4652" y="1316"/>
                  </a:lnTo>
                  <a:lnTo>
                    <a:pt x="4262" y="1145"/>
                  </a:lnTo>
                  <a:lnTo>
                    <a:pt x="3848" y="975"/>
                  </a:lnTo>
                  <a:lnTo>
                    <a:pt x="3410" y="804"/>
                  </a:lnTo>
                  <a:lnTo>
                    <a:pt x="2484" y="488"/>
                  </a:lnTo>
                  <a:lnTo>
                    <a:pt x="1608" y="244"/>
                  </a:lnTo>
                  <a:lnTo>
                    <a:pt x="853" y="74"/>
                  </a:lnTo>
                  <a:lnTo>
                    <a:pt x="536" y="25"/>
                  </a:lnTo>
                  <a:lnTo>
                    <a:pt x="292" y="0"/>
                  </a:lnTo>
                  <a:lnTo>
                    <a:pt x="122" y="0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0" y="122"/>
                  </a:lnTo>
                  <a:lnTo>
                    <a:pt x="0" y="293"/>
                  </a:lnTo>
                  <a:lnTo>
                    <a:pt x="25" y="536"/>
                  </a:lnTo>
                  <a:lnTo>
                    <a:pt x="73" y="853"/>
                  </a:lnTo>
                  <a:lnTo>
                    <a:pt x="244" y="1608"/>
                  </a:lnTo>
                  <a:lnTo>
                    <a:pt x="487" y="2485"/>
                  </a:lnTo>
                  <a:lnTo>
                    <a:pt x="804" y="3410"/>
                  </a:lnTo>
                  <a:lnTo>
                    <a:pt x="974" y="3849"/>
                  </a:lnTo>
                  <a:lnTo>
                    <a:pt x="1145" y="4263"/>
                  </a:lnTo>
                  <a:lnTo>
                    <a:pt x="1315" y="4652"/>
                  </a:lnTo>
                  <a:lnTo>
                    <a:pt x="1510" y="4993"/>
                  </a:lnTo>
                  <a:lnTo>
                    <a:pt x="1705" y="5286"/>
                  </a:lnTo>
                  <a:lnTo>
                    <a:pt x="1900" y="5505"/>
                  </a:lnTo>
                  <a:lnTo>
                    <a:pt x="1900" y="5505"/>
                  </a:lnTo>
                  <a:lnTo>
                    <a:pt x="2070" y="5675"/>
                  </a:lnTo>
                  <a:lnTo>
                    <a:pt x="2265" y="5821"/>
                  </a:lnTo>
                  <a:lnTo>
                    <a:pt x="2460" y="5943"/>
                  </a:lnTo>
                  <a:lnTo>
                    <a:pt x="2679" y="6041"/>
                  </a:lnTo>
                  <a:lnTo>
                    <a:pt x="2898" y="6138"/>
                  </a:lnTo>
                  <a:lnTo>
                    <a:pt x="3118" y="6187"/>
                  </a:lnTo>
                  <a:lnTo>
                    <a:pt x="3361" y="6235"/>
                  </a:lnTo>
                  <a:lnTo>
                    <a:pt x="3580" y="6260"/>
                  </a:lnTo>
                  <a:lnTo>
                    <a:pt x="3824" y="6260"/>
                  </a:lnTo>
                  <a:lnTo>
                    <a:pt x="4043" y="6235"/>
                  </a:lnTo>
                  <a:lnTo>
                    <a:pt x="4287" y="6187"/>
                  </a:lnTo>
                  <a:lnTo>
                    <a:pt x="4506" y="6138"/>
                  </a:lnTo>
                  <a:lnTo>
                    <a:pt x="4725" y="6041"/>
                  </a:lnTo>
                  <a:lnTo>
                    <a:pt x="4944" y="5943"/>
                  </a:lnTo>
                  <a:lnTo>
                    <a:pt x="5139" y="5821"/>
                  </a:lnTo>
                  <a:lnTo>
                    <a:pt x="5334" y="5675"/>
                  </a:lnTo>
                  <a:lnTo>
                    <a:pt x="5675" y="5334"/>
                  </a:lnTo>
                  <a:close/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1110;p48">
              <a:extLst>
                <a:ext uri="{FF2B5EF4-FFF2-40B4-BE49-F238E27FC236}">
                  <a16:creationId xmlns:a16="http://schemas.microsoft.com/office/drawing/2014/main" id="{A0E12EC3-680E-9E86-147E-78DF0C7346AF}"/>
                </a:ext>
              </a:extLst>
            </p:cNvPr>
            <p:cNvSpPr/>
            <p:nvPr/>
          </p:nvSpPr>
          <p:spPr>
            <a:xfrm>
              <a:off x="2696350" y="4479525"/>
              <a:ext cx="87100" cy="87100"/>
            </a:xfrm>
            <a:custGeom>
              <a:avLst/>
              <a:gdLst/>
              <a:ahLst/>
              <a:cxnLst/>
              <a:rect l="l" t="t" r="r" b="b"/>
              <a:pathLst>
                <a:path w="3484" h="3484" fill="none" extrusionOk="0">
                  <a:moveTo>
                    <a:pt x="0" y="1"/>
                  </a:moveTo>
                  <a:lnTo>
                    <a:pt x="3483" y="3483"/>
                  </a:lnTo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1" name="Google Shape;118;p18">
            <a:extLst>
              <a:ext uri="{FF2B5EF4-FFF2-40B4-BE49-F238E27FC236}">
                <a16:creationId xmlns:a16="http://schemas.microsoft.com/office/drawing/2014/main" id="{5D6B12BB-12FB-02C2-76F6-5DB6C58EF0FF}"/>
              </a:ext>
            </a:extLst>
          </p:cNvPr>
          <p:cNvSpPr txBox="1">
            <a:spLocks/>
          </p:cNvSpPr>
          <p:nvPr/>
        </p:nvSpPr>
        <p:spPr>
          <a:xfrm>
            <a:off x="740906" y="1939248"/>
            <a:ext cx="7145831" cy="15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 defTabSz="1219170">
              <a:buClr>
                <a:srgbClr val="0091EA"/>
              </a:buClr>
            </a:pPr>
            <a:r>
              <a:rPr lang="es-ES" sz="7200" b="1" i="1" kern="0">
                <a:solidFill>
                  <a:srgbClr val="FFFFFF">
                    <a:lumMod val="65000"/>
                  </a:srgbClr>
                </a:solidFill>
              </a:rPr>
              <a:t>Una Sola Salud</a:t>
            </a:r>
          </a:p>
        </p:txBody>
      </p:sp>
      <p:sp>
        <p:nvSpPr>
          <p:cNvPr id="22" name="Google Shape;118;p18">
            <a:extLst>
              <a:ext uri="{FF2B5EF4-FFF2-40B4-BE49-F238E27FC236}">
                <a16:creationId xmlns:a16="http://schemas.microsoft.com/office/drawing/2014/main" id="{6959B998-E46F-9D56-9629-FE4E6A34F1E6}"/>
              </a:ext>
            </a:extLst>
          </p:cNvPr>
          <p:cNvSpPr txBox="1">
            <a:spLocks/>
          </p:cNvSpPr>
          <p:nvPr/>
        </p:nvSpPr>
        <p:spPr>
          <a:xfrm>
            <a:off x="3519657" y="2798181"/>
            <a:ext cx="1670756" cy="15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r" defTabSz="1219170">
              <a:buClr>
                <a:srgbClr val="0091EA"/>
              </a:buClr>
            </a:pPr>
            <a:r>
              <a:rPr lang="es-ES" sz="8000" b="1" kern="0">
                <a:solidFill>
                  <a:srgbClr val="0091EA"/>
                </a:solidFill>
              </a:rPr>
              <a:t>AI</a:t>
            </a:r>
          </a:p>
        </p:txBody>
      </p:sp>
    </p:spTree>
    <p:extLst>
      <p:ext uri="{BB962C8B-B14F-4D97-AF65-F5344CB8AC3E}">
        <p14:creationId xmlns:p14="http://schemas.microsoft.com/office/powerpoint/2010/main" val="18487023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8"/>
          <p:cNvSpPr txBox="1">
            <a:spLocks noGrp="1"/>
          </p:cNvSpPr>
          <p:nvPr>
            <p:ph type="ctrTitle" idx="4294967295"/>
          </p:nvPr>
        </p:nvSpPr>
        <p:spPr>
          <a:xfrm>
            <a:off x="2997188" y="2940108"/>
            <a:ext cx="6372800" cy="1823301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/>
            <a:r>
              <a:rPr lang="en" sz="8800" b="1" dirty="0"/>
              <a:t>SERVICIOS</a:t>
            </a:r>
            <a:br>
              <a:rPr lang="en" sz="8800" b="1" dirty="0"/>
            </a:br>
            <a:endParaRPr sz="8800" b="1" dirty="0"/>
          </a:p>
        </p:txBody>
      </p:sp>
      <p:sp>
        <p:nvSpPr>
          <p:cNvPr id="119" name="Google Shape;119;p18"/>
          <p:cNvSpPr txBox="1">
            <a:spLocks noGrp="1"/>
          </p:cNvSpPr>
          <p:nvPr>
            <p:ph type="subTitle" idx="4294967295"/>
          </p:nvPr>
        </p:nvSpPr>
        <p:spPr>
          <a:xfrm>
            <a:off x="616973" y="4962621"/>
            <a:ext cx="3543212" cy="202165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 algn="ctr">
              <a:buNone/>
            </a:pPr>
            <a:r>
              <a:rPr lang="es-ES"/>
              <a:t>DATOS</a:t>
            </a:r>
            <a:endParaRPr lang="es-ES" sz="2400"/>
          </a:p>
          <a:p>
            <a:pPr marL="0" indent="0" algn="ctr">
              <a:buNone/>
            </a:pPr>
            <a:r>
              <a:rPr lang="es-ES" sz="2400"/>
              <a:t> Preparación, procesado, espacios de datos…</a:t>
            </a:r>
          </a:p>
          <a:p>
            <a:pPr marL="0" indent="0" algn="r">
              <a:lnSpc>
                <a:spcPts val="4800"/>
              </a:lnSpc>
              <a:spcBef>
                <a:spcPts val="800"/>
              </a:spcBef>
              <a:buNone/>
            </a:pPr>
            <a:endParaRPr lang="es-ES"/>
          </a:p>
        </p:txBody>
      </p:sp>
      <p:sp>
        <p:nvSpPr>
          <p:cNvPr id="127" name="Google Shape;127;p18"/>
          <p:cNvSpPr txBox="1">
            <a:spLocks noGrp="1"/>
          </p:cNvSpPr>
          <p:nvPr>
            <p:ph type="sldNum" idx="12"/>
          </p:nvPr>
        </p:nvSpPr>
        <p:spPr>
          <a:xfrm>
            <a:off x="11205845" y="6333135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>
                <a:solidFill>
                  <a:srgbClr val="0091EA"/>
                </a:solidFill>
              </a:rPr>
              <a:pPr defTabSz="1219170">
                <a:buClr>
                  <a:srgbClr val="000000"/>
                </a:buClr>
              </a:pPr>
              <a:t>29</a:t>
            </a:fld>
            <a:endParaRPr kern="0">
              <a:solidFill>
                <a:srgbClr val="0091EA"/>
              </a:solidFill>
            </a:endParaRPr>
          </a:p>
        </p:txBody>
      </p:sp>
      <p:grpSp>
        <p:nvGrpSpPr>
          <p:cNvPr id="25" name="Grupo 24">
            <a:extLst>
              <a:ext uri="{FF2B5EF4-FFF2-40B4-BE49-F238E27FC236}">
                <a16:creationId xmlns:a16="http://schemas.microsoft.com/office/drawing/2014/main" id="{CAEF6E13-9AE4-A15C-1D36-D3386B67008F}"/>
              </a:ext>
            </a:extLst>
          </p:cNvPr>
          <p:cNvGrpSpPr/>
          <p:nvPr/>
        </p:nvGrpSpPr>
        <p:grpSpPr>
          <a:xfrm>
            <a:off x="4033970" y="158571"/>
            <a:ext cx="7903476" cy="6463068"/>
            <a:chOff x="5725650" y="170176"/>
            <a:chExt cx="3183340" cy="2592239"/>
          </a:xfrm>
        </p:grpSpPr>
        <p:sp>
          <p:nvSpPr>
            <p:cNvPr id="117" name="Google Shape;117;p18"/>
            <p:cNvSpPr/>
            <p:nvPr/>
          </p:nvSpPr>
          <p:spPr>
            <a:xfrm>
              <a:off x="5725650" y="909615"/>
              <a:ext cx="1875600" cy="1852800"/>
            </a:xfrm>
            <a:prstGeom prst="ellipse">
              <a:avLst/>
            </a:prstGeom>
            <a:noFill/>
            <a:ln w="9525" cap="flat" cmpd="sng">
              <a:solidFill>
                <a:schemeClr val="accent1">
                  <a:alpha val="28000"/>
                </a:schemeClr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cxnSp>
          <p:nvCxnSpPr>
            <p:cNvPr id="120" name="Google Shape;120;p18"/>
            <p:cNvCxnSpPr/>
            <p:nvPr/>
          </p:nvCxnSpPr>
          <p:spPr>
            <a:xfrm rot="10800000" flipH="1">
              <a:off x="6805299" y="540952"/>
              <a:ext cx="143700" cy="377100"/>
            </a:xfrm>
            <a:prstGeom prst="straightConnector1">
              <a:avLst/>
            </a:prstGeom>
            <a:noFill/>
            <a:ln w="9525" cap="flat" cmpd="sng">
              <a:solidFill>
                <a:schemeClr val="accent1">
                  <a:alpha val="28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" name="Google Shape;121;p18"/>
            <p:cNvCxnSpPr/>
            <p:nvPr/>
          </p:nvCxnSpPr>
          <p:spPr>
            <a:xfrm flipH="1">
              <a:off x="7451750" y="1182125"/>
              <a:ext cx="337200" cy="131100"/>
            </a:xfrm>
            <a:prstGeom prst="straightConnector1">
              <a:avLst/>
            </a:prstGeom>
            <a:noFill/>
            <a:ln w="9525" cap="flat" cmpd="sng">
              <a:solidFill>
                <a:schemeClr val="accent1">
                  <a:alpha val="28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2" name="Google Shape;122;p18"/>
            <p:cNvCxnSpPr>
              <a:endCxn id="117" idx="6"/>
            </p:cNvCxnSpPr>
            <p:nvPr/>
          </p:nvCxnSpPr>
          <p:spPr>
            <a:xfrm rot="10800000">
              <a:off x="7601250" y="1836015"/>
              <a:ext cx="998100" cy="98100"/>
            </a:xfrm>
            <a:prstGeom prst="straightConnector1">
              <a:avLst/>
            </a:prstGeom>
            <a:noFill/>
            <a:ln w="9525" cap="flat" cmpd="sng">
              <a:solidFill>
                <a:schemeClr val="accent1">
                  <a:alpha val="28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23" name="Google Shape;123;p18"/>
            <p:cNvSpPr/>
            <p:nvPr/>
          </p:nvSpPr>
          <p:spPr>
            <a:xfrm>
              <a:off x="5875408" y="1057537"/>
              <a:ext cx="1576200" cy="1556700"/>
            </a:xfrm>
            <a:prstGeom prst="ellipse">
              <a:avLst/>
            </a:prstGeom>
            <a:noFill/>
            <a:ln w="19050" cap="flat" cmpd="sng">
              <a:solidFill>
                <a:schemeClr val="accent1">
                  <a:alpha val="28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2" name="Google Shape;928;p48">
              <a:extLst>
                <a:ext uri="{FF2B5EF4-FFF2-40B4-BE49-F238E27FC236}">
                  <a16:creationId xmlns:a16="http://schemas.microsoft.com/office/drawing/2014/main" id="{09D18106-6CE1-C522-693A-66AE8FD8F6D1}"/>
                </a:ext>
              </a:extLst>
            </p:cNvPr>
            <p:cNvGrpSpPr/>
            <p:nvPr/>
          </p:nvGrpSpPr>
          <p:grpSpPr>
            <a:xfrm>
              <a:off x="5874285" y="1057537"/>
              <a:ext cx="1576200" cy="1556699"/>
              <a:chOff x="5941025" y="3634400"/>
              <a:chExt cx="467650" cy="467650"/>
            </a:xfrm>
          </p:grpSpPr>
          <p:sp>
            <p:nvSpPr>
              <p:cNvPr id="3" name="Google Shape;929;p48">
                <a:extLst>
                  <a:ext uri="{FF2B5EF4-FFF2-40B4-BE49-F238E27FC236}">
                    <a16:creationId xmlns:a16="http://schemas.microsoft.com/office/drawing/2014/main" id="{4B211BEF-80E1-658B-6C30-4BE8DE4BFFC0}"/>
                  </a:ext>
                </a:extLst>
              </p:cNvPr>
              <p:cNvSpPr/>
              <p:nvPr/>
            </p:nvSpPr>
            <p:spPr>
              <a:xfrm>
                <a:off x="5941025" y="3634400"/>
                <a:ext cx="467650" cy="467650"/>
              </a:xfrm>
              <a:custGeom>
                <a:avLst/>
                <a:gdLst/>
                <a:ahLst/>
                <a:cxnLst/>
                <a:rect l="l" t="t" r="r" b="b"/>
                <a:pathLst>
                  <a:path w="18706" h="18706" fill="none" extrusionOk="0">
                    <a:moveTo>
                      <a:pt x="9353" y="1"/>
                    </a:moveTo>
                    <a:lnTo>
                      <a:pt x="9353" y="1"/>
                    </a:lnTo>
                    <a:lnTo>
                      <a:pt x="8866" y="25"/>
                    </a:lnTo>
                    <a:lnTo>
                      <a:pt x="8403" y="50"/>
                    </a:lnTo>
                    <a:lnTo>
                      <a:pt x="7940" y="123"/>
                    </a:lnTo>
                    <a:lnTo>
                      <a:pt x="7478" y="196"/>
                    </a:lnTo>
                    <a:lnTo>
                      <a:pt x="7015" y="293"/>
                    </a:lnTo>
                    <a:lnTo>
                      <a:pt x="6577" y="439"/>
                    </a:lnTo>
                    <a:lnTo>
                      <a:pt x="6138" y="585"/>
                    </a:lnTo>
                    <a:lnTo>
                      <a:pt x="5724" y="732"/>
                    </a:lnTo>
                    <a:lnTo>
                      <a:pt x="5310" y="926"/>
                    </a:lnTo>
                    <a:lnTo>
                      <a:pt x="4896" y="1146"/>
                    </a:lnTo>
                    <a:lnTo>
                      <a:pt x="4506" y="1365"/>
                    </a:lnTo>
                    <a:lnTo>
                      <a:pt x="4117" y="1608"/>
                    </a:lnTo>
                    <a:lnTo>
                      <a:pt x="3751" y="1876"/>
                    </a:lnTo>
                    <a:lnTo>
                      <a:pt x="3410" y="2144"/>
                    </a:lnTo>
                    <a:lnTo>
                      <a:pt x="3069" y="2436"/>
                    </a:lnTo>
                    <a:lnTo>
                      <a:pt x="2753" y="2753"/>
                    </a:lnTo>
                    <a:lnTo>
                      <a:pt x="2436" y="3070"/>
                    </a:lnTo>
                    <a:lnTo>
                      <a:pt x="2144" y="3411"/>
                    </a:lnTo>
                    <a:lnTo>
                      <a:pt x="1876" y="3752"/>
                    </a:lnTo>
                    <a:lnTo>
                      <a:pt x="1608" y="4117"/>
                    </a:lnTo>
                    <a:lnTo>
                      <a:pt x="1365" y="4507"/>
                    </a:lnTo>
                    <a:lnTo>
                      <a:pt x="1145" y="4896"/>
                    </a:lnTo>
                    <a:lnTo>
                      <a:pt x="926" y="5310"/>
                    </a:lnTo>
                    <a:lnTo>
                      <a:pt x="731" y="5724"/>
                    </a:lnTo>
                    <a:lnTo>
                      <a:pt x="585" y="6138"/>
                    </a:lnTo>
                    <a:lnTo>
                      <a:pt x="439" y="6577"/>
                    </a:lnTo>
                    <a:lnTo>
                      <a:pt x="293" y="7015"/>
                    </a:lnTo>
                    <a:lnTo>
                      <a:pt x="196" y="7478"/>
                    </a:lnTo>
                    <a:lnTo>
                      <a:pt x="123" y="7941"/>
                    </a:lnTo>
                    <a:lnTo>
                      <a:pt x="49" y="8403"/>
                    </a:lnTo>
                    <a:lnTo>
                      <a:pt x="25" y="8866"/>
                    </a:lnTo>
                    <a:lnTo>
                      <a:pt x="1" y="9353"/>
                    </a:lnTo>
                    <a:lnTo>
                      <a:pt x="1" y="9353"/>
                    </a:lnTo>
                    <a:lnTo>
                      <a:pt x="25" y="9840"/>
                    </a:lnTo>
                    <a:lnTo>
                      <a:pt x="49" y="10303"/>
                    </a:lnTo>
                    <a:lnTo>
                      <a:pt x="123" y="10766"/>
                    </a:lnTo>
                    <a:lnTo>
                      <a:pt x="196" y="11229"/>
                    </a:lnTo>
                    <a:lnTo>
                      <a:pt x="293" y="11691"/>
                    </a:lnTo>
                    <a:lnTo>
                      <a:pt x="439" y="12130"/>
                    </a:lnTo>
                    <a:lnTo>
                      <a:pt x="585" y="12568"/>
                    </a:lnTo>
                    <a:lnTo>
                      <a:pt x="731" y="12982"/>
                    </a:lnTo>
                    <a:lnTo>
                      <a:pt x="926" y="13396"/>
                    </a:lnTo>
                    <a:lnTo>
                      <a:pt x="1145" y="13810"/>
                    </a:lnTo>
                    <a:lnTo>
                      <a:pt x="1365" y="14200"/>
                    </a:lnTo>
                    <a:lnTo>
                      <a:pt x="1608" y="14590"/>
                    </a:lnTo>
                    <a:lnTo>
                      <a:pt x="1876" y="14955"/>
                    </a:lnTo>
                    <a:lnTo>
                      <a:pt x="2144" y="15296"/>
                    </a:lnTo>
                    <a:lnTo>
                      <a:pt x="2436" y="15637"/>
                    </a:lnTo>
                    <a:lnTo>
                      <a:pt x="2753" y="15953"/>
                    </a:lnTo>
                    <a:lnTo>
                      <a:pt x="3069" y="16270"/>
                    </a:lnTo>
                    <a:lnTo>
                      <a:pt x="3410" y="16562"/>
                    </a:lnTo>
                    <a:lnTo>
                      <a:pt x="3751" y="16830"/>
                    </a:lnTo>
                    <a:lnTo>
                      <a:pt x="4117" y="17098"/>
                    </a:lnTo>
                    <a:lnTo>
                      <a:pt x="4506" y="17342"/>
                    </a:lnTo>
                    <a:lnTo>
                      <a:pt x="4896" y="17561"/>
                    </a:lnTo>
                    <a:lnTo>
                      <a:pt x="5310" y="17780"/>
                    </a:lnTo>
                    <a:lnTo>
                      <a:pt x="5724" y="17975"/>
                    </a:lnTo>
                    <a:lnTo>
                      <a:pt x="6138" y="18121"/>
                    </a:lnTo>
                    <a:lnTo>
                      <a:pt x="6577" y="18267"/>
                    </a:lnTo>
                    <a:lnTo>
                      <a:pt x="7015" y="18413"/>
                    </a:lnTo>
                    <a:lnTo>
                      <a:pt x="7478" y="18511"/>
                    </a:lnTo>
                    <a:lnTo>
                      <a:pt x="7940" y="18584"/>
                    </a:lnTo>
                    <a:lnTo>
                      <a:pt x="8403" y="18657"/>
                    </a:lnTo>
                    <a:lnTo>
                      <a:pt x="8866" y="18681"/>
                    </a:lnTo>
                    <a:lnTo>
                      <a:pt x="9353" y="18706"/>
                    </a:lnTo>
                    <a:lnTo>
                      <a:pt x="9353" y="18706"/>
                    </a:lnTo>
                    <a:lnTo>
                      <a:pt x="9840" y="18681"/>
                    </a:lnTo>
                    <a:lnTo>
                      <a:pt x="10303" y="18657"/>
                    </a:lnTo>
                    <a:lnTo>
                      <a:pt x="10766" y="18584"/>
                    </a:lnTo>
                    <a:lnTo>
                      <a:pt x="11228" y="18511"/>
                    </a:lnTo>
                    <a:lnTo>
                      <a:pt x="11691" y="18413"/>
                    </a:lnTo>
                    <a:lnTo>
                      <a:pt x="12130" y="18267"/>
                    </a:lnTo>
                    <a:lnTo>
                      <a:pt x="12568" y="18121"/>
                    </a:lnTo>
                    <a:lnTo>
                      <a:pt x="12982" y="17975"/>
                    </a:lnTo>
                    <a:lnTo>
                      <a:pt x="13396" y="17780"/>
                    </a:lnTo>
                    <a:lnTo>
                      <a:pt x="13810" y="17561"/>
                    </a:lnTo>
                    <a:lnTo>
                      <a:pt x="14200" y="17342"/>
                    </a:lnTo>
                    <a:lnTo>
                      <a:pt x="14589" y="17098"/>
                    </a:lnTo>
                    <a:lnTo>
                      <a:pt x="14955" y="16830"/>
                    </a:lnTo>
                    <a:lnTo>
                      <a:pt x="15296" y="16562"/>
                    </a:lnTo>
                    <a:lnTo>
                      <a:pt x="15637" y="16270"/>
                    </a:lnTo>
                    <a:lnTo>
                      <a:pt x="15953" y="15953"/>
                    </a:lnTo>
                    <a:lnTo>
                      <a:pt x="16270" y="15637"/>
                    </a:lnTo>
                    <a:lnTo>
                      <a:pt x="16562" y="15296"/>
                    </a:lnTo>
                    <a:lnTo>
                      <a:pt x="16830" y="14955"/>
                    </a:lnTo>
                    <a:lnTo>
                      <a:pt x="17098" y="14590"/>
                    </a:lnTo>
                    <a:lnTo>
                      <a:pt x="17341" y="14200"/>
                    </a:lnTo>
                    <a:lnTo>
                      <a:pt x="17561" y="13810"/>
                    </a:lnTo>
                    <a:lnTo>
                      <a:pt x="17780" y="13396"/>
                    </a:lnTo>
                    <a:lnTo>
                      <a:pt x="17975" y="12982"/>
                    </a:lnTo>
                    <a:lnTo>
                      <a:pt x="18121" y="12568"/>
                    </a:lnTo>
                    <a:lnTo>
                      <a:pt x="18267" y="12130"/>
                    </a:lnTo>
                    <a:lnTo>
                      <a:pt x="18413" y="11691"/>
                    </a:lnTo>
                    <a:lnTo>
                      <a:pt x="18511" y="11229"/>
                    </a:lnTo>
                    <a:lnTo>
                      <a:pt x="18584" y="10766"/>
                    </a:lnTo>
                    <a:lnTo>
                      <a:pt x="18657" y="10303"/>
                    </a:lnTo>
                    <a:lnTo>
                      <a:pt x="18681" y="9840"/>
                    </a:lnTo>
                    <a:lnTo>
                      <a:pt x="18705" y="9353"/>
                    </a:lnTo>
                    <a:lnTo>
                      <a:pt x="18705" y="9353"/>
                    </a:lnTo>
                    <a:lnTo>
                      <a:pt x="18681" y="8866"/>
                    </a:lnTo>
                    <a:lnTo>
                      <a:pt x="18657" y="8403"/>
                    </a:lnTo>
                    <a:lnTo>
                      <a:pt x="18584" y="7941"/>
                    </a:lnTo>
                    <a:lnTo>
                      <a:pt x="18511" y="7478"/>
                    </a:lnTo>
                    <a:lnTo>
                      <a:pt x="18413" y="7015"/>
                    </a:lnTo>
                    <a:lnTo>
                      <a:pt x="18267" y="6577"/>
                    </a:lnTo>
                    <a:lnTo>
                      <a:pt x="18121" y="6138"/>
                    </a:lnTo>
                    <a:lnTo>
                      <a:pt x="17975" y="5724"/>
                    </a:lnTo>
                    <a:lnTo>
                      <a:pt x="17780" y="5310"/>
                    </a:lnTo>
                    <a:lnTo>
                      <a:pt x="17561" y="4896"/>
                    </a:lnTo>
                    <a:lnTo>
                      <a:pt x="17341" y="4507"/>
                    </a:lnTo>
                    <a:lnTo>
                      <a:pt x="17098" y="4117"/>
                    </a:lnTo>
                    <a:lnTo>
                      <a:pt x="16830" y="3752"/>
                    </a:lnTo>
                    <a:lnTo>
                      <a:pt x="16562" y="3411"/>
                    </a:lnTo>
                    <a:lnTo>
                      <a:pt x="16270" y="3070"/>
                    </a:lnTo>
                    <a:lnTo>
                      <a:pt x="15953" y="2753"/>
                    </a:lnTo>
                    <a:lnTo>
                      <a:pt x="15637" y="2436"/>
                    </a:lnTo>
                    <a:lnTo>
                      <a:pt x="15296" y="2144"/>
                    </a:lnTo>
                    <a:lnTo>
                      <a:pt x="14955" y="1876"/>
                    </a:lnTo>
                    <a:lnTo>
                      <a:pt x="14589" y="1608"/>
                    </a:lnTo>
                    <a:lnTo>
                      <a:pt x="14200" y="1365"/>
                    </a:lnTo>
                    <a:lnTo>
                      <a:pt x="13810" y="1146"/>
                    </a:lnTo>
                    <a:lnTo>
                      <a:pt x="13396" y="926"/>
                    </a:lnTo>
                    <a:lnTo>
                      <a:pt x="12982" y="732"/>
                    </a:lnTo>
                    <a:lnTo>
                      <a:pt x="12568" y="585"/>
                    </a:lnTo>
                    <a:lnTo>
                      <a:pt x="12130" y="439"/>
                    </a:lnTo>
                    <a:lnTo>
                      <a:pt x="11691" y="293"/>
                    </a:lnTo>
                    <a:lnTo>
                      <a:pt x="11228" y="196"/>
                    </a:lnTo>
                    <a:lnTo>
                      <a:pt x="10766" y="123"/>
                    </a:lnTo>
                    <a:lnTo>
                      <a:pt x="10303" y="50"/>
                    </a:lnTo>
                    <a:lnTo>
                      <a:pt x="9840" y="25"/>
                    </a:lnTo>
                    <a:lnTo>
                      <a:pt x="9353" y="1"/>
                    </a:lnTo>
                    <a:lnTo>
                      <a:pt x="9353" y="1"/>
                    </a:lnTo>
                  </a:path>
                </a:pathLst>
              </a:custGeom>
              <a:noFill/>
              <a:ln w="12175" cap="rnd" cmpd="sng">
                <a:solidFill>
                  <a:schemeClr val="accent1">
                    <a:alpha val="28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FFFFFF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" name="Google Shape;930;p48">
                <a:extLst>
                  <a:ext uri="{FF2B5EF4-FFF2-40B4-BE49-F238E27FC236}">
                    <a16:creationId xmlns:a16="http://schemas.microsoft.com/office/drawing/2014/main" id="{3A1B4AEA-EE99-AA2E-F157-35EA36CD1822}"/>
                  </a:ext>
                </a:extLst>
              </p:cNvPr>
              <p:cNvSpPr/>
              <p:nvPr/>
            </p:nvSpPr>
            <p:spPr>
              <a:xfrm>
                <a:off x="6211975" y="3753150"/>
                <a:ext cx="19525" cy="1890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756" fill="none" extrusionOk="0">
                    <a:moveTo>
                      <a:pt x="585" y="0"/>
                    </a:moveTo>
                    <a:lnTo>
                      <a:pt x="585" y="0"/>
                    </a:lnTo>
                    <a:lnTo>
                      <a:pt x="658" y="24"/>
                    </a:lnTo>
                    <a:lnTo>
                      <a:pt x="707" y="49"/>
                    </a:lnTo>
                    <a:lnTo>
                      <a:pt x="756" y="122"/>
                    </a:lnTo>
                    <a:lnTo>
                      <a:pt x="780" y="195"/>
                    </a:lnTo>
                    <a:lnTo>
                      <a:pt x="780" y="195"/>
                    </a:lnTo>
                    <a:lnTo>
                      <a:pt x="756" y="268"/>
                    </a:lnTo>
                    <a:lnTo>
                      <a:pt x="707" y="390"/>
                    </a:lnTo>
                    <a:lnTo>
                      <a:pt x="658" y="487"/>
                    </a:lnTo>
                    <a:lnTo>
                      <a:pt x="585" y="560"/>
                    </a:lnTo>
                    <a:lnTo>
                      <a:pt x="585" y="560"/>
                    </a:lnTo>
                    <a:lnTo>
                      <a:pt x="488" y="633"/>
                    </a:lnTo>
                    <a:lnTo>
                      <a:pt x="390" y="706"/>
                    </a:lnTo>
                    <a:lnTo>
                      <a:pt x="293" y="755"/>
                    </a:lnTo>
                    <a:lnTo>
                      <a:pt x="196" y="755"/>
                    </a:lnTo>
                    <a:lnTo>
                      <a:pt x="196" y="755"/>
                    </a:lnTo>
                    <a:lnTo>
                      <a:pt x="122" y="755"/>
                    </a:lnTo>
                    <a:lnTo>
                      <a:pt x="74" y="706"/>
                    </a:lnTo>
                    <a:lnTo>
                      <a:pt x="25" y="633"/>
                    </a:lnTo>
                    <a:lnTo>
                      <a:pt x="1" y="560"/>
                    </a:lnTo>
                    <a:lnTo>
                      <a:pt x="1" y="560"/>
                    </a:lnTo>
                    <a:lnTo>
                      <a:pt x="25" y="487"/>
                    </a:lnTo>
                    <a:lnTo>
                      <a:pt x="74" y="390"/>
                    </a:lnTo>
                    <a:lnTo>
                      <a:pt x="122" y="268"/>
                    </a:lnTo>
                    <a:lnTo>
                      <a:pt x="196" y="195"/>
                    </a:lnTo>
                    <a:lnTo>
                      <a:pt x="196" y="195"/>
                    </a:lnTo>
                    <a:lnTo>
                      <a:pt x="293" y="122"/>
                    </a:lnTo>
                    <a:lnTo>
                      <a:pt x="390" y="49"/>
                    </a:lnTo>
                    <a:lnTo>
                      <a:pt x="488" y="24"/>
                    </a:lnTo>
                    <a:lnTo>
                      <a:pt x="585" y="0"/>
                    </a:lnTo>
                    <a:lnTo>
                      <a:pt x="585" y="0"/>
                    </a:lnTo>
                  </a:path>
                </a:pathLst>
              </a:custGeom>
              <a:noFill/>
              <a:ln w="12175" cap="rnd" cmpd="sng">
                <a:solidFill>
                  <a:schemeClr val="accent1">
                    <a:alpha val="28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FFFFFF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" name="Google Shape;931;p48">
                <a:extLst>
                  <a:ext uri="{FF2B5EF4-FFF2-40B4-BE49-F238E27FC236}">
                    <a16:creationId xmlns:a16="http://schemas.microsoft.com/office/drawing/2014/main" id="{6977B4A6-F878-8D56-B040-100DC44A22A3}"/>
                  </a:ext>
                </a:extLst>
              </p:cNvPr>
              <p:cNvSpPr/>
              <p:nvPr/>
            </p:nvSpPr>
            <p:spPr>
              <a:xfrm>
                <a:off x="5943475" y="3695900"/>
                <a:ext cx="177800" cy="351350"/>
              </a:xfrm>
              <a:custGeom>
                <a:avLst/>
                <a:gdLst/>
                <a:ahLst/>
                <a:cxnLst/>
                <a:rect l="l" t="t" r="r" b="b"/>
                <a:pathLst>
                  <a:path w="7112" h="14054" fill="none" extrusionOk="0">
                    <a:moveTo>
                      <a:pt x="2582" y="780"/>
                    </a:moveTo>
                    <a:lnTo>
                      <a:pt x="2582" y="780"/>
                    </a:lnTo>
                    <a:lnTo>
                      <a:pt x="2752" y="780"/>
                    </a:lnTo>
                    <a:lnTo>
                      <a:pt x="2752" y="780"/>
                    </a:lnTo>
                    <a:lnTo>
                      <a:pt x="2996" y="780"/>
                    </a:lnTo>
                    <a:lnTo>
                      <a:pt x="3215" y="829"/>
                    </a:lnTo>
                    <a:lnTo>
                      <a:pt x="3386" y="878"/>
                    </a:lnTo>
                    <a:lnTo>
                      <a:pt x="3507" y="951"/>
                    </a:lnTo>
                    <a:lnTo>
                      <a:pt x="3507" y="951"/>
                    </a:lnTo>
                    <a:lnTo>
                      <a:pt x="3605" y="1024"/>
                    </a:lnTo>
                    <a:lnTo>
                      <a:pt x="3702" y="1048"/>
                    </a:lnTo>
                    <a:lnTo>
                      <a:pt x="3800" y="1024"/>
                    </a:lnTo>
                    <a:lnTo>
                      <a:pt x="3897" y="951"/>
                    </a:lnTo>
                    <a:lnTo>
                      <a:pt x="3897" y="951"/>
                    </a:lnTo>
                    <a:lnTo>
                      <a:pt x="3970" y="878"/>
                    </a:lnTo>
                    <a:lnTo>
                      <a:pt x="4092" y="829"/>
                    </a:lnTo>
                    <a:lnTo>
                      <a:pt x="4189" y="780"/>
                    </a:lnTo>
                    <a:lnTo>
                      <a:pt x="4262" y="780"/>
                    </a:lnTo>
                    <a:lnTo>
                      <a:pt x="4262" y="780"/>
                    </a:lnTo>
                    <a:lnTo>
                      <a:pt x="4384" y="731"/>
                    </a:lnTo>
                    <a:lnTo>
                      <a:pt x="4506" y="658"/>
                    </a:lnTo>
                    <a:lnTo>
                      <a:pt x="4676" y="537"/>
                    </a:lnTo>
                    <a:lnTo>
                      <a:pt x="4847" y="390"/>
                    </a:lnTo>
                    <a:lnTo>
                      <a:pt x="4847" y="390"/>
                    </a:lnTo>
                    <a:lnTo>
                      <a:pt x="5042" y="244"/>
                    </a:lnTo>
                    <a:lnTo>
                      <a:pt x="5285" y="123"/>
                    </a:lnTo>
                    <a:lnTo>
                      <a:pt x="5529" y="49"/>
                    </a:lnTo>
                    <a:lnTo>
                      <a:pt x="5797" y="1"/>
                    </a:lnTo>
                    <a:lnTo>
                      <a:pt x="5797" y="1"/>
                    </a:lnTo>
                    <a:lnTo>
                      <a:pt x="5894" y="25"/>
                    </a:lnTo>
                    <a:lnTo>
                      <a:pt x="5992" y="49"/>
                    </a:lnTo>
                    <a:lnTo>
                      <a:pt x="6040" y="74"/>
                    </a:lnTo>
                    <a:lnTo>
                      <a:pt x="6089" y="123"/>
                    </a:lnTo>
                    <a:lnTo>
                      <a:pt x="6089" y="171"/>
                    </a:lnTo>
                    <a:lnTo>
                      <a:pt x="6089" y="244"/>
                    </a:lnTo>
                    <a:lnTo>
                      <a:pt x="6040" y="317"/>
                    </a:lnTo>
                    <a:lnTo>
                      <a:pt x="5992" y="390"/>
                    </a:lnTo>
                    <a:lnTo>
                      <a:pt x="5992" y="390"/>
                    </a:lnTo>
                    <a:lnTo>
                      <a:pt x="5845" y="561"/>
                    </a:lnTo>
                    <a:lnTo>
                      <a:pt x="5772" y="707"/>
                    </a:lnTo>
                    <a:lnTo>
                      <a:pt x="5748" y="853"/>
                    </a:lnTo>
                    <a:lnTo>
                      <a:pt x="5772" y="926"/>
                    </a:lnTo>
                    <a:lnTo>
                      <a:pt x="5797" y="951"/>
                    </a:lnTo>
                    <a:lnTo>
                      <a:pt x="5797" y="951"/>
                    </a:lnTo>
                    <a:lnTo>
                      <a:pt x="5870" y="1048"/>
                    </a:lnTo>
                    <a:lnTo>
                      <a:pt x="5918" y="1145"/>
                    </a:lnTo>
                    <a:lnTo>
                      <a:pt x="5967" y="1243"/>
                    </a:lnTo>
                    <a:lnTo>
                      <a:pt x="5992" y="1340"/>
                    </a:lnTo>
                    <a:lnTo>
                      <a:pt x="5992" y="1340"/>
                    </a:lnTo>
                    <a:lnTo>
                      <a:pt x="5967" y="1438"/>
                    </a:lnTo>
                    <a:lnTo>
                      <a:pt x="5918" y="1535"/>
                    </a:lnTo>
                    <a:lnTo>
                      <a:pt x="5870" y="1633"/>
                    </a:lnTo>
                    <a:lnTo>
                      <a:pt x="5797" y="1730"/>
                    </a:lnTo>
                    <a:lnTo>
                      <a:pt x="5797" y="1730"/>
                    </a:lnTo>
                    <a:lnTo>
                      <a:pt x="5748" y="1754"/>
                    </a:lnTo>
                    <a:lnTo>
                      <a:pt x="5699" y="1754"/>
                    </a:lnTo>
                    <a:lnTo>
                      <a:pt x="5553" y="1754"/>
                    </a:lnTo>
                    <a:lnTo>
                      <a:pt x="5383" y="1657"/>
                    </a:lnTo>
                    <a:lnTo>
                      <a:pt x="5212" y="1535"/>
                    </a:lnTo>
                    <a:lnTo>
                      <a:pt x="5212" y="1535"/>
                    </a:lnTo>
                    <a:lnTo>
                      <a:pt x="5066" y="1389"/>
                    </a:lnTo>
                    <a:lnTo>
                      <a:pt x="4896" y="1316"/>
                    </a:lnTo>
                    <a:lnTo>
                      <a:pt x="4749" y="1292"/>
                    </a:lnTo>
                    <a:lnTo>
                      <a:pt x="4701" y="1316"/>
                    </a:lnTo>
                    <a:lnTo>
                      <a:pt x="4652" y="1340"/>
                    </a:lnTo>
                    <a:lnTo>
                      <a:pt x="4652" y="1340"/>
                    </a:lnTo>
                    <a:lnTo>
                      <a:pt x="4555" y="1413"/>
                    </a:lnTo>
                    <a:lnTo>
                      <a:pt x="4457" y="1486"/>
                    </a:lnTo>
                    <a:lnTo>
                      <a:pt x="4360" y="1511"/>
                    </a:lnTo>
                    <a:lnTo>
                      <a:pt x="4262" y="1535"/>
                    </a:lnTo>
                    <a:lnTo>
                      <a:pt x="4262" y="1535"/>
                    </a:lnTo>
                    <a:lnTo>
                      <a:pt x="4116" y="1559"/>
                    </a:lnTo>
                    <a:lnTo>
                      <a:pt x="4043" y="1584"/>
                    </a:lnTo>
                    <a:lnTo>
                      <a:pt x="3994" y="1633"/>
                    </a:lnTo>
                    <a:lnTo>
                      <a:pt x="3994" y="1633"/>
                    </a:lnTo>
                    <a:lnTo>
                      <a:pt x="3946" y="1657"/>
                    </a:lnTo>
                    <a:lnTo>
                      <a:pt x="3873" y="1681"/>
                    </a:lnTo>
                    <a:lnTo>
                      <a:pt x="3702" y="1730"/>
                    </a:lnTo>
                    <a:lnTo>
                      <a:pt x="3702" y="1730"/>
                    </a:lnTo>
                    <a:lnTo>
                      <a:pt x="3605" y="1730"/>
                    </a:lnTo>
                    <a:lnTo>
                      <a:pt x="3507" y="1779"/>
                    </a:lnTo>
                    <a:lnTo>
                      <a:pt x="3410" y="1827"/>
                    </a:lnTo>
                    <a:lnTo>
                      <a:pt x="3312" y="1900"/>
                    </a:lnTo>
                    <a:lnTo>
                      <a:pt x="3312" y="1900"/>
                    </a:lnTo>
                    <a:lnTo>
                      <a:pt x="3288" y="1949"/>
                    </a:lnTo>
                    <a:lnTo>
                      <a:pt x="3288" y="2022"/>
                    </a:lnTo>
                    <a:lnTo>
                      <a:pt x="3288" y="2144"/>
                    </a:lnTo>
                    <a:lnTo>
                      <a:pt x="3386" y="2314"/>
                    </a:lnTo>
                    <a:lnTo>
                      <a:pt x="3507" y="2485"/>
                    </a:lnTo>
                    <a:lnTo>
                      <a:pt x="3507" y="2485"/>
                    </a:lnTo>
                    <a:lnTo>
                      <a:pt x="3605" y="2558"/>
                    </a:lnTo>
                    <a:lnTo>
                      <a:pt x="3702" y="2582"/>
                    </a:lnTo>
                    <a:lnTo>
                      <a:pt x="3800" y="2607"/>
                    </a:lnTo>
                    <a:lnTo>
                      <a:pt x="3921" y="2607"/>
                    </a:lnTo>
                    <a:lnTo>
                      <a:pt x="4043" y="2582"/>
                    </a:lnTo>
                    <a:lnTo>
                      <a:pt x="4141" y="2534"/>
                    </a:lnTo>
                    <a:lnTo>
                      <a:pt x="4262" y="2461"/>
                    </a:lnTo>
                    <a:lnTo>
                      <a:pt x="4360" y="2388"/>
                    </a:lnTo>
                    <a:lnTo>
                      <a:pt x="4360" y="2388"/>
                    </a:lnTo>
                    <a:lnTo>
                      <a:pt x="4555" y="2193"/>
                    </a:lnTo>
                    <a:lnTo>
                      <a:pt x="4749" y="2047"/>
                    </a:lnTo>
                    <a:lnTo>
                      <a:pt x="4920" y="1949"/>
                    </a:lnTo>
                    <a:lnTo>
                      <a:pt x="5042" y="1900"/>
                    </a:lnTo>
                    <a:lnTo>
                      <a:pt x="5042" y="1900"/>
                    </a:lnTo>
                    <a:lnTo>
                      <a:pt x="5115" y="1925"/>
                    </a:lnTo>
                    <a:lnTo>
                      <a:pt x="5163" y="1974"/>
                    </a:lnTo>
                    <a:lnTo>
                      <a:pt x="5212" y="2022"/>
                    </a:lnTo>
                    <a:lnTo>
                      <a:pt x="5212" y="2095"/>
                    </a:lnTo>
                    <a:lnTo>
                      <a:pt x="5212" y="2095"/>
                    </a:lnTo>
                    <a:lnTo>
                      <a:pt x="5236" y="2168"/>
                    </a:lnTo>
                    <a:lnTo>
                      <a:pt x="5285" y="2241"/>
                    </a:lnTo>
                    <a:lnTo>
                      <a:pt x="5334" y="2266"/>
                    </a:lnTo>
                    <a:lnTo>
                      <a:pt x="5407" y="2290"/>
                    </a:lnTo>
                    <a:lnTo>
                      <a:pt x="5407" y="2290"/>
                    </a:lnTo>
                    <a:lnTo>
                      <a:pt x="5504" y="2314"/>
                    </a:lnTo>
                    <a:lnTo>
                      <a:pt x="5602" y="2339"/>
                    </a:lnTo>
                    <a:lnTo>
                      <a:pt x="5699" y="2412"/>
                    </a:lnTo>
                    <a:lnTo>
                      <a:pt x="5797" y="2485"/>
                    </a:lnTo>
                    <a:lnTo>
                      <a:pt x="5797" y="2485"/>
                    </a:lnTo>
                    <a:lnTo>
                      <a:pt x="5845" y="2558"/>
                    </a:lnTo>
                    <a:lnTo>
                      <a:pt x="5870" y="2680"/>
                    </a:lnTo>
                    <a:lnTo>
                      <a:pt x="5845" y="2777"/>
                    </a:lnTo>
                    <a:lnTo>
                      <a:pt x="5797" y="2850"/>
                    </a:lnTo>
                    <a:lnTo>
                      <a:pt x="5797" y="2850"/>
                    </a:lnTo>
                    <a:lnTo>
                      <a:pt x="5699" y="2923"/>
                    </a:lnTo>
                    <a:lnTo>
                      <a:pt x="5602" y="2996"/>
                    </a:lnTo>
                    <a:lnTo>
                      <a:pt x="5504" y="3045"/>
                    </a:lnTo>
                    <a:lnTo>
                      <a:pt x="5407" y="3045"/>
                    </a:lnTo>
                    <a:lnTo>
                      <a:pt x="5407" y="3045"/>
                    </a:lnTo>
                    <a:lnTo>
                      <a:pt x="5310" y="3069"/>
                    </a:lnTo>
                    <a:lnTo>
                      <a:pt x="5163" y="3167"/>
                    </a:lnTo>
                    <a:lnTo>
                      <a:pt x="4993" y="3289"/>
                    </a:lnTo>
                    <a:lnTo>
                      <a:pt x="4847" y="3435"/>
                    </a:lnTo>
                    <a:lnTo>
                      <a:pt x="4847" y="3435"/>
                    </a:lnTo>
                    <a:lnTo>
                      <a:pt x="4676" y="3581"/>
                    </a:lnTo>
                    <a:lnTo>
                      <a:pt x="4506" y="3703"/>
                    </a:lnTo>
                    <a:lnTo>
                      <a:pt x="4384" y="3776"/>
                    </a:lnTo>
                    <a:lnTo>
                      <a:pt x="4262" y="3800"/>
                    </a:lnTo>
                    <a:lnTo>
                      <a:pt x="4262" y="3800"/>
                    </a:lnTo>
                    <a:lnTo>
                      <a:pt x="4141" y="3849"/>
                    </a:lnTo>
                    <a:lnTo>
                      <a:pt x="3970" y="3971"/>
                    </a:lnTo>
                    <a:lnTo>
                      <a:pt x="3726" y="4165"/>
                    </a:lnTo>
                    <a:lnTo>
                      <a:pt x="3483" y="4409"/>
                    </a:lnTo>
                    <a:lnTo>
                      <a:pt x="3142" y="4750"/>
                    </a:lnTo>
                    <a:lnTo>
                      <a:pt x="3142" y="4750"/>
                    </a:lnTo>
                    <a:lnTo>
                      <a:pt x="3020" y="4847"/>
                    </a:lnTo>
                    <a:lnTo>
                      <a:pt x="2874" y="4969"/>
                    </a:lnTo>
                    <a:lnTo>
                      <a:pt x="2557" y="5164"/>
                    </a:lnTo>
                    <a:lnTo>
                      <a:pt x="2265" y="5286"/>
                    </a:lnTo>
                    <a:lnTo>
                      <a:pt x="2119" y="5310"/>
                    </a:lnTo>
                    <a:lnTo>
                      <a:pt x="1997" y="5335"/>
                    </a:lnTo>
                    <a:lnTo>
                      <a:pt x="1997" y="5335"/>
                    </a:lnTo>
                    <a:lnTo>
                      <a:pt x="1754" y="5335"/>
                    </a:lnTo>
                    <a:lnTo>
                      <a:pt x="1535" y="5383"/>
                    </a:lnTo>
                    <a:lnTo>
                      <a:pt x="1364" y="5456"/>
                    </a:lnTo>
                    <a:lnTo>
                      <a:pt x="1242" y="5529"/>
                    </a:lnTo>
                    <a:lnTo>
                      <a:pt x="1242" y="5529"/>
                    </a:lnTo>
                    <a:lnTo>
                      <a:pt x="1169" y="5602"/>
                    </a:lnTo>
                    <a:lnTo>
                      <a:pt x="1096" y="5700"/>
                    </a:lnTo>
                    <a:lnTo>
                      <a:pt x="1047" y="5797"/>
                    </a:lnTo>
                    <a:lnTo>
                      <a:pt x="1047" y="5895"/>
                    </a:lnTo>
                    <a:lnTo>
                      <a:pt x="1047" y="5895"/>
                    </a:lnTo>
                    <a:lnTo>
                      <a:pt x="1047" y="5992"/>
                    </a:lnTo>
                    <a:lnTo>
                      <a:pt x="1096" y="6090"/>
                    </a:lnTo>
                    <a:lnTo>
                      <a:pt x="1169" y="6187"/>
                    </a:lnTo>
                    <a:lnTo>
                      <a:pt x="1242" y="6284"/>
                    </a:lnTo>
                    <a:lnTo>
                      <a:pt x="1242" y="6284"/>
                    </a:lnTo>
                    <a:lnTo>
                      <a:pt x="1315" y="6357"/>
                    </a:lnTo>
                    <a:lnTo>
                      <a:pt x="1413" y="6406"/>
                    </a:lnTo>
                    <a:lnTo>
                      <a:pt x="1535" y="6455"/>
                    </a:lnTo>
                    <a:lnTo>
                      <a:pt x="1608" y="6455"/>
                    </a:lnTo>
                    <a:lnTo>
                      <a:pt x="1608" y="6455"/>
                    </a:lnTo>
                    <a:lnTo>
                      <a:pt x="1729" y="6504"/>
                    </a:lnTo>
                    <a:lnTo>
                      <a:pt x="1876" y="6601"/>
                    </a:lnTo>
                    <a:lnTo>
                      <a:pt x="2070" y="6747"/>
                    </a:lnTo>
                    <a:lnTo>
                      <a:pt x="2290" y="6942"/>
                    </a:lnTo>
                    <a:lnTo>
                      <a:pt x="2290" y="6942"/>
                    </a:lnTo>
                    <a:lnTo>
                      <a:pt x="2484" y="7137"/>
                    </a:lnTo>
                    <a:lnTo>
                      <a:pt x="2679" y="7283"/>
                    </a:lnTo>
                    <a:lnTo>
                      <a:pt x="2825" y="7380"/>
                    </a:lnTo>
                    <a:lnTo>
                      <a:pt x="2947" y="7405"/>
                    </a:lnTo>
                    <a:lnTo>
                      <a:pt x="2947" y="7405"/>
                    </a:lnTo>
                    <a:lnTo>
                      <a:pt x="3093" y="7380"/>
                    </a:lnTo>
                    <a:lnTo>
                      <a:pt x="3166" y="7356"/>
                    </a:lnTo>
                    <a:lnTo>
                      <a:pt x="3239" y="7332"/>
                    </a:lnTo>
                    <a:lnTo>
                      <a:pt x="3239" y="7332"/>
                    </a:lnTo>
                    <a:lnTo>
                      <a:pt x="3288" y="7283"/>
                    </a:lnTo>
                    <a:lnTo>
                      <a:pt x="3410" y="7259"/>
                    </a:lnTo>
                    <a:lnTo>
                      <a:pt x="3556" y="7234"/>
                    </a:lnTo>
                    <a:lnTo>
                      <a:pt x="3702" y="7234"/>
                    </a:lnTo>
                    <a:lnTo>
                      <a:pt x="3702" y="7234"/>
                    </a:lnTo>
                    <a:lnTo>
                      <a:pt x="3873" y="7234"/>
                    </a:lnTo>
                    <a:lnTo>
                      <a:pt x="4019" y="7283"/>
                    </a:lnTo>
                    <a:lnTo>
                      <a:pt x="4165" y="7332"/>
                    </a:lnTo>
                    <a:lnTo>
                      <a:pt x="4262" y="7429"/>
                    </a:lnTo>
                    <a:lnTo>
                      <a:pt x="4262" y="7429"/>
                    </a:lnTo>
                    <a:lnTo>
                      <a:pt x="4360" y="7502"/>
                    </a:lnTo>
                    <a:lnTo>
                      <a:pt x="4457" y="7551"/>
                    </a:lnTo>
                    <a:lnTo>
                      <a:pt x="4555" y="7600"/>
                    </a:lnTo>
                    <a:lnTo>
                      <a:pt x="4652" y="7600"/>
                    </a:lnTo>
                    <a:lnTo>
                      <a:pt x="4652" y="7600"/>
                    </a:lnTo>
                    <a:lnTo>
                      <a:pt x="4749" y="7648"/>
                    </a:lnTo>
                    <a:lnTo>
                      <a:pt x="4896" y="7721"/>
                    </a:lnTo>
                    <a:lnTo>
                      <a:pt x="5066" y="7843"/>
                    </a:lnTo>
                    <a:lnTo>
                      <a:pt x="5212" y="7989"/>
                    </a:lnTo>
                    <a:lnTo>
                      <a:pt x="5212" y="7989"/>
                    </a:lnTo>
                    <a:lnTo>
                      <a:pt x="5383" y="8135"/>
                    </a:lnTo>
                    <a:lnTo>
                      <a:pt x="5553" y="8257"/>
                    </a:lnTo>
                    <a:lnTo>
                      <a:pt x="5699" y="8330"/>
                    </a:lnTo>
                    <a:lnTo>
                      <a:pt x="5797" y="8355"/>
                    </a:lnTo>
                    <a:lnTo>
                      <a:pt x="5797" y="8355"/>
                    </a:lnTo>
                    <a:lnTo>
                      <a:pt x="5870" y="8379"/>
                    </a:lnTo>
                    <a:lnTo>
                      <a:pt x="5992" y="8428"/>
                    </a:lnTo>
                    <a:lnTo>
                      <a:pt x="6089" y="8476"/>
                    </a:lnTo>
                    <a:lnTo>
                      <a:pt x="6162" y="8549"/>
                    </a:lnTo>
                    <a:lnTo>
                      <a:pt x="6162" y="8549"/>
                    </a:lnTo>
                    <a:lnTo>
                      <a:pt x="6259" y="8622"/>
                    </a:lnTo>
                    <a:lnTo>
                      <a:pt x="6357" y="8695"/>
                    </a:lnTo>
                    <a:lnTo>
                      <a:pt x="6454" y="8720"/>
                    </a:lnTo>
                    <a:lnTo>
                      <a:pt x="6552" y="8744"/>
                    </a:lnTo>
                    <a:lnTo>
                      <a:pt x="6552" y="8744"/>
                    </a:lnTo>
                    <a:lnTo>
                      <a:pt x="6649" y="8769"/>
                    </a:lnTo>
                    <a:lnTo>
                      <a:pt x="6747" y="8793"/>
                    </a:lnTo>
                    <a:lnTo>
                      <a:pt x="6844" y="8866"/>
                    </a:lnTo>
                    <a:lnTo>
                      <a:pt x="6941" y="8939"/>
                    </a:lnTo>
                    <a:lnTo>
                      <a:pt x="6941" y="8939"/>
                    </a:lnTo>
                    <a:lnTo>
                      <a:pt x="7014" y="9036"/>
                    </a:lnTo>
                    <a:lnTo>
                      <a:pt x="7063" y="9134"/>
                    </a:lnTo>
                    <a:lnTo>
                      <a:pt x="7112" y="9231"/>
                    </a:lnTo>
                    <a:lnTo>
                      <a:pt x="7112" y="9304"/>
                    </a:lnTo>
                    <a:lnTo>
                      <a:pt x="7112" y="9304"/>
                    </a:lnTo>
                    <a:lnTo>
                      <a:pt x="7112" y="9402"/>
                    </a:lnTo>
                    <a:lnTo>
                      <a:pt x="7063" y="9499"/>
                    </a:lnTo>
                    <a:lnTo>
                      <a:pt x="7014" y="9597"/>
                    </a:lnTo>
                    <a:lnTo>
                      <a:pt x="6941" y="9694"/>
                    </a:lnTo>
                    <a:lnTo>
                      <a:pt x="6941" y="9694"/>
                    </a:lnTo>
                    <a:lnTo>
                      <a:pt x="6868" y="9791"/>
                    </a:lnTo>
                    <a:lnTo>
                      <a:pt x="6795" y="9889"/>
                    </a:lnTo>
                    <a:lnTo>
                      <a:pt x="6747" y="9986"/>
                    </a:lnTo>
                    <a:lnTo>
                      <a:pt x="6747" y="10084"/>
                    </a:lnTo>
                    <a:lnTo>
                      <a:pt x="6747" y="10084"/>
                    </a:lnTo>
                    <a:lnTo>
                      <a:pt x="6722" y="10181"/>
                    </a:lnTo>
                    <a:lnTo>
                      <a:pt x="6625" y="10327"/>
                    </a:lnTo>
                    <a:lnTo>
                      <a:pt x="6503" y="10473"/>
                    </a:lnTo>
                    <a:lnTo>
                      <a:pt x="6357" y="10644"/>
                    </a:lnTo>
                    <a:lnTo>
                      <a:pt x="6357" y="10644"/>
                    </a:lnTo>
                    <a:lnTo>
                      <a:pt x="6211" y="10814"/>
                    </a:lnTo>
                    <a:lnTo>
                      <a:pt x="6089" y="10961"/>
                    </a:lnTo>
                    <a:lnTo>
                      <a:pt x="6016" y="11107"/>
                    </a:lnTo>
                    <a:lnTo>
                      <a:pt x="5992" y="11204"/>
                    </a:lnTo>
                    <a:lnTo>
                      <a:pt x="5992" y="11204"/>
                    </a:lnTo>
                    <a:lnTo>
                      <a:pt x="5943" y="11326"/>
                    </a:lnTo>
                    <a:lnTo>
                      <a:pt x="5870" y="11472"/>
                    </a:lnTo>
                    <a:lnTo>
                      <a:pt x="5748" y="11618"/>
                    </a:lnTo>
                    <a:lnTo>
                      <a:pt x="5602" y="11789"/>
                    </a:lnTo>
                    <a:lnTo>
                      <a:pt x="5602" y="11789"/>
                    </a:lnTo>
                    <a:lnTo>
                      <a:pt x="5456" y="11935"/>
                    </a:lnTo>
                    <a:lnTo>
                      <a:pt x="5334" y="12105"/>
                    </a:lnTo>
                    <a:lnTo>
                      <a:pt x="5261" y="12251"/>
                    </a:lnTo>
                    <a:lnTo>
                      <a:pt x="5212" y="12349"/>
                    </a:lnTo>
                    <a:lnTo>
                      <a:pt x="5212" y="12349"/>
                    </a:lnTo>
                    <a:lnTo>
                      <a:pt x="5188" y="12446"/>
                    </a:lnTo>
                    <a:lnTo>
                      <a:pt x="5139" y="12568"/>
                    </a:lnTo>
                    <a:lnTo>
                      <a:pt x="5042" y="12714"/>
                    </a:lnTo>
                    <a:lnTo>
                      <a:pt x="4944" y="12836"/>
                    </a:lnTo>
                    <a:lnTo>
                      <a:pt x="4944" y="12836"/>
                    </a:lnTo>
                    <a:lnTo>
                      <a:pt x="4822" y="12958"/>
                    </a:lnTo>
                    <a:lnTo>
                      <a:pt x="4725" y="13079"/>
                    </a:lnTo>
                    <a:lnTo>
                      <a:pt x="4676" y="13201"/>
                    </a:lnTo>
                    <a:lnTo>
                      <a:pt x="4652" y="13299"/>
                    </a:lnTo>
                    <a:lnTo>
                      <a:pt x="4652" y="13299"/>
                    </a:lnTo>
                    <a:lnTo>
                      <a:pt x="4676" y="13469"/>
                    </a:lnTo>
                    <a:lnTo>
                      <a:pt x="4701" y="13542"/>
                    </a:lnTo>
                    <a:lnTo>
                      <a:pt x="4749" y="13591"/>
                    </a:lnTo>
                    <a:lnTo>
                      <a:pt x="4749" y="13591"/>
                    </a:lnTo>
                    <a:lnTo>
                      <a:pt x="4774" y="13640"/>
                    </a:lnTo>
                    <a:lnTo>
                      <a:pt x="4822" y="13713"/>
                    </a:lnTo>
                    <a:lnTo>
                      <a:pt x="4847" y="13883"/>
                    </a:lnTo>
                    <a:lnTo>
                      <a:pt x="4847" y="13883"/>
                    </a:lnTo>
                    <a:lnTo>
                      <a:pt x="4822" y="13956"/>
                    </a:lnTo>
                    <a:lnTo>
                      <a:pt x="4774" y="14005"/>
                    </a:lnTo>
                    <a:lnTo>
                      <a:pt x="4725" y="14054"/>
                    </a:lnTo>
                    <a:lnTo>
                      <a:pt x="4652" y="14054"/>
                    </a:lnTo>
                    <a:lnTo>
                      <a:pt x="4652" y="14054"/>
                    </a:lnTo>
                    <a:lnTo>
                      <a:pt x="4555" y="14054"/>
                    </a:lnTo>
                    <a:lnTo>
                      <a:pt x="4457" y="14005"/>
                    </a:lnTo>
                    <a:lnTo>
                      <a:pt x="4360" y="13956"/>
                    </a:lnTo>
                    <a:lnTo>
                      <a:pt x="4262" y="13883"/>
                    </a:lnTo>
                    <a:lnTo>
                      <a:pt x="4262" y="13883"/>
                    </a:lnTo>
                    <a:lnTo>
                      <a:pt x="4189" y="13761"/>
                    </a:lnTo>
                    <a:lnTo>
                      <a:pt x="4141" y="13615"/>
                    </a:lnTo>
                    <a:lnTo>
                      <a:pt x="4092" y="13469"/>
                    </a:lnTo>
                    <a:lnTo>
                      <a:pt x="4092" y="13299"/>
                    </a:lnTo>
                    <a:lnTo>
                      <a:pt x="4092" y="13299"/>
                    </a:lnTo>
                    <a:lnTo>
                      <a:pt x="4067" y="13152"/>
                    </a:lnTo>
                    <a:lnTo>
                      <a:pt x="4019" y="12982"/>
                    </a:lnTo>
                    <a:lnTo>
                      <a:pt x="3970" y="12836"/>
                    </a:lnTo>
                    <a:lnTo>
                      <a:pt x="3897" y="12738"/>
                    </a:lnTo>
                    <a:lnTo>
                      <a:pt x="3897" y="12738"/>
                    </a:lnTo>
                    <a:lnTo>
                      <a:pt x="3848" y="12690"/>
                    </a:lnTo>
                    <a:lnTo>
                      <a:pt x="3824" y="12592"/>
                    </a:lnTo>
                    <a:lnTo>
                      <a:pt x="3751" y="12349"/>
                    </a:lnTo>
                    <a:lnTo>
                      <a:pt x="3726" y="12056"/>
                    </a:lnTo>
                    <a:lnTo>
                      <a:pt x="3702" y="11716"/>
                    </a:lnTo>
                    <a:lnTo>
                      <a:pt x="3702" y="11472"/>
                    </a:lnTo>
                    <a:lnTo>
                      <a:pt x="3702" y="11472"/>
                    </a:lnTo>
                    <a:lnTo>
                      <a:pt x="3702" y="11301"/>
                    </a:lnTo>
                    <a:lnTo>
                      <a:pt x="3653" y="11107"/>
                    </a:lnTo>
                    <a:lnTo>
                      <a:pt x="3629" y="10936"/>
                    </a:lnTo>
                    <a:lnTo>
                      <a:pt x="3556" y="10741"/>
                    </a:lnTo>
                    <a:lnTo>
                      <a:pt x="3483" y="10571"/>
                    </a:lnTo>
                    <a:lnTo>
                      <a:pt x="3410" y="10425"/>
                    </a:lnTo>
                    <a:lnTo>
                      <a:pt x="3312" y="10279"/>
                    </a:lnTo>
                    <a:lnTo>
                      <a:pt x="3239" y="10181"/>
                    </a:lnTo>
                    <a:lnTo>
                      <a:pt x="3239" y="10181"/>
                    </a:lnTo>
                    <a:lnTo>
                      <a:pt x="3045" y="9962"/>
                    </a:lnTo>
                    <a:lnTo>
                      <a:pt x="2898" y="9767"/>
                    </a:lnTo>
                    <a:lnTo>
                      <a:pt x="2801" y="9621"/>
                    </a:lnTo>
                    <a:lnTo>
                      <a:pt x="2752" y="9499"/>
                    </a:lnTo>
                    <a:lnTo>
                      <a:pt x="2752" y="9499"/>
                    </a:lnTo>
                    <a:lnTo>
                      <a:pt x="2728" y="9353"/>
                    </a:lnTo>
                    <a:lnTo>
                      <a:pt x="2704" y="9280"/>
                    </a:lnTo>
                    <a:lnTo>
                      <a:pt x="2655" y="9231"/>
                    </a:lnTo>
                    <a:lnTo>
                      <a:pt x="2655" y="9231"/>
                    </a:lnTo>
                    <a:lnTo>
                      <a:pt x="2631" y="9158"/>
                    </a:lnTo>
                    <a:lnTo>
                      <a:pt x="2582" y="9036"/>
                    </a:lnTo>
                    <a:lnTo>
                      <a:pt x="2582" y="8890"/>
                    </a:lnTo>
                    <a:lnTo>
                      <a:pt x="2557" y="8744"/>
                    </a:lnTo>
                    <a:lnTo>
                      <a:pt x="2557" y="8744"/>
                    </a:lnTo>
                    <a:lnTo>
                      <a:pt x="2582" y="8598"/>
                    </a:lnTo>
                    <a:lnTo>
                      <a:pt x="2582" y="8452"/>
                    </a:lnTo>
                    <a:lnTo>
                      <a:pt x="2631" y="8330"/>
                    </a:lnTo>
                    <a:lnTo>
                      <a:pt x="2655" y="8281"/>
                    </a:lnTo>
                    <a:lnTo>
                      <a:pt x="2655" y="8281"/>
                    </a:lnTo>
                    <a:lnTo>
                      <a:pt x="2704" y="8208"/>
                    </a:lnTo>
                    <a:lnTo>
                      <a:pt x="2728" y="8160"/>
                    </a:lnTo>
                    <a:lnTo>
                      <a:pt x="2752" y="7989"/>
                    </a:lnTo>
                    <a:lnTo>
                      <a:pt x="2752" y="7989"/>
                    </a:lnTo>
                    <a:lnTo>
                      <a:pt x="2728" y="7819"/>
                    </a:lnTo>
                    <a:lnTo>
                      <a:pt x="2704" y="7746"/>
                    </a:lnTo>
                    <a:lnTo>
                      <a:pt x="2655" y="7697"/>
                    </a:lnTo>
                    <a:lnTo>
                      <a:pt x="2655" y="7697"/>
                    </a:lnTo>
                    <a:lnTo>
                      <a:pt x="2606" y="7673"/>
                    </a:lnTo>
                    <a:lnTo>
                      <a:pt x="2533" y="7624"/>
                    </a:lnTo>
                    <a:lnTo>
                      <a:pt x="2363" y="7600"/>
                    </a:lnTo>
                    <a:lnTo>
                      <a:pt x="2363" y="7600"/>
                    </a:lnTo>
                    <a:lnTo>
                      <a:pt x="2265" y="7575"/>
                    </a:lnTo>
                    <a:lnTo>
                      <a:pt x="2119" y="7502"/>
                    </a:lnTo>
                    <a:lnTo>
                      <a:pt x="1973" y="7380"/>
                    </a:lnTo>
                    <a:lnTo>
                      <a:pt x="1802" y="7234"/>
                    </a:lnTo>
                    <a:lnTo>
                      <a:pt x="1802" y="7234"/>
                    </a:lnTo>
                    <a:lnTo>
                      <a:pt x="1632" y="7088"/>
                    </a:lnTo>
                    <a:lnTo>
                      <a:pt x="1486" y="6966"/>
                    </a:lnTo>
                    <a:lnTo>
                      <a:pt x="1340" y="6869"/>
                    </a:lnTo>
                    <a:lnTo>
                      <a:pt x="1242" y="6845"/>
                    </a:lnTo>
                    <a:lnTo>
                      <a:pt x="1242" y="6845"/>
                    </a:lnTo>
                    <a:lnTo>
                      <a:pt x="1121" y="6796"/>
                    </a:lnTo>
                    <a:lnTo>
                      <a:pt x="926" y="6674"/>
                    </a:lnTo>
                    <a:lnTo>
                      <a:pt x="706" y="6504"/>
                    </a:lnTo>
                    <a:lnTo>
                      <a:pt x="463" y="6284"/>
                    </a:lnTo>
                    <a:lnTo>
                      <a:pt x="463" y="6284"/>
                    </a:lnTo>
                    <a:lnTo>
                      <a:pt x="171" y="5919"/>
                    </a:lnTo>
                    <a:lnTo>
                      <a:pt x="0" y="5700"/>
                    </a:lnTo>
                    <a:lnTo>
                      <a:pt x="0" y="5700"/>
                    </a:lnTo>
                    <a:lnTo>
                      <a:pt x="0" y="5724"/>
                    </a:lnTo>
                  </a:path>
                </a:pathLst>
              </a:custGeom>
              <a:noFill/>
              <a:ln w="12175" cap="rnd" cmpd="sng">
                <a:solidFill>
                  <a:schemeClr val="accent1">
                    <a:alpha val="28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FFFFFF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" name="Google Shape;932;p48">
                <a:extLst>
                  <a:ext uri="{FF2B5EF4-FFF2-40B4-BE49-F238E27FC236}">
                    <a16:creationId xmlns:a16="http://schemas.microsoft.com/office/drawing/2014/main" id="{13BA0E40-CC4B-28F0-D084-C0A3BA71B22B}"/>
                  </a:ext>
                </a:extLst>
              </p:cNvPr>
              <p:cNvSpPr/>
              <p:nvPr/>
            </p:nvSpPr>
            <p:spPr>
              <a:xfrm>
                <a:off x="6128575" y="3695900"/>
                <a:ext cx="86475" cy="47525"/>
              </a:xfrm>
              <a:custGeom>
                <a:avLst/>
                <a:gdLst/>
                <a:ahLst/>
                <a:cxnLst/>
                <a:rect l="l" t="t" r="r" b="b"/>
                <a:pathLst>
                  <a:path w="3459" h="1901" fill="none" extrusionOk="0">
                    <a:moveTo>
                      <a:pt x="2022" y="1340"/>
                    </a:moveTo>
                    <a:lnTo>
                      <a:pt x="2022" y="1340"/>
                    </a:lnTo>
                    <a:lnTo>
                      <a:pt x="1924" y="1413"/>
                    </a:lnTo>
                    <a:lnTo>
                      <a:pt x="1827" y="1486"/>
                    </a:lnTo>
                    <a:lnTo>
                      <a:pt x="1729" y="1511"/>
                    </a:lnTo>
                    <a:lnTo>
                      <a:pt x="1632" y="1535"/>
                    </a:lnTo>
                    <a:lnTo>
                      <a:pt x="1632" y="1535"/>
                    </a:lnTo>
                    <a:lnTo>
                      <a:pt x="1559" y="1535"/>
                    </a:lnTo>
                    <a:lnTo>
                      <a:pt x="1461" y="1584"/>
                    </a:lnTo>
                    <a:lnTo>
                      <a:pt x="1340" y="1657"/>
                    </a:lnTo>
                    <a:lnTo>
                      <a:pt x="1267" y="1730"/>
                    </a:lnTo>
                    <a:lnTo>
                      <a:pt x="1267" y="1730"/>
                    </a:lnTo>
                    <a:lnTo>
                      <a:pt x="1169" y="1803"/>
                    </a:lnTo>
                    <a:lnTo>
                      <a:pt x="1072" y="1852"/>
                    </a:lnTo>
                    <a:lnTo>
                      <a:pt x="974" y="1900"/>
                    </a:lnTo>
                    <a:lnTo>
                      <a:pt x="877" y="1900"/>
                    </a:lnTo>
                    <a:lnTo>
                      <a:pt x="877" y="1900"/>
                    </a:lnTo>
                    <a:lnTo>
                      <a:pt x="779" y="1900"/>
                    </a:lnTo>
                    <a:lnTo>
                      <a:pt x="682" y="1852"/>
                    </a:lnTo>
                    <a:lnTo>
                      <a:pt x="585" y="1803"/>
                    </a:lnTo>
                    <a:lnTo>
                      <a:pt x="512" y="1730"/>
                    </a:lnTo>
                    <a:lnTo>
                      <a:pt x="512" y="1730"/>
                    </a:lnTo>
                    <a:lnTo>
                      <a:pt x="438" y="1633"/>
                    </a:lnTo>
                    <a:lnTo>
                      <a:pt x="414" y="1535"/>
                    </a:lnTo>
                    <a:lnTo>
                      <a:pt x="438" y="1438"/>
                    </a:lnTo>
                    <a:lnTo>
                      <a:pt x="512" y="1340"/>
                    </a:lnTo>
                    <a:lnTo>
                      <a:pt x="512" y="1340"/>
                    </a:lnTo>
                    <a:lnTo>
                      <a:pt x="585" y="1243"/>
                    </a:lnTo>
                    <a:lnTo>
                      <a:pt x="633" y="1145"/>
                    </a:lnTo>
                    <a:lnTo>
                      <a:pt x="682" y="1048"/>
                    </a:lnTo>
                    <a:lnTo>
                      <a:pt x="682" y="951"/>
                    </a:lnTo>
                    <a:lnTo>
                      <a:pt x="682" y="951"/>
                    </a:lnTo>
                    <a:lnTo>
                      <a:pt x="658" y="804"/>
                    </a:lnTo>
                    <a:lnTo>
                      <a:pt x="633" y="731"/>
                    </a:lnTo>
                    <a:lnTo>
                      <a:pt x="585" y="683"/>
                    </a:lnTo>
                    <a:lnTo>
                      <a:pt x="585" y="683"/>
                    </a:lnTo>
                    <a:lnTo>
                      <a:pt x="536" y="634"/>
                    </a:lnTo>
                    <a:lnTo>
                      <a:pt x="463" y="610"/>
                    </a:lnTo>
                    <a:lnTo>
                      <a:pt x="317" y="585"/>
                    </a:lnTo>
                    <a:lnTo>
                      <a:pt x="317" y="585"/>
                    </a:lnTo>
                    <a:lnTo>
                      <a:pt x="146" y="561"/>
                    </a:lnTo>
                    <a:lnTo>
                      <a:pt x="73" y="512"/>
                    </a:lnTo>
                    <a:lnTo>
                      <a:pt x="24" y="488"/>
                    </a:lnTo>
                    <a:lnTo>
                      <a:pt x="24" y="488"/>
                    </a:lnTo>
                    <a:lnTo>
                      <a:pt x="0" y="439"/>
                    </a:lnTo>
                    <a:lnTo>
                      <a:pt x="24" y="366"/>
                    </a:lnTo>
                    <a:lnTo>
                      <a:pt x="49" y="293"/>
                    </a:lnTo>
                    <a:lnTo>
                      <a:pt x="122" y="196"/>
                    </a:lnTo>
                    <a:lnTo>
                      <a:pt x="122" y="196"/>
                    </a:lnTo>
                    <a:lnTo>
                      <a:pt x="171" y="171"/>
                    </a:lnTo>
                    <a:lnTo>
                      <a:pt x="268" y="123"/>
                    </a:lnTo>
                    <a:lnTo>
                      <a:pt x="512" y="74"/>
                    </a:lnTo>
                    <a:lnTo>
                      <a:pt x="804" y="25"/>
                    </a:lnTo>
                    <a:lnTo>
                      <a:pt x="1145" y="1"/>
                    </a:lnTo>
                    <a:lnTo>
                      <a:pt x="2509" y="1"/>
                    </a:lnTo>
                    <a:lnTo>
                      <a:pt x="2509" y="1"/>
                    </a:lnTo>
                    <a:lnTo>
                      <a:pt x="2850" y="25"/>
                    </a:lnTo>
                    <a:lnTo>
                      <a:pt x="3142" y="49"/>
                    </a:lnTo>
                    <a:lnTo>
                      <a:pt x="3337" y="74"/>
                    </a:lnTo>
                    <a:lnTo>
                      <a:pt x="3434" y="98"/>
                    </a:lnTo>
                    <a:lnTo>
                      <a:pt x="3434" y="98"/>
                    </a:lnTo>
                    <a:lnTo>
                      <a:pt x="3458" y="123"/>
                    </a:lnTo>
                    <a:lnTo>
                      <a:pt x="3434" y="171"/>
                    </a:lnTo>
                    <a:lnTo>
                      <a:pt x="3361" y="317"/>
                    </a:lnTo>
                    <a:lnTo>
                      <a:pt x="3239" y="488"/>
                    </a:lnTo>
                    <a:lnTo>
                      <a:pt x="3069" y="683"/>
                    </a:lnTo>
                    <a:lnTo>
                      <a:pt x="3069" y="683"/>
                    </a:lnTo>
                    <a:lnTo>
                      <a:pt x="2874" y="853"/>
                    </a:lnTo>
                    <a:lnTo>
                      <a:pt x="2679" y="999"/>
                    </a:lnTo>
                    <a:lnTo>
                      <a:pt x="2509" y="1121"/>
                    </a:lnTo>
                    <a:lnTo>
                      <a:pt x="2411" y="1145"/>
                    </a:lnTo>
                    <a:lnTo>
                      <a:pt x="2411" y="1145"/>
                    </a:lnTo>
                    <a:lnTo>
                      <a:pt x="2314" y="1170"/>
                    </a:lnTo>
                    <a:lnTo>
                      <a:pt x="2216" y="1194"/>
                    </a:lnTo>
                    <a:lnTo>
                      <a:pt x="2119" y="1267"/>
                    </a:lnTo>
                    <a:lnTo>
                      <a:pt x="2022" y="1340"/>
                    </a:lnTo>
                    <a:lnTo>
                      <a:pt x="2022" y="1340"/>
                    </a:lnTo>
                  </a:path>
                </a:pathLst>
              </a:custGeom>
              <a:noFill/>
              <a:ln w="12175" cap="rnd" cmpd="sng">
                <a:solidFill>
                  <a:schemeClr val="accent1">
                    <a:alpha val="28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FFFFFF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" name="Google Shape;933;p48">
                <a:extLst>
                  <a:ext uri="{FF2B5EF4-FFF2-40B4-BE49-F238E27FC236}">
                    <a16:creationId xmlns:a16="http://schemas.microsoft.com/office/drawing/2014/main" id="{F65CFED6-9628-320F-DF37-F12086884F2B}"/>
                  </a:ext>
                </a:extLst>
              </p:cNvPr>
              <p:cNvSpPr/>
              <p:nvPr/>
            </p:nvSpPr>
            <p:spPr>
              <a:xfrm>
                <a:off x="6357500" y="3940075"/>
                <a:ext cx="18900" cy="34725"/>
              </a:xfrm>
              <a:custGeom>
                <a:avLst/>
                <a:gdLst/>
                <a:ahLst/>
                <a:cxnLst/>
                <a:rect l="l" t="t" r="r" b="b"/>
                <a:pathLst>
                  <a:path w="756" h="1389" fill="none" extrusionOk="0">
                    <a:moveTo>
                      <a:pt x="585" y="682"/>
                    </a:moveTo>
                    <a:lnTo>
                      <a:pt x="585" y="682"/>
                    </a:lnTo>
                    <a:lnTo>
                      <a:pt x="512" y="779"/>
                    </a:lnTo>
                    <a:lnTo>
                      <a:pt x="439" y="877"/>
                    </a:lnTo>
                    <a:lnTo>
                      <a:pt x="390" y="974"/>
                    </a:lnTo>
                    <a:lnTo>
                      <a:pt x="390" y="1072"/>
                    </a:lnTo>
                    <a:lnTo>
                      <a:pt x="390" y="1072"/>
                    </a:lnTo>
                    <a:lnTo>
                      <a:pt x="366" y="1218"/>
                    </a:lnTo>
                    <a:lnTo>
                      <a:pt x="317" y="1291"/>
                    </a:lnTo>
                    <a:lnTo>
                      <a:pt x="293" y="1364"/>
                    </a:lnTo>
                    <a:lnTo>
                      <a:pt x="293" y="1364"/>
                    </a:lnTo>
                    <a:lnTo>
                      <a:pt x="244" y="1388"/>
                    </a:lnTo>
                    <a:lnTo>
                      <a:pt x="195" y="1388"/>
                    </a:lnTo>
                    <a:lnTo>
                      <a:pt x="147" y="1388"/>
                    </a:lnTo>
                    <a:lnTo>
                      <a:pt x="98" y="1364"/>
                    </a:lnTo>
                    <a:lnTo>
                      <a:pt x="98" y="1364"/>
                    </a:lnTo>
                    <a:lnTo>
                      <a:pt x="74" y="1291"/>
                    </a:lnTo>
                    <a:lnTo>
                      <a:pt x="25" y="1169"/>
                    </a:lnTo>
                    <a:lnTo>
                      <a:pt x="25" y="1023"/>
                    </a:lnTo>
                    <a:lnTo>
                      <a:pt x="1" y="877"/>
                    </a:lnTo>
                    <a:lnTo>
                      <a:pt x="1" y="877"/>
                    </a:lnTo>
                    <a:lnTo>
                      <a:pt x="25" y="706"/>
                    </a:lnTo>
                    <a:lnTo>
                      <a:pt x="98" y="536"/>
                    </a:lnTo>
                    <a:lnTo>
                      <a:pt x="171" y="365"/>
                    </a:lnTo>
                    <a:lnTo>
                      <a:pt x="293" y="219"/>
                    </a:lnTo>
                    <a:lnTo>
                      <a:pt x="293" y="219"/>
                    </a:lnTo>
                    <a:lnTo>
                      <a:pt x="415" y="122"/>
                    </a:lnTo>
                    <a:lnTo>
                      <a:pt x="512" y="49"/>
                    </a:lnTo>
                    <a:lnTo>
                      <a:pt x="609" y="0"/>
                    </a:lnTo>
                    <a:lnTo>
                      <a:pt x="682" y="24"/>
                    </a:lnTo>
                    <a:lnTo>
                      <a:pt x="682" y="24"/>
                    </a:lnTo>
                    <a:lnTo>
                      <a:pt x="707" y="73"/>
                    </a:lnTo>
                    <a:lnTo>
                      <a:pt x="731" y="146"/>
                    </a:lnTo>
                    <a:lnTo>
                      <a:pt x="756" y="317"/>
                    </a:lnTo>
                    <a:lnTo>
                      <a:pt x="756" y="317"/>
                    </a:lnTo>
                    <a:lnTo>
                      <a:pt x="756" y="390"/>
                    </a:lnTo>
                    <a:lnTo>
                      <a:pt x="707" y="487"/>
                    </a:lnTo>
                    <a:lnTo>
                      <a:pt x="658" y="609"/>
                    </a:lnTo>
                    <a:lnTo>
                      <a:pt x="585" y="682"/>
                    </a:lnTo>
                    <a:lnTo>
                      <a:pt x="585" y="682"/>
                    </a:lnTo>
                  </a:path>
                </a:pathLst>
              </a:custGeom>
              <a:noFill/>
              <a:ln w="12175" cap="rnd" cmpd="sng">
                <a:solidFill>
                  <a:schemeClr val="accent1">
                    <a:alpha val="28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FFFFFF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" name="Google Shape;934;p48">
                <a:extLst>
                  <a:ext uri="{FF2B5EF4-FFF2-40B4-BE49-F238E27FC236}">
                    <a16:creationId xmlns:a16="http://schemas.microsoft.com/office/drawing/2014/main" id="{622593BC-669E-8F11-31A4-814C984D76D8}"/>
                  </a:ext>
                </a:extLst>
              </p:cNvPr>
              <p:cNvSpPr/>
              <p:nvPr/>
            </p:nvSpPr>
            <p:spPr>
              <a:xfrm>
                <a:off x="6202850" y="3720875"/>
                <a:ext cx="204000" cy="278875"/>
              </a:xfrm>
              <a:custGeom>
                <a:avLst/>
                <a:gdLst/>
                <a:ahLst/>
                <a:cxnLst/>
                <a:rect l="l" t="t" r="r" b="b"/>
                <a:pathLst>
                  <a:path w="8160" h="11155" fill="none" extrusionOk="0">
                    <a:moveTo>
                      <a:pt x="8159" y="4774"/>
                    </a:moveTo>
                    <a:lnTo>
                      <a:pt x="8159" y="4774"/>
                    </a:lnTo>
                    <a:lnTo>
                      <a:pt x="7599" y="4701"/>
                    </a:lnTo>
                    <a:lnTo>
                      <a:pt x="7283" y="4652"/>
                    </a:lnTo>
                    <a:lnTo>
                      <a:pt x="7136" y="4603"/>
                    </a:lnTo>
                    <a:lnTo>
                      <a:pt x="7136" y="4603"/>
                    </a:lnTo>
                    <a:lnTo>
                      <a:pt x="7088" y="4579"/>
                    </a:lnTo>
                    <a:lnTo>
                      <a:pt x="7015" y="4555"/>
                    </a:lnTo>
                    <a:lnTo>
                      <a:pt x="6844" y="4530"/>
                    </a:lnTo>
                    <a:lnTo>
                      <a:pt x="6844" y="4530"/>
                    </a:lnTo>
                    <a:lnTo>
                      <a:pt x="6747" y="4506"/>
                    </a:lnTo>
                    <a:lnTo>
                      <a:pt x="6649" y="4457"/>
                    </a:lnTo>
                    <a:lnTo>
                      <a:pt x="6552" y="4409"/>
                    </a:lnTo>
                    <a:lnTo>
                      <a:pt x="6454" y="4336"/>
                    </a:lnTo>
                    <a:lnTo>
                      <a:pt x="6454" y="4336"/>
                    </a:lnTo>
                    <a:lnTo>
                      <a:pt x="6381" y="4262"/>
                    </a:lnTo>
                    <a:lnTo>
                      <a:pt x="6308" y="4214"/>
                    </a:lnTo>
                    <a:lnTo>
                      <a:pt x="6235" y="4214"/>
                    </a:lnTo>
                    <a:lnTo>
                      <a:pt x="6187" y="4238"/>
                    </a:lnTo>
                    <a:lnTo>
                      <a:pt x="6187" y="4238"/>
                    </a:lnTo>
                    <a:lnTo>
                      <a:pt x="6162" y="4287"/>
                    </a:lnTo>
                    <a:lnTo>
                      <a:pt x="6162" y="4360"/>
                    </a:lnTo>
                    <a:lnTo>
                      <a:pt x="6211" y="4433"/>
                    </a:lnTo>
                    <a:lnTo>
                      <a:pt x="6284" y="4530"/>
                    </a:lnTo>
                    <a:lnTo>
                      <a:pt x="6284" y="4530"/>
                    </a:lnTo>
                    <a:lnTo>
                      <a:pt x="6357" y="4603"/>
                    </a:lnTo>
                    <a:lnTo>
                      <a:pt x="6454" y="4652"/>
                    </a:lnTo>
                    <a:lnTo>
                      <a:pt x="6576" y="4701"/>
                    </a:lnTo>
                    <a:lnTo>
                      <a:pt x="6649" y="4701"/>
                    </a:lnTo>
                    <a:lnTo>
                      <a:pt x="6649" y="4701"/>
                    </a:lnTo>
                    <a:lnTo>
                      <a:pt x="6747" y="4725"/>
                    </a:lnTo>
                    <a:lnTo>
                      <a:pt x="6844" y="4774"/>
                    </a:lnTo>
                    <a:lnTo>
                      <a:pt x="6942" y="4823"/>
                    </a:lnTo>
                    <a:lnTo>
                      <a:pt x="7039" y="4896"/>
                    </a:lnTo>
                    <a:lnTo>
                      <a:pt x="7039" y="4896"/>
                    </a:lnTo>
                    <a:lnTo>
                      <a:pt x="7063" y="4944"/>
                    </a:lnTo>
                    <a:lnTo>
                      <a:pt x="7088" y="4993"/>
                    </a:lnTo>
                    <a:lnTo>
                      <a:pt x="7063" y="5139"/>
                    </a:lnTo>
                    <a:lnTo>
                      <a:pt x="6966" y="5310"/>
                    </a:lnTo>
                    <a:lnTo>
                      <a:pt x="6844" y="5480"/>
                    </a:lnTo>
                    <a:lnTo>
                      <a:pt x="6844" y="5480"/>
                    </a:lnTo>
                    <a:lnTo>
                      <a:pt x="6674" y="5626"/>
                    </a:lnTo>
                    <a:lnTo>
                      <a:pt x="6528" y="5748"/>
                    </a:lnTo>
                    <a:lnTo>
                      <a:pt x="6381" y="5821"/>
                    </a:lnTo>
                    <a:lnTo>
                      <a:pt x="6284" y="5846"/>
                    </a:lnTo>
                    <a:lnTo>
                      <a:pt x="6284" y="5846"/>
                    </a:lnTo>
                    <a:lnTo>
                      <a:pt x="6113" y="5870"/>
                    </a:lnTo>
                    <a:lnTo>
                      <a:pt x="6040" y="5894"/>
                    </a:lnTo>
                    <a:lnTo>
                      <a:pt x="5992" y="5943"/>
                    </a:lnTo>
                    <a:lnTo>
                      <a:pt x="5992" y="5943"/>
                    </a:lnTo>
                    <a:lnTo>
                      <a:pt x="5943" y="5967"/>
                    </a:lnTo>
                    <a:lnTo>
                      <a:pt x="5894" y="5992"/>
                    </a:lnTo>
                    <a:lnTo>
                      <a:pt x="5846" y="5967"/>
                    </a:lnTo>
                    <a:lnTo>
                      <a:pt x="5797" y="5943"/>
                    </a:lnTo>
                    <a:lnTo>
                      <a:pt x="5797" y="5943"/>
                    </a:lnTo>
                    <a:lnTo>
                      <a:pt x="5773" y="5894"/>
                    </a:lnTo>
                    <a:lnTo>
                      <a:pt x="5724" y="5821"/>
                    </a:lnTo>
                    <a:lnTo>
                      <a:pt x="5699" y="5651"/>
                    </a:lnTo>
                    <a:lnTo>
                      <a:pt x="5699" y="5651"/>
                    </a:lnTo>
                    <a:lnTo>
                      <a:pt x="5675" y="5553"/>
                    </a:lnTo>
                    <a:lnTo>
                      <a:pt x="5602" y="5407"/>
                    </a:lnTo>
                    <a:lnTo>
                      <a:pt x="5480" y="5261"/>
                    </a:lnTo>
                    <a:lnTo>
                      <a:pt x="5334" y="5091"/>
                    </a:lnTo>
                    <a:lnTo>
                      <a:pt x="5334" y="5091"/>
                    </a:lnTo>
                    <a:lnTo>
                      <a:pt x="5188" y="4920"/>
                    </a:lnTo>
                    <a:lnTo>
                      <a:pt x="5066" y="4774"/>
                    </a:lnTo>
                    <a:lnTo>
                      <a:pt x="4969" y="4628"/>
                    </a:lnTo>
                    <a:lnTo>
                      <a:pt x="4944" y="4530"/>
                    </a:lnTo>
                    <a:lnTo>
                      <a:pt x="4944" y="4530"/>
                    </a:lnTo>
                    <a:lnTo>
                      <a:pt x="4944" y="4457"/>
                    </a:lnTo>
                    <a:lnTo>
                      <a:pt x="4920" y="4409"/>
                    </a:lnTo>
                    <a:lnTo>
                      <a:pt x="4896" y="4409"/>
                    </a:lnTo>
                    <a:lnTo>
                      <a:pt x="4847" y="4433"/>
                    </a:lnTo>
                    <a:lnTo>
                      <a:pt x="4847" y="4433"/>
                    </a:lnTo>
                    <a:lnTo>
                      <a:pt x="4823" y="4482"/>
                    </a:lnTo>
                    <a:lnTo>
                      <a:pt x="4774" y="4555"/>
                    </a:lnTo>
                    <a:lnTo>
                      <a:pt x="4750" y="4701"/>
                    </a:lnTo>
                    <a:lnTo>
                      <a:pt x="4750" y="4701"/>
                    </a:lnTo>
                    <a:lnTo>
                      <a:pt x="4774" y="4798"/>
                    </a:lnTo>
                    <a:lnTo>
                      <a:pt x="4847" y="4920"/>
                    </a:lnTo>
                    <a:lnTo>
                      <a:pt x="4920" y="5066"/>
                    </a:lnTo>
                    <a:lnTo>
                      <a:pt x="5042" y="5188"/>
                    </a:lnTo>
                    <a:lnTo>
                      <a:pt x="5042" y="5188"/>
                    </a:lnTo>
                    <a:lnTo>
                      <a:pt x="5139" y="5310"/>
                    </a:lnTo>
                    <a:lnTo>
                      <a:pt x="5237" y="5431"/>
                    </a:lnTo>
                    <a:lnTo>
                      <a:pt x="5310" y="5553"/>
                    </a:lnTo>
                    <a:lnTo>
                      <a:pt x="5334" y="5651"/>
                    </a:lnTo>
                    <a:lnTo>
                      <a:pt x="5334" y="5651"/>
                    </a:lnTo>
                    <a:lnTo>
                      <a:pt x="5334" y="5748"/>
                    </a:lnTo>
                    <a:lnTo>
                      <a:pt x="5383" y="5846"/>
                    </a:lnTo>
                    <a:lnTo>
                      <a:pt x="5432" y="5943"/>
                    </a:lnTo>
                    <a:lnTo>
                      <a:pt x="5505" y="6040"/>
                    </a:lnTo>
                    <a:lnTo>
                      <a:pt x="5505" y="6040"/>
                    </a:lnTo>
                    <a:lnTo>
                      <a:pt x="5626" y="6113"/>
                    </a:lnTo>
                    <a:lnTo>
                      <a:pt x="5773" y="6162"/>
                    </a:lnTo>
                    <a:lnTo>
                      <a:pt x="5919" y="6211"/>
                    </a:lnTo>
                    <a:lnTo>
                      <a:pt x="6089" y="6235"/>
                    </a:lnTo>
                    <a:lnTo>
                      <a:pt x="6089" y="6235"/>
                    </a:lnTo>
                    <a:lnTo>
                      <a:pt x="6235" y="6235"/>
                    </a:lnTo>
                    <a:lnTo>
                      <a:pt x="6357" y="6284"/>
                    </a:lnTo>
                    <a:lnTo>
                      <a:pt x="6430" y="6333"/>
                    </a:lnTo>
                    <a:lnTo>
                      <a:pt x="6454" y="6381"/>
                    </a:lnTo>
                    <a:lnTo>
                      <a:pt x="6454" y="6430"/>
                    </a:lnTo>
                    <a:lnTo>
                      <a:pt x="6454" y="6430"/>
                    </a:lnTo>
                    <a:lnTo>
                      <a:pt x="6430" y="6527"/>
                    </a:lnTo>
                    <a:lnTo>
                      <a:pt x="6308" y="6722"/>
                    </a:lnTo>
                    <a:lnTo>
                      <a:pt x="6113" y="6941"/>
                    </a:lnTo>
                    <a:lnTo>
                      <a:pt x="5894" y="7185"/>
                    </a:lnTo>
                    <a:lnTo>
                      <a:pt x="5894" y="7185"/>
                    </a:lnTo>
                    <a:lnTo>
                      <a:pt x="5675" y="7429"/>
                    </a:lnTo>
                    <a:lnTo>
                      <a:pt x="5505" y="7696"/>
                    </a:lnTo>
                    <a:lnTo>
                      <a:pt x="5358" y="7940"/>
                    </a:lnTo>
                    <a:lnTo>
                      <a:pt x="5334" y="8037"/>
                    </a:lnTo>
                    <a:lnTo>
                      <a:pt x="5334" y="8135"/>
                    </a:lnTo>
                    <a:lnTo>
                      <a:pt x="5334" y="8135"/>
                    </a:lnTo>
                    <a:lnTo>
                      <a:pt x="5334" y="8281"/>
                    </a:lnTo>
                    <a:lnTo>
                      <a:pt x="5358" y="8427"/>
                    </a:lnTo>
                    <a:lnTo>
                      <a:pt x="5383" y="8525"/>
                    </a:lnTo>
                    <a:lnTo>
                      <a:pt x="5432" y="8598"/>
                    </a:lnTo>
                    <a:lnTo>
                      <a:pt x="5432" y="8598"/>
                    </a:lnTo>
                    <a:lnTo>
                      <a:pt x="5456" y="8646"/>
                    </a:lnTo>
                    <a:lnTo>
                      <a:pt x="5480" y="8719"/>
                    </a:lnTo>
                    <a:lnTo>
                      <a:pt x="5505" y="8890"/>
                    </a:lnTo>
                    <a:lnTo>
                      <a:pt x="5505" y="8890"/>
                    </a:lnTo>
                    <a:lnTo>
                      <a:pt x="5480" y="8987"/>
                    </a:lnTo>
                    <a:lnTo>
                      <a:pt x="5383" y="9158"/>
                    </a:lnTo>
                    <a:lnTo>
                      <a:pt x="5237" y="9353"/>
                    </a:lnTo>
                    <a:lnTo>
                      <a:pt x="5042" y="9547"/>
                    </a:lnTo>
                    <a:lnTo>
                      <a:pt x="5042" y="9547"/>
                    </a:lnTo>
                    <a:lnTo>
                      <a:pt x="4847" y="9742"/>
                    </a:lnTo>
                    <a:lnTo>
                      <a:pt x="4701" y="9937"/>
                    </a:lnTo>
                    <a:lnTo>
                      <a:pt x="4603" y="10108"/>
                    </a:lnTo>
                    <a:lnTo>
                      <a:pt x="4555" y="10205"/>
                    </a:lnTo>
                    <a:lnTo>
                      <a:pt x="4555" y="10205"/>
                    </a:lnTo>
                    <a:lnTo>
                      <a:pt x="4530" y="10327"/>
                    </a:lnTo>
                    <a:lnTo>
                      <a:pt x="4457" y="10473"/>
                    </a:lnTo>
                    <a:lnTo>
                      <a:pt x="4336" y="10619"/>
                    </a:lnTo>
                    <a:lnTo>
                      <a:pt x="4189" y="10790"/>
                    </a:lnTo>
                    <a:lnTo>
                      <a:pt x="4189" y="10790"/>
                    </a:lnTo>
                    <a:lnTo>
                      <a:pt x="4019" y="10936"/>
                    </a:lnTo>
                    <a:lnTo>
                      <a:pt x="3873" y="11057"/>
                    </a:lnTo>
                    <a:lnTo>
                      <a:pt x="3727" y="11131"/>
                    </a:lnTo>
                    <a:lnTo>
                      <a:pt x="3605" y="11155"/>
                    </a:lnTo>
                    <a:lnTo>
                      <a:pt x="3605" y="11155"/>
                    </a:lnTo>
                    <a:lnTo>
                      <a:pt x="3532" y="11155"/>
                    </a:lnTo>
                    <a:lnTo>
                      <a:pt x="3434" y="11106"/>
                    </a:lnTo>
                    <a:lnTo>
                      <a:pt x="3337" y="11057"/>
                    </a:lnTo>
                    <a:lnTo>
                      <a:pt x="3240" y="10984"/>
                    </a:lnTo>
                    <a:lnTo>
                      <a:pt x="3240" y="10984"/>
                    </a:lnTo>
                    <a:lnTo>
                      <a:pt x="3167" y="10887"/>
                    </a:lnTo>
                    <a:lnTo>
                      <a:pt x="3093" y="10790"/>
                    </a:lnTo>
                    <a:lnTo>
                      <a:pt x="3069" y="10692"/>
                    </a:lnTo>
                    <a:lnTo>
                      <a:pt x="3045" y="10595"/>
                    </a:lnTo>
                    <a:lnTo>
                      <a:pt x="3045" y="10595"/>
                    </a:lnTo>
                    <a:lnTo>
                      <a:pt x="3020" y="10424"/>
                    </a:lnTo>
                    <a:lnTo>
                      <a:pt x="2996" y="10351"/>
                    </a:lnTo>
                    <a:lnTo>
                      <a:pt x="2947" y="10302"/>
                    </a:lnTo>
                    <a:lnTo>
                      <a:pt x="2947" y="10302"/>
                    </a:lnTo>
                    <a:lnTo>
                      <a:pt x="2923" y="10254"/>
                    </a:lnTo>
                    <a:lnTo>
                      <a:pt x="2874" y="10181"/>
                    </a:lnTo>
                    <a:lnTo>
                      <a:pt x="2850" y="10035"/>
                    </a:lnTo>
                    <a:lnTo>
                      <a:pt x="2850" y="10035"/>
                    </a:lnTo>
                    <a:lnTo>
                      <a:pt x="2826" y="9864"/>
                    </a:lnTo>
                    <a:lnTo>
                      <a:pt x="2801" y="9791"/>
                    </a:lnTo>
                    <a:lnTo>
                      <a:pt x="2752" y="9742"/>
                    </a:lnTo>
                    <a:lnTo>
                      <a:pt x="2752" y="9742"/>
                    </a:lnTo>
                    <a:lnTo>
                      <a:pt x="2728" y="9669"/>
                    </a:lnTo>
                    <a:lnTo>
                      <a:pt x="2704" y="9572"/>
                    </a:lnTo>
                    <a:lnTo>
                      <a:pt x="2679" y="9426"/>
                    </a:lnTo>
                    <a:lnTo>
                      <a:pt x="2655" y="9255"/>
                    </a:lnTo>
                    <a:lnTo>
                      <a:pt x="2655" y="9255"/>
                    </a:lnTo>
                    <a:lnTo>
                      <a:pt x="2679" y="9109"/>
                    </a:lnTo>
                    <a:lnTo>
                      <a:pt x="2704" y="8963"/>
                    </a:lnTo>
                    <a:lnTo>
                      <a:pt x="2728" y="8866"/>
                    </a:lnTo>
                    <a:lnTo>
                      <a:pt x="2752" y="8792"/>
                    </a:lnTo>
                    <a:lnTo>
                      <a:pt x="2752" y="8792"/>
                    </a:lnTo>
                    <a:lnTo>
                      <a:pt x="2801" y="8744"/>
                    </a:lnTo>
                    <a:lnTo>
                      <a:pt x="2826" y="8671"/>
                    </a:lnTo>
                    <a:lnTo>
                      <a:pt x="2850" y="8500"/>
                    </a:lnTo>
                    <a:lnTo>
                      <a:pt x="2850" y="8500"/>
                    </a:lnTo>
                    <a:lnTo>
                      <a:pt x="2826" y="8403"/>
                    </a:lnTo>
                    <a:lnTo>
                      <a:pt x="2777" y="8281"/>
                    </a:lnTo>
                    <a:lnTo>
                      <a:pt x="2679" y="8159"/>
                    </a:lnTo>
                    <a:lnTo>
                      <a:pt x="2582" y="8037"/>
                    </a:lnTo>
                    <a:lnTo>
                      <a:pt x="2582" y="8037"/>
                    </a:lnTo>
                    <a:lnTo>
                      <a:pt x="2460" y="7891"/>
                    </a:lnTo>
                    <a:lnTo>
                      <a:pt x="2363" y="7721"/>
                    </a:lnTo>
                    <a:lnTo>
                      <a:pt x="2314" y="7526"/>
                    </a:lnTo>
                    <a:lnTo>
                      <a:pt x="2290" y="7356"/>
                    </a:lnTo>
                    <a:lnTo>
                      <a:pt x="2290" y="7356"/>
                    </a:lnTo>
                    <a:lnTo>
                      <a:pt x="2290" y="7209"/>
                    </a:lnTo>
                    <a:lnTo>
                      <a:pt x="2265" y="7063"/>
                    </a:lnTo>
                    <a:lnTo>
                      <a:pt x="2217" y="6966"/>
                    </a:lnTo>
                    <a:lnTo>
                      <a:pt x="2192" y="6893"/>
                    </a:lnTo>
                    <a:lnTo>
                      <a:pt x="2192" y="6893"/>
                    </a:lnTo>
                    <a:lnTo>
                      <a:pt x="2144" y="6844"/>
                    </a:lnTo>
                    <a:lnTo>
                      <a:pt x="2071" y="6820"/>
                    </a:lnTo>
                    <a:lnTo>
                      <a:pt x="1900" y="6795"/>
                    </a:lnTo>
                    <a:lnTo>
                      <a:pt x="1900" y="6795"/>
                    </a:lnTo>
                    <a:lnTo>
                      <a:pt x="1754" y="6820"/>
                    </a:lnTo>
                    <a:lnTo>
                      <a:pt x="1681" y="6844"/>
                    </a:lnTo>
                    <a:lnTo>
                      <a:pt x="1632" y="6893"/>
                    </a:lnTo>
                    <a:lnTo>
                      <a:pt x="1632" y="6893"/>
                    </a:lnTo>
                    <a:lnTo>
                      <a:pt x="1559" y="6941"/>
                    </a:lnTo>
                    <a:lnTo>
                      <a:pt x="1437" y="6966"/>
                    </a:lnTo>
                    <a:lnTo>
                      <a:pt x="1291" y="6990"/>
                    </a:lnTo>
                    <a:lnTo>
                      <a:pt x="1145" y="6990"/>
                    </a:lnTo>
                    <a:lnTo>
                      <a:pt x="1145" y="6990"/>
                    </a:lnTo>
                    <a:lnTo>
                      <a:pt x="975" y="6966"/>
                    </a:lnTo>
                    <a:lnTo>
                      <a:pt x="780" y="6868"/>
                    </a:lnTo>
                    <a:lnTo>
                      <a:pt x="561" y="6747"/>
                    </a:lnTo>
                    <a:lnTo>
                      <a:pt x="390" y="6601"/>
                    </a:lnTo>
                    <a:lnTo>
                      <a:pt x="390" y="6601"/>
                    </a:lnTo>
                    <a:lnTo>
                      <a:pt x="317" y="6527"/>
                    </a:lnTo>
                    <a:lnTo>
                      <a:pt x="244" y="6406"/>
                    </a:lnTo>
                    <a:lnTo>
                      <a:pt x="122" y="6113"/>
                    </a:lnTo>
                    <a:lnTo>
                      <a:pt x="49" y="5797"/>
                    </a:lnTo>
                    <a:lnTo>
                      <a:pt x="0" y="5480"/>
                    </a:lnTo>
                    <a:lnTo>
                      <a:pt x="0" y="5480"/>
                    </a:lnTo>
                    <a:lnTo>
                      <a:pt x="25" y="5310"/>
                    </a:lnTo>
                    <a:lnTo>
                      <a:pt x="49" y="5139"/>
                    </a:lnTo>
                    <a:lnTo>
                      <a:pt x="147" y="4798"/>
                    </a:lnTo>
                    <a:lnTo>
                      <a:pt x="220" y="4628"/>
                    </a:lnTo>
                    <a:lnTo>
                      <a:pt x="293" y="4482"/>
                    </a:lnTo>
                    <a:lnTo>
                      <a:pt x="390" y="4336"/>
                    </a:lnTo>
                    <a:lnTo>
                      <a:pt x="487" y="4238"/>
                    </a:lnTo>
                    <a:lnTo>
                      <a:pt x="487" y="4238"/>
                    </a:lnTo>
                    <a:lnTo>
                      <a:pt x="682" y="4043"/>
                    </a:lnTo>
                    <a:lnTo>
                      <a:pt x="877" y="3897"/>
                    </a:lnTo>
                    <a:lnTo>
                      <a:pt x="1048" y="3800"/>
                    </a:lnTo>
                    <a:lnTo>
                      <a:pt x="1145" y="3751"/>
                    </a:lnTo>
                    <a:lnTo>
                      <a:pt x="1145" y="3751"/>
                    </a:lnTo>
                    <a:lnTo>
                      <a:pt x="1316" y="3727"/>
                    </a:lnTo>
                    <a:lnTo>
                      <a:pt x="1389" y="3702"/>
                    </a:lnTo>
                    <a:lnTo>
                      <a:pt x="1437" y="3654"/>
                    </a:lnTo>
                    <a:lnTo>
                      <a:pt x="1437" y="3654"/>
                    </a:lnTo>
                    <a:lnTo>
                      <a:pt x="1510" y="3629"/>
                    </a:lnTo>
                    <a:lnTo>
                      <a:pt x="1608" y="3605"/>
                    </a:lnTo>
                    <a:lnTo>
                      <a:pt x="1754" y="3581"/>
                    </a:lnTo>
                    <a:lnTo>
                      <a:pt x="1900" y="3581"/>
                    </a:lnTo>
                    <a:lnTo>
                      <a:pt x="1900" y="3581"/>
                    </a:lnTo>
                    <a:lnTo>
                      <a:pt x="2071" y="3581"/>
                    </a:lnTo>
                    <a:lnTo>
                      <a:pt x="2241" y="3629"/>
                    </a:lnTo>
                    <a:lnTo>
                      <a:pt x="2363" y="3678"/>
                    </a:lnTo>
                    <a:lnTo>
                      <a:pt x="2485" y="3751"/>
                    </a:lnTo>
                    <a:lnTo>
                      <a:pt x="2485" y="3751"/>
                    </a:lnTo>
                    <a:lnTo>
                      <a:pt x="2558" y="3824"/>
                    </a:lnTo>
                    <a:lnTo>
                      <a:pt x="2655" y="3897"/>
                    </a:lnTo>
                    <a:lnTo>
                      <a:pt x="2777" y="3946"/>
                    </a:lnTo>
                    <a:lnTo>
                      <a:pt x="2850" y="3946"/>
                    </a:lnTo>
                    <a:lnTo>
                      <a:pt x="2850" y="3946"/>
                    </a:lnTo>
                    <a:lnTo>
                      <a:pt x="3020" y="3970"/>
                    </a:lnTo>
                    <a:lnTo>
                      <a:pt x="3093" y="4019"/>
                    </a:lnTo>
                    <a:lnTo>
                      <a:pt x="3142" y="4043"/>
                    </a:lnTo>
                    <a:lnTo>
                      <a:pt x="3142" y="4043"/>
                    </a:lnTo>
                    <a:lnTo>
                      <a:pt x="3191" y="4068"/>
                    </a:lnTo>
                    <a:lnTo>
                      <a:pt x="3240" y="4092"/>
                    </a:lnTo>
                    <a:lnTo>
                      <a:pt x="3288" y="4068"/>
                    </a:lnTo>
                    <a:lnTo>
                      <a:pt x="3337" y="4043"/>
                    </a:lnTo>
                    <a:lnTo>
                      <a:pt x="3337" y="4043"/>
                    </a:lnTo>
                    <a:lnTo>
                      <a:pt x="3386" y="4019"/>
                    </a:lnTo>
                    <a:lnTo>
                      <a:pt x="3459" y="3970"/>
                    </a:lnTo>
                    <a:lnTo>
                      <a:pt x="3605" y="3946"/>
                    </a:lnTo>
                    <a:lnTo>
                      <a:pt x="3605" y="3946"/>
                    </a:lnTo>
                    <a:lnTo>
                      <a:pt x="3775" y="3970"/>
                    </a:lnTo>
                    <a:lnTo>
                      <a:pt x="3848" y="4019"/>
                    </a:lnTo>
                    <a:lnTo>
                      <a:pt x="3897" y="4043"/>
                    </a:lnTo>
                    <a:lnTo>
                      <a:pt x="3897" y="4043"/>
                    </a:lnTo>
                    <a:lnTo>
                      <a:pt x="3970" y="4092"/>
                    </a:lnTo>
                    <a:lnTo>
                      <a:pt x="4068" y="4116"/>
                    </a:lnTo>
                    <a:lnTo>
                      <a:pt x="4214" y="4141"/>
                    </a:lnTo>
                    <a:lnTo>
                      <a:pt x="4384" y="4141"/>
                    </a:lnTo>
                    <a:lnTo>
                      <a:pt x="4384" y="4141"/>
                    </a:lnTo>
                    <a:lnTo>
                      <a:pt x="4530" y="4141"/>
                    </a:lnTo>
                    <a:lnTo>
                      <a:pt x="4677" y="4116"/>
                    </a:lnTo>
                    <a:lnTo>
                      <a:pt x="4774" y="4092"/>
                    </a:lnTo>
                    <a:lnTo>
                      <a:pt x="4847" y="4043"/>
                    </a:lnTo>
                    <a:lnTo>
                      <a:pt x="4847" y="4043"/>
                    </a:lnTo>
                    <a:lnTo>
                      <a:pt x="4896" y="3995"/>
                    </a:lnTo>
                    <a:lnTo>
                      <a:pt x="4920" y="3921"/>
                    </a:lnTo>
                    <a:lnTo>
                      <a:pt x="4944" y="3751"/>
                    </a:lnTo>
                    <a:lnTo>
                      <a:pt x="4944" y="3751"/>
                    </a:lnTo>
                    <a:lnTo>
                      <a:pt x="4944" y="3727"/>
                    </a:lnTo>
                    <a:lnTo>
                      <a:pt x="4920" y="3678"/>
                    </a:lnTo>
                    <a:lnTo>
                      <a:pt x="4823" y="3629"/>
                    </a:lnTo>
                    <a:lnTo>
                      <a:pt x="4701" y="3581"/>
                    </a:lnTo>
                    <a:lnTo>
                      <a:pt x="4555" y="3581"/>
                    </a:lnTo>
                    <a:lnTo>
                      <a:pt x="4555" y="3581"/>
                    </a:lnTo>
                    <a:lnTo>
                      <a:pt x="4409" y="3556"/>
                    </a:lnTo>
                    <a:lnTo>
                      <a:pt x="4238" y="3507"/>
                    </a:lnTo>
                    <a:lnTo>
                      <a:pt x="4092" y="3459"/>
                    </a:lnTo>
                    <a:lnTo>
                      <a:pt x="3995" y="3386"/>
                    </a:lnTo>
                    <a:lnTo>
                      <a:pt x="3995" y="3386"/>
                    </a:lnTo>
                    <a:lnTo>
                      <a:pt x="3897" y="3313"/>
                    </a:lnTo>
                    <a:lnTo>
                      <a:pt x="3800" y="3240"/>
                    </a:lnTo>
                    <a:lnTo>
                      <a:pt x="3702" y="3215"/>
                    </a:lnTo>
                    <a:lnTo>
                      <a:pt x="3605" y="3191"/>
                    </a:lnTo>
                    <a:lnTo>
                      <a:pt x="3605" y="3191"/>
                    </a:lnTo>
                    <a:lnTo>
                      <a:pt x="3532" y="3166"/>
                    </a:lnTo>
                    <a:lnTo>
                      <a:pt x="3434" y="3142"/>
                    </a:lnTo>
                    <a:lnTo>
                      <a:pt x="3337" y="3069"/>
                    </a:lnTo>
                    <a:lnTo>
                      <a:pt x="3240" y="2996"/>
                    </a:lnTo>
                    <a:lnTo>
                      <a:pt x="3240" y="2996"/>
                    </a:lnTo>
                    <a:lnTo>
                      <a:pt x="3167" y="2923"/>
                    </a:lnTo>
                    <a:lnTo>
                      <a:pt x="3069" y="2899"/>
                    </a:lnTo>
                    <a:lnTo>
                      <a:pt x="2996" y="2874"/>
                    </a:lnTo>
                    <a:lnTo>
                      <a:pt x="2947" y="2899"/>
                    </a:lnTo>
                    <a:lnTo>
                      <a:pt x="2947" y="2899"/>
                    </a:lnTo>
                    <a:lnTo>
                      <a:pt x="2899" y="2923"/>
                    </a:lnTo>
                    <a:lnTo>
                      <a:pt x="2826" y="2923"/>
                    </a:lnTo>
                    <a:lnTo>
                      <a:pt x="2752" y="2874"/>
                    </a:lnTo>
                    <a:lnTo>
                      <a:pt x="2655" y="2801"/>
                    </a:lnTo>
                    <a:lnTo>
                      <a:pt x="2655" y="2801"/>
                    </a:lnTo>
                    <a:lnTo>
                      <a:pt x="2582" y="2752"/>
                    </a:lnTo>
                    <a:lnTo>
                      <a:pt x="2509" y="2704"/>
                    </a:lnTo>
                    <a:lnTo>
                      <a:pt x="2436" y="2704"/>
                    </a:lnTo>
                    <a:lnTo>
                      <a:pt x="2387" y="2704"/>
                    </a:lnTo>
                    <a:lnTo>
                      <a:pt x="2387" y="2704"/>
                    </a:lnTo>
                    <a:lnTo>
                      <a:pt x="2338" y="2752"/>
                    </a:lnTo>
                    <a:lnTo>
                      <a:pt x="2265" y="2777"/>
                    </a:lnTo>
                    <a:lnTo>
                      <a:pt x="2095" y="2801"/>
                    </a:lnTo>
                    <a:lnTo>
                      <a:pt x="2095" y="2801"/>
                    </a:lnTo>
                    <a:lnTo>
                      <a:pt x="1997" y="2850"/>
                    </a:lnTo>
                    <a:lnTo>
                      <a:pt x="1851" y="2923"/>
                    </a:lnTo>
                    <a:lnTo>
                      <a:pt x="1681" y="3045"/>
                    </a:lnTo>
                    <a:lnTo>
                      <a:pt x="1535" y="3191"/>
                    </a:lnTo>
                    <a:lnTo>
                      <a:pt x="1535" y="3191"/>
                    </a:lnTo>
                    <a:lnTo>
                      <a:pt x="1364" y="3337"/>
                    </a:lnTo>
                    <a:lnTo>
                      <a:pt x="1194" y="3459"/>
                    </a:lnTo>
                    <a:lnTo>
                      <a:pt x="1072" y="3532"/>
                    </a:lnTo>
                    <a:lnTo>
                      <a:pt x="950" y="3581"/>
                    </a:lnTo>
                    <a:lnTo>
                      <a:pt x="950" y="3581"/>
                    </a:lnTo>
                    <a:lnTo>
                      <a:pt x="804" y="3532"/>
                    </a:lnTo>
                    <a:lnTo>
                      <a:pt x="731" y="3507"/>
                    </a:lnTo>
                    <a:lnTo>
                      <a:pt x="682" y="3483"/>
                    </a:lnTo>
                    <a:lnTo>
                      <a:pt x="682" y="3483"/>
                    </a:lnTo>
                    <a:lnTo>
                      <a:pt x="634" y="3434"/>
                    </a:lnTo>
                    <a:lnTo>
                      <a:pt x="609" y="3361"/>
                    </a:lnTo>
                    <a:lnTo>
                      <a:pt x="585" y="3191"/>
                    </a:lnTo>
                    <a:lnTo>
                      <a:pt x="585" y="3191"/>
                    </a:lnTo>
                    <a:lnTo>
                      <a:pt x="609" y="3020"/>
                    </a:lnTo>
                    <a:lnTo>
                      <a:pt x="634" y="2947"/>
                    </a:lnTo>
                    <a:lnTo>
                      <a:pt x="682" y="2899"/>
                    </a:lnTo>
                    <a:lnTo>
                      <a:pt x="682" y="2899"/>
                    </a:lnTo>
                    <a:lnTo>
                      <a:pt x="731" y="2874"/>
                    </a:lnTo>
                    <a:lnTo>
                      <a:pt x="853" y="2850"/>
                    </a:lnTo>
                    <a:lnTo>
                      <a:pt x="999" y="2826"/>
                    </a:lnTo>
                    <a:lnTo>
                      <a:pt x="1145" y="2801"/>
                    </a:lnTo>
                    <a:lnTo>
                      <a:pt x="1145" y="2801"/>
                    </a:lnTo>
                    <a:lnTo>
                      <a:pt x="1291" y="2801"/>
                    </a:lnTo>
                    <a:lnTo>
                      <a:pt x="1413" y="2752"/>
                    </a:lnTo>
                    <a:lnTo>
                      <a:pt x="1486" y="2704"/>
                    </a:lnTo>
                    <a:lnTo>
                      <a:pt x="1510" y="2655"/>
                    </a:lnTo>
                    <a:lnTo>
                      <a:pt x="1535" y="2631"/>
                    </a:lnTo>
                    <a:lnTo>
                      <a:pt x="1535" y="2631"/>
                    </a:lnTo>
                    <a:lnTo>
                      <a:pt x="1486" y="2460"/>
                    </a:lnTo>
                    <a:lnTo>
                      <a:pt x="1462" y="2387"/>
                    </a:lnTo>
                    <a:lnTo>
                      <a:pt x="1437" y="2338"/>
                    </a:lnTo>
                    <a:lnTo>
                      <a:pt x="1437" y="2338"/>
                    </a:lnTo>
                    <a:lnTo>
                      <a:pt x="1389" y="2290"/>
                    </a:lnTo>
                    <a:lnTo>
                      <a:pt x="1389" y="2241"/>
                    </a:lnTo>
                    <a:lnTo>
                      <a:pt x="1389" y="2192"/>
                    </a:lnTo>
                    <a:lnTo>
                      <a:pt x="1437" y="2144"/>
                    </a:lnTo>
                    <a:lnTo>
                      <a:pt x="1437" y="2144"/>
                    </a:lnTo>
                    <a:lnTo>
                      <a:pt x="1486" y="2119"/>
                    </a:lnTo>
                    <a:lnTo>
                      <a:pt x="1559" y="2070"/>
                    </a:lnTo>
                    <a:lnTo>
                      <a:pt x="1705" y="2046"/>
                    </a:lnTo>
                    <a:lnTo>
                      <a:pt x="1705" y="2046"/>
                    </a:lnTo>
                    <a:lnTo>
                      <a:pt x="1803" y="2046"/>
                    </a:lnTo>
                    <a:lnTo>
                      <a:pt x="1900" y="1997"/>
                    </a:lnTo>
                    <a:lnTo>
                      <a:pt x="1997" y="1924"/>
                    </a:lnTo>
                    <a:lnTo>
                      <a:pt x="2095" y="1851"/>
                    </a:lnTo>
                    <a:lnTo>
                      <a:pt x="2095" y="1851"/>
                    </a:lnTo>
                    <a:lnTo>
                      <a:pt x="2168" y="1778"/>
                    </a:lnTo>
                    <a:lnTo>
                      <a:pt x="2241" y="1681"/>
                    </a:lnTo>
                    <a:lnTo>
                      <a:pt x="2265" y="1559"/>
                    </a:lnTo>
                    <a:lnTo>
                      <a:pt x="2290" y="1486"/>
                    </a:lnTo>
                    <a:lnTo>
                      <a:pt x="2290" y="1486"/>
                    </a:lnTo>
                    <a:lnTo>
                      <a:pt x="2265" y="1315"/>
                    </a:lnTo>
                    <a:lnTo>
                      <a:pt x="2217" y="1242"/>
                    </a:lnTo>
                    <a:lnTo>
                      <a:pt x="2192" y="1194"/>
                    </a:lnTo>
                    <a:lnTo>
                      <a:pt x="2192" y="1194"/>
                    </a:lnTo>
                    <a:lnTo>
                      <a:pt x="2192" y="1169"/>
                    </a:lnTo>
                    <a:lnTo>
                      <a:pt x="2192" y="1121"/>
                    </a:lnTo>
                    <a:lnTo>
                      <a:pt x="2265" y="999"/>
                    </a:lnTo>
                    <a:lnTo>
                      <a:pt x="2387" y="828"/>
                    </a:lnTo>
                    <a:lnTo>
                      <a:pt x="2582" y="634"/>
                    </a:lnTo>
                    <a:lnTo>
                      <a:pt x="2582" y="634"/>
                    </a:lnTo>
                    <a:lnTo>
                      <a:pt x="2679" y="536"/>
                    </a:lnTo>
                    <a:lnTo>
                      <a:pt x="2826" y="439"/>
                    </a:lnTo>
                    <a:lnTo>
                      <a:pt x="2972" y="366"/>
                    </a:lnTo>
                    <a:lnTo>
                      <a:pt x="3142" y="293"/>
                    </a:lnTo>
                    <a:lnTo>
                      <a:pt x="3483" y="195"/>
                    </a:lnTo>
                    <a:lnTo>
                      <a:pt x="3654" y="171"/>
                    </a:lnTo>
                    <a:lnTo>
                      <a:pt x="3800" y="146"/>
                    </a:lnTo>
                    <a:lnTo>
                      <a:pt x="3800" y="146"/>
                    </a:lnTo>
                    <a:lnTo>
                      <a:pt x="4116" y="171"/>
                    </a:lnTo>
                    <a:lnTo>
                      <a:pt x="4360" y="171"/>
                    </a:lnTo>
                    <a:lnTo>
                      <a:pt x="4555" y="220"/>
                    </a:lnTo>
                    <a:lnTo>
                      <a:pt x="4652" y="244"/>
                    </a:lnTo>
                    <a:lnTo>
                      <a:pt x="4652" y="244"/>
                    </a:lnTo>
                    <a:lnTo>
                      <a:pt x="4701" y="268"/>
                    </a:lnTo>
                    <a:lnTo>
                      <a:pt x="4750" y="293"/>
                    </a:lnTo>
                    <a:lnTo>
                      <a:pt x="4798" y="268"/>
                    </a:lnTo>
                    <a:lnTo>
                      <a:pt x="4847" y="244"/>
                    </a:lnTo>
                    <a:lnTo>
                      <a:pt x="4847" y="244"/>
                    </a:lnTo>
                    <a:lnTo>
                      <a:pt x="5018" y="195"/>
                    </a:lnTo>
                    <a:lnTo>
                      <a:pt x="5407" y="122"/>
                    </a:lnTo>
                    <a:lnTo>
                      <a:pt x="5821" y="25"/>
                    </a:lnTo>
                    <a:lnTo>
                      <a:pt x="6138" y="0"/>
                    </a:lnTo>
                  </a:path>
                </a:pathLst>
              </a:custGeom>
              <a:noFill/>
              <a:ln w="12175" cap="rnd" cmpd="sng">
                <a:solidFill>
                  <a:schemeClr val="accent1">
                    <a:alpha val="28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FFFFFF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" name="Google Shape;854;p48">
              <a:extLst>
                <a:ext uri="{FF2B5EF4-FFF2-40B4-BE49-F238E27FC236}">
                  <a16:creationId xmlns:a16="http://schemas.microsoft.com/office/drawing/2014/main" id="{42F5D853-44C4-2604-E61B-F10C8EAD9D57}"/>
                </a:ext>
              </a:extLst>
            </p:cNvPr>
            <p:cNvSpPr/>
            <p:nvPr/>
          </p:nvSpPr>
          <p:spPr>
            <a:xfrm>
              <a:off x="6829861" y="170176"/>
              <a:ext cx="320378" cy="337776"/>
            </a:xfrm>
            <a:custGeom>
              <a:avLst/>
              <a:gdLst/>
              <a:ahLst/>
              <a:cxnLst/>
              <a:rect l="l" t="t" r="r" b="b"/>
              <a:pathLst>
                <a:path w="15247" h="16075" fill="none" extrusionOk="0">
                  <a:moveTo>
                    <a:pt x="9401" y="10717"/>
                  </a:moveTo>
                  <a:lnTo>
                    <a:pt x="9401" y="10717"/>
                  </a:lnTo>
                  <a:lnTo>
                    <a:pt x="9085" y="10692"/>
                  </a:lnTo>
                  <a:lnTo>
                    <a:pt x="9085" y="9596"/>
                  </a:lnTo>
                  <a:lnTo>
                    <a:pt x="9085" y="9596"/>
                  </a:lnTo>
                  <a:lnTo>
                    <a:pt x="9401" y="9377"/>
                  </a:lnTo>
                  <a:lnTo>
                    <a:pt x="9718" y="9133"/>
                  </a:lnTo>
                  <a:lnTo>
                    <a:pt x="10010" y="8866"/>
                  </a:lnTo>
                  <a:lnTo>
                    <a:pt x="10302" y="8573"/>
                  </a:lnTo>
                  <a:lnTo>
                    <a:pt x="10546" y="8232"/>
                  </a:lnTo>
                  <a:lnTo>
                    <a:pt x="10765" y="7867"/>
                  </a:lnTo>
                  <a:lnTo>
                    <a:pt x="10984" y="7502"/>
                  </a:lnTo>
                  <a:lnTo>
                    <a:pt x="11155" y="7088"/>
                  </a:lnTo>
                  <a:lnTo>
                    <a:pt x="11155" y="7088"/>
                  </a:lnTo>
                  <a:lnTo>
                    <a:pt x="11228" y="7112"/>
                  </a:lnTo>
                  <a:lnTo>
                    <a:pt x="11228" y="7112"/>
                  </a:lnTo>
                  <a:lnTo>
                    <a:pt x="11374" y="7112"/>
                  </a:lnTo>
                  <a:lnTo>
                    <a:pt x="11496" y="7039"/>
                  </a:lnTo>
                  <a:lnTo>
                    <a:pt x="11617" y="6942"/>
                  </a:lnTo>
                  <a:lnTo>
                    <a:pt x="11715" y="6771"/>
                  </a:lnTo>
                  <a:lnTo>
                    <a:pt x="11812" y="6601"/>
                  </a:lnTo>
                  <a:lnTo>
                    <a:pt x="11910" y="6381"/>
                  </a:lnTo>
                  <a:lnTo>
                    <a:pt x="11958" y="6138"/>
                  </a:lnTo>
                  <a:lnTo>
                    <a:pt x="12007" y="5870"/>
                  </a:lnTo>
                  <a:lnTo>
                    <a:pt x="12007" y="5870"/>
                  </a:lnTo>
                  <a:lnTo>
                    <a:pt x="12031" y="5626"/>
                  </a:lnTo>
                  <a:lnTo>
                    <a:pt x="12007" y="5383"/>
                  </a:lnTo>
                  <a:lnTo>
                    <a:pt x="11983" y="5188"/>
                  </a:lnTo>
                  <a:lnTo>
                    <a:pt x="11934" y="4993"/>
                  </a:lnTo>
                  <a:lnTo>
                    <a:pt x="11885" y="4823"/>
                  </a:lnTo>
                  <a:lnTo>
                    <a:pt x="11812" y="4677"/>
                  </a:lnTo>
                  <a:lnTo>
                    <a:pt x="11715" y="4579"/>
                  </a:lnTo>
                  <a:lnTo>
                    <a:pt x="11593" y="4506"/>
                  </a:lnTo>
                  <a:lnTo>
                    <a:pt x="11593" y="4506"/>
                  </a:lnTo>
                  <a:lnTo>
                    <a:pt x="11666" y="4141"/>
                  </a:lnTo>
                  <a:lnTo>
                    <a:pt x="11690" y="3800"/>
                  </a:lnTo>
                  <a:lnTo>
                    <a:pt x="11690" y="3483"/>
                  </a:lnTo>
                  <a:lnTo>
                    <a:pt x="11690" y="3191"/>
                  </a:lnTo>
                  <a:lnTo>
                    <a:pt x="11666" y="2899"/>
                  </a:lnTo>
                  <a:lnTo>
                    <a:pt x="11617" y="2631"/>
                  </a:lnTo>
                  <a:lnTo>
                    <a:pt x="11544" y="2387"/>
                  </a:lnTo>
                  <a:lnTo>
                    <a:pt x="11471" y="2144"/>
                  </a:lnTo>
                  <a:lnTo>
                    <a:pt x="11374" y="1924"/>
                  </a:lnTo>
                  <a:lnTo>
                    <a:pt x="11276" y="1705"/>
                  </a:lnTo>
                  <a:lnTo>
                    <a:pt x="11155" y="1510"/>
                  </a:lnTo>
                  <a:lnTo>
                    <a:pt x="11009" y="1340"/>
                  </a:lnTo>
                  <a:lnTo>
                    <a:pt x="10862" y="1169"/>
                  </a:lnTo>
                  <a:lnTo>
                    <a:pt x="10716" y="1023"/>
                  </a:lnTo>
                  <a:lnTo>
                    <a:pt x="10400" y="755"/>
                  </a:lnTo>
                  <a:lnTo>
                    <a:pt x="10034" y="561"/>
                  </a:lnTo>
                  <a:lnTo>
                    <a:pt x="9669" y="366"/>
                  </a:lnTo>
                  <a:lnTo>
                    <a:pt x="9304" y="244"/>
                  </a:lnTo>
                  <a:lnTo>
                    <a:pt x="8938" y="146"/>
                  </a:lnTo>
                  <a:lnTo>
                    <a:pt x="8573" y="73"/>
                  </a:lnTo>
                  <a:lnTo>
                    <a:pt x="8232" y="25"/>
                  </a:lnTo>
                  <a:lnTo>
                    <a:pt x="7915" y="0"/>
                  </a:lnTo>
                  <a:lnTo>
                    <a:pt x="7623" y="0"/>
                  </a:lnTo>
                  <a:lnTo>
                    <a:pt x="7623" y="0"/>
                  </a:lnTo>
                  <a:lnTo>
                    <a:pt x="7282" y="25"/>
                  </a:lnTo>
                  <a:lnTo>
                    <a:pt x="6990" y="98"/>
                  </a:lnTo>
                  <a:lnTo>
                    <a:pt x="6746" y="171"/>
                  </a:lnTo>
                  <a:lnTo>
                    <a:pt x="6527" y="293"/>
                  </a:lnTo>
                  <a:lnTo>
                    <a:pt x="6332" y="390"/>
                  </a:lnTo>
                  <a:lnTo>
                    <a:pt x="6186" y="536"/>
                  </a:lnTo>
                  <a:lnTo>
                    <a:pt x="6040" y="658"/>
                  </a:lnTo>
                  <a:lnTo>
                    <a:pt x="5943" y="780"/>
                  </a:lnTo>
                  <a:lnTo>
                    <a:pt x="5943" y="780"/>
                  </a:lnTo>
                  <a:lnTo>
                    <a:pt x="5943" y="780"/>
                  </a:lnTo>
                  <a:lnTo>
                    <a:pt x="5943" y="780"/>
                  </a:lnTo>
                  <a:lnTo>
                    <a:pt x="5553" y="853"/>
                  </a:lnTo>
                  <a:lnTo>
                    <a:pt x="5188" y="975"/>
                  </a:lnTo>
                  <a:lnTo>
                    <a:pt x="4871" y="1145"/>
                  </a:lnTo>
                  <a:lnTo>
                    <a:pt x="4603" y="1316"/>
                  </a:lnTo>
                  <a:lnTo>
                    <a:pt x="4360" y="1535"/>
                  </a:lnTo>
                  <a:lnTo>
                    <a:pt x="4165" y="1754"/>
                  </a:lnTo>
                  <a:lnTo>
                    <a:pt x="4019" y="2022"/>
                  </a:lnTo>
                  <a:lnTo>
                    <a:pt x="3897" y="2290"/>
                  </a:lnTo>
                  <a:lnTo>
                    <a:pt x="3799" y="2558"/>
                  </a:lnTo>
                  <a:lnTo>
                    <a:pt x="3726" y="2826"/>
                  </a:lnTo>
                  <a:lnTo>
                    <a:pt x="3678" y="3118"/>
                  </a:lnTo>
                  <a:lnTo>
                    <a:pt x="3629" y="3410"/>
                  </a:lnTo>
                  <a:lnTo>
                    <a:pt x="3629" y="3702"/>
                  </a:lnTo>
                  <a:lnTo>
                    <a:pt x="3629" y="3970"/>
                  </a:lnTo>
                  <a:lnTo>
                    <a:pt x="3678" y="4482"/>
                  </a:lnTo>
                  <a:lnTo>
                    <a:pt x="3678" y="4482"/>
                  </a:lnTo>
                  <a:lnTo>
                    <a:pt x="3678" y="4506"/>
                  </a:lnTo>
                  <a:lnTo>
                    <a:pt x="3678" y="4506"/>
                  </a:lnTo>
                  <a:lnTo>
                    <a:pt x="3556" y="4555"/>
                  </a:lnTo>
                  <a:lnTo>
                    <a:pt x="3459" y="4652"/>
                  </a:lnTo>
                  <a:lnTo>
                    <a:pt x="3385" y="4798"/>
                  </a:lnTo>
                  <a:lnTo>
                    <a:pt x="3312" y="4969"/>
                  </a:lnTo>
                  <a:lnTo>
                    <a:pt x="3264" y="5164"/>
                  </a:lnTo>
                  <a:lnTo>
                    <a:pt x="3239" y="5383"/>
                  </a:lnTo>
                  <a:lnTo>
                    <a:pt x="3215" y="5626"/>
                  </a:lnTo>
                  <a:lnTo>
                    <a:pt x="3239" y="5870"/>
                  </a:lnTo>
                  <a:lnTo>
                    <a:pt x="3239" y="5870"/>
                  </a:lnTo>
                  <a:lnTo>
                    <a:pt x="3288" y="6138"/>
                  </a:lnTo>
                  <a:lnTo>
                    <a:pt x="3337" y="6381"/>
                  </a:lnTo>
                  <a:lnTo>
                    <a:pt x="3434" y="6601"/>
                  </a:lnTo>
                  <a:lnTo>
                    <a:pt x="3532" y="6771"/>
                  </a:lnTo>
                  <a:lnTo>
                    <a:pt x="3629" y="6942"/>
                  </a:lnTo>
                  <a:lnTo>
                    <a:pt x="3751" y="7039"/>
                  </a:lnTo>
                  <a:lnTo>
                    <a:pt x="3873" y="7112"/>
                  </a:lnTo>
                  <a:lnTo>
                    <a:pt x="4019" y="7112"/>
                  </a:lnTo>
                  <a:lnTo>
                    <a:pt x="4019" y="7112"/>
                  </a:lnTo>
                  <a:lnTo>
                    <a:pt x="4092" y="7088"/>
                  </a:lnTo>
                  <a:lnTo>
                    <a:pt x="4092" y="7088"/>
                  </a:lnTo>
                  <a:lnTo>
                    <a:pt x="4262" y="7502"/>
                  </a:lnTo>
                  <a:lnTo>
                    <a:pt x="4481" y="7867"/>
                  </a:lnTo>
                  <a:lnTo>
                    <a:pt x="4701" y="8232"/>
                  </a:lnTo>
                  <a:lnTo>
                    <a:pt x="4969" y="8573"/>
                  </a:lnTo>
                  <a:lnTo>
                    <a:pt x="5236" y="8866"/>
                  </a:lnTo>
                  <a:lnTo>
                    <a:pt x="5529" y="9133"/>
                  </a:lnTo>
                  <a:lnTo>
                    <a:pt x="5845" y="9377"/>
                  </a:lnTo>
                  <a:lnTo>
                    <a:pt x="6162" y="9596"/>
                  </a:lnTo>
                  <a:lnTo>
                    <a:pt x="6162" y="10668"/>
                  </a:lnTo>
                  <a:lnTo>
                    <a:pt x="6162" y="10668"/>
                  </a:lnTo>
                  <a:lnTo>
                    <a:pt x="5650" y="10717"/>
                  </a:lnTo>
                  <a:lnTo>
                    <a:pt x="5650" y="10717"/>
                  </a:lnTo>
                  <a:lnTo>
                    <a:pt x="5066" y="10814"/>
                  </a:lnTo>
                  <a:lnTo>
                    <a:pt x="4506" y="10936"/>
                  </a:lnTo>
                  <a:lnTo>
                    <a:pt x="3946" y="11058"/>
                  </a:lnTo>
                  <a:lnTo>
                    <a:pt x="3410" y="11228"/>
                  </a:lnTo>
                  <a:lnTo>
                    <a:pt x="2923" y="11423"/>
                  </a:lnTo>
                  <a:lnTo>
                    <a:pt x="2460" y="11642"/>
                  </a:lnTo>
                  <a:lnTo>
                    <a:pt x="2022" y="11886"/>
                  </a:lnTo>
                  <a:lnTo>
                    <a:pt x="1632" y="12153"/>
                  </a:lnTo>
                  <a:lnTo>
                    <a:pt x="1267" y="12421"/>
                  </a:lnTo>
                  <a:lnTo>
                    <a:pt x="950" y="12738"/>
                  </a:lnTo>
                  <a:lnTo>
                    <a:pt x="682" y="13079"/>
                  </a:lnTo>
                  <a:lnTo>
                    <a:pt x="439" y="13420"/>
                  </a:lnTo>
                  <a:lnTo>
                    <a:pt x="268" y="13810"/>
                  </a:lnTo>
                  <a:lnTo>
                    <a:pt x="122" y="14199"/>
                  </a:lnTo>
                  <a:lnTo>
                    <a:pt x="49" y="14638"/>
                  </a:lnTo>
                  <a:lnTo>
                    <a:pt x="0" y="15076"/>
                  </a:lnTo>
                  <a:lnTo>
                    <a:pt x="0" y="15076"/>
                  </a:lnTo>
                  <a:lnTo>
                    <a:pt x="49" y="15125"/>
                  </a:lnTo>
                  <a:lnTo>
                    <a:pt x="244" y="15222"/>
                  </a:lnTo>
                  <a:lnTo>
                    <a:pt x="414" y="15295"/>
                  </a:lnTo>
                  <a:lnTo>
                    <a:pt x="633" y="15393"/>
                  </a:lnTo>
                  <a:lnTo>
                    <a:pt x="901" y="15490"/>
                  </a:lnTo>
                  <a:lnTo>
                    <a:pt x="1267" y="15563"/>
                  </a:lnTo>
                  <a:lnTo>
                    <a:pt x="1705" y="15661"/>
                  </a:lnTo>
                  <a:lnTo>
                    <a:pt x="2216" y="15758"/>
                  </a:lnTo>
                  <a:lnTo>
                    <a:pt x="2825" y="15831"/>
                  </a:lnTo>
                  <a:lnTo>
                    <a:pt x="3556" y="15928"/>
                  </a:lnTo>
                  <a:lnTo>
                    <a:pt x="4384" y="15977"/>
                  </a:lnTo>
                  <a:lnTo>
                    <a:pt x="5309" y="16026"/>
                  </a:lnTo>
                  <a:lnTo>
                    <a:pt x="6381" y="16050"/>
                  </a:lnTo>
                  <a:lnTo>
                    <a:pt x="7599" y="16075"/>
                  </a:lnTo>
                  <a:lnTo>
                    <a:pt x="7599" y="16075"/>
                  </a:lnTo>
                  <a:lnTo>
                    <a:pt x="8792" y="16050"/>
                  </a:lnTo>
                  <a:lnTo>
                    <a:pt x="9864" y="16026"/>
                  </a:lnTo>
                  <a:lnTo>
                    <a:pt x="10814" y="15977"/>
                  </a:lnTo>
                  <a:lnTo>
                    <a:pt x="11642" y="15928"/>
                  </a:lnTo>
                  <a:lnTo>
                    <a:pt x="12372" y="15831"/>
                  </a:lnTo>
                  <a:lnTo>
                    <a:pt x="12981" y="15758"/>
                  </a:lnTo>
                  <a:lnTo>
                    <a:pt x="13517" y="15661"/>
                  </a:lnTo>
                  <a:lnTo>
                    <a:pt x="13955" y="15563"/>
                  </a:lnTo>
                  <a:lnTo>
                    <a:pt x="14321" y="15490"/>
                  </a:lnTo>
                  <a:lnTo>
                    <a:pt x="14613" y="15393"/>
                  </a:lnTo>
                  <a:lnTo>
                    <a:pt x="14832" y="15295"/>
                  </a:lnTo>
                  <a:lnTo>
                    <a:pt x="15003" y="15222"/>
                  </a:lnTo>
                  <a:lnTo>
                    <a:pt x="15173" y="15125"/>
                  </a:lnTo>
                  <a:lnTo>
                    <a:pt x="15246" y="15076"/>
                  </a:lnTo>
                  <a:lnTo>
                    <a:pt x="15246" y="15076"/>
                  </a:lnTo>
                  <a:lnTo>
                    <a:pt x="15198" y="14613"/>
                  </a:lnTo>
                  <a:lnTo>
                    <a:pt x="15125" y="14175"/>
                  </a:lnTo>
                  <a:lnTo>
                    <a:pt x="15003" y="13761"/>
                  </a:lnTo>
                  <a:lnTo>
                    <a:pt x="14832" y="13371"/>
                  </a:lnTo>
                  <a:lnTo>
                    <a:pt x="14589" y="13006"/>
                  </a:lnTo>
                  <a:lnTo>
                    <a:pt x="14321" y="12665"/>
                  </a:lnTo>
                  <a:lnTo>
                    <a:pt x="14004" y="12373"/>
                  </a:lnTo>
                  <a:lnTo>
                    <a:pt x="13639" y="12080"/>
                  </a:lnTo>
                  <a:lnTo>
                    <a:pt x="13249" y="11813"/>
                  </a:lnTo>
                  <a:lnTo>
                    <a:pt x="12811" y="11593"/>
                  </a:lnTo>
                  <a:lnTo>
                    <a:pt x="12324" y="11374"/>
                  </a:lnTo>
                  <a:lnTo>
                    <a:pt x="11812" y="11204"/>
                  </a:lnTo>
                  <a:lnTo>
                    <a:pt x="11252" y="11033"/>
                  </a:lnTo>
                  <a:lnTo>
                    <a:pt x="10668" y="10911"/>
                  </a:lnTo>
                  <a:lnTo>
                    <a:pt x="10034" y="10790"/>
                  </a:lnTo>
                  <a:lnTo>
                    <a:pt x="9401" y="10717"/>
                  </a:lnTo>
                  <a:lnTo>
                    <a:pt x="9401" y="10717"/>
                  </a:lnTo>
                  <a:close/>
                </a:path>
              </a:pathLst>
            </a:custGeom>
            <a:noFill/>
            <a:ln w="12175" cap="rnd" cmpd="sng">
              <a:solidFill>
                <a:schemeClr val="accent1">
                  <a:alpha val="28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0" name="Google Shape;989;p48">
              <a:extLst>
                <a:ext uri="{FF2B5EF4-FFF2-40B4-BE49-F238E27FC236}">
                  <a16:creationId xmlns:a16="http://schemas.microsoft.com/office/drawing/2014/main" id="{41B155AF-71B7-CA44-3459-E36A6A58A6C9}"/>
                </a:ext>
              </a:extLst>
            </p:cNvPr>
            <p:cNvGrpSpPr/>
            <p:nvPr/>
          </p:nvGrpSpPr>
          <p:grpSpPr>
            <a:xfrm flipH="1">
              <a:off x="7785997" y="919776"/>
              <a:ext cx="455806" cy="303998"/>
              <a:chOff x="5937975" y="5081700"/>
              <a:chExt cx="481050" cy="261850"/>
            </a:xfrm>
          </p:grpSpPr>
          <p:sp>
            <p:nvSpPr>
              <p:cNvPr id="11" name="Google Shape;990;p48">
                <a:extLst>
                  <a:ext uri="{FF2B5EF4-FFF2-40B4-BE49-F238E27FC236}">
                    <a16:creationId xmlns:a16="http://schemas.microsoft.com/office/drawing/2014/main" id="{39E1BAE1-3CD1-265C-4EF2-11556FE7A395}"/>
                  </a:ext>
                </a:extLst>
              </p:cNvPr>
              <p:cNvSpPr/>
              <p:nvPr/>
            </p:nvSpPr>
            <p:spPr>
              <a:xfrm>
                <a:off x="6104200" y="5081700"/>
                <a:ext cx="314825" cy="215575"/>
              </a:xfrm>
              <a:custGeom>
                <a:avLst/>
                <a:gdLst/>
                <a:ahLst/>
                <a:cxnLst/>
                <a:rect l="l" t="t" r="r" b="b"/>
                <a:pathLst>
                  <a:path w="12593" h="8623" fill="none" extrusionOk="0">
                    <a:moveTo>
                      <a:pt x="5481" y="8622"/>
                    </a:moveTo>
                    <a:lnTo>
                      <a:pt x="5481" y="8622"/>
                    </a:lnTo>
                    <a:lnTo>
                      <a:pt x="6017" y="8574"/>
                    </a:lnTo>
                    <a:lnTo>
                      <a:pt x="6382" y="8525"/>
                    </a:lnTo>
                    <a:lnTo>
                      <a:pt x="6796" y="8452"/>
                    </a:lnTo>
                    <a:lnTo>
                      <a:pt x="7234" y="8354"/>
                    </a:lnTo>
                    <a:lnTo>
                      <a:pt x="7697" y="8257"/>
                    </a:lnTo>
                    <a:lnTo>
                      <a:pt x="8184" y="8086"/>
                    </a:lnTo>
                    <a:lnTo>
                      <a:pt x="8671" y="7892"/>
                    </a:lnTo>
                    <a:lnTo>
                      <a:pt x="9134" y="7648"/>
                    </a:lnTo>
                    <a:lnTo>
                      <a:pt x="9353" y="7526"/>
                    </a:lnTo>
                    <a:lnTo>
                      <a:pt x="9597" y="7356"/>
                    </a:lnTo>
                    <a:lnTo>
                      <a:pt x="9792" y="7185"/>
                    </a:lnTo>
                    <a:lnTo>
                      <a:pt x="9986" y="7015"/>
                    </a:lnTo>
                    <a:lnTo>
                      <a:pt x="10181" y="6820"/>
                    </a:lnTo>
                    <a:lnTo>
                      <a:pt x="10376" y="6601"/>
                    </a:lnTo>
                    <a:lnTo>
                      <a:pt x="10522" y="6357"/>
                    </a:lnTo>
                    <a:lnTo>
                      <a:pt x="10668" y="6114"/>
                    </a:lnTo>
                    <a:lnTo>
                      <a:pt x="10814" y="5846"/>
                    </a:lnTo>
                    <a:lnTo>
                      <a:pt x="10912" y="5554"/>
                    </a:lnTo>
                    <a:lnTo>
                      <a:pt x="11009" y="5261"/>
                    </a:lnTo>
                    <a:lnTo>
                      <a:pt x="11082" y="4945"/>
                    </a:lnTo>
                    <a:lnTo>
                      <a:pt x="11131" y="4579"/>
                    </a:lnTo>
                    <a:lnTo>
                      <a:pt x="11155" y="4214"/>
                    </a:lnTo>
                    <a:lnTo>
                      <a:pt x="11155" y="4214"/>
                    </a:lnTo>
                    <a:lnTo>
                      <a:pt x="11155" y="3873"/>
                    </a:lnTo>
                    <a:lnTo>
                      <a:pt x="11131" y="3435"/>
                    </a:lnTo>
                    <a:lnTo>
                      <a:pt x="11131" y="2972"/>
                    </a:lnTo>
                    <a:lnTo>
                      <a:pt x="11131" y="2753"/>
                    </a:lnTo>
                    <a:lnTo>
                      <a:pt x="11180" y="2582"/>
                    </a:lnTo>
                    <a:lnTo>
                      <a:pt x="12032" y="2607"/>
                    </a:lnTo>
                    <a:lnTo>
                      <a:pt x="11594" y="2120"/>
                    </a:lnTo>
                    <a:lnTo>
                      <a:pt x="11594" y="2120"/>
                    </a:lnTo>
                    <a:lnTo>
                      <a:pt x="11764" y="2046"/>
                    </a:lnTo>
                    <a:lnTo>
                      <a:pt x="11935" y="1973"/>
                    </a:lnTo>
                    <a:lnTo>
                      <a:pt x="12300" y="1827"/>
                    </a:lnTo>
                    <a:lnTo>
                      <a:pt x="12568" y="1730"/>
                    </a:lnTo>
                    <a:lnTo>
                      <a:pt x="12592" y="1681"/>
                    </a:lnTo>
                    <a:lnTo>
                      <a:pt x="12592" y="1657"/>
                    </a:lnTo>
                    <a:lnTo>
                      <a:pt x="12568" y="1632"/>
                    </a:lnTo>
                    <a:lnTo>
                      <a:pt x="12568" y="1632"/>
                    </a:lnTo>
                    <a:lnTo>
                      <a:pt x="12203" y="1511"/>
                    </a:lnTo>
                    <a:lnTo>
                      <a:pt x="11789" y="1389"/>
                    </a:lnTo>
                    <a:lnTo>
                      <a:pt x="11302" y="1267"/>
                    </a:lnTo>
                    <a:lnTo>
                      <a:pt x="11302" y="1267"/>
                    </a:lnTo>
                    <a:lnTo>
                      <a:pt x="11082" y="1024"/>
                    </a:lnTo>
                    <a:lnTo>
                      <a:pt x="10863" y="780"/>
                    </a:lnTo>
                    <a:lnTo>
                      <a:pt x="10547" y="512"/>
                    </a:lnTo>
                    <a:lnTo>
                      <a:pt x="10352" y="390"/>
                    </a:lnTo>
                    <a:lnTo>
                      <a:pt x="10157" y="269"/>
                    </a:lnTo>
                    <a:lnTo>
                      <a:pt x="9938" y="171"/>
                    </a:lnTo>
                    <a:lnTo>
                      <a:pt x="9719" y="98"/>
                    </a:lnTo>
                    <a:lnTo>
                      <a:pt x="9475" y="25"/>
                    </a:lnTo>
                    <a:lnTo>
                      <a:pt x="9231" y="1"/>
                    </a:lnTo>
                    <a:lnTo>
                      <a:pt x="8964" y="25"/>
                    </a:lnTo>
                    <a:lnTo>
                      <a:pt x="8696" y="74"/>
                    </a:lnTo>
                    <a:lnTo>
                      <a:pt x="8696" y="74"/>
                    </a:lnTo>
                    <a:lnTo>
                      <a:pt x="8501" y="122"/>
                    </a:lnTo>
                    <a:lnTo>
                      <a:pt x="8306" y="171"/>
                    </a:lnTo>
                    <a:lnTo>
                      <a:pt x="8111" y="269"/>
                    </a:lnTo>
                    <a:lnTo>
                      <a:pt x="7916" y="366"/>
                    </a:lnTo>
                    <a:lnTo>
                      <a:pt x="7746" y="488"/>
                    </a:lnTo>
                    <a:lnTo>
                      <a:pt x="7575" y="610"/>
                    </a:lnTo>
                    <a:lnTo>
                      <a:pt x="7405" y="756"/>
                    </a:lnTo>
                    <a:lnTo>
                      <a:pt x="7283" y="926"/>
                    </a:lnTo>
                    <a:lnTo>
                      <a:pt x="7137" y="1097"/>
                    </a:lnTo>
                    <a:lnTo>
                      <a:pt x="7039" y="1267"/>
                    </a:lnTo>
                    <a:lnTo>
                      <a:pt x="6942" y="1462"/>
                    </a:lnTo>
                    <a:lnTo>
                      <a:pt x="6845" y="1657"/>
                    </a:lnTo>
                    <a:lnTo>
                      <a:pt x="6796" y="1876"/>
                    </a:lnTo>
                    <a:lnTo>
                      <a:pt x="6747" y="2095"/>
                    </a:lnTo>
                    <a:lnTo>
                      <a:pt x="6723" y="2339"/>
                    </a:lnTo>
                    <a:lnTo>
                      <a:pt x="6723" y="2558"/>
                    </a:lnTo>
                    <a:lnTo>
                      <a:pt x="1" y="4360"/>
                    </a:lnTo>
                    <a:lnTo>
                      <a:pt x="1" y="4360"/>
                    </a:lnTo>
                    <a:lnTo>
                      <a:pt x="318" y="4579"/>
                    </a:lnTo>
                    <a:lnTo>
                      <a:pt x="634" y="4799"/>
                    </a:lnTo>
                    <a:lnTo>
                      <a:pt x="951" y="5018"/>
                    </a:lnTo>
                    <a:lnTo>
                      <a:pt x="1267" y="5188"/>
                    </a:lnTo>
                    <a:lnTo>
                      <a:pt x="1608" y="5359"/>
                    </a:lnTo>
                    <a:lnTo>
                      <a:pt x="1925" y="5481"/>
                    </a:lnTo>
                    <a:lnTo>
                      <a:pt x="2266" y="5602"/>
                    </a:lnTo>
                    <a:lnTo>
                      <a:pt x="2583" y="5724"/>
                    </a:lnTo>
                    <a:lnTo>
                      <a:pt x="2923" y="5797"/>
                    </a:lnTo>
                    <a:lnTo>
                      <a:pt x="3264" y="5846"/>
                    </a:lnTo>
                    <a:lnTo>
                      <a:pt x="3581" y="5895"/>
                    </a:lnTo>
                    <a:lnTo>
                      <a:pt x="3922" y="5919"/>
                    </a:lnTo>
                    <a:lnTo>
                      <a:pt x="4263" y="5919"/>
                    </a:lnTo>
                    <a:lnTo>
                      <a:pt x="4604" y="5895"/>
                    </a:lnTo>
                    <a:lnTo>
                      <a:pt x="4945" y="5846"/>
                    </a:lnTo>
                    <a:lnTo>
                      <a:pt x="5286" y="5797"/>
                    </a:lnTo>
                    <a:lnTo>
                      <a:pt x="5286" y="5797"/>
                    </a:lnTo>
                    <a:lnTo>
                      <a:pt x="5603" y="5700"/>
                    </a:lnTo>
                    <a:lnTo>
                      <a:pt x="5919" y="5627"/>
                    </a:lnTo>
                    <a:lnTo>
                      <a:pt x="6455" y="5407"/>
                    </a:lnTo>
                    <a:lnTo>
                      <a:pt x="6942" y="5188"/>
                    </a:lnTo>
                    <a:lnTo>
                      <a:pt x="7356" y="4969"/>
                    </a:lnTo>
                    <a:lnTo>
                      <a:pt x="7697" y="4750"/>
                    </a:lnTo>
                    <a:lnTo>
                      <a:pt x="7941" y="4579"/>
                    </a:lnTo>
                    <a:lnTo>
                      <a:pt x="8160" y="4409"/>
                    </a:lnTo>
                    <a:lnTo>
                      <a:pt x="8160" y="4409"/>
                    </a:lnTo>
                    <a:lnTo>
                      <a:pt x="8233" y="4360"/>
                    </a:lnTo>
                    <a:lnTo>
                      <a:pt x="8330" y="4336"/>
                    </a:lnTo>
                    <a:lnTo>
                      <a:pt x="8428" y="4360"/>
                    </a:lnTo>
                    <a:lnTo>
                      <a:pt x="8501" y="4409"/>
                    </a:lnTo>
                  </a:path>
                </a:pathLst>
              </a:custGeom>
              <a:noFill/>
              <a:ln w="12175" cap="rnd" cmpd="sng">
                <a:solidFill>
                  <a:schemeClr val="accent1">
                    <a:alpha val="28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FFFFFF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" name="Google Shape;991;p48">
                <a:extLst>
                  <a:ext uri="{FF2B5EF4-FFF2-40B4-BE49-F238E27FC236}">
                    <a16:creationId xmlns:a16="http://schemas.microsoft.com/office/drawing/2014/main" id="{9210B7BF-4BDF-05B1-C1B8-D85A0F1630C4}"/>
                  </a:ext>
                </a:extLst>
              </p:cNvPr>
              <p:cNvSpPr/>
              <p:nvPr/>
            </p:nvSpPr>
            <p:spPr>
              <a:xfrm>
                <a:off x="5937975" y="5210175"/>
                <a:ext cx="333700" cy="133375"/>
              </a:xfrm>
              <a:custGeom>
                <a:avLst/>
                <a:gdLst/>
                <a:ahLst/>
                <a:cxnLst/>
                <a:rect l="l" t="t" r="r" b="b"/>
                <a:pathLst>
                  <a:path w="13348" h="5335" fill="none" extrusionOk="0">
                    <a:moveTo>
                      <a:pt x="7819" y="1"/>
                    </a:moveTo>
                    <a:lnTo>
                      <a:pt x="318" y="2533"/>
                    </a:lnTo>
                    <a:lnTo>
                      <a:pt x="318" y="2533"/>
                    </a:lnTo>
                    <a:lnTo>
                      <a:pt x="245" y="2582"/>
                    </a:lnTo>
                    <a:lnTo>
                      <a:pt x="147" y="2631"/>
                    </a:lnTo>
                    <a:lnTo>
                      <a:pt x="98" y="2704"/>
                    </a:lnTo>
                    <a:lnTo>
                      <a:pt x="50" y="2777"/>
                    </a:lnTo>
                    <a:lnTo>
                      <a:pt x="1" y="2874"/>
                    </a:lnTo>
                    <a:lnTo>
                      <a:pt x="1" y="2972"/>
                    </a:lnTo>
                    <a:lnTo>
                      <a:pt x="1" y="3045"/>
                    </a:lnTo>
                    <a:lnTo>
                      <a:pt x="25" y="3142"/>
                    </a:lnTo>
                    <a:lnTo>
                      <a:pt x="25" y="3142"/>
                    </a:lnTo>
                    <a:lnTo>
                      <a:pt x="98" y="3288"/>
                    </a:lnTo>
                    <a:lnTo>
                      <a:pt x="196" y="3386"/>
                    </a:lnTo>
                    <a:lnTo>
                      <a:pt x="318" y="3459"/>
                    </a:lnTo>
                    <a:lnTo>
                      <a:pt x="488" y="3483"/>
                    </a:lnTo>
                    <a:lnTo>
                      <a:pt x="488" y="3483"/>
                    </a:lnTo>
                    <a:lnTo>
                      <a:pt x="610" y="3459"/>
                    </a:lnTo>
                    <a:lnTo>
                      <a:pt x="269" y="3629"/>
                    </a:lnTo>
                    <a:lnTo>
                      <a:pt x="269" y="3629"/>
                    </a:lnTo>
                    <a:lnTo>
                      <a:pt x="171" y="3678"/>
                    </a:lnTo>
                    <a:lnTo>
                      <a:pt x="123" y="3751"/>
                    </a:lnTo>
                    <a:lnTo>
                      <a:pt x="50" y="3824"/>
                    </a:lnTo>
                    <a:lnTo>
                      <a:pt x="25" y="3922"/>
                    </a:lnTo>
                    <a:lnTo>
                      <a:pt x="1" y="3995"/>
                    </a:lnTo>
                    <a:lnTo>
                      <a:pt x="1" y="4092"/>
                    </a:lnTo>
                    <a:lnTo>
                      <a:pt x="1" y="4190"/>
                    </a:lnTo>
                    <a:lnTo>
                      <a:pt x="50" y="4287"/>
                    </a:lnTo>
                    <a:lnTo>
                      <a:pt x="50" y="4287"/>
                    </a:lnTo>
                    <a:lnTo>
                      <a:pt x="123" y="4409"/>
                    </a:lnTo>
                    <a:lnTo>
                      <a:pt x="220" y="4482"/>
                    </a:lnTo>
                    <a:lnTo>
                      <a:pt x="342" y="4531"/>
                    </a:lnTo>
                    <a:lnTo>
                      <a:pt x="488" y="4555"/>
                    </a:lnTo>
                    <a:lnTo>
                      <a:pt x="488" y="4555"/>
                    </a:lnTo>
                    <a:lnTo>
                      <a:pt x="586" y="4555"/>
                    </a:lnTo>
                    <a:lnTo>
                      <a:pt x="683" y="4506"/>
                    </a:lnTo>
                    <a:lnTo>
                      <a:pt x="853" y="4433"/>
                    </a:lnTo>
                    <a:lnTo>
                      <a:pt x="853" y="4433"/>
                    </a:lnTo>
                    <a:lnTo>
                      <a:pt x="780" y="4555"/>
                    </a:lnTo>
                    <a:lnTo>
                      <a:pt x="756" y="4701"/>
                    </a:lnTo>
                    <a:lnTo>
                      <a:pt x="780" y="4847"/>
                    </a:lnTo>
                    <a:lnTo>
                      <a:pt x="829" y="4993"/>
                    </a:lnTo>
                    <a:lnTo>
                      <a:pt x="829" y="4993"/>
                    </a:lnTo>
                    <a:lnTo>
                      <a:pt x="926" y="5091"/>
                    </a:lnTo>
                    <a:lnTo>
                      <a:pt x="1024" y="5139"/>
                    </a:lnTo>
                    <a:lnTo>
                      <a:pt x="1121" y="5188"/>
                    </a:lnTo>
                    <a:lnTo>
                      <a:pt x="1243" y="5212"/>
                    </a:lnTo>
                    <a:lnTo>
                      <a:pt x="1243" y="5212"/>
                    </a:lnTo>
                    <a:lnTo>
                      <a:pt x="1389" y="5188"/>
                    </a:lnTo>
                    <a:lnTo>
                      <a:pt x="1511" y="5115"/>
                    </a:lnTo>
                    <a:lnTo>
                      <a:pt x="6065" y="2144"/>
                    </a:lnTo>
                    <a:lnTo>
                      <a:pt x="6065" y="2144"/>
                    </a:lnTo>
                    <a:lnTo>
                      <a:pt x="6528" y="2363"/>
                    </a:lnTo>
                    <a:lnTo>
                      <a:pt x="7088" y="2582"/>
                    </a:lnTo>
                    <a:lnTo>
                      <a:pt x="7770" y="2826"/>
                    </a:lnTo>
                    <a:lnTo>
                      <a:pt x="8501" y="3045"/>
                    </a:lnTo>
                    <a:lnTo>
                      <a:pt x="9280" y="3240"/>
                    </a:lnTo>
                    <a:lnTo>
                      <a:pt x="10060" y="3386"/>
                    </a:lnTo>
                    <a:lnTo>
                      <a:pt x="10425" y="3435"/>
                    </a:lnTo>
                    <a:lnTo>
                      <a:pt x="10790" y="3483"/>
                    </a:lnTo>
                    <a:lnTo>
                      <a:pt x="11156" y="3483"/>
                    </a:lnTo>
                    <a:lnTo>
                      <a:pt x="11497" y="3483"/>
                    </a:lnTo>
                    <a:lnTo>
                      <a:pt x="12178" y="5188"/>
                    </a:lnTo>
                    <a:lnTo>
                      <a:pt x="12178" y="5188"/>
                    </a:lnTo>
                    <a:lnTo>
                      <a:pt x="12227" y="5237"/>
                    </a:lnTo>
                    <a:lnTo>
                      <a:pt x="12276" y="5286"/>
                    </a:lnTo>
                    <a:lnTo>
                      <a:pt x="12349" y="5310"/>
                    </a:lnTo>
                    <a:lnTo>
                      <a:pt x="12422" y="5334"/>
                    </a:lnTo>
                    <a:lnTo>
                      <a:pt x="13347" y="5334"/>
                    </a:lnTo>
                  </a:path>
                </a:pathLst>
              </a:custGeom>
              <a:noFill/>
              <a:ln w="12175" cap="rnd" cmpd="sng">
                <a:solidFill>
                  <a:schemeClr val="accent1">
                    <a:alpha val="28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FFFFFF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" name="Google Shape;992;p48">
                <a:extLst>
                  <a:ext uri="{FF2B5EF4-FFF2-40B4-BE49-F238E27FC236}">
                    <a16:creationId xmlns:a16="http://schemas.microsoft.com/office/drawing/2014/main" id="{78560F11-ACD0-8611-0260-84F19BFBA01B}"/>
                  </a:ext>
                </a:extLst>
              </p:cNvPr>
              <p:cNvSpPr/>
              <p:nvPr/>
            </p:nvSpPr>
            <p:spPr>
              <a:xfrm>
                <a:off x="6352025" y="5109100"/>
                <a:ext cx="19500" cy="1890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756" extrusionOk="0">
                    <a:moveTo>
                      <a:pt x="317" y="1"/>
                    </a:moveTo>
                    <a:lnTo>
                      <a:pt x="244" y="25"/>
                    </a:lnTo>
                    <a:lnTo>
                      <a:pt x="122" y="98"/>
                    </a:lnTo>
                    <a:lnTo>
                      <a:pt x="49" y="220"/>
                    </a:lnTo>
                    <a:lnTo>
                      <a:pt x="25" y="293"/>
                    </a:lnTo>
                    <a:lnTo>
                      <a:pt x="0" y="390"/>
                    </a:lnTo>
                    <a:lnTo>
                      <a:pt x="25" y="463"/>
                    </a:lnTo>
                    <a:lnTo>
                      <a:pt x="49" y="536"/>
                    </a:lnTo>
                    <a:lnTo>
                      <a:pt x="122" y="658"/>
                    </a:lnTo>
                    <a:lnTo>
                      <a:pt x="244" y="731"/>
                    </a:lnTo>
                    <a:lnTo>
                      <a:pt x="317" y="756"/>
                    </a:lnTo>
                    <a:lnTo>
                      <a:pt x="463" y="756"/>
                    </a:lnTo>
                    <a:lnTo>
                      <a:pt x="536" y="731"/>
                    </a:lnTo>
                    <a:lnTo>
                      <a:pt x="658" y="658"/>
                    </a:lnTo>
                    <a:lnTo>
                      <a:pt x="755" y="536"/>
                    </a:lnTo>
                    <a:lnTo>
                      <a:pt x="780" y="463"/>
                    </a:lnTo>
                    <a:lnTo>
                      <a:pt x="780" y="390"/>
                    </a:lnTo>
                    <a:lnTo>
                      <a:pt x="780" y="293"/>
                    </a:lnTo>
                    <a:lnTo>
                      <a:pt x="755" y="220"/>
                    </a:lnTo>
                    <a:lnTo>
                      <a:pt x="658" y="98"/>
                    </a:lnTo>
                    <a:lnTo>
                      <a:pt x="536" y="25"/>
                    </a:lnTo>
                    <a:lnTo>
                      <a:pt x="463" y="1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chemeClr val="accent1">
                    <a:alpha val="28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FFFFFF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" name="Google Shape;1104;p48">
              <a:extLst>
                <a:ext uri="{FF2B5EF4-FFF2-40B4-BE49-F238E27FC236}">
                  <a16:creationId xmlns:a16="http://schemas.microsoft.com/office/drawing/2014/main" id="{EBEB7F6C-5238-9981-7AB8-6E95376C387D}"/>
                </a:ext>
              </a:extLst>
            </p:cNvPr>
            <p:cNvGrpSpPr/>
            <p:nvPr/>
          </p:nvGrpSpPr>
          <p:grpSpPr>
            <a:xfrm>
              <a:off x="8599350" y="1688265"/>
              <a:ext cx="309640" cy="393600"/>
              <a:chOff x="2635450" y="4321225"/>
              <a:chExt cx="368400" cy="466425"/>
            </a:xfrm>
          </p:grpSpPr>
          <p:sp>
            <p:nvSpPr>
              <p:cNvPr id="15" name="Google Shape;1105;p48">
                <a:extLst>
                  <a:ext uri="{FF2B5EF4-FFF2-40B4-BE49-F238E27FC236}">
                    <a16:creationId xmlns:a16="http://schemas.microsoft.com/office/drawing/2014/main" id="{52019AC4-1C3C-0B0E-7E35-2830888F2FC1}"/>
                  </a:ext>
                </a:extLst>
              </p:cNvPr>
              <p:cNvSpPr/>
              <p:nvPr/>
            </p:nvSpPr>
            <p:spPr>
              <a:xfrm>
                <a:off x="2635450" y="4653050"/>
                <a:ext cx="368400" cy="134600"/>
              </a:xfrm>
              <a:custGeom>
                <a:avLst/>
                <a:gdLst/>
                <a:ahLst/>
                <a:cxnLst/>
                <a:rect l="l" t="t" r="r" b="b"/>
                <a:pathLst>
                  <a:path w="14736" h="5384" fill="none" extrusionOk="0">
                    <a:moveTo>
                      <a:pt x="6723" y="1"/>
                    </a:moveTo>
                    <a:lnTo>
                      <a:pt x="6723" y="1"/>
                    </a:lnTo>
                    <a:lnTo>
                      <a:pt x="6187" y="49"/>
                    </a:lnTo>
                    <a:lnTo>
                      <a:pt x="5651" y="147"/>
                    </a:lnTo>
                    <a:lnTo>
                      <a:pt x="5140" y="269"/>
                    </a:lnTo>
                    <a:lnTo>
                      <a:pt x="4628" y="415"/>
                    </a:lnTo>
                    <a:lnTo>
                      <a:pt x="4141" y="610"/>
                    </a:lnTo>
                    <a:lnTo>
                      <a:pt x="3678" y="829"/>
                    </a:lnTo>
                    <a:lnTo>
                      <a:pt x="3216" y="1072"/>
                    </a:lnTo>
                    <a:lnTo>
                      <a:pt x="2777" y="1340"/>
                    </a:lnTo>
                    <a:lnTo>
                      <a:pt x="2363" y="1633"/>
                    </a:lnTo>
                    <a:lnTo>
                      <a:pt x="1949" y="1949"/>
                    </a:lnTo>
                    <a:lnTo>
                      <a:pt x="1584" y="2290"/>
                    </a:lnTo>
                    <a:lnTo>
                      <a:pt x="1219" y="2655"/>
                    </a:lnTo>
                    <a:lnTo>
                      <a:pt x="878" y="3045"/>
                    </a:lnTo>
                    <a:lnTo>
                      <a:pt x="561" y="3459"/>
                    </a:lnTo>
                    <a:lnTo>
                      <a:pt x="269" y="3873"/>
                    </a:lnTo>
                    <a:lnTo>
                      <a:pt x="1" y="4312"/>
                    </a:lnTo>
                    <a:lnTo>
                      <a:pt x="1" y="4312"/>
                    </a:lnTo>
                    <a:lnTo>
                      <a:pt x="293" y="4433"/>
                    </a:lnTo>
                    <a:lnTo>
                      <a:pt x="610" y="4555"/>
                    </a:lnTo>
                    <a:lnTo>
                      <a:pt x="1316" y="4750"/>
                    </a:lnTo>
                    <a:lnTo>
                      <a:pt x="2120" y="4945"/>
                    </a:lnTo>
                    <a:lnTo>
                      <a:pt x="3045" y="5091"/>
                    </a:lnTo>
                    <a:lnTo>
                      <a:pt x="4019" y="5213"/>
                    </a:lnTo>
                    <a:lnTo>
                      <a:pt x="5091" y="5310"/>
                    </a:lnTo>
                    <a:lnTo>
                      <a:pt x="6211" y="5359"/>
                    </a:lnTo>
                    <a:lnTo>
                      <a:pt x="7356" y="5383"/>
                    </a:lnTo>
                    <a:lnTo>
                      <a:pt x="7356" y="5383"/>
                    </a:lnTo>
                    <a:lnTo>
                      <a:pt x="8525" y="5359"/>
                    </a:lnTo>
                    <a:lnTo>
                      <a:pt x="9645" y="5310"/>
                    </a:lnTo>
                    <a:lnTo>
                      <a:pt x="10717" y="5213"/>
                    </a:lnTo>
                    <a:lnTo>
                      <a:pt x="11691" y="5091"/>
                    </a:lnTo>
                    <a:lnTo>
                      <a:pt x="12617" y="4945"/>
                    </a:lnTo>
                    <a:lnTo>
                      <a:pt x="13420" y="4750"/>
                    </a:lnTo>
                    <a:lnTo>
                      <a:pt x="14127" y="4555"/>
                    </a:lnTo>
                    <a:lnTo>
                      <a:pt x="14443" y="4433"/>
                    </a:lnTo>
                    <a:lnTo>
                      <a:pt x="14736" y="4312"/>
                    </a:lnTo>
                    <a:lnTo>
                      <a:pt x="14736" y="4312"/>
                    </a:lnTo>
                    <a:lnTo>
                      <a:pt x="14468" y="3873"/>
                    </a:lnTo>
                    <a:lnTo>
                      <a:pt x="14175" y="3459"/>
                    </a:lnTo>
                    <a:lnTo>
                      <a:pt x="13859" y="3045"/>
                    </a:lnTo>
                    <a:lnTo>
                      <a:pt x="13518" y="2655"/>
                    </a:lnTo>
                    <a:lnTo>
                      <a:pt x="13153" y="2290"/>
                    </a:lnTo>
                    <a:lnTo>
                      <a:pt x="12787" y="1949"/>
                    </a:lnTo>
                    <a:lnTo>
                      <a:pt x="12373" y="1633"/>
                    </a:lnTo>
                    <a:lnTo>
                      <a:pt x="11959" y="1340"/>
                    </a:lnTo>
                    <a:lnTo>
                      <a:pt x="11521" y="1072"/>
                    </a:lnTo>
                    <a:lnTo>
                      <a:pt x="11058" y="829"/>
                    </a:lnTo>
                    <a:lnTo>
                      <a:pt x="10595" y="610"/>
                    </a:lnTo>
                    <a:lnTo>
                      <a:pt x="10108" y="415"/>
                    </a:lnTo>
                    <a:lnTo>
                      <a:pt x="9597" y="269"/>
                    </a:lnTo>
                    <a:lnTo>
                      <a:pt x="9085" y="147"/>
                    </a:lnTo>
                    <a:lnTo>
                      <a:pt x="8549" y="49"/>
                    </a:lnTo>
                    <a:lnTo>
                      <a:pt x="8014" y="1"/>
                    </a:lnTo>
                  </a:path>
                </a:pathLst>
              </a:custGeom>
              <a:noFill/>
              <a:ln w="12175" cap="rnd" cmpd="sng">
                <a:solidFill>
                  <a:schemeClr val="accent1">
                    <a:alpha val="28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FFFFFF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" name="Google Shape;1106;p48">
                <a:extLst>
                  <a:ext uri="{FF2B5EF4-FFF2-40B4-BE49-F238E27FC236}">
                    <a16:creationId xmlns:a16="http://schemas.microsoft.com/office/drawing/2014/main" id="{8B13B257-BF86-8616-C116-8B792DBA7C0B}"/>
                  </a:ext>
                </a:extLst>
              </p:cNvPr>
              <p:cNvSpPr/>
              <p:nvPr/>
            </p:nvSpPr>
            <p:spPr>
              <a:xfrm>
                <a:off x="2819350" y="4321225"/>
                <a:ext cx="25" cy="3470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3883" fill="none" extrusionOk="0">
                    <a:moveTo>
                      <a:pt x="0" y="13883"/>
                    </a:moveTo>
                    <a:lnTo>
                      <a:pt x="0" y="0"/>
                    </a:lnTo>
                  </a:path>
                </a:pathLst>
              </a:custGeom>
              <a:noFill/>
              <a:ln w="12175" cap="rnd" cmpd="sng">
                <a:solidFill>
                  <a:schemeClr val="accent1">
                    <a:alpha val="28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FFFFFF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" name="Google Shape;1107;p48">
                <a:extLst>
                  <a:ext uri="{FF2B5EF4-FFF2-40B4-BE49-F238E27FC236}">
                    <a16:creationId xmlns:a16="http://schemas.microsoft.com/office/drawing/2014/main" id="{12B8811B-409F-AF51-A6DF-6F17E396D8DF}"/>
                  </a:ext>
                </a:extLst>
              </p:cNvPr>
              <p:cNvSpPr/>
              <p:nvPr/>
            </p:nvSpPr>
            <p:spPr>
              <a:xfrm>
                <a:off x="2835175" y="4328525"/>
                <a:ext cx="114475" cy="114500"/>
              </a:xfrm>
              <a:custGeom>
                <a:avLst/>
                <a:gdLst/>
                <a:ahLst/>
                <a:cxnLst/>
                <a:rect l="l" t="t" r="r" b="b"/>
                <a:pathLst>
                  <a:path w="4579" h="4580" fill="none" extrusionOk="0">
                    <a:moveTo>
                      <a:pt x="707" y="4190"/>
                    </a:moveTo>
                    <a:lnTo>
                      <a:pt x="707" y="4190"/>
                    </a:lnTo>
                    <a:lnTo>
                      <a:pt x="853" y="4287"/>
                    </a:lnTo>
                    <a:lnTo>
                      <a:pt x="999" y="4384"/>
                    </a:lnTo>
                    <a:lnTo>
                      <a:pt x="1145" y="4458"/>
                    </a:lnTo>
                    <a:lnTo>
                      <a:pt x="1315" y="4506"/>
                    </a:lnTo>
                    <a:lnTo>
                      <a:pt x="1462" y="4555"/>
                    </a:lnTo>
                    <a:lnTo>
                      <a:pt x="1632" y="4579"/>
                    </a:lnTo>
                    <a:lnTo>
                      <a:pt x="1803" y="4579"/>
                    </a:lnTo>
                    <a:lnTo>
                      <a:pt x="1973" y="4579"/>
                    </a:lnTo>
                    <a:lnTo>
                      <a:pt x="2143" y="4579"/>
                    </a:lnTo>
                    <a:lnTo>
                      <a:pt x="2290" y="4531"/>
                    </a:lnTo>
                    <a:lnTo>
                      <a:pt x="2460" y="4506"/>
                    </a:lnTo>
                    <a:lnTo>
                      <a:pt x="2606" y="4433"/>
                    </a:lnTo>
                    <a:lnTo>
                      <a:pt x="2777" y="4360"/>
                    </a:lnTo>
                    <a:lnTo>
                      <a:pt x="2923" y="4263"/>
                    </a:lnTo>
                    <a:lnTo>
                      <a:pt x="3069" y="4165"/>
                    </a:lnTo>
                    <a:lnTo>
                      <a:pt x="3191" y="4043"/>
                    </a:lnTo>
                    <a:lnTo>
                      <a:pt x="3191" y="4043"/>
                    </a:lnTo>
                    <a:lnTo>
                      <a:pt x="3337" y="3873"/>
                    </a:lnTo>
                    <a:lnTo>
                      <a:pt x="3459" y="3678"/>
                    </a:lnTo>
                    <a:lnTo>
                      <a:pt x="3605" y="3410"/>
                    </a:lnTo>
                    <a:lnTo>
                      <a:pt x="3727" y="3142"/>
                    </a:lnTo>
                    <a:lnTo>
                      <a:pt x="3994" y="2485"/>
                    </a:lnTo>
                    <a:lnTo>
                      <a:pt x="4214" y="1827"/>
                    </a:lnTo>
                    <a:lnTo>
                      <a:pt x="4384" y="1170"/>
                    </a:lnTo>
                    <a:lnTo>
                      <a:pt x="4506" y="634"/>
                    </a:lnTo>
                    <a:lnTo>
                      <a:pt x="4579" y="220"/>
                    </a:lnTo>
                    <a:lnTo>
                      <a:pt x="4579" y="98"/>
                    </a:lnTo>
                    <a:lnTo>
                      <a:pt x="4555" y="25"/>
                    </a:lnTo>
                    <a:lnTo>
                      <a:pt x="4555" y="25"/>
                    </a:lnTo>
                    <a:lnTo>
                      <a:pt x="4482" y="1"/>
                    </a:lnTo>
                    <a:lnTo>
                      <a:pt x="4360" y="25"/>
                    </a:lnTo>
                    <a:lnTo>
                      <a:pt x="3970" y="74"/>
                    </a:lnTo>
                    <a:lnTo>
                      <a:pt x="3410" y="195"/>
                    </a:lnTo>
                    <a:lnTo>
                      <a:pt x="2752" y="390"/>
                    </a:lnTo>
                    <a:lnTo>
                      <a:pt x="2095" y="609"/>
                    </a:lnTo>
                    <a:lnTo>
                      <a:pt x="1462" y="853"/>
                    </a:lnTo>
                    <a:lnTo>
                      <a:pt x="1169" y="975"/>
                    </a:lnTo>
                    <a:lnTo>
                      <a:pt x="926" y="1121"/>
                    </a:lnTo>
                    <a:lnTo>
                      <a:pt x="707" y="1267"/>
                    </a:lnTo>
                    <a:lnTo>
                      <a:pt x="536" y="1389"/>
                    </a:lnTo>
                    <a:lnTo>
                      <a:pt x="536" y="1389"/>
                    </a:lnTo>
                    <a:lnTo>
                      <a:pt x="414" y="1535"/>
                    </a:lnTo>
                    <a:lnTo>
                      <a:pt x="317" y="1657"/>
                    </a:lnTo>
                    <a:lnTo>
                      <a:pt x="219" y="1803"/>
                    </a:lnTo>
                    <a:lnTo>
                      <a:pt x="146" y="1973"/>
                    </a:lnTo>
                    <a:lnTo>
                      <a:pt x="98" y="2119"/>
                    </a:lnTo>
                    <a:lnTo>
                      <a:pt x="49" y="2290"/>
                    </a:lnTo>
                    <a:lnTo>
                      <a:pt x="0" y="2460"/>
                    </a:lnTo>
                    <a:lnTo>
                      <a:pt x="0" y="2607"/>
                    </a:lnTo>
                    <a:lnTo>
                      <a:pt x="0" y="2777"/>
                    </a:lnTo>
                    <a:lnTo>
                      <a:pt x="0" y="2948"/>
                    </a:lnTo>
                    <a:lnTo>
                      <a:pt x="25" y="3118"/>
                    </a:lnTo>
                    <a:lnTo>
                      <a:pt x="73" y="3264"/>
                    </a:lnTo>
                    <a:lnTo>
                      <a:pt x="146" y="3435"/>
                    </a:lnTo>
                    <a:lnTo>
                      <a:pt x="195" y="3581"/>
                    </a:lnTo>
                    <a:lnTo>
                      <a:pt x="293" y="3727"/>
                    </a:lnTo>
                    <a:lnTo>
                      <a:pt x="390" y="3873"/>
                    </a:lnTo>
                    <a:lnTo>
                      <a:pt x="707" y="4190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chemeClr val="accent1">
                    <a:alpha val="28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FFFFFF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1108;p48">
                <a:extLst>
                  <a:ext uri="{FF2B5EF4-FFF2-40B4-BE49-F238E27FC236}">
                    <a16:creationId xmlns:a16="http://schemas.microsoft.com/office/drawing/2014/main" id="{87F6C9F0-E7FF-2BBA-E5D8-1579BF5459C2}"/>
                  </a:ext>
                </a:extLst>
              </p:cNvPr>
              <p:cNvSpPr/>
              <p:nvPr/>
            </p:nvSpPr>
            <p:spPr>
              <a:xfrm>
                <a:off x="2850400" y="4372975"/>
                <a:ext cx="54825" cy="5482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3" fill="none" extrusionOk="0">
                    <a:moveTo>
                      <a:pt x="2192" y="0"/>
                    </a:moveTo>
                    <a:lnTo>
                      <a:pt x="0" y="2192"/>
                    </a:lnTo>
                  </a:path>
                </a:pathLst>
              </a:custGeom>
              <a:noFill/>
              <a:ln w="12175" cap="rnd" cmpd="sng">
                <a:solidFill>
                  <a:schemeClr val="accent1">
                    <a:alpha val="28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FFFFFF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1109;p48">
                <a:extLst>
                  <a:ext uri="{FF2B5EF4-FFF2-40B4-BE49-F238E27FC236}">
                    <a16:creationId xmlns:a16="http://schemas.microsoft.com/office/drawing/2014/main" id="{BD0EE9B0-175E-80BD-B051-0757E8B3E56E}"/>
                  </a:ext>
                </a:extLst>
              </p:cNvPr>
              <p:cNvSpPr/>
              <p:nvPr/>
            </p:nvSpPr>
            <p:spPr>
              <a:xfrm>
                <a:off x="2646425" y="4429600"/>
                <a:ext cx="156500" cy="156500"/>
              </a:xfrm>
              <a:custGeom>
                <a:avLst/>
                <a:gdLst/>
                <a:ahLst/>
                <a:cxnLst/>
                <a:rect l="l" t="t" r="r" b="b"/>
                <a:pathLst>
                  <a:path w="6260" h="6260" fill="none" extrusionOk="0">
                    <a:moveTo>
                      <a:pt x="5675" y="5334"/>
                    </a:moveTo>
                    <a:lnTo>
                      <a:pt x="5675" y="5334"/>
                    </a:lnTo>
                    <a:lnTo>
                      <a:pt x="5821" y="5139"/>
                    </a:lnTo>
                    <a:lnTo>
                      <a:pt x="5943" y="4945"/>
                    </a:lnTo>
                    <a:lnTo>
                      <a:pt x="6040" y="4725"/>
                    </a:lnTo>
                    <a:lnTo>
                      <a:pt x="6138" y="4506"/>
                    </a:lnTo>
                    <a:lnTo>
                      <a:pt x="6186" y="4287"/>
                    </a:lnTo>
                    <a:lnTo>
                      <a:pt x="6235" y="4043"/>
                    </a:lnTo>
                    <a:lnTo>
                      <a:pt x="6259" y="3824"/>
                    </a:lnTo>
                    <a:lnTo>
                      <a:pt x="6259" y="3581"/>
                    </a:lnTo>
                    <a:lnTo>
                      <a:pt x="6235" y="3361"/>
                    </a:lnTo>
                    <a:lnTo>
                      <a:pt x="6186" y="3118"/>
                    </a:lnTo>
                    <a:lnTo>
                      <a:pt x="6138" y="2899"/>
                    </a:lnTo>
                    <a:lnTo>
                      <a:pt x="6040" y="2680"/>
                    </a:lnTo>
                    <a:lnTo>
                      <a:pt x="5943" y="2460"/>
                    </a:lnTo>
                    <a:lnTo>
                      <a:pt x="5821" y="2266"/>
                    </a:lnTo>
                    <a:lnTo>
                      <a:pt x="5675" y="2071"/>
                    </a:lnTo>
                    <a:lnTo>
                      <a:pt x="5504" y="1900"/>
                    </a:lnTo>
                    <a:lnTo>
                      <a:pt x="5504" y="1900"/>
                    </a:lnTo>
                    <a:lnTo>
                      <a:pt x="5285" y="1705"/>
                    </a:lnTo>
                    <a:lnTo>
                      <a:pt x="4993" y="1510"/>
                    </a:lnTo>
                    <a:lnTo>
                      <a:pt x="4652" y="1316"/>
                    </a:lnTo>
                    <a:lnTo>
                      <a:pt x="4262" y="1145"/>
                    </a:lnTo>
                    <a:lnTo>
                      <a:pt x="3848" y="975"/>
                    </a:lnTo>
                    <a:lnTo>
                      <a:pt x="3410" y="804"/>
                    </a:lnTo>
                    <a:lnTo>
                      <a:pt x="2484" y="488"/>
                    </a:lnTo>
                    <a:lnTo>
                      <a:pt x="1608" y="244"/>
                    </a:lnTo>
                    <a:lnTo>
                      <a:pt x="853" y="74"/>
                    </a:lnTo>
                    <a:lnTo>
                      <a:pt x="536" y="25"/>
                    </a:lnTo>
                    <a:lnTo>
                      <a:pt x="292" y="0"/>
                    </a:lnTo>
                    <a:lnTo>
                      <a:pt x="122" y="0"/>
                    </a:lnTo>
                    <a:lnTo>
                      <a:pt x="25" y="25"/>
                    </a:lnTo>
                    <a:lnTo>
                      <a:pt x="25" y="25"/>
                    </a:lnTo>
                    <a:lnTo>
                      <a:pt x="0" y="122"/>
                    </a:lnTo>
                    <a:lnTo>
                      <a:pt x="0" y="293"/>
                    </a:lnTo>
                    <a:lnTo>
                      <a:pt x="25" y="536"/>
                    </a:lnTo>
                    <a:lnTo>
                      <a:pt x="73" y="853"/>
                    </a:lnTo>
                    <a:lnTo>
                      <a:pt x="244" y="1608"/>
                    </a:lnTo>
                    <a:lnTo>
                      <a:pt x="487" y="2485"/>
                    </a:lnTo>
                    <a:lnTo>
                      <a:pt x="804" y="3410"/>
                    </a:lnTo>
                    <a:lnTo>
                      <a:pt x="974" y="3849"/>
                    </a:lnTo>
                    <a:lnTo>
                      <a:pt x="1145" y="4263"/>
                    </a:lnTo>
                    <a:lnTo>
                      <a:pt x="1315" y="4652"/>
                    </a:lnTo>
                    <a:lnTo>
                      <a:pt x="1510" y="4993"/>
                    </a:lnTo>
                    <a:lnTo>
                      <a:pt x="1705" y="5286"/>
                    </a:lnTo>
                    <a:lnTo>
                      <a:pt x="1900" y="5505"/>
                    </a:lnTo>
                    <a:lnTo>
                      <a:pt x="1900" y="5505"/>
                    </a:lnTo>
                    <a:lnTo>
                      <a:pt x="2070" y="5675"/>
                    </a:lnTo>
                    <a:lnTo>
                      <a:pt x="2265" y="5821"/>
                    </a:lnTo>
                    <a:lnTo>
                      <a:pt x="2460" y="5943"/>
                    </a:lnTo>
                    <a:lnTo>
                      <a:pt x="2679" y="6041"/>
                    </a:lnTo>
                    <a:lnTo>
                      <a:pt x="2898" y="6138"/>
                    </a:lnTo>
                    <a:lnTo>
                      <a:pt x="3118" y="6187"/>
                    </a:lnTo>
                    <a:lnTo>
                      <a:pt x="3361" y="6235"/>
                    </a:lnTo>
                    <a:lnTo>
                      <a:pt x="3580" y="6260"/>
                    </a:lnTo>
                    <a:lnTo>
                      <a:pt x="3824" y="6260"/>
                    </a:lnTo>
                    <a:lnTo>
                      <a:pt x="4043" y="6235"/>
                    </a:lnTo>
                    <a:lnTo>
                      <a:pt x="4287" y="6187"/>
                    </a:lnTo>
                    <a:lnTo>
                      <a:pt x="4506" y="6138"/>
                    </a:lnTo>
                    <a:lnTo>
                      <a:pt x="4725" y="6041"/>
                    </a:lnTo>
                    <a:lnTo>
                      <a:pt x="4944" y="5943"/>
                    </a:lnTo>
                    <a:lnTo>
                      <a:pt x="5139" y="5821"/>
                    </a:lnTo>
                    <a:lnTo>
                      <a:pt x="5334" y="5675"/>
                    </a:lnTo>
                    <a:lnTo>
                      <a:pt x="5675" y="5334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chemeClr val="accent1">
                    <a:alpha val="28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FFFFFF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1110;p48">
                <a:extLst>
                  <a:ext uri="{FF2B5EF4-FFF2-40B4-BE49-F238E27FC236}">
                    <a16:creationId xmlns:a16="http://schemas.microsoft.com/office/drawing/2014/main" id="{A0E12EC3-680E-9E86-147E-78DF0C7346AF}"/>
                  </a:ext>
                </a:extLst>
              </p:cNvPr>
              <p:cNvSpPr/>
              <p:nvPr/>
            </p:nvSpPr>
            <p:spPr>
              <a:xfrm>
                <a:off x="2696350" y="4479525"/>
                <a:ext cx="87100" cy="87100"/>
              </a:xfrm>
              <a:custGeom>
                <a:avLst/>
                <a:gdLst/>
                <a:ahLst/>
                <a:cxnLst/>
                <a:rect l="l" t="t" r="r" b="b"/>
                <a:pathLst>
                  <a:path w="3484" h="3484" fill="none" extrusionOk="0">
                    <a:moveTo>
                      <a:pt x="0" y="1"/>
                    </a:moveTo>
                    <a:lnTo>
                      <a:pt x="3483" y="3483"/>
                    </a:lnTo>
                  </a:path>
                </a:pathLst>
              </a:custGeom>
              <a:noFill/>
              <a:ln w="12175" cap="rnd" cmpd="sng">
                <a:solidFill>
                  <a:schemeClr val="accent1">
                    <a:alpha val="28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FFFFFF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1" name="Google Shape;118;p18">
            <a:extLst>
              <a:ext uri="{FF2B5EF4-FFF2-40B4-BE49-F238E27FC236}">
                <a16:creationId xmlns:a16="http://schemas.microsoft.com/office/drawing/2014/main" id="{5D6B12BB-12FB-02C2-76F6-5DB6C58EF0FF}"/>
              </a:ext>
            </a:extLst>
          </p:cNvPr>
          <p:cNvSpPr txBox="1">
            <a:spLocks/>
          </p:cNvSpPr>
          <p:nvPr/>
        </p:nvSpPr>
        <p:spPr>
          <a:xfrm>
            <a:off x="2357123" y="2902451"/>
            <a:ext cx="7757895" cy="2433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 defTabSz="1219170">
              <a:buClr>
                <a:srgbClr val="0091EA"/>
              </a:buClr>
            </a:pPr>
            <a:r>
              <a:rPr lang="es-ES" sz="7200" b="1" kern="0" dirty="0">
                <a:solidFill>
                  <a:srgbClr val="FFFFFF">
                    <a:lumMod val="65000"/>
                  </a:srgbClr>
                </a:solidFill>
              </a:rPr>
              <a:t>de la </a:t>
            </a:r>
          </a:p>
          <a:p>
            <a:pPr algn="ctr" defTabSz="1219170">
              <a:buClr>
                <a:srgbClr val="0091EA"/>
              </a:buClr>
            </a:pPr>
            <a:r>
              <a:rPr lang="es-ES" sz="7200" b="1" kern="0" dirty="0">
                <a:solidFill>
                  <a:srgbClr val="FFFFFF">
                    <a:lumMod val="65000"/>
                  </a:srgbClr>
                </a:solidFill>
              </a:rPr>
              <a:t>AI Factory</a:t>
            </a:r>
          </a:p>
        </p:txBody>
      </p:sp>
      <p:sp>
        <p:nvSpPr>
          <p:cNvPr id="22" name="Google Shape;119;p18">
            <a:extLst>
              <a:ext uri="{FF2B5EF4-FFF2-40B4-BE49-F238E27FC236}">
                <a16:creationId xmlns:a16="http://schemas.microsoft.com/office/drawing/2014/main" id="{140784DC-93C2-0143-C0FA-5D4C1FC20BDE}"/>
              </a:ext>
            </a:extLst>
          </p:cNvPr>
          <p:cNvSpPr txBox="1">
            <a:spLocks/>
          </p:cNvSpPr>
          <p:nvPr/>
        </p:nvSpPr>
        <p:spPr>
          <a:xfrm>
            <a:off x="197615" y="132886"/>
            <a:ext cx="3836355" cy="1635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Source Sans Pro"/>
              <a:buChar char="◎"/>
              <a:defRPr sz="3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○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◉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indent="0" algn="ctr" defTabSz="1219170">
              <a:spcBef>
                <a:spcPts val="800"/>
              </a:spcBef>
              <a:buClr>
                <a:srgbClr val="DC9328"/>
              </a:buClr>
              <a:buNone/>
            </a:pPr>
            <a:r>
              <a:rPr lang="es-ES" sz="4000" kern="0">
                <a:solidFill>
                  <a:srgbClr val="263238"/>
                </a:solidFill>
              </a:rPr>
              <a:t>COMPUTACIÓN</a:t>
            </a:r>
            <a:r>
              <a:rPr lang="es-ES" sz="2400" kern="0">
                <a:solidFill>
                  <a:srgbClr val="263238"/>
                </a:solidFill>
              </a:rPr>
              <a:t> optimizada IA, software específico</a:t>
            </a:r>
            <a:endParaRPr lang="es-ES" sz="4000" kern="0">
              <a:solidFill>
                <a:srgbClr val="263238"/>
              </a:solidFill>
            </a:endParaRPr>
          </a:p>
        </p:txBody>
      </p:sp>
      <p:sp>
        <p:nvSpPr>
          <p:cNvPr id="23" name="Google Shape;119;p18">
            <a:extLst>
              <a:ext uri="{FF2B5EF4-FFF2-40B4-BE49-F238E27FC236}">
                <a16:creationId xmlns:a16="http://schemas.microsoft.com/office/drawing/2014/main" id="{4D1E6DE6-EF15-BB42-37EA-8F6A3942665B}"/>
              </a:ext>
            </a:extLst>
          </p:cNvPr>
          <p:cNvSpPr txBox="1">
            <a:spLocks/>
          </p:cNvSpPr>
          <p:nvPr/>
        </p:nvSpPr>
        <p:spPr>
          <a:xfrm>
            <a:off x="8535352" y="813914"/>
            <a:ext cx="3656649" cy="1546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Source Sans Pro"/>
              <a:buChar char="◎"/>
              <a:defRPr sz="3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○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◉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indent="0" algn="ctr" defTabSz="1219170">
              <a:lnSpc>
                <a:spcPts val="4800"/>
              </a:lnSpc>
              <a:spcBef>
                <a:spcPts val="800"/>
              </a:spcBef>
              <a:buClr>
                <a:srgbClr val="DC9328"/>
              </a:buClr>
              <a:buNone/>
            </a:pPr>
            <a:r>
              <a:rPr lang="es-ES" sz="4000" kern="0" dirty="0">
                <a:solidFill>
                  <a:srgbClr val="263238"/>
                </a:solidFill>
              </a:rPr>
              <a:t>MODELOS</a:t>
            </a:r>
          </a:p>
          <a:p>
            <a:pPr marL="0" indent="0" algn="ctr" defTabSz="1219170">
              <a:spcBef>
                <a:spcPts val="800"/>
              </a:spcBef>
              <a:buClr>
                <a:srgbClr val="DC9328"/>
              </a:buClr>
              <a:buNone/>
            </a:pPr>
            <a:r>
              <a:rPr lang="es-ES" sz="2400" kern="0" dirty="0">
                <a:solidFill>
                  <a:srgbClr val="263238"/>
                </a:solidFill>
              </a:rPr>
              <a:t>Repositorio, entrenamiento, inferencia, </a:t>
            </a:r>
            <a:r>
              <a:rPr lang="es-ES" sz="2400" kern="0" dirty="0" err="1">
                <a:solidFill>
                  <a:srgbClr val="263238"/>
                </a:solidFill>
              </a:rPr>
              <a:t>sandboxes</a:t>
            </a:r>
            <a:r>
              <a:rPr lang="es-ES" sz="2400" kern="0" dirty="0">
                <a:solidFill>
                  <a:srgbClr val="263238"/>
                </a:solidFill>
              </a:rPr>
              <a:t>…</a:t>
            </a:r>
          </a:p>
          <a:p>
            <a:pPr marL="0" indent="0" algn="r" defTabSz="1219170">
              <a:lnSpc>
                <a:spcPts val="4800"/>
              </a:lnSpc>
              <a:spcBef>
                <a:spcPts val="800"/>
              </a:spcBef>
              <a:buClr>
                <a:srgbClr val="DC9328"/>
              </a:buClr>
              <a:buNone/>
            </a:pPr>
            <a:endParaRPr lang="es-ES" sz="4000" kern="0" dirty="0">
              <a:solidFill>
                <a:srgbClr val="263238"/>
              </a:solidFill>
            </a:endParaRPr>
          </a:p>
        </p:txBody>
      </p:sp>
      <p:sp>
        <p:nvSpPr>
          <p:cNvPr id="24" name="Google Shape;119;p18">
            <a:extLst>
              <a:ext uri="{FF2B5EF4-FFF2-40B4-BE49-F238E27FC236}">
                <a16:creationId xmlns:a16="http://schemas.microsoft.com/office/drawing/2014/main" id="{248699F4-C3B1-F5B9-B430-D8DB91B884DD}"/>
              </a:ext>
            </a:extLst>
          </p:cNvPr>
          <p:cNvSpPr txBox="1">
            <a:spLocks/>
          </p:cNvSpPr>
          <p:nvPr/>
        </p:nvSpPr>
        <p:spPr>
          <a:xfrm>
            <a:off x="4880857" y="4968860"/>
            <a:ext cx="2822719" cy="15339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Source Sans Pro"/>
              <a:buChar char="◎"/>
              <a:defRPr sz="3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○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◉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indent="0" algn="ctr" defTabSz="1219170">
              <a:spcBef>
                <a:spcPts val="800"/>
              </a:spcBef>
              <a:buClr>
                <a:srgbClr val="DC9328"/>
              </a:buClr>
              <a:buNone/>
            </a:pPr>
            <a:r>
              <a:rPr lang="es-ES" sz="4000" kern="0">
                <a:solidFill>
                  <a:srgbClr val="263238"/>
                </a:solidFill>
              </a:rPr>
              <a:t>Marco Ético </a:t>
            </a:r>
            <a:r>
              <a:rPr lang="es-ES" sz="2400" kern="0" err="1">
                <a:solidFill>
                  <a:srgbClr val="263238"/>
                </a:solidFill>
              </a:rPr>
              <a:t>TEEs</a:t>
            </a:r>
            <a:r>
              <a:rPr lang="es-ES" sz="2400" kern="0">
                <a:solidFill>
                  <a:srgbClr val="263238"/>
                </a:solidFill>
              </a:rPr>
              <a:t>, </a:t>
            </a:r>
            <a:r>
              <a:rPr lang="es-ES" sz="2400" kern="0" err="1">
                <a:solidFill>
                  <a:srgbClr val="263238"/>
                </a:solidFill>
              </a:rPr>
              <a:t>PETs</a:t>
            </a:r>
            <a:r>
              <a:rPr lang="es-ES" sz="2400" kern="0">
                <a:solidFill>
                  <a:srgbClr val="263238"/>
                </a:solidFill>
              </a:rPr>
              <a:t>,  confiable, inclusivo</a:t>
            </a:r>
            <a:endParaRPr lang="es-ES" sz="4000" kern="0">
              <a:solidFill>
                <a:srgbClr val="263238"/>
              </a:solidFill>
            </a:endParaRPr>
          </a:p>
          <a:p>
            <a:pPr marL="0" indent="0" algn="r" defTabSz="1219170">
              <a:lnSpc>
                <a:spcPts val="4800"/>
              </a:lnSpc>
              <a:spcBef>
                <a:spcPts val="800"/>
              </a:spcBef>
              <a:buClr>
                <a:srgbClr val="DC9328"/>
              </a:buClr>
              <a:buNone/>
            </a:pPr>
            <a:endParaRPr lang="es-ES" sz="4000" kern="0">
              <a:solidFill>
                <a:srgbClr val="263238"/>
              </a:solidFill>
            </a:endParaRPr>
          </a:p>
        </p:txBody>
      </p:sp>
      <p:sp>
        <p:nvSpPr>
          <p:cNvPr id="26" name="Google Shape;119;p18">
            <a:extLst>
              <a:ext uri="{FF2B5EF4-FFF2-40B4-BE49-F238E27FC236}">
                <a16:creationId xmlns:a16="http://schemas.microsoft.com/office/drawing/2014/main" id="{C0B40E30-2A0A-AFBE-A9E0-95A4F47D2356}"/>
              </a:ext>
            </a:extLst>
          </p:cNvPr>
          <p:cNvSpPr txBox="1">
            <a:spLocks/>
          </p:cNvSpPr>
          <p:nvPr/>
        </p:nvSpPr>
        <p:spPr>
          <a:xfrm>
            <a:off x="-7343" y="2549115"/>
            <a:ext cx="3331611" cy="995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Source Sans Pro"/>
              <a:buChar char="◎"/>
              <a:defRPr sz="3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○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◉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indent="0" algn="ctr" defTabSz="1219170">
              <a:spcBef>
                <a:spcPts val="800"/>
              </a:spcBef>
              <a:buClr>
                <a:srgbClr val="DC9328"/>
              </a:buClr>
              <a:buNone/>
            </a:pPr>
            <a:r>
              <a:rPr lang="es-ES" sz="4000" kern="0">
                <a:solidFill>
                  <a:srgbClr val="263238"/>
                </a:solidFill>
              </a:rPr>
              <a:t>SOPORTE </a:t>
            </a:r>
          </a:p>
          <a:p>
            <a:pPr marL="0" indent="0" algn="ctr" defTabSz="1219170">
              <a:spcBef>
                <a:spcPts val="800"/>
              </a:spcBef>
              <a:buClr>
                <a:srgbClr val="DC9328"/>
              </a:buClr>
              <a:buNone/>
            </a:pPr>
            <a:r>
              <a:rPr lang="es-ES" sz="2400" kern="0">
                <a:solidFill>
                  <a:srgbClr val="263238"/>
                </a:solidFill>
              </a:rPr>
              <a:t>ciclo de vida completo de IA</a:t>
            </a:r>
            <a:endParaRPr lang="es-ES" sz="4000" kern="0">
              <a:solidFill>
                <a:srgbClr val="263238"/>
              </a:solidFill>
            </a:endParaRPr>
          </a:p>
        </p:txBody>
      </p:sp>
      <p:sp>
        <p:nvSpPr>
          <p:cNvPr id="27" name="Google Shape;119;p18">
            <a:extLst>
              <a:ext uri="{FF2B5EF4-FFF2-40B4-BE49-F238E27FC236}">
                <a16:creationId xmlns:a16="http://schemas.microsoft.com/office/drawing/2014/main" id="{236D690E-7E94-FA2A-3C1A-1FB4E612DDFF}"/>
              </a:ext>
            </a:extLst>
          </p:cNvPr>
          <p:cNvSpPr txBox="1">
            <a:spLocks/>
          </p:cNvSpPr>
          <p:nvPr/>
        </p:nvSpPr>
        <p:spPr>
          <a:xfrm>
            <a:off x="4346776" y="534619"/>
            <a:ext cx="3836355" cy="1548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Source Sans Pro"/>
              <a:buChar char="◎"/>
              <a:defRPr sz="3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○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◉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indent="0" algn="ctr" defTabSz="1219170">
              <a:spcBef>
                <a:spcPts val="800"/>
              </a:spcBef>
              <a:buClr>
                <a:srgbClr val="DC9328"/>
              </a:buClr>
              <a:buNone/>
            </a:pPr>
            <a:r>
              <a:rPr lang="es-ES" sz="4000" kern="0">
                <a:solidFill>
                  <a:srgbClr val="263238"/>
                </a:solidFill>
              </a:rPr>
              <a:t>FORMACIÓN</a:t>
            </a:r>
            <a:r>
              <a:rPr lang="es-ES" sz="2400" kern="0">
                <a:solidFill>
                  <a:srgbClr val="263238"/>
                </a:solidFill>
              </a:rPr>
              <a:t>, acompañamiento, becas</a:t>
            </a:r>
            <a:endParaRPr lang="es-ES" sz="4000" kern="0">
              <a:solidFill>
                <a:srgbClr val="263238"/>
              </a:solidFill>
            </a:endParaRPr>
          </a:p>
        </p:txBody>
      </p:sp>
      <p:sp>
        <p:nvSpPr>
          <p:cNvPr id="28" name="Google Shape;119;p18">
            <a:extLst>
              <a:ext uri="{FF2B5EF4-FFF2-40B4-BE49-F238E27FC236}">
                <a16:creationId xmlns:a16="http://schemas.microsoft.com/office/drawing/2014/main" id="{C756B5EA-AB67-22D1-66CE-023BD3B2DCE6}"/>
              </a:ext>
            </a:extLst>
          </p:cNvPr>
          <p:cNvSpPr txBox="1">
            <a:spLocks/>
          </p:cNvSpPr>
          <p:nvPr/>
        </p:nvSpPr>
        <p:spPr>
          <a:xfrm>
            <a:off x="8183131" y="4828643"/>
            <a:ext cx="3836355" cy="995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Source Sans Pro"/>
              <a:buChar char="◎"/>
              <a:defRPr sz="3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○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◉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indent="0" algn="ctr" defTabSz="1219170">
              <a:spcBef>
                <a:spcPts val="800"/>
              </a:spcBef>
              <a:buClr>
                <a:srgbClr val="DC9328"/>
              </a:buClr>
              <a:buNone/>
            </a:pPr>
            <a:r>
              <a:rPr lang="es-ES" sz="4000" kern="0">
                <a:solidFill>
                  <a:srgbClr val="263238"/>
                </a:solidFill>
              </a:rPr>
              <a:t>Asesoramiento</a:t>
            </a:r>
            <a:r>
              <a:rPr lang="es-ES" sz="2400" kern="0">
                <a:solidFill>
                  <a:srgbClr val="263238"/>
                </a:solidFill>
              </a:rPr>
              <a:t> especializado, por sectores, volumen…</a:t>
            </a:r>
            <a:endParaRPr lang="es-ES" sz="4000" kern="0">
              <a:solidFill>
                <a:srgbClr val="263238"/>
              </a:solidFill>
            </a:endParaRPr>
          </a:p>
        </p:txBody>
      </p:sp>
      <p:grpSp>
        <p:nvGrpSpPr>
          <p:cNvPr id="30" name="Google Shape;303;p31">
            <a:extLst>
              <a:ext uri="{FF2B5EF4-FFF2-40B4-BE49-F238E27FC236}">
                <a16:creationId xmlns:a16="http://schemas.microsoft.com/office/drawing/2014/main" id="{18D4988F-0A6E-6B43-05C8-FE65AEFFDD77}"/>
              </a:ext>
            </a:extLst>
          </p:cNvPr>
          <p:cNvGrpSpPr/>
          <p:nvPr/>
        </p:nvGrpSpPr>
        <p:grpSpPr>
          <a:xfrm>
            <a:off x="2320631" y="1746025"/>
            <a:ext cx="1003637" cy="677543"/>
            <a:chOff x="5247525" y="3007275"/>
            <a:chExt cx="517575" cy="384825"/>
          </a:xfrm>
        </p:grpSpPr>
        <p:sp>
          <p:nvSpPr>
            <p:cNvPr id="31" name="Google Shape;304;p31">
              <a:extLst>
                <a:ext uri="{FF2B5EF4-FFF2-40B4-BE49-F238E27FC236}">
                  <a16:creationId xmlns:a16="http://schemas.microsoft.com/office/drawing/2014/main" id="{B224A370-686A-9630-9AA0-1564156A6347}"/>
                </a:ext>
              </a:extLst>
            </p:cNvPr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91EA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305;p31">
              <a:extLst>
                <a:ext uri="{FF2B5EF4-FFF2-40B4-BE49-F238E27FC236}">
                  <a16:creationId xmlns:a16="http://schemas.microsoft.com/office/drawing/2014/main" id="{0944AB30-C930-6D91-9A15-A49B72E846D5}"/>
                </a:ext>
              </a:extLst>
            </p:cNvPr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91EA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34" name="Imagen 33" descr="Imagen que contiene Icono&#10;&#10;El contenido generado por IA puede ser incorrecto.">
            <a:extLst>
              <a:ext uri="{FF2B5EF4-FFF2-40B4-BE49-F238E27FC236}">
                <a16:creationId xmlns:a16="http://schemas.microsoft.com/office/drawing/2014/main" id="{6D2EB751-92AD-D3A4-9632-A90C150AAAA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1939" y="4056467"/>
            <a:ext cx="806159" cy="871523"/>
          </a:xfrm>
          <a:prstGeom prst="rect">
            <a:avLst/>
          </a:prstGeom>
        </p:spPr>
      </p:pic>
      <p:pic>
        <p:nvPicPr>
          <p:cNvPr id="36" name="Imagen 35" descr="Imagen que contiene Icono&#10;&#10;El contenido generado por IA puede ser incorrecto.">
            <a:extLst>
              <a:ext uri="{FF2B5EF4-FFF2-40B4-BE49-F238E27FC236}">
                <a16:creationId xmlns:a16="http://schemas.microsoft.com/office/drawing/2014/main" id="{1BFB02F4-EA99-BF8D-F22F-B9E11C6786F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6163" y="4190080"/>
            <a:ext cx="870541" cy="90318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674D6B-635A-0046-1CB8-11696291CD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FC3CF38B-40EE-8E51-21A7-8148F15FB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655" y="38120"/>
            <a:ext cx="10040720" cy="1325563"/>
          </a:xfrm>
        </p:spPr>
        <p:txBody>
          <a:bodyPr>
            <a:normAutofit/>
          </a:bodyPr>
          <a:lstStyle/>
          <a:p>
            <a:pPr algn="ctr"/>
            <a:r>
              <a:rPr lang="es-ES" sz="3200" dirty="0">
                <a:solidFill>
                  <a:schemeClr val="bg1"/>
                </a:solidFill>
              </a:rPr>
              <a:t>Centro de Supercomputación de Galicia (CESGA): </a:t>
            </a:r>
            <a:br>
              <a:rPr lang="es-ES" sz="3200" dirty="0">
                <a:solidFill>
                  <a:schemeClr val="bg1"/>
                </a:solidFill>
              </a:rPr>
            </a:br>
            <a:r>
              <a:rPr lang="es-ES" sz="3200" dirty="0">
                <a:solidFill>
                  <a:schemeClr val="bg1"/>
                </a:solidFill>
              </a:rPr>
              <a:t>Evolución técnica al servicio de la investigación y la ciencia</a:t>
            </a:r>
          </a:p>
        </p:txBody>
      </p:sp>
      <p:grpSp>
        <p:nvGrpSpPr>
          <p:cNvPr id="35" name="Grupo 34">
            <a:extLst>
              <a:ext uri="{FF2B5EF4-FFF2-40B4-BE49-F238E27FC236}">
                <a16:creationId xmlns:a16="http://schemas.microsoft.com/office/drawing/2014/main" id="{4E42B53B-6D67-154A-BA6B-7523908155AF}"/>
              </a:ext>
            </a:extLst>
          </p:cNvPr>
          <p:cNvGrpSpPr/>
          <p:nvPr/>
        </p:nvGrpSpPr>
        <p:grpSpPr>
          <a:xfrm>
            <a:off x="1038616" y="1380761"/>
            <a:ext cx="10381735" cy="4630886"/>
            <a:chOff x="838200" y="1831698"/>
            <a:chExt cx="9433680" cy="3874597"/>
          </a:xfrm>
        </p:grpSpPr>
        <p:pic>
          <p:nvPicPr>
            <p:cNvPr id="8" name="Picture 8">
              <a:extLst>
                <a:ext uri="{FF2B5EF4-FFF2-40B4-BE49-F238E27FC236}">
                  <a16:creationId xmlns:a16="http://schemas.microsoft.com/office/drawing/2014/main" id="{C1163405-CEC0-CBCC-7FCD-417F0F41B9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7412" y="1907898"/>
              <a:ext cx="2533650" cy="17907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9" name="Group 265">
              <a:extLst>
                <a:ext uri="{FF2B5EF4-FFF2-40B4-BE49-F238E27FC236}">
                  <a16:creationId xmlns:a16="http://schemas.microsoft.com/office/drawing/2014/main" id="{8CDC98CA-3BBA-5CB3-DDFC-46074C29F5B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38200" y="1831698"/>
              <a:ext cx="1395412" cy="1866900"/>
              <a:chOff x="105" y="380"/>
              <a:chExt cx="879" cy="1176"/>
            </a:xfrm>
          </p:grpSpPr>
          <p:pic>
            <p:nvPicPr>
              <p:cNvPr id="10" name="Picture 5">
                <a:extLst>
                  <a:ext uri="{FF2B5EF4-FFF2-40B4-BE49-F238E27FC236}">
                    <a16:creationId xmlns:a16="http://schemas.microsoft.com/office/drawing/2014/main" id="{E8DE8188-866B-CCAA-7BA5-B216720EBAA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5" y="632"/>
                <a:ext cx="822" cy="92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1" name="Picture 6">
                <a:extLst>
                  <a:ext uri="{FF2B5EF4-FFF2-40B4-BE49-F238E27FC236}">
                    <a16:creationId xmlns:a16="http://schemas.microsoft.com/office/drawing/2014/main" id="{EB56996F-E492-C67C-FBB5-1DB3E620CB1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0" y="380"/>
                <a:ext cx="534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2" name="Text Box 7">
                <a:extLst>
                  <a:ext uri="{FF2B5EF4-FFF2-40B4-BE49-F238E27FC236}">
                    <a16:creationId xmlns:a16="http://schemas.microsoft.com/office/drawing/2014/main" id="{C62817D4-625B-AC6E-4C3A-8D708EE26CB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5" y="428"/>
                <a:ext cx="555" cy="21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14400">
                  <a:lnSpc>
                    <a:spcPct val="50000"/>
                  </a:lnSpc>
                  <a:spcBef>
                    <a:spcPct val="50000"/>
                  </a:spcBef>
                </a:pPr>
                <a:r>
                  <a:rPr lang="es-ES" altLang="gl-ES" sz="1100">
                    <a:solidFill>
                      <a:srgbClr val="808080"/>
                    </a:solidFill>
                    <a:latin typeface="Impact" panose="020B0806030902050204" pitchFamily="34" charset="0"/>
                  </a:rPr>
                  <a:t>1993</a:t>
                </a:r>
              </a:p>
              <a:p>
                <a:pPr defTabSz="914400">
                  <a:lnSpc>
                    <a:spcPct val="50000"/>
                  </a:lnSpc>
                  <a:spcBef>
                    <a:spcPct val="50000"/>
                  </a:spcBef>
                </a:pPr>
                <a:r>
                  <a:rPr lang="es-ES" altLang="gl-ES" sz="1100">
                    <a:solidFill>
                      <a:srgbClr val="808080"/>
                    </a:solidFill>
                    <a:latin typeface="Impact" panose="020B0806030902050204" pitchFamily="34" charset="0"/>
                  </a:rPr>
                  <a:t>VP2400</a:t>
                </a:r>
              </a:p>
            </p:txBody>
          </p:sp>
        </p:grpSp>
        <p:pic>
          <p:nvPicPr>
            <p:cNvPr id="13" name="Picture 9">
              <a:extLst>
                <a:ext uri="{FF2B5EF4-FFF2-40B4-BE49-F238E27FC236}">
                  <a16:creationId xmlns:a16="http://schemas.microsoft.com/office/drawing/2014/main" id="{3E39FE5D-CF78-D892-24A0-753F0EFAB4D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81537" y="1917423"/>
              <a:ext cx="1533525" cy="17811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" name="Picture 10">
              <a:extLst>
                <a:ext uri="{FF2B5EF4-FFF2-40B4-BE49-F238E27FC236}">
                  <a16:creationId xmlns:a16="http://schemas.microsoft.com/office/drawing/2014/main" id="{BD9E7F5E-B5DB-B233-8663-61ECDA0728A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15062" y="1898373"/>
              <a:ext cx="1104900" cy="1838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" name="Picture 11">
              <a:extLst>
                <a:ext uri="{FF2B5EF4-FFF2-40B4-BE49-F238E27FC236}">
                  <a16:creationId xmlns:a16="http://schemas.microsoft.com/office/drawing/2014/main" id="{F51033B9-5B78-9489-B013-04579EE6D4A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00912" y="1949173"/>
              <a:ext cx="2362200" cy="17811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16" name="Group 266">
              <a:extLst>
                <a:ext uri="{FF2B5EF4-FFF2-40B4-BE49-F238E27FC236}">
                  <a16:creationId xmlns:a16="http://schemas.microsoft.com/office/drawing/2014/main" id="{95C63F01-22B3-3486-49B3-1BF2C078F6B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90612" y="3792261"/>
              <a:ext cx="6472238" cy="1828800"/>
              <a:chOff x="264" y="1615"/>
              <a:chExt cx="4077" cy="1152"/>
            </a:xfrm>
          </p:grpSpPr>
          <p:pic>
            <p:nvPicPr>
              <p:cNvPr id="17" name="Picture 12">
                <a:extLst>
                  <a:ext uri="{FF2B5EF4-FFF2-40B4-BE49-F238E27FC236}">
                    <a16:creationId xmlns:a16="http://schemas.microsoft.com/office/drawing/2014/main" id="{C6FFB84C-C874-115E-5D94-709EF3D2BF1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4" y="1615"/>
                <a:ext cx="3960" cy="11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8" name="Text Box 13">
                <a:extLst>
                  <a:ext uri="{FF2B5EF4-FFF2-40B4-BE49-F238E27FC236}">
                    <a16:creationId xmlns:a16="http://schemas.microsoft.com/office/drawing/2014/main" id="{B6712456-F652-37F9-88B6-B20526F94A6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86" y="1765"/>
                <a:ext cx="555" cy="11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lnSpc>
                    <a:spcPct val="50000"/>
                  </a:lnSpc>
                  <a:spcBef>
                    <a:spcPct val="50000"/>
                  </a:spcBef>
                </a:pPr>
                <a:r>
                  <a:rPr lang="es-ES" altLang="gl-ES" sz="1100">
                    <a:solidFill>
                      <a:srgbClr val="808080"/>
                    </a:solidFill>
                    <a:latin typeface="Impact" panose="020B0806030902050204" pitchFamily="34" charset="0"/>
                  </a:rPr>
                  <a:t>2014, 2015</a:t>
                </a:r>
              </a:p>
            </p:txBody>
          </p:sp>
        </p:grpSp>
        <p:grpSp>
          <p:nvGrpSpPr>
            <p:cNvPr id="19" name="Group 264">
              <a:extLst>
                <a:ext uri="{FF2B5EF4-FFF2-40B4-BE49-F238E27FC236}">
                  <a16:creationId xmlns:a16="http://schemas.microsoft.com/office/drawing/2014/main" id="{2F286781-6CCC-A4AE-8EC0-D62E4E84414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22746" y="3899720"/>
              <a:ext cx="1309687" cy="1806575"/>
              <a:chOff x="4341" y="1659"/>
              <a:chExt cx="825" cy="1138"/>
            </a:xfrm>
          </p:grpSpPr>
          <p:pic>
            <p:nvPicPr>
              <p:cNvPr id="20" name="Picture 15">
                <a:extLst>
                  <a:ext uri="{FF2B5EF4-FFF2-40B4-BE49-F238E27FC236}">
                    <a16:creationId xmlns:a16="http://schemas.microsoft.com/office/drawing/2014/main" id="{7977541E-3527-AA58-415C-5B9DC92471A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41" y="1876"/>
                <a:ext cx="684" cy="8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1" name="Picture 14" descr="IMG_6521">
                <a:extLst>
                  <a:ext uri="{FF2B5EF4-FFF2-40B4-BE49-F238E27FC236}">
                    <a16:creationId xmlns:a16="http://schemas.microsoft.com/office/drawing/2014/main" id="{BD4C64CB-89C8-7CBB-2DC8-83EB382BF18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75" y="1936"/>
                <a:ext cx="597" cy="69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2" name="Text Box 16">
                <a:extLst>
                  <a:ext uri="{FF2B5EF4-FFF2-40B4-BE49-F238E27FC236}">
                    <a16:creationId xmlns:a16="http://schemas.microsoft.com/office/drawing/2014/main" id="{9EBF88FE-0E88-08FD-DCCC-54CE6FA1AB0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51" y="1659"/>
                <a:ext cx="674" cy="21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lnSpc>
                    <a:spcPct val="50000"/>
                  </a:lnSpc>
                  <a:spcBef>
                    <a:spcPct val="50000"/>
                  </a:spcBef>
                </a:pPr>
                <a:r>
                  <a:rPr lang="es-ES" altLang="gl-ES" sz="1100">
                    <a:solidFill>
                      <a:srgbClr val="808080"/>
                    </a:solidFill>
                    <a:latin typeface="Impact" panose="020B0806030902050204" pitchFamily="34" charset="0"/>
                  </a:rPr>
                  <a:t>2015</a:t>
                </a:r>
              </a:p>
              <a:p>
                <a:pPr>
                  <a:lnSpc>
                    <a:spcPct val="50000"/>
                  </a:lnSpc>
                  <a:spcBef>
                    <a:spcPct val="50000"/>
                  </a:spcBef>
                </a:pPr>
                <a:r>
                  <a:rPr lang="es-ES" altLang="gl-ES" sz="1100">
                    <a:solidFill>
                      <a:srgbClr val="808080"/>
                    </a:solidFill>
                    <a:latin typeface="Impact" panose="020B0806030902050204" pitchFamily="34" charset="0"/>
                  </a:rPr>
                  <a:t>FINISTERRAE II</a:t>
                </a:r>
              </a:p>
            </p:txBody>
          </p:sp>
          <p:sp>
            <p:nvSpPr>
              <p:cNvPr id="23" name="Text Box 17">
                <a:extLst>
                  <a:ext uri="{FF2B5EF4-FFF2-40B4-BE49-F238E27FC236}">
                    <a16:creationId xmlns:a16="http://schemas.microsoft.com/office/drawing/2014/main" id="{FE64B970-65DC-02C6-25EB-78E8990A338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51" y="2686"/>
                <a:ext cx="815" cy="11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lnSpc>
                    <a:spcPct val="50000"/>
                  </a:lnSpc>
                  <a:spcBef>
                    <a:spcPct val="50000"/>
                  </a:spcBef>
                </a:pPr>
                <a:r>
                  <a:rPr lang="es-ES" altLang="gl-ES" sz="1100">
                    <a:solidFill>
                      <a:srgbClr val="808080"/>
                    </a:solidFill>
                    <a:latin typeface="Impact" panose="020B0806030902050204" pitchFamily="34" charset="0"/>
                  </a:rPr>
                  <a:t>328.000 GFLOPS</a:t>
                </a:r>
              </a:p>
            </p:txBody>
          </p:sp>
        </p:grpSp>
        <p:grpSp>
          <p:nvGrpSpPr>
            <p:cNvPr id="34" name="Grupo 33">
              <a:extLst>
                <a:ext uri="{FF2B5EF4-FFF2-40B4-BE49-F238E27FC236}">
                  <a16:creationId xmlns:a16="http://schemas.microsoft.com/office/drawing/2014/main" id="{97D5D794-6017-265E-9167-A0850750C76A}"/>
                </a:ext>
              </a:extLst>
            </p:cNvPr>
            <p:cNvGrpSpPr/>
            <p:nvPr/>
          </p:nvGrpSpPr>
          <p:grpSpPr>
            <a:xfrm>
              <a:off x="8978068" y="4203404"/>
              <a:ext cx="1085850" cy="1285875"/>
              <a:chOff x="10482263" y="618055"/>
              <a:chExt cx="1085850" cy="1285875"/>
            </a:xfrm>
          </p:grpSpPr>
          <p:pic>
            <p:nvPicPr>
              <p:cNvPr id="30" name="Picture 15">
                <a:extLst>
                  <a:ext uri="{FF2B5EF4-FFF2-40B4-BE49-F238E27FC236}">
                    <a16:creationId xmlns:a16="http://schemas.microsoft.com/office/drawing/2014/main" id="{863A6C2F-8D80-6345-1669-9CE5F87B6F0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482263" y="618055"/>
                <a:ext cx="1085850" cy="12858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5" name="Imagen 24">
                <a:extLst>
                  <a:ext uri="{FF2B5EF4-FFF2-40B4-BE49-F238E27FC236}">
                    <a16:creationId xmlns:a16="http://schemas.microsoft.com/office/drawing/2014/main" id="{9B2074C6-6617-34A0-AEDB-8BA8BC4D9E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0550974" y="724806"/>
                <a:ext cx="948428" cy="1106892"/>
              </a:xfrm>
              <a:prstGeom prst="rect">
                <a:avLst/>
              </a:prstGeom>
            </p:spPr>
          </p:pic>
        </p:grpSp>
        <p:sp>
          <p:nvSpPr>
            <p:cNvPr id="26" name="Text Box 16">
              <a:extLst>
                <a:ext uri="{FF2B5EF4-FFF2-40B4-BE49-F238E27FC236}">
                  <a16:creationId xmlns:a16="http://schemas.microsoft.com/office/drawing/2014/main" id="{A92C4530-F15B-2825-99E0-D250614DE8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010234" y="3862111"/>
              <a:ext cx="1069975" cy="3543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  <a:spcBef>
                  <a:spcPct val="50000"/>
                </a:spcBef>
              </a:pPr>
              <a:r>
                <a:rPr lang="es-ES" altLang="gl-ES" sz="1100">
                  <a:solidFill>
                    <a:srgbClr val="808080"/>
                  </a:solidFill>
                  <a:latin typeface="Impact" panose="020B0806030902050204" pitchFamily="34" charset="0"/>
                </a:rPr>
                <a:t>2022</a:t>
              </a:r>
            </a:p>
            <a:p>
              <a:pPr>
                <a:lnSpc>
                  <a:spcPct val="50000"/>
                </a:lnSpc>
                <a:spcBef>
                  <a:spcPct val="50000"/>
                </a:spcBef>
              </a:pPr>
              <a:r>
                <a:rPr lang="es-ES" altLang="gl-ES" sz="1100">
                  <a:solidFill>
                    <a:srgbClr val="808080"/>
                  </a:solidFill>
                  <a:latin typeface="Impact" panose="020B0806030902050204" pitchFamily="34" charset="0"/>
                </a:rPr>
                <a:t>FINISTERRAE III</a:t>
              </a:r>
            </a:p>
          </p:txBody>
        </p:sp>
        <p:sp>
          <p:nvSpPr>
            <p:cNvPr id="27" name="Text Box 17">
              <a:extLst>
                <a:ext uri="{FF2B5EF4-FFF2-40B4-BE49-F238E27FC236}">
                  <a16:creationId xmlns:a16="http://schemas.microsoft.com/office/drawing/2014/main" id="{B9A3D307-2B47-88C0-033A-0F35A27931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978068" y="5500642"/>
              <a:ext cx="1293812" cy="1851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  <a:spcBef>
                  <a:spcPct val="50000"/>
                </a:spcBef>
              </a:pPr>
              <a:r>
                <a:rPr lang="es-ES" altLang="gl-ES" sz="1100">
                  <a:solidFill>
                    <a:srgbClr val="808080"/>
                  </a:solidFill>
                  <a:latin typeface="Impact" panose="020B0806030902050204" pitchFamily="34" charset="0"/>
                </a:rPr>
                <a:t>4.360.000 GFLOPS</a:t>
              </a:r>
            </a:p>
          </p:txBody>
        </p:sp>
      </p:grp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EC9CB3E6-8854-8CDD-8082-21937C790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DC361-C5F9-BF48-8535-0487A58B668C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645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0C6623-1D0B-436D-2F08-C07DE8CAE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dirty="0"/>
              <a:t>Como vemos </a:t>
            </a:r>
            <a:r>
              <a:rPr lang="gl-ES" dirty="0" err="1"/>
              <a:t>nuestra</a:t>
            </a:r>
            <a:r>
              <a:rPr lang="gl-ES" dirty="0"/>
              <a:t> AIF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43C6406F-44E2-DD92-FB99-0A0608CF30E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s-ES" kern="0">
                <a:solidFill>
                  <a:srgbClr val="0091EA"/>
                </a:solidFill>
              </a:rPr>
              <a:pPr defTabSz="1219170">
                <a:buClr>
                  <a:srgbClr val="000000"/>
                </a:buClr>
              </a:pPr>
              <a:t>30</a:t>
            </a:fld>
            <a:endParaRPr lang="es-ES" kern="0">
              <a:solidFill>
                <a:srgbClr val="0091EA"/>
              </a:solidFill>
            </a:endParaRPr>
          </a:p>
        </p:txBody>
      </p:sp>
      <p:sp>
        <p:nvSpPr>
          <p:cNvPr id="6" name="Marcador de texto 3">
            <a:extLst>
              <a:ext uri="{FF2B5EF4-FFF2-40B4-BE49-F238E27FC236}">
                <a16:creationId xmlns:a16="http://schemas.microsoft.com/office/drawing/2014/main" id="{8D191794-9224-0838-1CD8-1ADA8169DD6A}"/>
              </a:ext>
            </a:extLst>
          </p:cNvPr>
          <p:cNvSpPr>
            <a:spLocks noGrp="1"/>
          </p:cNvSpPr>
          <p:nvPr/>
        </p:nvSpPr>
        <p:spPr>
          <a:xfrm>
            <a:off x="1110245" y="1568335"/>
            <a:ext cx="10095600" cy="47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◎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○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◉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Char char="●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Char char="○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Char char="■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Char char="●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Char char="○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Char char="■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609585" indent="-507987" defTabSz="1219170">
              <a:spcBef>
                <a:spcPts val="800"/>
              </a:spcBef>
              <a:buClr>
                <a:srgbClr val="DC9328"/>
              </a:buClr>
            </a:pPr>
            <a:r>
              <a:rPr lang="gl-ES" kern="0" dirty="0">
                <a:solidFill>
                  <a:srgbClr val="263238"/>
                </a:solidFill>
              </a:rPr>
              <a:t>Un centro de excelencia, innovación </a:t>
            </a:r>
            <a:r>
              <a:rPr lang="gl-ES" kern="0" dirty="0" err="1">
                <a:solidFill>
                  <a:srgbClr val="263238"/>
                </a:solidFill>
              </a:rPr>
              <a:t>y</a:t>
            </a:r>
            <a:r>
              <a:rPr lang="gl-ES" kern="0" dirty="0">
                <a:solidFill>
                  <a:srgbClr val="263238"/>
                </a:solidFill>
              </a:rPr>
              <a:t> transferencia</a:t>
            </a:r>
          </a:p>
          <a:p>
            <a:pPr marL="609585" indent="-507987" defTabSz="1219170">
              <a:spcBef>
                <a:spcPts val="800"/>
              </a:spcBef>
              <a:buClr>
                <a:srgbClr val="DC9328"/>
              </a:buClr>
            </a:pPr>
            <a:r>
              <a:rPr lang="gl-ES" kern="0" dirty="0" err="1">
                <a:solidFill>
                  <a:srgbClr val="263238"/>
                </a:solidFill>
              </a:rPr>
              <a:t>Espíritu</a:t>
            </a:r>
            <a:r>
              <a:rPr lang="gl-ES" kern="0" dirty="0">
                <a:solidFill>
                  <a:srgbClr val="263238"/>
                </a:solidFill>
              </a:rPr>
              <a:t> de de </a:t>
            </a:r>
            <a:r>
              <a:rPr lang="gl-ES" kern="0" dirty="0" err="1">
                <a:solidFill>
                  <a:srgbClr val="263238"/>
                </a:solidFill>
              </a:rPr>
              <a:t>continuidad</a:t>
            </a:r>
            <a:endParaRPr lang="gl-ES" kern="0" dirty="0">
              <a:solidFill>
                <a:srgbClr val="263238"/>
              </a:solidFill>
            </a:endParaRPr>
          </a:p>
          <a:p>
            <a:pPr marL="609585" indent="-507987" defTabSz="1219170">
              <a:spcBef>
                <a:spcPts val="800"/>
              </a:spcBef>
              <a:buClr>
                <a:srgbClr val="DC9328"/>
              </a:buClr>
            </a:pPr>
            <a:r>
              <a:rPr lang="gl-ES" kern="0" dirty="0">
                <a:solidFill>
                  <a:srgbClr val="263238"/>
                </a:solidFill>
              </a:rPr>
              <a:t>Club selecto, con oportunidades de </a:t>
            </a:r>
            <a:r>
              <a:rPr lang="gl-ES" kern="0" dirty="0" err="1">
                <a:solidFill>
                  <a:srgbClr val="263238"/>
                </a:solidFill>
              </a:rPr>
              <a:t>financiamiento</a:t>
            </a:r>
            <a:r>
              <a:rPr lang="gl-ES" kern="0" dirty="0">
                <a:solidFill>
                  <a:srgbClr val="263238"/>
                </a:solidFill>
              </a:rPr>
              <a:t> únicas</a:t>
            </a:r>
          </a:p>
          <a:p>
            <a:pPr marL="609585" indent="-507987" defTabSz="1219170">
              <a:spcBef>
                <a:spcPts val="800"/>
              </a:spcBef>
              <a:buClr>
                <a:srgbClr val="DC9328"/>
              </a:buClr>
            </a:pPr>
            <a:r>
              <a:rPr lang="gl-ES" kern="0" dirty="0">
                <a:solidFill>
                  <a:srgbClr val="263238"/>
                </a:solidFill>
              </a:rPr>
              <a:t>Es clave </a:t>
            </a:r>
            <a:r>
              <a:rPr lang="gl-ES" kern="0" dirty="0" err="1">
                <a:solidFill>
                  <a:srgbClr val="263238"/>
                </a:solidFill>
              </a:rPr>
              <a:t>hacerlo</a:t>
            </a:r>
            <a:r>
              <a:rPr lang="gl-ES" kern="0" dirty="0">
                <a:solidFill>
                  <a:srgbClr val="263238"/>
                </a:solidFill>
              </a:rPr>
              <a:t> </a:t>
            </a:r>
            <a:r>
              <a:rPr lang="gl-ES" kern="0" dirty="0" err="1">
                <a:solidFill>
                  <a:srgbClr val="263238"/>
                </a:solidFill>
              </a:rPr>
              <a:t>bien</a:t>
            </a:r>
            <a:r>
              <a:rPr lang="gl-ES" kern="0" dirty="0">
                <a:solidFill>
                  <a:srgbClr val="263238"/>
                </a:solidFill>
              </a:rPr>
              <a:t> para </a:t>
            </a:r>
            <a:r>
              <a:rPr lang="gl-ES" kern="0" dirty="0" err="1">
                <a:solidFill>
                  <a:srgbClr val="263238"/>
                </a:solidFill>
              </a:rPr>
              <a:t>tener</a:t>
            </a:r>
            <a:r>
              <a:rPr lang="gl-ES" kern="0" dirty="0">
                <a:solidFill>
                  <a:srgbClr val="263238"/>
                </a:solidFill>
              </a:rPr>
              <a:t> </a:t>
            </a:r>
            <a:r>
              <a:rPr lang="gl-ES" kern="0" dirty="0" err="1">
                <a:solidFill>
                  <a:srgbClr val="263238"/>
                </a:solidFill>
              </a:rPr>
              <a:t>continuidad</a:t>
            </a:r>
            <a:endParaRPr lang="gl-ES" kern="0" dirty="0">
              <a:solidFill>
                <a:srgbClr val="263238"/>
              </a:solidFill>
            </a:endParaRPr>
          </a:p>
          <a:p>
            <a:pPr marL="101598" indent="0" defTabSz="1219170">
              <a:spcBef>
                <a:spcPts val="800"/>
              </a:spcBef>
              <a:buClr>
                <a:srgbClr val="DC9328"/>
              </a:buClr>
              <a:buNone/>
            </a:pPr>
            <a:endParaRPr lang="gl-ES" b="1" kern="0" dirty="0">
              <a:solidFill>
                <a:srgbClr val="263238"/>
              </a:solidFill>
            </a:endParaRPr>
          </a:p>
          <a:p>
            <a:pPr marL="101598" indent="0" defTabSz="1219170">
              <a:spcBef>
                <a:spcPts val="800"/>
              </a:spcBef>
              <a:buClr>
                <a:srgbClr val="DC9328"/>
              </a:buClr>
              <a:buNone/>
            </a:pPr>
            <a:r>
              <a:rPr lang="gl-ES" b="1" kern="0" dirty="0">
                <a:solidFill>
                  <a:srgbClr val="263238"/>
                </a:solidFill>
              </a:rPr>
              <a:t>Estado</a:t>
            </a:r>
          </a:p>
          <a:p>
            <a:pPr marL="609585" indent="-507987" defTabSz="1219170">
              <a:spcBef>
                <a:spcPts val="800"/>
              </a:spcBef>
              <a:buClr>
                <a:srgbClr val="DC9328"/>
              </a:buClr>
            </a:pPr>
            <a:r>
              <a:rPr lang="gl-ES" kern="0" dirty="0">
                <a:solidFill>
                  <a:srgbClr val="263238"/>
                </a:solidFill>
              </a:rPr>
              <a:t>Firmado el </a:t>
            </a:r>
            <a:r>
              <a:rPr lang="gl-ES" kern="0" dirty="0" err="1">
                <a:solidFill>
                  <a:srgbClr val="263238"/>
                </a:solidFill>
              </a:rPr>
              <a:t>Hosting</a:t>
            </a:r>
            <a:r>
              <a:rPr lang="gl-ES" kern="0" dirty="0">
                <a:solidFill>
                  <a:srgbClr val="263238"/>
                </a:solidFill>
              </a:rPr>
              <a:t> </a:t>
            </a:r>
            <a:r>
              <a:rPr lang="gl-ES" kern="0" dirty="0" err="1">
                <a:solidFill>
                  <a:srgbClr val="263238"/>
                </a:solidFill>
              </a:rPr>
              <a:t>Agreement</a:t>
            </a:r>
            <a:r>
              <a:rPr lang="gl-ES" kern="0" dirty="0">
                <a:solidFill>
                  <a:srgbClr val="263238"/>
                </a:solidFill>
              </a:rPr>
              <a:t> y el </a:t>
            </a:r>
            <a:r>
              <a:rPr lang="gl-ES" kern="0" dirty="0" err="1">
                <a:solidFill>
                  <a:srgbClr val="263238"/>
                </a:solidFill>
              </a:rPr>
              <a:t>Grant</a:t>
            </a:r>
            <a:r>
              <a:rPr lang="gl-ES" kern="0" dirty="0">
                <a:solidFill>
                  <a:srgbClr val="263238"/>
                </a:solidFill>
              </a:rPr>
              <a:t> </a:t>
            </a:r>
            <a:r>
              <a:rPr lang="gl-ES" kern="0" dirty="0" err="1">
                <a:solidFill>
                  <a:srgbClr val="263238"/>
                </a:solidFill>
              </a:rPr>
              <a:t>Agreement</a:t>
            </a:r>
            <a:endParaRPr lang="gl-ES" kern="0" dirty="0">
              <a:solidFill>
                <a:srgbClr val="263238"/>
              </a:solidFill>
            </a:endParaRPr>
          </a:p>
          <a:p>
            <a:pPr marL="609585" indent="-507987" defTabSz="1219170">
              <a:spcBef>
                <a:spcPts val="800"/>
              </a:spcBef>
              <a:buClr>
                <a:srgbClr val="DC9328"/>
              </a:buClr>
            </a:pPr>
            <a:r>
              <a:rPr lang="gl-ES" kern="0" dirty="0">
                <a:solidFill>
                  <a:srgbClr val="263238"/>
                </a:solidFill>
              </a:rPr>
              <a:t>Supercomputador </a:t>
            </a:r>
            <a:r>
              <a:rPr lang="gl-ES" kern="0" dirty="0" err="1">
                <a:solidFill>
                  <a:srgbClr val="263238"/>
                </a:solidFill>
              </a:rPr>
              <a:t>vendrá</a:t>
            </a:r>
            <a:r>
              <a:rPr lang="gl-ES" kern="0" dirty="0">
                <a:solidFill>
                  <a:srgbClr val="263238"/>
                </a:solidFill>
              </a:rPr>
              <a:t> a partir del 2027</a:t>
            </a:r>
          </a:p>
          <a:p>
            <a:pPr marL="609585" indent="-507987" defTabSz="1219170">
              <a:spcBef>
                <a:spcPts val="800"/>
              </a:spcBef>
              <a:buClr>
                <a:srgbClr val="DC9328"/>
              </a:buClr>
            </a:pPr>
            <a:endParaRPr lang="gl-ES" kern="0" dirty="0">
              <a:solidFill>
                <a:srgbClr val="263238"/>
              </a:solidFill>
            </a:endParaRPr>
          </a:p>
          <a:p>
            <a:pPr marL="609585" indent="-507987" defTabSz="1219170">
              <a:spcBef>
                <a:spcPts val="800"/>
              </a:spcBef>
              <a:buClr>
                <a:srgbClr val="DC9328"/>
              </a:buClr>
            </a:pPr>
            <a:endParaRPr lang="gl-ES" kern="0" dirty="0">
              <a:solidFill>
                <a:srgbClr val="26323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539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2D420E5F-5D6F-D7C1-0959-A2316442378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s-ES" kern="0">
                <a:solidFill>
                  <a:srgbClr val="0091EA"/>
                </a:solidFill>
              </a:rPr>
              <a:pPr defTabSz="1219170">
                <a:buClr>
                  <a:srgbClr val="000000"/>
                </a:buClr>
              </a:pPr>
              <a:t>31</a:t>
            </a:fld>
            <a:endParaRPr lang="es-ES" kern="0">
              <a:solidFill>
                <a:srgbClr val="0091EA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DA047D3-9991-520C-3272-A01F83A50E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468"/>
          <a:stretch>
            <a:fillRect/>
          </a:stretch>
        </p:blipFill>
        <p:spPr>
          <a:xfrm>
            <a:off x="1" y="0"/>
            <a:ext cx="8009335" cy="6860659"/>
          </a:xfrm>
          <a:prstGeom prst="rect">
            <a:avLst/>
          </a:prstGeom>
        </p:spPr>
      </p:pic>
      <p:sp>
        <p:nvSpPr>
          <p:cNvPr id="5" name="Marcador de texto 3">
            <a:extLst>
              <a:ext uri="{FF2B5EF4-FFF2-40B4-BE49-F238E27FC236}">
                <a16:creationId xmlns:a16="http://schemas.microsoft.com/office/drawing/2014/main" id="{C3144D53-6AFF-AB5B-5870-331B09391A27}"/>
              </a:ext>
            </a:extLst>
          </p:cNvPr>
          <p:cNvSpPr txBox="1">
            <a:spLocks/>
          </p:cNvSpPr>
          <p:nvPr/>
        </p:nvSpPr>
        <p:spPr>
          <a:xfrm>
            <a:off x="8009336" y="2162977"/>
            <a:ext cx="4182665" cy="3962403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1219170"/>
            <a:r>
              <a:rPr lang="gl-ES" sz="3200" b="1" kern="0"/>
              <a:t>19 Factorías IA </a:t>
            </a:r>
            <a:r>
              <a:rPr lang="gl-ES" sz="3200" kern="0"/>
              <a:t>(</a:t>
            </a:r>
            <a:r>
              <a:rPr lang="gl-ES" sz="3200" kern="0" err="1"/>
              <a:t>AIFs</a:t>
            </a:r>
            <a:r>
              <a:rPr lang="gl-ES" sz="3200" kern="0"/>
              <a:t>) en 16 países</a:t>
            </a:r>
          </a:p>
          <a:p>
            <a:pPr defTabSz="1219170"/>
            <a:r>
              <a:rPr lang="gl-ES" sz="3200" kern="0"/>
              <a:t>+ 13 Antenas (</a:t>
            </a:r>
            <a:r>
              <a:rPr lang="gl-ES" sz="3200" kern="0" err="1"/>
              <a:t>AIFAs</a:t>
            </a:r>
            <a:r>
              <a:rPr lang="gl-ES" sz="3200" kern="0"/>
              <a:t>)</a:t>
            </a:r>
          </a:p>
          <a:p>
            <a:pPr defTabSz="1219170"/>
            <a:endParaRPr lang="gl-ES" sz="3200" kern="0"/>
          </a:p>
        </p:txBody>
      </p:sp>
    </p:spTree>
    <p:extLst>
      <p:ext uri="{BB962C8B-B14F-4D97-AF65-F5344CB8AC3E}">
        <p14:creationId xmlns:p14="http://schemas.microsoft.com/office/powerpoint/2010/main" val="2932065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E1DC241C-9875-47BD-1E7C-B8902D2C3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777922"/>
            <a:ext cx="10515600" cy="4640239"/>
          </a:xfrm>
        </p:spPr>
        <p:txBody>
          <a:bodyPr>
            <a:normAutofit/>
          </a:bodyPr>
          <a:lstStyle/>
          <a:p>
            <a:pPr algn="ctr"/>
            <a:r>
              <a:rPr lang="es-ES" sz="6700" dirty="0">
                <a:solidFill>
                  <a:schemeClr val="bg1"/>
                </a:solidFill>
              </a:rPr>
              <a:t> </a:t>
            </a:r>
            <a:br>
              <a:rPr lang="es-ES" sz="8000" dirty="0">
                <a:solidFill>
                  <a:schemeClr val="bg1"/>
                </a:solidFill>
              </a:rPr>
            </a:br>
            <a:br>
              <a:rPr lang="es-ES" sz="8000" dirty="0">
                <a:solidFill>
                  <a:schemeClr val="bg1"/>
                </a:solidFill>
              </a:rPr>
            </a:br>
            <a:r>
              <a:rPr lang="es-ES" sz="8000" dirty="0">
                <a:solidFill>
                  <a:schemeClr val="bg1"/>
                </a:solidFill>
              </a:rPr>
              <a:t>Gracias</a:t>
            </a:r>
            <a:br>
              <a:rPr lang="es-ES" sz="8000" dirty="0"/>
            </a:br>
            <a:r>
              <a:rPr lang="es-ES" sz="3200" dirty="0">
                <a:solidFill>
                  <a:schemeClr val="bg1"/>
                </a:solidFill>
              </a:rPr>
              <a:t> </a:t>
            </a:r>
            <a:br>
              <a:rPr lang="es-ES" sz="4800" dirty="0">
                <a:solidFill>
                  <a:schemeClr val="bg1"/>
                </a:solidFill>
              </a:rPr>
            </a:br>
            <a:r>
              <a:rPr lang="es-ES" sz="2400" dirty="0">
                <a:solidFill>
                  <a:schemeClr val="bg1"/>
                </a:solidFill>
              </a:rPr>
              <a:t>Natalia Costas Lago</a:t>
            </a:r>
            <a:br>
              <a:rPr lang="es-ES" sz="2400" dirty="0">
                <a:solidFill>
                  <a:schemeClr val="bg1"/>
                </a:solidFill>
              </a:rPr>
            </a:br>
            <a:r>
              <a:rPr lang="es-ES" sz="1800" dirty="0">
                <a:solidFill>
                  <a:schemeClr val="bg1"/>
                </a:solidFill>
              </a:rPr>
              <a:t>natalia [at] cesga [</a:t>
            </a:r>
            <a:r>
              <a:rPr lang="es-ES" sz="1800" dirty="0" err="1">
                <a:solidFill>
                  <a:schemeClr val="bg1"/>
                </a:solidFill>
              </a:rPr>
              <a:t>dot</a:t>
            </a:r>
            <a:r>
              <a:rPr lang="es-ES" sz="1800" dirty="0">
                <a:solidFill>
                  <a:schemeClr val="bg1"/>
                </a:solidFill>
              </a:rPr>
              <a:t>] es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E0C8CDED-2573-8655-48FE-CE77F851F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ES" smtClean="0"/>
              <a:pPr/>
              <a:t>32</a:t>
            </a:fld>
            <a:endParaRPr lang="es-ES"/>
          </a:p>
        </p:txBody>
      </p:sp>
      <p:pic>
        <p:nvPicPr>
          <p:cNvPr id="1026" name="Picture 2" descr="Imagen Corporativa archivos - Cesga - Centro de Supercomputación de Galicia">
            <a:extLst>
              <a:ext uri="{FF2B5EF4-FFF2-40B4-BE49-F238E27FC236}">
                <a16:creationId xmlns:a16="http://schemas.microsoft.com/office/drawing/2014/main" id="{11BF16BA-DF1B-4AE5-A06E-8D935469A8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863" y="1992573"/>
            <a:ext cx="2951217" cy="757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arca principal - Xunta de Galicia">
            <a:extLst>
              <a:ext uri="{FF2B5EF4-FFF2-40B4-BE49-F238E27FC236}">
                <a16:creationId xmlns:a16="http://schemas.microsoft.com/office/drawing/2014/main" id="{C5D1844F-B8FB-9B85-8551-887FCBB340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645" y="6148287"/>
            <a:ext cx="1910807" cy="545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20EC848F-996E-0B59-6CA0-409ABD28C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6148287"/>
            <a:ext cx="1917032" cy="470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5315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54BFD5-A658-512F-5820-6A6281996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0590CE4F-7C8C-A04E-0DEB-8AF9B085F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8353" y="0"/>
            <a:ext cx="10515600" cy="1325563"/>
          </a:xfrm>
        </p:spPr>
        <p:txBody>
          <a:bodyPr/>
          <a:lstStyle/>
          <a:p>
            <a:r>
              <a:rPr lang="es-ES">
                <a:solidFill>
                  <a:schemeClr val="bg1"/>
                </a:solidFill>
              </a:rPr>
              <a:t>CESGA en España y Europa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75123E0D-B55D-EF29-246E-A6E5421BD3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061" y="1396998"/>
            <a:ext cx="7426570" cy="4775201"/>
          </a:xfrm>
        </p:spPr>
        <p:txBody>
          <a:bodyPr>
            <a:normAutofit fontScale="62500" lnSpcReduction="20000"/>
          </a:bodyPr>
          <a:lstStyle/>
          <a:p>
            <a:pPr algn="just">
              <a:lnSpc>
                <a:spcPct val="120000"/>
              </a:lnSpc>
            </a:pPr>
            <a:r>
              <a:rPr lang="es-ES" dirty="0"/>
              <a:t>CESGA pertenece a la </a:t>
            </a:r>
            <a:r>
              <a:rPr lang="es-ES" b="1" dirty="0"/>
              <a:t>Red Española de Supercomputación</a:t>
            </a:r>
            <a:r>
              <a:rPr lang="es-ES" dirty="0"/>
              <a:t>(RES)</a:t>
            </a:r>
          </a:p>
          <a:p>
            <a:pPr lvl="1" algn="just">
              <a:lnSpc>
                <a:spcPct val="120000"/>
              </a:lnSpc>
            </a:pPr>
            <a:r>
              <a:rPr lang="es-ES" dirty="0"/>
              <a:t>Compuesta por 14 Centros de Supercomputación y Datos</a:t>
            </a:r>
          </a:p>
          <a:p>
            <a:pPr algn="just">
              <a:lnSpc>
                <a:spcPct val="120000"/>
              </a:lnSpc>
            </a:pPr>
            <a:r>
              <a:rPr lang="es-ES" dirty="0"/>
              <a:t>CESGA es una Infraestructura Científico Técnica Singular en España (</a:t>
            </a:r>
            <a:r>
              <a:rPr lang="es-ES" b="1" dirty="0"/>
              <a:t>ICTS</a:t>
            </a:r>
            <a:r>
              <a:rPr lang="es-ES" dirty="0"/>
              <a:t>) integrada en la RES</a:t>
            </a:r>
          </a:p>
          <a:p>
            <a:pPr algn="just">
              <a:lnSpc>
                <a:spcPct val="120000"/>
              </a:lnSpc>
            </a:pPr>
            <a:r>
              <a:rPr lang="es-ES" b="1" dirty="0"/>
              <a:t>Segundo centro </a:t>
            </a:r>
            <a:r>
              <a:rPr lang="es-ES" dirty="0"/>
              <a:t>de supercomputación más grande (solo después de BSC)</a:t>
            </a:r>
          </a:p>
          <a:p>
            <a:pPr lvl="1" algn="just">
              <a:lnSpc>
                <a:spcPct val="120000"/>
              </a:lnSpc>
            </a:pPr>
            <a:r>
              <a:rPr lang="es-ES" dirty="0" err="1"/>
              <a:t>Finisterrae</a:t>
            </a:r>
            <a:r>
              <a:rPr lang="es-ES" dirty="0"/>
              <a:t> III  4,36 </a:t>
            </a:r>
            <a:r>
              <a:rPr lang="es-ES" dirty="0" err="1"/>
              <a:t>PetaFLOPS</a:t>
            </a:r>
            <a:endParaRPr lang="es-ES" dirty="0"/>
          </a:p>
          <a:p>
            <a:pPr algn="just">
              <a:lnSpc>
                <a:spcPct val="120000"/>
              </a:lnSpc>
            </a:pPr>
            <a:r>
              <a:rPr lang="es-ES" dirty="0"/>
              <a:t>La </a:t>
            </a:r>
            <a:r>
              <a:rPr lang="es-ES" b="1" dirty="0"/>
              <a:t>mayoría</a:t>
            </a:r>
            <a:r>
              <a:rPr lang="es-ES" dirty="0"/>
              <a:t> de los proyectos en los que CESGA participa son </a:t>
            </a:r>
            <a:r>
              <a:rPr lang="es-ES" b="1" dirty="0"/>
              <a:t>europeos</a:t>
            </a:r>
          </a:p>
          <a:p>
            <a:pPr algn="just">
              <a:lnSpc>
                <a:spcPct val="120000"/>
              </a:lnSpc>
            </a:pPr>
            <a:r>
              <a:rPr lang="es-ES" dirty="0"/>
              <a:t>CESGA lidera el Polo de Tecnologías Cuánticas de Galicia</a:t>
            </a:r>
          </a:p>
          <a:p>
            <a:pPr lvl="1" algn="just">
              <a:lnSpc>
                <a:spcPct val="120000"/>
              </a:lnSpc>
            </a:pPr>
            <a:r>
              <a:rPr lang="es-ES" dirty="0"/>
              <a:t>Quantum </a:t>
            </a:r>
            <a:r>
              <a:rPr lang="es-ES" dirty="0" err="1"/>
              <a:t>computing</a:t>
            </a:r>
            <a:r>
              <a:rPr lang="es-ES" dirty="0"/>
              <a:t>, </a:t>
            </a:r>
            <a:r>
              <a:rPr lang="es-ES" dirty="0" err="1"/>
              <a:t>comunications</a:t>
            </a:r>
            <a:r>
              <a:rPr lang="es-ES" dirty="0"/>
              <a:t> and </a:t>
            </a:r>
            <a:r>
              <a:rPr lang="es-ES" dirty="0" err="1"/>
              <a:t>sensors</a:t>
            </a:r>
            <a:endParaRPr lang="es-ES" dirty="0"/>
          </a:p>
          <a:p>
            <a:pPr algn="just">
              <a:lnSpc>
                <a:spcPct val="120000"/>
              </a:lnSpc>
            </a:pPr>
            <a:r>
              <a:rPr lang="es-ES" dirty="0"/>
              <a:t>CESGA instaló uno de </a:t>
            </a:r>
            <a:r>
              <a:rPr lang="es-ES" b="1" dirty="0"/>
              <a:t>primeros computadores cuánticos </a:t>
            </a:r>
            <a:r>
              <a:rPr lang="es-ES" dirty="0"/>
              <a:t>del </a:t>
            </a:r>
            <a:r>
              <a:rPr lang="es-ES" b="1" dirty="0"/>
              <a:t>sur de Europa</a:t>
            </a:r>
          </a:p>
          <a:p>
            <a:pPr algn="just">
              <a:lnSpc>
                <a:spcPct val="120000"/>
              </a:lnSpc>
            </a:pPr>
            <a:r>
              <a:rPr lang="es-ES" dirty="0" err="1"/>
              <a:t>EuroHPC</a:t>
            </a:r>
            <a:r>
              <a:rPr lang="es-ES" dirty="0"/>
              <a:t> acaba de conceder a un consorcio liderado por CESGA una </a:t>
            </a:r>
            <a:r>
              <a:rPr lang="es-ES" b="1" dirty="0"/>
              <a:t>Factoría de Inteligencia Artificial</a:t>
            </a:r>
          </a:p>
          <a:p>
            <a:pPr algn="just">
              <a:lnSpc>
                <a:spcPct val="120000"/>
              </a:lnSpc>
            </a:pPr>
            <a:endParaRPr lang="es-ES" dirty="0"/>
          </a:p>
        </p:txBody>
      </p:sp>
      <p:pic>
        <p:nvPicPr>
          <p:cNvPr id="3" name="Picture 2" descr="Nodos de la RES | RES - Red Española de Supercomputación">
            <a:extLst>
              <a:ext uri="{FF2B5EF4-FFF2-40B4-BE49-F238E27FC236}">
                <a16:creationId xmlns:a16="http://schemas.microsoft.com/office/drawing/2014/main" id="{6BE13E28-6866-434B-9A0B-548587CF46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3091" y="2048805"/>
            <a:ext cx="3705848" cy="4067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845D386A-3B95-A09B-2D4E-5EE6FA14A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DC361-C5F9-BF48-8535-0487A58B668C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33668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3BBD612F-7080-71C0-4BCC-A8D45A9BA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9045" y="634156"/>
            <a:ext cx="10515600" cy="1325563"/>
          </a:xfrm>
        </p:spPr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Proyecto Plan </a:t>
            </a:r>
            <a:r>
              <a:rPr lang="es-ES" dirty="0" err="1">
                <a:solidFill>
                  <a:schemeClr val="bg1"/>
                </a:solidFill>
              </a:rPr>
              <a:t>Estrat</a:t>
            </a:r>
            <a:r>
              <a:rPr lang="es-ES" dirty="0">
                <a:solidFill>
                  <a:schemeClr val="bg1"/>
                </a:solidFill>
              </a:rPr>
              <a:t>. RES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6FF2A387-594D-6282-A63E-A42E03F80F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964070" cy="4351338"/>
          </a:xfrm>
        </p:spPr>
        <p:txBody>
          <a:bodyPr>
            <a:normAutofit/>
          </a:bodyPr>
          <a:lstStyle/>
          <a:p>
            <a:pPr algn="just"/>
            <a:r>
              <a:rPr lang="es-ES" sz="2400" dirty="0"/>
              <a:t>Proyecto de </a:t>
            </a:r>
            <a:r>
              <a:rPr lang="es-ES" sz="2400" b="1" dirty="0"/>
              <a:t>Actualización de Nodo de Computación y Datos </a:t>
            </a:r>
            <a:r>
              <a:rPr lang="es-ES" sz="2400" dirty="0"/>
              <a:t>de la Fundación Pública Gallega Centro Tecnológico de Supercomputación de Galicia (CESGA) en el marco del Plan Estratégico de la ICTS distribuida RES (</a:t>
            </a:r>
            <a:r>
              <a:rPr lang="es-ES" sz="2400" b="1" dirty="0"/>
              <a:t>OM de la Ministra de Ciencia, Innovación y Universidades de fecha 23/9/2024</a:t>
            </a:r>
            <a:r>
              <a:rPr lang="es-ES" sz="2400" dirty="0"/>
              <a:t>)</a:t>
            </a:r>
          </a:p>
          <a:p>
            <a:pPr algn="just"/>
            <a:endParaRPr lang="es-ES" sz="2400" dirty="0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F62A838-7740-3FD3-10ED-BEC0A22315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9731" y="1825625"/>
            <a:ext cx="5545015" cy="1980100"/>
          </a:xfrm>
        </p:spPr>
        <p:txBody>
          <a:bodyPr>
            <a:normAutofit/>
          </a:bodyPr>
          <a:lstStyle/>
          <a:p>
            <a:r>
              <a:rPr lang="es-ES" sz="2400" dirty="0"/>
              <a:t>Importe total 47,4 M€  MRR</a:t>
            </a:r>
          </a:p>
          <a:p>
            <a:r>
              <a:rPr lang="es-ES" sz="2400" dirty="0"/>
              <a:t>Aportación de IVA Xunta de Galicia</a:t>
            </a:r>
          </a:p>
          <a:p>
            <a:r>
              <a:rPr lang="es-ES" sz="2400" dirty="0"/>
              <a:t>Inversión total 57 M€</a:t>
            </a:r>
          </a:p>
          <a:p>
            <a:r>
              <a:rPr lang="es-ES" sz="2400" dirty="0"/>
              <a:t>Período ejecución MRR: junio 2026</a:t>
            </a:r>
          </a:p>
          <a:p>
            <a:endParaRPr lang="es-ES" sz="24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5E8A40F-8ABF-BCB6-CF27-9A8A722E7A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2" y="3833384"/>
            <a:ext cx="5739992" cy="1799248"/>
          </a:xfrm>
          <a:prstGeom prst="rect">
            <a:avLst/>
          </a:prstGeom>
        </p:spPr>
      </p:pic>
      <p:grpSp>
        <p:nvGrpSpPr>
          <p:cNvPr id="8" name="Google Shape;17;p2">
            <a:extLst>
              <a:ext uri="{FF2B5EF4-FFF2-40B4-BE49-F238E27FC236}">
                <a16:creationId xmlns:a16="http://schemas.microsoft.com/office/drawing/2014/main" id="{D043AFD1-FDC2-FD09-E1CE-6BB4E9DB4D84}"/>
              </a:ext>
            </a:extLst>
          </p:cNvPr>
          <p:cNvGrpSpPr>
            <a:grpSpLocks noChangeAspect="1"/>
          </p:cNvGrpSpPr>
          <p:nvPr/>
        </p:nvGrpSpPr>
        <p:grpSpPr>
          <a:xfrm>
            <a:off x="7852110" y="634146"/>
            <a:ext cx="2227770" cy="764803"/>
            <a:chOff x="2105625" y="3800839"/>
            <a:chExt cx="3779833" cy="1296662"/>
          </a:xfrm>
        </p:grpSpPr>
        <p:pic>
          <p:nvPicPr>
            <p:cNvPr id="9" name="Google Shape;18;p2">
              <a:extLst>
                <a:ext uri="{FF2B5EF4-FFF2-40B4-BE49-F238E27FC236}">
                  <a16:creationId xmlns:a16="http://schemas.microsoft.com/office/drawing/2014/main" id="{C4F16DC4-16F5-46E4-3085-DECF8DB334C0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r="24693"/>
            <a:stretch/>
          </p:blipFill>
          <p:spPr>
            <a:xfrm>
              <a:off x="2105625" y="4538525"/>
              <a:ext cx="1931116" cy="5589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Google Shape;19;p2">
              <a:extLst>
                <a:ext uri="{FF2B5EF4-FFF2-40B4-BE49-F238E27FC236}">
                  <a16:creationId xmlns:a16="http://schemas.microsoft.com/office/drawing/2014/main" id="{8E1E7882-6FE2-D258-A20A-F81CD28EB376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t="803" b="9"/>
            <a:stretch/>
          </p:blipFill>
          <p:spPr>
            <a:xfrm>
              <a:off x="4328506" y="3804097"/>
              <a:ext cx="1481207" cy="5589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Google Shape;20;p2">
              <a:extLst>
                <a:ext uri="{FF2B5EF4-FFF2-40B4-BE49-F238E27FC236}">
                  <a16:creationId xmlns:a16="http://schemas.microsoft.com/office/drawing/2014/main" id="{75D1715D-AEAF-C70C-5B0C-EE3C5CAD0CD8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 t="19931" b="21012"/>
            <a:stretch/>
          </p:blipFill>
          <p:spPr>
            <a:xfrm>
              <a:off x="4328506" y="4535246"/>
              <a:ext cx="1556952" cy="5589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Google Shape;21;p2">
              <a:extLst>
                <a:ext uri="{FF2B5EF4-FFF2-40B4-BE49-F238E27FC236}">
                  <a16:creationId xmlns:a16="http://schemas.microsoft.com/office/drawing/2014/main" id="{831FE5C9-398F-00B7-C8CE-AE68FEF2E11C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 l="1854" t="4678" b="4823"/>
            <a:stretch/>
          </p:blipFill>
          <p:spPr>
            <a:xfrm>
              <a:off x="2105625" y="3800839"/>
              <a:ext cx="2143227" cy="5589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6A0F0759-29BC-8B8E-508D-A457502B4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1BFA8-DA6C-417A-A62D-5335CF7F5661}" type="slidenum">
              <a:rPr lang="es-ES" smtClean="0"/>
              <a:pPr/>
              <a:t>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13649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5A19FC-6FDF-3A66-CE30-CBDEE4543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Factores clave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7AD4FD5-7118-BEA9-CF0D-CAEC091FD9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ES" dirty="0"/>
              <a:t>Reto temporal: Ejecutar la construcción de un edificio  y desplegar infraestructuras </a:t>
            </a:r>
            <a:r>
              <a:rPr lang="es-ES" b="1" dirty="0"/>
              <a:t>en 21 meses </a:t>
            </a:r>
          </a:p>
          <a:p>
            <a:pPr algn="just"/>
            <a:r>
              <a:rPr lang="es-ES" dirty="0"/>
              <a:t>Hacer el mejor uso posible de </a:t>
            </a:r>
            <a:r>
              <a:rPr lang="es-ES" b="1" dirty="0"/>
              <a:t>los fondos</a:t>
            </a:r>
          </a:p>
          <a:p>
            <a:pPr algn="just"/>
            <a:r>
              <a:rPr lang="es-ES" b="1" dirty="0"/>
              <a:t>Aprovechar la oportunidad para hacer un cambio estratégico y generar el mayor impacto posible.</a:t>
            </a:r>
          </a:p>
          <a:p>
            <a:pPr algn="just"/>
            <a:r>
              <a:rPr lang="es-ES" b="1" dirty="0"/>
              <a:t>Invertir tanto en Infraestructuras actuales como en el desarrollo de las futuras</a:t>
            </a:r>
          </a:p>
          <a:p>
            <a:pPr algn="just"/>
            <a:r>
              <a:rPr lang="es-ES" b="1" dirty="0"/>
              <a:t>Invertir en generación y captación de talento</a:t>
            </a:r>
          </a:p>
          <a:p>
            <a:pPr algn="just"/>
            <a:r>
              <a:rPr lang="es-ES" b="1" dirty="0"/>
              <a:t>Apostar por los proyectos más relevantes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8FF4594-BCB2-5F24-889B-D73CB00A2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DC361-C5F9-BF48-8535-0487A58B668C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19438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CF84CCE4-CBA8-9D2B-1026-9F4609C02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Computación de altas prestaciones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D2696FE-9BEA-8882-EA86-D5DD98779A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6168" y="1542371"/>
            <a:ext cx="7772400" cy="5206641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762BA64-D643-7799-FAD9-9A2B93AE0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DC361-C5F9-BF48-8535-0487A58B668C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22904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9E0D6D-DCCC-C76E-8541-33812C90C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>
                <a:solidFill>
                  <a:schemeClr val="bg1"/>
                </a:solidFill>
              </a:rPr>
              <a:t>Computación: Finisterrae IV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0E3C13-BB95-897D-32C0-59BB733F8E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lnSpc>
                <a:spcPct val="110000"/>
              </a:lnSpc>
            </a:pPr>
            <a:r>
              <a:rPr lang="es-ES" dirty="0"/>
              <a:t>Criterios de diseño</a:t>
            </a:r>
          </a:p>
          <a:p>
            <a:pPr lvl="1" algn="just">
              <a:lnSpc>
                <a:spcPct val="110000"/>
              </a:lnSpc>
            </a:pPr>
            <a:r>
              <a:rPr lang="es-ES" b="1" dirty="0" err="1"/>
              <a:t>Finisterrae</a:t>
            </a:r>
            <a:r>
              <a:rPr lang="es-ES" b="1" dirty="0"/>
              <a:t> IV </a:t>
            </a:r>
            <a:r>
              <a:rPr lang="es-ES" dirty="0" err="1"/>
              <a:t>coexistirá con Finisterrae</a:t>
            </a:r>
            <a:r>
              <a:rPr lang="es-ES" dirty="0"/>
              <a:t> III</a:t>
            </a:r>
          </a:p>
          <a:p>
            <a:pPr lvl="1" algn="just">
              <a:lnSpc>
                <a:spcPct val="110000"/>
              </a:lnSpc>
            </a:pPr>
            <a:r>
              <a:rPr lang="es-ES" dirty="0" err="1"/>
              <a:t>Orientado a la resolución de grandes retos</a:t>
            </a:r>
            <a:r>
              <a:rPr lang="es-ES" dirty="0"/>
              <a:t> (</a:t>
            </a:r>
            <a:r>
              <a:rPr lang="es-ES" dirty="0" err="1"/>
              <a:t>decisión estratégica</a:t>
            </a:r>
            <a:r>
              <a:rPr lang="es-ES" dirty="0"/>
              <a:t>)</a:t>
            </a:r>
          </a:p>
          <a:p>
            <a:pPr lvl="1" algn="just">
              <a:lnSpc>
                <a:spcPct val="110000"/>
              </a:lnSpc>
            </a:pPr>
            <a:r>
              <a:rPr lang="es-ES" dirty="0"/>
              <a:t>Apertura a arquitecturas específicas (</a:t>
            </a:r>
            <a:r>
              <a:rPr lang="es-ES" dirty="0" err="1"/>
              <a:t>no</a:t>
            </a:r>
            <a:r>
              <a:rPr lang="es-ES" dirty="0"/>
              <a:t> </a:t>
            </a:r>
            <a:r>
              <a:rPr lang="es-ES" dirty="0" err="1"/>
              <a:t>necesariamente </a:t>
            </a:r>
            <a:r>
              <a:rPr lang="es-ES" dirty="0"/>
              <a:t> x86) </a:t>
            </a:r>
          </a:p>
          <a:p>
            <a:pPr lvl="1" algn="just">
              <a:lnSpc>
                <a:spcPct val="110000"/>
              </a:lnSpc>
            </a:pPr>
            <a:r>
              <a:rPr lang="es-ES" dirty="0"/>
              <a:t>Eficiencia energética será uno de los factores más importantes del diseño.</a:t>
            </a:r>
          </a:p>
          <a:p>
            <a:pPr lvl="1" algn="just">
              <a:lnSpc>
                <a:spcPct val="110000"/>
              </a:lnSpc>
            </a:pPr>
            <a:r>
              <a:rPr lang="es-ES" dirty="0"/>
              <a:t>HPC + AI + Big Data + Quantum </a:t>
            </a:r>
            <a:r>
              <a:rPr lang="es-ES" dirty="0" err="1"/>
              <a:t>emulation</a:t>
            </a:r>
            <a:r>
              <a:rPr lang="es-ES" dirty="0"/>
              <a:t> (podría ser una combinación de diferentes arquitecturas)</a:t>
            </a:r>
          </a:p>
          <a:p>
            <a:pPr lvl="1" algn="just">
              <a:lnSpc>
                <a:spcPct val="110000"/>
              </a:lnSpc>
            </a:pPr>
            <a:r>
              <a:rPr lang="es-ES" dirty="0"/>
              <a:t>En línea con la propuesta de Factoría IA</a:t>
            </a:r>
          </a:p>
          <a:p>
            <a:pPr algn="just">
              <a:lnSpc>
                <a:spcPct val="110000"/>
              </a:lnSpc>
            </a:pPr>
            <a:r>
              <a:rPr lang="es-ES" dirty="0"/>
              <a:t>Licitado conjuntamente con el sistema de almacenamiento</a:t>
            </a:r>
          </a:p>
          <a:p>
            <a:pPr algn="just">
              <a:lnSpc>
                <a:spcPct val="110000"/>
              </a:lnSpc>
            </a:pPr>
            <a:r>
              <a:rPr lang="es-ES" dirty="0"/>
              <a:t>Contrato con FSAS Technologies (Fujitsu) &gt; 20,7 M€</a:t>
            </a:r>
          </a:p>
          <a:p>
            <a:pPr algn="just">
              <a:lnSpc>
                <a:spcPct val="110000"/>
              </a:lnSpc>
            </a:pPr>
            <a:endParaRPr lang="es-ES" dirty="0"/>
          </a:p>
          <a:p>
            <a:pPr marL="0" indent="0" algn="just">
              <a:lnSpc>
                <a:spcPct val="110000"/>
              </a:lnSpc>
              <a:buNone/>
            </a:pPr>
            <a:endParaRPr lang="es-ES" dirty="0"/>
          </a:p>
          <a:p>
            <a:pPr lvl="1" algn="just">
              <a:lnSpc>
                <a:spcPct val="110000"/>
              </a:lnSpc>
            </a:pPr>
            <a:endParaRPr lang="es-ES" dirty="0"/>
          </a:p>
          <a:p>
            <a:pPr lvl="1" algn="just">
              <a:lnSpc>
                <a:spcPct val="110000"/>
              </a:lnSpc>
            </a:pPr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1C0FCB8-026D-78F5-BE95-477B63EAE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DC361-C5F9-BF48-8535-0487A58B668C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374380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95728B77-336A-2E80-DA05-EF60E0446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000" dirty="0">
                <a:solidFill>
                  <a:schemeClr val="bg1"/>
                </a:solidFill>
              </a:rPr>
              <a:t>El corazón del Supercomputador: </a:t>
            </a:r>
            <a:br>
              <a:rPr lang="es-ES" sz="4000" dirty="0">
                <a:solidFill>
                  <a:schemeClr val="bg1"/>
                </a:solidFill>
              </a:rPr>
            </a:br>
            <a:r>
              <a:rPr lang="es-ES" sz="4000" dirty="0">
                <a:solidFill>
                  <a:schemeClr val="bg1"/>
                </a:solidFill>
              </a:rPr>
              <a:t>          </a:t>
            </a:r>
            <a:r>
              <a:rPr lang="es-ES" sz="4000" dirty="0" err="1">
                <a:solidFill>
                  <a:schemeClr val="bg1"/>
                </a:solidFill>
              </a:rPr>
              <a:t>Nvidia</a:t>
            </a:r>
            <a:r>
              <a:rPr lang="es-ES" sz="4000" dirty="0">
                <a:solidFill>
                  <a:schemeClr val="bg1"/>
                </a:solidFill>
              </a:rPr>
              <a:t> GB200 NVL4 </a:t>
            </a:r>
            <a:r>
              <a:rPr lang="es-ES" sz="4000" dirty="0" err="1">
                <a:solidFill>
                  <a:schemeClr val="bg1"/>
                </a:solidFill>
              </a:rPr>
              <a:t>Superchip</a:t>
            </a:r>
            <a:r>
              <a:rPr lang="es-ES" sz="4000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967EE25D-F971-5B97-3875-32773781658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1910065"/>
            <a:ext cx="5181600" cy="4182457"/>
          </a:xfrm>
          <a:prstGeom prst="rect">
            <a:avLst/>
          </a:prstGeom>
        </p:spPr>
      </p:pic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FB08FD7-51DA-B953-BBC0-DD09058BDDC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s-ES" dirty="0"/>
              <a:t>Nodos </a:t>
            </a:r>
            <a:r>
              <a:rPr lang="es-ES" dirty="0" err="1"/>
              <a:t>Supermicro</a:t>
            </a:r>
            <a:r>
              <a:rPr lang="es-ES" dirty="0"/>
              <a:t> ARS-121GL-NB2B-LCC, </a:t>
            </a:r>
          </a:p>
          <a:p>
            <a:pPr>
              <a:lnSpc>
                <a:spcPct val="120000"/>
              </a:lnSpc>
            </a:pPr>
            <a:r>
              <a:rPr lang="es-ES" dirty="0"/>
              <a:t>1 NVL4= 2 x CPU GRACE (ARM 72 </a:t>
            </a:r>
            <a:r>
              <a:rPr lang="es-ES" dirty="0" err="1"/>
              <a:t>cores</a:t>
            </a:r>
            <a:r>
              <a:rPr lang="es-ES" dirty="0"/>
              <a:t>) + 4 x GPU Blackwell B200</a:t>
            </a:r>
          </a:p>
          <a:p>
            <a:pPr>
              <a:lnSpc>
                <a:spcPct val="120000"/>
              </a:lnSpc>
            </a:pPr>
            <a:r>
              <a:rPr lang="es-ES" dirty="0"/>
              <a:t>Memoria: LPDDR5X 480 GB por CPU (960 GB totales, ECC; soldada a HPM); 186GB por GPU HBM3e (744GB total)</a:t>
            </a:r>
          </a:p>
          <a:p>
            <a:pPr>
              <a:lnSpc>
                <a:spcPct val="120000"/>
              </a:lnSpc>
            </a:pPr>
            <a:endParaRPr lang="es-ES" dirty="0"/>
          </a:p>
          <a:p>
            <a:pPr>
              <a:lnSpc>
                <a:spcPct val="120000"/>
              </a:lnSpc>
            </a:pPr>
            <a:r>
              <a:rPr lang="es-ES" dirty="0"/>
              <a:t>Tecnología DLC (refrigeración directa al procesador = PUE óptimo entre 1.15 y 1.20)</a:t>
            </a:r>
          </a:p>
          <a:p>
            <a:pPr>
              <a:lnSpc>
                <a:spcPct val="120000"/>
              </a:lnSpc>
            </a:pPr>
            <a:endParaRPr lang="es-ES" dirty="0"/>
          </a:p>
          <a:p>
            <a:pPr>
              <a:lnSpc>
                <a:spcPct val="120000"/>
              </a:lnSpc>
            </a:pPr>
            <a:endParaRPr lang="es-ES" dirty="0"/>
          </a:p>
          <a:p>
            <a:pPr>
              <a:lnSpc>
                <a:spcPct val="120000"/>
              </a:lnSpc>
            </a:pPr>
            <a:endParaRPr lang="es-ES" dirty="0"/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7F8A0A89-05F0-6FDF-0C90-A3CA17D26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1BFA8-DA6C-417A-A62D-5335CF7F5661}" type="slidenum">
              <a:rPr lang="es-ES" smtClean="0"/>
              <a:pPr/>
              <a:t>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4852730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Cordelia template">
  <a:themeElements>
    <a:clrScheme name="Personalizados 1">
      <a:dk1>
        <a:srgbClr val="263238"/>
      </a:dk1>
      <a:lt1>
        <a:srgbClr val="FFFFFF"/>
      </a:lt1>
      <a:dk2>
        <a:srgbClr val="607D8B"/>
      </a:dk2>
      <a:lt2>
        <a:srgbClr val="F1ECE3"/>
      </a:lt2>
      <a:accent1>
        <a:srgbClr val="0091EA"/>
      </a:accent1>
      <a:accent2>
        <a:srgbClr val="0053A3"/>
      </a:accent2>
      <a:accent3>
        <a:srgbClr val="929292"/>
      </a:accent3>
      <a:accent4>
        <a:srgbClr val="DC9328"/>
      </a:accent4>
      <a:accent5>
        <a:srgbClr val="ECEFF1"/>
      </a:accent5>
      <a:accent6>
        <a:srgbClr val="ACDBF8"/>
      </a:accent6>
      <a:hlink>
        <a:srgbClr val="0091EA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e286af0-1c70-4a7a-b243-88d79650fa65">
      <Terms xmlns="http://schemas.microsoft.com/office/infopath/2007/PartnerControls"/>
    </lcf76f155ced4ddcb4097134ff3c332f>
    <TaxCatchAll xmlns="356f69c7-f287-4cba-afaa-17d8f98f3f4e" xsi:nil="true"/>
    <_ApprovalAssignedTo xmlns="1e286af0-1c70-4a7a-b243-88d79650fa65">
      <UserInfo>
        <DisplayName/>
        <AccountId xsi:nil="true"/>
        <AccountType/>
      </UserInfo>
    </_ApprovalAssignedTo>
    <_ApprovalRespondedBy xmlns="1e286af0-1c70-4a7a-b243-88d79650fa65">
      <UserInfo>
        <DisplayName/>
        <AccountId xsi:nil="true"/>
        <AccountType/>
      </UserInfo>
    </_ApprovalRespondedBy>
    <_ApprovalStatus xmlns="1e286af0-1c70-4a7a-b243-88d79650fa65">0</_ApprovalStatus>
    <_ApprovalSentBy xmlns="1e286af0-1c70-4a7a-b243-88d79650fa65">
      <UserInfo>
        <DisplayName/>
        <AccountId xsi:nil="true"/>
        <AccountType/>
      </UserInfo>
    </_ApprovalSentBy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A0ED030F1A060468E70EBF1EDB6D17B" ma:contentTypeVersion="18" ma:contentTypeDescription="Crear nuevo documento." ma:contentTypeScope="" ma:versionID="abbe477878294fa4645fcc1ccaf85d76">
  <xsd:schema xmlns:xsd="http://www.w3.org/2001/XMLSchema" xmlns:xs="http://www.w3.org/2001/XMLSchema" xmlns:p="http://schemas.microsoft.com/office/2006/metadata/properties" xmlns:ns2="1e286af0-1c70-4a7a-b243-88d79650fa65" xmlns:ns3="356f69c7-f287-4cba-afaa-17d8f98f3f4e" targetNamespace="http://schemas.microsoft.com/office/2006/metadata/properties" ma:root="true" ma:fieldsID="1f1865294a5db3d03d7dfcc32461935b" ns2:_="" ns3:_="">
    <xsd:import namespace="1e286af0-1c70-4a7a-b243-88d79650fa65"/>
    <xsd:import namespace="356f69c7-f287-4cba-afaa-17d8f98f3f4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_ApprovalAssignedTo" minOccurs="0"/>
                <xsd:element ref="ns2:_ApprovalRespondedBy" minOccurs="0"/>
                <xsd:element ref="ns2:_ApprovalSentBy" minOccurs="0"/>
                <xsd:element ref="ns2:_ApprovalStatus" minOccurs="0"/>
                <xsd:element ref="ns2:MediaServiceBillingMetadata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286af0-1c70-4a7a-b243-88d79650fa6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n" ma:readOnly="false" ma:fieldId="{5cf76f15-5ced-4ddc-b409-7134ff3c332f}" ma:taxonomyMulti="true" ma:sspId="c0384375-1d1d-4891-9b27-370b1ab716e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ApprovalAssignedTo" ma:index="20" nillable="true" ma:displayName="Aprobadores" ma:list="UserInfo" ma:internalName="_ApprovalAssignedTo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_ApprovalRespondedBy" ma:index="21" nillable="true" ma:displayName="Respuestas" ma:list="UserInfo" ma:internalName="_ApprovalRespondedBy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_ApprovalSentBy" ma:index="22" nillable="true" ma:displayName="Aprobación del Creador" ma:list="UserInfo" ma:internalName="_ApprovalSentBy" ma:readOnly="tru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_ApprovalStatus" ma:index="23" nillable="true" ma:displayName="Estado de aprobación" ma:internalName="_ApprovalStatus" ma:readOnly="true">
      <xsd:simpleType>
        <xsd:restriction base="dms:Unknown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6f69c7-f287-4cba-afaa-17d8f98f3f4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da23207-812c-491b-a9df-bd17b189be28}" ma:internalName="TaxCatchAll" ma:showField="CatchAllData" ma:web="356f69c7-f287-4cba-afaa-17d8f98f3f4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D05CD6C-D1BF-43C9-B367-753CD6D1EE1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EE55138-8FC9-46EB-B3A9-0D2941DA502D}">
  <ds:schemaRefs>
    <ds:schemaRef ds:uri="http://purl.org/dc/dcmitype/"/>
    <ds:schemaRef ds:uri="http://www.w3.org/XML/1998/namespace"/>
    <ds:schemaRef ds:uri="http://purl.org/dc/terms/"/>
    <ds:schemaRef ds:uri="http://schemas.microsoft.com/office/2006/metadata/properties"/>
    <ds:schemaRef ds:uri="http://schemas.microsoft.com/office/2006/documentManagement/types"/>
    <ds:schemaRef ds:uri="http://purl.org/dc/elements/1.1/"/>
    <ds:schemaRef ds:uri="1e286af0-1c70-4a7a-b243-88d79650fa65"/>
    <ds:schemaRef ds:uri="http://schemas.openxmlformats.org/package/2006/metadata/core-properties"/>
    <ds:schemaRef ds:uri="http://schemas.microsoft.com/office/infopath/2007/PartnerControls"/>
    <ds:schemaRef ds:uri="356f69c7-f287-4cba-afaa-17d8f98f3f4e"/>
  </ds:schemaRefs>
</ds:datastoreItem>
</file>

<file path=customXml/itemProps3.xml><?xml version="1.0" encoding="utf-8"?>
<ds:datastoreItem xmlns:ds="http://schemas.openxmlformats.org/officeDocument/2006/customXml" ds:itemID="{C5D67BBF-71B5-428A-BEB0-88788BDB9A2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286af0-1c70-4a7a-b243-88d79650fa65"/>
    <ds:schemaRef ds:uri="356f69c7-f287-4cba-afaa-17d8f98f3f4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2794</TotalTime>
  <Words>1725</Words>
  <Application>Microsoft Office PowerPoint</Application>
  <PresentationFormat>Panorámica</PresentationFormat>
  <Paragraphs>278</Paragraphs>
  <Slides>32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13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32</vt:i4>
      </vt:variant>
    </vt:vector>
  </HeadingPairs>
  <TitlesOfParts>
    <vt:vector size="47" baseType="lpstr">
      <vt:lpstr>AL BAYAN PLAIN</vt:lpstr>
      <vt:lpstr>AL BAYAN PLAIN</vt:lpstr>
      <vt:lpstr>Anca Coder Bold</vt:lpstr>
      <vt:lpstr>Aptos</vt:lpstr>
      <vt:lpstr>Aptos Display</vt:lpstr>
      <vt:lpstr>Arial</vt:lpstr>
      <vt:lpstr>Calibri</vt:lpstr>
      <vt:lpstr>Impact</vt:lpstr>
      <vt:lpstr>Open Sans Bold</vt:lpstr>
      <vt:lpstr>Roboto Slab</vt:lpstr>
      <vt:lpstr>Roboto Slab Bold</vt:lpstr>
      <vt:lpstr>Source Sans Pro</vt:lpstr>
      <vt:lpstr>Verdana</vt:lpstr>
      <vt:lpstr>Tema de Office</vt:lpstr>
      <vt:lpstr>Cordelia template</vt:lpstr>
      <vt:lpstr>Presentación de PowerPoint</vt:lpstr>
      <vt:lpstr>Centro de Supercomputación de Galicia</vt:lpstr>
      <vt:lpstr>Centro de Supercomputación de Galicia (CESGA):  Evolución técnica al servicio de la investigación y la ciencia</vt:lpstr>
      <vt:lpstr>CESGA en España y Europa</vt:lpstr>
      <vt:lpstr>Proyecto Plan Estrat. RES</vt:lpstr>
      <vt:lpstr>Factores clave</vt:lpstr>
      <vt:lpstr>Computación de altas prestaciones</vt:lpstr>
      <vt:lpstr>Computación: Finisterrae IV</vt:lpstr>
      <vt:lpstr>El corazón del Supercomputador:            Nvidia GB200 NVL4 Superchip </vt:lpstr>
      <vt:lpstr>Configuración Finisterrae IV</vt:lpstr>
      <vt:lpstr>Presentación de PowerPoint</vt:lpstr>
      <vt:lpstr>Almacenamiento</vt:lpstr>
      <vt:lpstr>Almacenamiento</vt:lpstr>
      <vt:lpstr>Computación Cuántica</vt:lpstr>
      <vt:lpstr>Presentación de PowerPoint</vt:lpstr>
      <vt:lpstr>Presentación de PowerPoint</vt:lpstr>
      <vt:lpstr>Presentación de PowerPoint</vt:lpstr>
      <vt:lpstr>INFRAESTRUCTURA DE DETECCIÓN DE RAYOS CÓSMICOS (Actuación Quantum Computer II)</vt:lpstr>
      <vt:lpstr>INFRAESTRUCTURA DE COMPUTACIÓN CUÁNTICA FOTÓNICA (Actuación Quantum Computer II)</vt:lpstr>
      <vt:lpstr>DATACENTER</vt:lpstr>
      <vt:lpstr>Presentación de PowerPoint</vt:lpstr>
      <vt:lpstr>Proyecto nuevo edificio Datacenter</vt:lpstr>
      <vt:lpstr>Presentación de PowerPoint</vt:lpstr>
      <vt:lpstr>Presentación de PowerPoint</vt:lpstr>
      <vt:lpstr>Gracias</vt:lpstr>
      <vt:lpstr>1HealthAI</vt:lpstr>
      <vt:lpstr>Presentación de PowerPoint</vt:lpstr>
      <vt:lpstr>One Health</vt:lpstr>
      <vt:lpstr>SERVICIOS </vt:lpstr>
      <vt:lpstr>Como vemos nuestra AIF</vt:lpstr>
      <vt:lpstr>Presentación de PowerPoint</vt:lpstr>
      <vt:lpstr>   Gracias   Natalia Costas Lago natalia [at] cesga [dot] 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Ignacio López Cabido</dc:creator>
  <cp:lastModifiedBy>Natalia Costas</cp:lastModifiedBy>
  <cp:revision>23</cp:revision>
  <dcterms:created xsi:type="dcterms:W3CDTF">2026-06-09T16:20:11Z</dcterms:created>
  <dcterms:modified xsi:type="dcterms:W3CDTF">2026-06-24T08:26:51Z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0x0101001A0ED030F1A060468E70EBF1EDB6D17B</vt:lpwstr>
  </property>
  <property fmtid="{D5CDD505-2E9C-101B-9397-08002B2CF9AE}" pid="3" name="MediaServiceImageTags">
    <vt:lpwstr/>
  </property>
</Properties>
</file>