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77" r:id="rId4"/>
    <p:sldId id="257" r:id="rId5"/>
    <p:sldId id="278" r:id="rId6"/>
    <p:sldId id="259" r:id="rId7"/>
    <p:sldId id="260" r:id="rId8"/>
    <p:sldId id="262" r:id="rId9"/>
    <p:sldId id="263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7769" autoAdjust="0"/>
  </p:normalViewPr>
  <p:slideViewPr>
    <p:cSldViewPr snapToGrid="0">
      <p:cViewPr varScale="1">
        <p:scale>
          <a:sx n="77" d="100"/>
          <a:sy n="77" d="100"/>
        </p:scale>
        <p:origin x="19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8D7BE-287B-4A22-8918-1D3C8196B092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A8A5A-5FB4-4AD9-906D-B03E620DD10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1401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Así estábamos: Jenkins con un puñado de agentes estáticos —máquinas o VMs permanentes donde se ejecutaba todo. Funciona, pero arrastra tres problemas: (1) Contaminación entre ejecuciones: el agente acumula estado y el siguiente build hereda la suciedad. (2) Escalabilidad rígida: los builds hacen cola; para picos necesitaríamos máquinas encendidas e infrautilizadas. (3) Conflictos de versiones: mantener varias versiones de Ant/JDK conviviendo es fricción constante y 'en mi rama funcionaba'. (~2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Volviendo al principio: discutir qué tests escribir está bien, pero asegurar que se ejecutan en un entorno limpio, realista y reproducible nos quitó una clase entera de errores fantasma. Kubernetes nos dio ese entorno desechable bajo demanda, aprovechando infraestructura que ya teníamos. Está documentado y es replicable; quedamos a vuestra disposición para compartir manifiestos. Gracias. (~1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Hay un debate </a:t>
            </a:r>
            <a:r>
              <a:rPr lang="es-ES" noProof="0" dirty="0"/>
              <a:t>recurrente</a:t>
            </a:r>
            <a:r>
              <a:rPr lang="es-ES" dirty="0"/>
              <a:t> —la pirámide de tests, el trofeo de Kent C. Dodds— sobre QUÉ pruebas escribir y en qué proporción. Es sano, pero olvida una pregunta igual de importante: ¿DÓNDE las ejecutamos? Podemos tener la batería perfecta y aun así fallar en producción si el entorno estaba contaminado: restos de una ejecución anterior, otra versión de base de datos, una librería que quedó de otro proyecto. El test pasa, pero por las razones equivocadas; y a veces falla por las razones equivocadas y perseguimos un fantasma. (~1,5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Le damos la vuelta. En lugar de agentes permanentes, cada etapa del pipeline arranca exactamente los contenedores que necesita sobre el clúster de Kubernetes, y los destruye al terminar. El siguiente build empieza de cero. Y, clave: ese entorno está definido en código, en YAML, junto al proyecto. Quien sabe qué versiones necesita su build es el equipo de desarrollo; ellos lo declaran y Kubernetes lo materializa.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Foto completa. El controlador de Jenkins vive dentro del cluster: queríamos separar la pieza con estado, las credenciales y la configuración. Cuando llega un build, el plugin de Kubernetes habla con la API del cluster y le pide crear un Pod a medida. Ese Pod, ya arrancado, se conecta de vuelta al controlador y se convierte en el agente que ejecuta el pipeline. Las imágenes salen de Harbor. Al acabar, el Pod desaparece.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El pegamento es el plugin de Kubernetes para Jenkins. Su unidad básica es el pod template: una definición de Pod que el plugin usa como plantilla del agente. Lo bueno: esa plantilla la escribimos en el propio Jenkinsfile, en YAML estándar de Kubernetes. Quien sabe leer un manifiesto, sabe leer nuestro entorno de pruebas. (~1,5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Este Pod resume toda la charla. Tres contenedores que comparten red y ciclo de vida: build (JDK 17 + Ant) compila y testea; db es una base de datos PostgreSQL REAL —no un mock— visible en localhost porque los contenedores de un mismo Pod comparten red; scanner es el análisis estático. Aquí conecta el gancho del inicio: probamos contra una BD de verdad, en un entorno limpio que nace y muere con el build. Cero contaminación, máximo realismo. Fijaos en securityContext (runAsNonRoot) y en resources/limits: nada como root y todo acotado para que un build desbocado no se coma el cluster.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Cuatro hitos. (1) Eficiencia operativa: se acabaron los errores colaterales por restos previos; cada prueba en entorno limpio e independiente. (2) Optimización de recursos: la carga vive en el clúster bajo demanda; aprovechamos lo que ya teníamos y dejamos de mantener servidores de CI ociosos. (3) Evolución sin fricción: cambiar Ant, librería o BD es editar un YAML. (4) Seguridad y control: registro privado, namespaces aislados, permisos mínimos.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El objetivo de traerlo a RedIRIS es que sea replicable. Si ya tenéis cluster de Kubernetes y Jenkins, necesitáis: un namespace dedicado con ServiceAccount y RBAC mínimo; el plugin de Kubernetes configurado (credencial de API + plantilla de Pod por defecto); conectividad del cluster al controlador; un registro de imágenes con cuentas robot; y mover la definición del entorno al Jenkinsfile de cada proyecto. Consejo: empezad por un proyecto piloto, no migréis todo de golpe. (~2 min)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3BA8-374B-B41A-0DFB-10DE812F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2489FE-2859-D415-07DA-1DBED2FC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1C4840-54A2-7419-02F6-2EA01D37A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83EEB7-A82E-6B7B-4500-3C9E86BF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3F5C23-B809-48B7-1137-0D9DDEA4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750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FAC85-F217-51FF-247B-BA0B9154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79406F-6466-D6CC-6EE7-E18F0CBDB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ABA64B-6B74-7376-486C-5D6E7354D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3AAC8-115C-6484-427B-DC533EEBC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808A6D-6F9E-0153-1643-9C2D5DF0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69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0F1EDA-ACB1-E804-BCCC-B9CFBFE37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B68C53-BD85-5785-6A89-D89D77A9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35A539-DA2C-F76F-E9B6-A967F08A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A8CB4-6C27-510E-64CC-1A34E4818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89D37C-B1CA-906A-B6E0-DAE6CBAD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7467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59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B6E83E-0B64-ED93-F6A5-97CD79E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899C2-76B7-3523-590C-8718080F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2CDCF-70E1-2883-CAD2-0D766C51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0F8F0D-0F9D-CC25-9C50-BD56D683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5FBBFD-5BFE-244D-6AE8-FA8D43EC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32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86007-5CB8-646B-61B0-E69094F36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97458-146A-6911-DD86-6777993D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D68AA-6E86-3E3B-139C-1D335410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12B3E1-BB42-815C-A319-C6B1046F6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913ED5-3A1A-2725-17F0-F5CF2C56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191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AFD32-3DCD-E3BD-5A98-5C319CD5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8B20C3-2521-B749-5903-34D497A23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C0B5F1-A9F1-F8D8-3739-C8264FE9F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92B35A-D1B8-A0F0-164D-7DF71DF3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04ED77-23C7-3AA4-C820-0A0308D24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66A4CF-D992-8C69-E8D7-7772164A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312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3D83C-E1C6-BC74-9E2D-9560CEBA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095BC3-8020-DC98-CDC6-2259B484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E60F5A-F150-83AA-948F-1041D2D23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5C6393-4F35-2398-EA89-E57A69BB7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A35E3C-0989-FB4F-DF74-F5783D1949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2E3EDB-6E27-66D6-7E1B-6CD49079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2CB1C1-5684-CE07-496B-4096C2C94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0AB667-F497-6BA4-DF0E-E9A9D980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2410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8E67C-9A8D-02BD-EF58-7385FB106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529049-7E8E-A74E-C8E3-A4E4FC7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A3F7582-60F6-6D29-2635-4BB134DD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1FF35E-D526-E75F-0ED1-E96D3902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5384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157E622-6E2E-8BEB-030B-DE2BBBA4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2FB3B72-2BA4-9AC3-B5EE-7DFE4730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02DC0-4FAC-4A4C-B99B-6F25CF8B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998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AC8DB-C5F4-7D3A-A1A8-BCFA2F95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0579D8-B436-9614-CB1B-D8D8A4EBF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D96824-D265-69FF-A408-8D3232379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17D1D-83C7-1BE9-074E-170C9BFE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56B19D-0EF8-5171-F455-13E69FABA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E68E11-92C0-60DF-F3E5-11CBBE0E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41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ACEFD-3BA6-AE8C-C58D-C2182A41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42EDDB-680E-2921-8357-C1C617DBA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BBB862-67FC-D9C7-041F-88F80C1F6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082E1D-C6CE-207B-A289-21786C27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0274AD-6A28-8FF4-B5F5-892828F1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EA470-8B25-BDD7-F584-B56FFEB2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895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91DC03-344C-9D93-B3AA-3CD42E26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725BF7-6178-D39A-80AC-4F48E694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0DBE16-D2A2-33FB-7B86-687D38CCC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892784-90E7-4F08-8C58-D762C73F422E}" type="datetimeFigureOut">
              <a:rPr lang="es-ES" smtClean="0"/>
              <a:t>19/06/2026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B8F046-5C5D-3151-AB2A-45987DDC8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8002C2-A1AD-BD8B-6387-DB6013DDF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4D600-E6B0-46BE-8610-B532C7BA788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725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DCD5FCAB-4C45-48B6-C512-C375273887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4" name="Text 7">
            <a:extLst>
              <a:ext uri="{FF2B5EF4-FFF2-40B4-BE49-F238E27FC236}">
                <a16:creationId xmlns:a16="http://schemas.microsoft.com/office/drawing/2014/main" id="{89160CB8-A793-493F-9D33-7428745CFDE5}"/>
              </a:ext>
            </a:extLst>
          </p:cNvPr>
          <p:cNvSpPr/>
          <p:nvPr/>
        </p:nvSpPr>
        <p:spPr>
          <a:xfrm>
            <a:off x="822960" y="1331544"/>
            <a:ext cx="8686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s-ES_tradnl" sz="4200" b="1" dirty="0">
                <a:latin typeface="Trebuchet MS"/>
                <a:ea typeface="Trebuchet MS" pitchFamily="34" charset="-122"/>
                <a:cs typeface="Trebuchet MS" pitchFamily="34" charset="-120"/>
              </a:rPr>
              <a:t>Optimización de CI/CD en la Universidad de Jaén</a:t>
            </a:r>
            <a:endParaRPr lang="es-ES_tradnl" sz="4200" dirty="0">
              <a:latin typeface="Trebuchet MS"/>
            </a:endParaRPr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3C01934B-2414-488C-897A-3F9EC1FC2DE8}"/>
              </a:ext>
            </a:extLst>
          </p:cNvPr>
          <p:cNvSpPr/>
          <p:nvPr/>
        </p:nvSpPr>
        <p:spPr>
          <a:xfrm>
            <a:off x="822960" y="4239475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s-ES_tradnl" sz="1600" b="1" dirty="0">
                <a:latin typeface="Calibri"/>
                <a:ea typeface="Calibri"/>
                <a:cs typeface="Calibri"/>
              </a:rPr>
              <a:t>Alejandro Alva Rodríguez</a:t>
            </a:r>
            <a:endParaRPr lang="es-ES_tradnl" sz="16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S_tradnl" sz="1600" b="1" dirty="0">
                <a:latin typeface="Calibri"/>
                <a:ea typeface="Calibri"/>
                <a:cs typeface="Calibri"/>
              </a:rPr>
              <a:t>Juan Ramón Moral Cárdenas</a:t>
            </a:r>
            <a:endParaRPr lang="es-ES_tradnl" sz="16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S_tradnl" sz="130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Sistemas Informáticos de Gestión (USIG) · Universidad de Jaén</a:t>
            </a:r>
            <a:endParaRPr lang="es-ES_tradnl" sz="1600" dirty="0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074B676D-97C7-4D0B-9EE7-029F3071123C}"/>
              </a:ext>
            </a:extLst>
          </p:cNvPr>
          <p:cNvSpPr/>
          <p:nvPr/>
        </p:nvSpPr>
        <p:spPr>
          <a:xfrm>
            <a:off x="822960" y="3269933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900" i="1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Entornos de pruebas dinámicos y efímeros mediante Jenkins y Kubernetes</a:t>
            </a:r>
            <a:endParaRPr lang="es-ES_tradnl" sz="1900" dirty="0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26" name="Picture 2" descr="image.png">
            <a:extLst>
              <a:ext uri="{FF2B5EF4-FFF2-40B4-BE49-F238E27FC236}">
                <a16:creationId xmlns:a16="http://schemas.microsoft.com/office/drawing/2014/main" id="{ACC79784-5DFC-48E7-9FF9-5A660446E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435" y="314724"/>
            <a:ext cx="200025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73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13512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RESULTADOS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66753" y="524571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Hitos alcanzados en la UJA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116070"/>
            <a:ext cx="5285232" cy="2240280"/>
          </a:xfrm>
          <a:prstGeom prst="roundRect">
            <a:avLst>
              <a:gd name="adj" fmla="val 3265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1463542"/>
            <a:ext cx="868680" cy="868680"/>
          </a:xfrm>
          <a:prstGeom prst="ellipse">
            <a:avLst/>
          </a:prstGeom>
          <a:solidFill>
            <a:srgbClr val="0B1F2A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646422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57400" y="1500118"/>
            <a:ext cx="36393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Eficiencia operativa</a:t>
            </a:r>
            <a:endParaRPr lang="es-ES_tradnl" sz="2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05840" y="244195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Se acabaron los errores colaterales por restos de ejecuciones previas. Cada prueba, en un entorno limpio e independiente.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63640" y="1116070"/>
            <a:ext cx="5285232" cy="2240280"/>
          </a:xfrm>
          <a:prstGeom prst="roundRect">
            <a:avLst>
              <a:gd name="adj" fmla="val 3265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583680" y="1463542"/>
            <a:ext cx="868680" cy="868680"/>
          </a:xfrm>
          <a:prstGeom prst="ellipse">
            <a:avLst/>
          </a:prstGeom>
          <a:solidFill>
            <a:srgbClr val="0B1F2A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1646422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680960" y="1500118"/>
            <a:ext cx="36393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Optimización de recursos</a:t>
            </a:r>
            <a:endParaRPr lang="es-ES_tradnl" sz="2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629400" y="244195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La carga vive en el cluster bajo demanda. Aprovechamos infraestructura existente y dejamos de mantener servidores de CI ociosos.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640080" y="3539230"/>
            <a:ext cx="5285232" cy="2240280"/>
          </a:xfrm>
          <a:prstGeom prst="roundRect">
            <a:avLst>
              <a:gd name="adj" fmla="val 3265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60120" y="3886702"/>
            <a:ext cx="868680" cy="868680"/>
          </a:xfrm>
          <a:prstGeom prst="ellipse">
            <a:avLst/>
          </a:prstGeom>
          <a:solidFill>
            <a:srgbClr val="0B1F2A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4069582"/>
            <a:ext cx="502920" cy="5029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2057400" y="3923278"/>
            <a:ext cx="36393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Evolución sin fricción</a:t>
            </a:r>
            <a:endParaRPr lang="es-ES_tradnl" sz="2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1005840" y="486511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Cambiar Ant, una librería o la base de datos es editar un YAML. Ya no reconfiguramos nodos de Jenkins a mano.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6263640" y="3539230"/>
            <a:ext cx="5285232" cy="2240280"/>
          </a:xfrm>
          <a:prstGeom prst="roundRect">
            <a:avLst>
              <a:gd name="adj" fmla="val 3265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583680" y="3886702"/>
            <a:ext cx="868680" cy="868680"/>
          </a:xfrm>
          <a:prstGeom prst="ellipse">
            <a:avLst/>
          </a:prstGeom>
          <a:solidFill>
            <a:srgbClr val="0B1F2A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560" y="4069582"/>
            <a:ext cx="502920" cy="5029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680960" y="3923278"/>
            <a:ext cx="36393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Seguridad y control</a:t>
            </a:r>
            <a:endParaRPr lang="es-ES_tradnl" sz="2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629400" y="486511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Registro privado, namespaces aislados y permisos mínimos. CI/CD dentro de las políticas de seguridad de la UJA.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endParaRPr lang="en-US" sz="1000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758C8928-921B-46D8-962A-DD612BD3011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13512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200" dirty="0">
                <a:solidFill>
                  <a:srgbClr val="0E7490"/>
                </a:solidFill>
                <a:latin typeface="Trebuchet MS"/>
              </a:rPr>
              <a:t>COMO REPLICARLO</a:t>
            </a:r>
          </a:p>
        </p:txBody>
      </p:sp>
      <p:sp>
        <p:nvSpPr>
          <p:cNvPr id="4" name="Text 2"/>
          <p:cNvSpPr/>
          <p:nvPr/>
        </p:nvSpPr>
        <p:spPr>
          <a:xfrm>
            <a:off x="822960" y="524571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_tradnl" sz="3000" b="1" dirty="0">
                <a:solidFill>
                  <a:srgbClr val="0F172A"/>
                </a:solidFill>
                <a:latin typeface="Trebuchet MS"/>
                <a:ea typeface="Calibri"/>
                <a:cs typeface="Calibri"/>
              </a:rPr>
              <a:t>Requisitos mínimos + cinco pasos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31322" y="1554480"/>
            <a:ext cx="4228663" cy="749808"/>
          </a:xfrm>
          <a:prstGeom prst="roundRect">
            <a:avLst>
              <a:gd name="adj" fmla="val 853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737360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554480"/>
            <a:ext cx="33503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550" dirty="0">
                <a:solidFill>
                  <a:srgbClr val="0F172A"/>
                </a:solidFill>
                <a:latin typeface="Calibri"/>
                <a:ea typeface="Calibri"/>
                <a:cs typeface="Calibri"/>
              </a:rPr>
              <a:t>Cluster de Kubernetes</a:t>
            </a:r>
            <a:endParaRPr lang="es-E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31322" y="2423160"/>
            <a:ext cx="4228662" cy="749808"/>
          </a:xfrm>
          <a:prstGeom prst="roundRect">
            <a:avLst>
              <a:gd name="adj" fmla="val 8537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606040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423160"/>
            <a:ext cx="33503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550" dirty="0">
                <a:solidFill>
                  <a:srgbClr val="0F172A"/>
                </a:solidFill>
                <a:latin typeface="Calibri"/>
                <a:ea typeface="Calibri"/>
                <a:cs typeface="Calibri"/>
              </a:rPr>
              <a:t>CI / CD (jenkins) </a:t>
            </a:r>
            <a:endParaRPr lang="es-ES_tradnl" sz="1550" dirty="0">
              <a:solidFill>
                <a:srgbClr val="0F172A"/>
              </a:solidFill>
              <a:ea typeface="Calibri"/>
              <a:cs typeface="Calibri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31322" y="3291840"/>
            <a:ext cx="4228662" cy="749808"/>
          </a:xfrm>
          <a:prstGeom prst="roundRect">
            <a:avLst>
              <a:gd name="adj" fmla="val 853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474720"/>
            <a:ext cx="384048" cy="3840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3291840"/>
            <a:ext cx="33503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550" dirty="0">
                <a:solidFill>
                  <a:srgbClr val="0F172A"/>
                </a:solidFill>
                <a:latin typeface="Calibri"/>
                <a:ea typeface="Calibri"/>
                <a:cs typeface="Calibri"/>
              </a:rPr>
              <a:t>Repositorio de Imágenes (Harbor)</a:t>
            </a:r>
            <a:endParaRPr lang="es-ES_tradnl" dirty="0">
              <a:ea typeface="Calibri"/>
              <a:cs typeface="Calibri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640080" y="4636512"/>
            <a:ext cx="10972800" cy="502920"/>
          </a:xfrm>
          <a:prstGeom prst="roundRect">
            <a:avLst>
              <a:gd name="adj" fmla="val 12727"/>
            </a:avLst>
          </a:prstGeom>
          <a:solidFill>
            <a:srgbClr val="0B1F2A"/>
          </a:solidFill>
          <a:ln/>
        </p:spPr>
      </p:sp>
      <p:sp>
        <p:nvSpPr>
          <p:cNvPr id="21" name="Text 14"/>
          <p:cNvSpPr/>
          <p:nvPr/>
        </p:nvSpPr>
        <p:spPr>
          <a:xfrm>
            <a:off x="914400" y="463651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400" b="1" dirty="0">
                <a:solidFill>
                  <a:srgbClr val="2DD4BF"/>
                </a:solidFill>
                <a:latin typeface="Trebuchet MS"/>
              </a:rPr>
              <a:t>Puede ser 100% open source. Sin pago de licencias </a:t>
            </a:r>
          </a:p>
        </p:txBody>
      </p:sp>
      <p:sp>
        <p:nvSpPr>
          <p:cNvPr id="22" name="Text 1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endParaRPr lang="en-US" sz="10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91AF1F-37DB-7883-F521-C1F4DBDEF2E7}"/>
              </a:ext>
            </a:extLst>
          </p:cNvPr>
          <p:cNvSpPr txBox="1"/>
          <p:nvPr/>
        </p:nvSpPr>
        <p:spPr>
          <a:xfrm>
            <a:off x="5791199" y="1581150"/>
            <a:ext cx="3762375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dirty="0">
                <a:ea typeface="Calibri" panose="020F0502020204030204"/>
                <a:cs typeface="Calibri" panose="020F0502020204030204"/>
              </a:rPr>
              <a:t>Crear un namespace dedicado </a:t>
            </a:r>
          </a:p>
          <a:p>
            <a:pPr marL="342900" indent="-342900">
              <a:buAutoNum type="arabicPeriod"/>
            </a:pPr>
            <a:r>
              <a:rPr lang="es-ES" dirty="0">
                <a:ea typeface="Calibri" panose="020F0502020204030204"/>
                <a:cs typeface="Calibri" panose="020F0502020204030204"/>
              </a:rPr>
              <a:t>Conectar Jenkins con Kubernetes</a:t>
            </a:r>
          </a:p>
          <a:p>
            <a:pPr marL="342900" indent="-342900">
              <a:buAutoNum type="arabicPeriod"/>
            </a:pPr>
            <a:r>
              <a:rPr lang="es-ES" dirty="0">
                <a:ea typeface="Calibri" panose="020F0502020204030204"/>
                <a:cs typeface="Calibri" panose="020F0502020204030204"/>
              </a:rPr>
              <a:t>Obtener las imágenes necesarias</a:t>
            </a:r>
          </a:p>
          <a:p>
            <a:pPr marL="342900" indent="-342900">
              <a:buAutoNum type="arabicPeriod"/>
            </a:pPr>
            <a:r>
              <a:rPr lang="es-ES" dirty="0">
                <a:ea typeface="Calibri" panose="020F0502020204030204"/>
                <a:cs typeface="Calibri" panose="020F0502020204030204"/>
              </a:rPr>
              <a:t>Definir pipeline en un proyecto</a:t>
            </a:r>
          </a:p>
          <a:p>
            <a:pPr marL="342900" indent="-342900">
              <a:buAutoNum type="arabicPeriod"/>
            </a:pPr>
            <a:r>
              <a:rPr lang="es-ES" dirty="0">
                <a:ea typeface="Calibri" panose="020F0502020204030204"/>
                <a:cs typeface="Calibri" panose="020F0502020204030204"/>
              </a:rPr>
              <a:t>Aplicar al resto de proyectos</a:t>
            </a:r>
          </a:p>
          <a:p>
            <a:pPr marL="342900" indent="-342900">
              <a:buAutoNum type="arabicPeriod"/>
            </a:pPr>
            <a:endParaRPr lang="es-ES" dirty="0">
              <a:ea typeface="Calibri" panose="020F0502020204030204"/>
              <a:cs typeface="Calibri" panose="020F0502020204030204"/>
            </a:endParaRPr>
          </a:p>
          <a:p>
            <a:pPr marL="342900" indent="-342900">
              <a:buAutoNum type="arabicPeriod"/>
            </a:pPr>
            <a:endParaRPr lang="es-ES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476D847-78FA-4B66-9821-EFC1DCC7051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43443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HONESTIDAD TÉCNICA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66753" y="47202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s-ES_tradnl" sz="3000" b="1" dirty="0">
                <a:solidFill>
                  <a:srgbClr val="0F172A"/>
                </a:solidFill>
                <a:latin typeface="Trebuchet MS"/>
                <a:ea typeface="Calibri"/>
                <a:cs typeface="Calibri"/>
              </a:rPr>
              <a:t>Lecciones aprendidas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1040914"/>
            <a:ext cx="5285232" cy="2194560"/>
          </a:xfrm>
          <a:prstGeom prst="roundRect">
            <a:avLst>
              <a:gd name="adj" fmla="val 3333"/>
            </a:avLst>
          </a:prstGeom>
          <a:solidFill>
            <a:srgbClr val="FFFBEB"/>
          </a:solidFill>
          <a:ln w="15875">
            <a:solidFill>
              <a:srgbClr val="F59E0B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1360954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333522"/>
            <a:ext cx="4005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b="1" dirty="0">
                <a:solidFill>
                  <a:srgbClr val="0F172A"/>
                </a:solidFill>
                <a:latin typeface="Trebuchet MS"/>
              </a:rPr>
              <a:t>Imágenes de contenedores definidas en código</a:t>
            </a:r>
            <a:endParaRPr lang="es-ES_tradnl" sz="1800" b="1" dirty="0">
              <a:solidFill>
                <a:srgbClr val="0F172A"/>
              </a:solidFill>
              <a:latin typeface="Trebuchet MS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05840" y="2275354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400" dirty="0">
                <a:solidFill>
                  <a:srgbClr val="334155"/>
                </a:solidFill>
                <a:ea typeface="Calibri"/>
                <a:cs typeface="Calibri"/>
              </a:rPr>
              <a:t>Que están versionadas de la misma forma que el software. Cuidado con </a:t>
            </a:r>
            <a:r>
              <a:rPr lang="es-ES_tradnl" sz="1400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:latest</a:t>
            </a:r>
            <a:endParaRPr lang="es-ES_tradnl" dirty="0">
              <a:solidFill>
                <a:schemeClr val="bg2">
                  <a:lumMod val="1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263640" y="1040914"/>
            <a:ext cx="5285232" cy="2194560"/>
          </a:xfrm>
          <a:prstGeom prst="roundRect">
            <a:avLst>
              <a:gd name="adj" fmla="val 3333"/>
            </a:avLst>
          </a:prstGeom>
          <a:solidFill>
            <a:srgbClr val="FFFBEB"/>
          </a:solidFill>
          <a:ln w="15875">
            <a:solidFill>
              <a:srgbClr val="F59E0B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360954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15200" y="1333522"/>
            <a:ext cx="4005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b="1" dirty="0">
                <a:solidFill>
                  <a:srgbClr val="0F172A"/>
                </a:solidFill>
                <a:latin typeface="Trebuchet MS"/>
              </a:rPr>
              <a:t>Repositorio privado no es opcional</a:t>
            </a:r>
            <a:endParaRPr lang="es-ES_tradnl" sz="1800" b="1" dirty="0">
              <a:solidFill>
                <a:srgbClr val="0F172A"/>
              </a:solidFill>
              <a:latin typeface="Trebuchet M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629400" y="2275354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400" dirty="0">
                <a:solidFill>
                  <a:srgbClr val="334155"/>
                </a:solidFill>
                <a:ea typeface="Calibri"/>
                <a:cs typeface="Calibri"/>
              </a:rPr>
              <a:t>Limitación de peticiones de repositorios públicos, imágenes que desaparecen, problemas de seguridad</a:t>
            </a:r>
          </a:p>
        </p:txBody>
      </p:sp>
      <p:sp>
        <p:nvSpPr>
          <p:cNvPr id="13" name="Shape 9"/>
          <p:cNvSpPr/>
          <p:nvPr/>
        </p:nvSpPr>
        <p:spPr>
          <a:xfrm>
            <a:off x="640080" y="3351340"/>
            <a:ext cx="5285232" cy="2194560"/>
          </a:xfrm>
          <a:prstGeom prst="roundRect">
            <a:avLst>
              <a:gd name="adj" fmla="val 3333"/>
            </a:avLst>
          </a:prstGeom>
          <a:solidFill>
            <a:srgbClr val="FFFBEB"/>
          </a:solidFill>
          <a:ln w="15875">
            <a:solidFill>
              <a:srgbClr val="F59E0B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3671380"/>
            <a:ext cx="548640" cy="5486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91640" y="3643948"/>
            <a:ext cx="4005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8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Gestión de recursos</a:t>
            </a:r>
            <a:endParaRPr lang="es-ES_tradnl" sz="18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1005840" y="458578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Sin requests/limits bien puestos, un build puede ahogar el cluster.</a:t>
            </a:r>
            <a:endParaRPr lang="es-ES_tradnl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263640" y="3351340"/>
            <a:ext cx="5285232" cy="2194560"/>
          </a:xfrm>
          <a:prstGeom prst="roundRect">
            <a:avLst>
              <a:gd name="adj" fmla="val 3333"/>
            </a:avLst>
          </a:prstGeom>
          <a:solidFill>
            <a:srgbClr val="FFFBEB"/>
          </a:solidFill>
          <a:ln w="15875">
            <a:solidFill>
              <a:srgbClr val="F59E0B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3671380"/>
            <a:ext cx="548640" cy="5486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15200" y="3643948"/>
            <a:ext cx="4005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b="1" dirty="0">
                <a:solidFill>
                  <a:srgbClr val="0F172A"/>
                </a:solidFill>
                <a:latin typeface="Trebuchet MS"/>
              </a:rPr>
              <a:t>Secretos</a:t>
            </a:r>
            <a:endParaRPr lang="es-ES_tradnl" sz="1800" dirty="0">
              <a:ea typeface="Calibri"/>
              <a:cs typeface="Calibri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629400" y="4585780"/>
            <a:ext cx="4553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Tentación de meterlos en el YAML. Usa secretos de Kubernetes o credenciales en Jenkins.</a:t>
            </a:r>
            <a:endParaRPr lang="es-ES_tradnl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endParaRPr lang="en-US" sz="1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21F0DEC-009C-40EA-9DF6-BE8FE12CDBD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280160"/>
            <a:ext cx="64008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0312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s-ES_tradnl" sz="3200" b="1" dirty="0">
                <a:latin typeface="Trebuchet MS"/>
                <a:ea typeface="Trebuchet MS" pitchFamily="34" charset="-122"/>
                <a:cs typeface="Trebuchet MS" pitchFamily="34" charset="-120"/>
              </a:rPr>
              <a:t>El mejor test es el que se ejecuta automáticamente en un entorno igual a producción que puedes desechar.</a:t>
            </a:r>
            <a:endParaRPr lang="es-ES_tradnl" sz="32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4" name="Shape 1"/>
          <p:cNvSpPr/>
          <p:nvPr/>
        </p:nvSpPr>
        <p:spPr>
          <a:xfrm>
            <a:off x="841248" y="3886200"/>
            <a:ext cx="548640" cy="45720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4027118"/>
            <a:ext cx="10241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70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Kubernetes nos dio ese entorno desechable bajo demanda, aprovechando infraestructura que ya teníamos. </a:t>
            </a:r>
          </a:p>
          <a:p>
            <a:r>
              <a:rPr lang="es-ES_tradnl" sz="170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Todo el entorno está en código y es replicable.</a:t>
            </a:r>
          </a:p>
        </p:txBody>
      </p:sp>
      <p:sp>
        <p:nvSpPr>
          <p:cNvPr id="6" name="Text 3"/>
          <p:cNvSpPr/>
          <p:nvPr/>
        </p:nvSpPr>
        <p:spPr>
          <a:xfrm>
            <a:off x="822960" y="4892668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D4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Gracias.  </a:t>
            </a: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aalva@ujaen.es   ·   jmoral@ujaen.es</a:t>
            </a:r>
            <a:endParaRPr lang="en-US" sz="1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7F376DE-46FE-43D5-82AC-B05133F8E9A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ulo"/>
          <p:cNvSpPr>
            <a:spLocks noGrp="1"/>
          </p:cNvSpPr>
          <p:nvPr/>
        </p:nvSpPr>
        <p:spPr>
          <a:xfrm>
            <a:off x="825500" y="355600"/>
            <a:ext cx="10541000" cy="762000"/>
          </a:xfrm>
          <a:prstGeom prst="rect">
            <a:avLst/>
          </a:prstGeom>
          <a:noFill/>
        </p:spPr>
        <p:txBody>
          <a:bodyPr wrap="square" lIns="91440" tIns="45720" rIns="91440" bIns="45720">
            <a:normAutofit/>
          </a:bodyPr>
          <a:lstStyle/>
          <a:p>
            <a:pPr marL="0" indent="0">
              <a:buNone/>
            </a:pPr>
            <a:r>
              <a:rPr lang="es-ES_tradnl" sz="3600" b="1" dirty="0">
                <a:latin typeface="Trebuchet MS"/>
              </a:rPr>
              <a:t>¿Por qué necesitamos pruebas?</a:t>
            </a:r>
          </a:p>
        </p:txBody>
      </p:sp>
      <p:sp>
        <p:nvSpPr>
          <p:cNvPr id="11" name="Subtitulo"/>
          <p:cNvSpPr>
            <a:spLocks noGrp="1"/>
          </p:cNvSpPr>
          <p:nvPr/>
        </p:nvSpPr>
        <p:spPr>
          <a:xfrm>
            <a:off x="825500" y="1143000"/>
            <a:ext cx="10541000" cy="3810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/>
          </a:bodyPr>
          <a:lstStyle/>
          <a:p>
            <a:r>
              <a:rPr lang="es-ES_tradnl" sz="1600" i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El reto de la calidad del software en el servicio de informática de una universidad</a:t>
            </a:r>
          </a:p>
        </p:txBody>
      </p:sp>
      <p:sp>
        <p:nvSpPr>
          <p:cNvPr id="12" name="Line12"/>
          <p:cNvSpPr>
            <a:spLocks noGrp="1"/>
          </p:cNvSpPr>
          <p:nvPr/>
        </p:nvSpPr>
        <p:spPr>
          <a:xfrm>
            <a:off x="825500" y="1625600"/>
            <a:ext cx="457200" cy="508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20" name="Card1"/>
          <p:cNvSpPr>
            <a:spLocks noGrp="1"/>
          </p:cNvSpPr>
          <p:nvPr/>
        </p:nvSpPr>
        <p:spPr>
          <a:xfrm>
            <a:off x="8944742" y="1879600"/>
            <a:ext cx="2451100" cy="1905000"/>
          </a:xfrm>
          <a:prstGeom prst="roundRect">
            <a:avLst>
              <a:gd name="adj" fmla="val 20000"/>
            </a:avLst>
          </a:prstGeom>
          <a:solidFill>
            <a:srgbClr val="1E3A5F"/>
          </a:solidFill>
          <a:ln>
            <a:noFill/>
          </a:ln>
        </p:spPr>
        <p:txBody>
          <a:bodyPr wrap="square" lIns="114300" tIns="91440" rIns="114300" bIns="91440" anchor="t">
            <a:normAutofit/>
          </a:bodyPr>
          <a:lstStyle/>
          <a:p>
            <a:pPr marL="0" indent="0">
              <a:buNone/>
            </a:pPr>
            <a:r>
              <a:rPr lang="es-ES_tradnl" b="1" dirty="0">
                <a:solidFill>
                  <a:srgbClr val="FBBF24"/>
                </a:solidFill>
                <a:latin typeface="Trebuchet MS"/>
              </a:rPr>
              <a:t>Equipo</a:t>
            </a:r>
            <a:r>
              <a:rPr lang="es-ES_tradnl" sz="1800" b="1" dirty="0">
                <a:solidFill>
                  <a:srgbClr val="60A5FA"/>
                </a:solidFill>
                <a:latin typeface="Trebuchet MS"/>
              </a:rPr>
              <a:t> </a:t>
            </a:r>
            <a:r>
              <a:rPr lang="es-ES_tradnl" b="1" dirty="0">
                <a:solidFill>
                  <a:srgbClr val="FBBF24"/>
                </a:solidFill>
                <a:latin typeface="Trebuchet MS"/>
              </a:rPr>
              <a:t>reducido</a:t>
            </a:r>
          </a:p>
          <a:p>
            <a:pPr marL="0" indent="0">
              <a:buNone/>
            </a:pPr>
            <a:endParaRPr lang="es-ES_tradnl" sz="1200" dirty="0"/>
          </a:p>
          <a:p>
            <a:pPr marL="0" indent="0">
              <a:buNone/>
            </a:pPr>
            <a:r>
              <a:rPr lang="es-ES_tradnl" sz="1400" dirty="0">
                <a:solidFill>
                  <a:srgbClr val="CBD5E1"/>
                </a:solidFill>
                <a:latin typeface="Calibri"/>
              </a:rPr>
              <a:t>Pocas personas cubren muchos sistemas y responsabilidades</a:t>
            </a:r>
          </a:p>
        </p:txBody>
      </p:sp>
      <p:sp>
        <p:nvSpPr>
          <p:cNvPr id="21" name="Card2"/>
          <p:cNvSpPr>
            <a:spLocks noGrp="1"/>
          </p:cNvSpPr>
          <p:nvPr/>
        </p:nvSpPr>
        <p:spPr>
          <a:xfrm>
            <a:off x="3530600" y="1879600"/>
            <a:ext cx="2451100" cy="1905000"/>
          </a:xfrm>
          <a:prstGeom prst="roundRect">
            <a:avLst>
              <a:gd name="adj" fmla="val 20000"/>
            </a:avLst>
          </a:prstGeom>
          <a:solidFill>
            <a:srgbClr val="1E3A5F"/>
          </a:solidFill>
          <a:ln>
            <a:noFill/>
          </a:ln>
        </p:spPr>
        <p:txBody>
          <a:bodyPr wrap="square" lIns="114300" tIns="91440" rIns="114300" bIns="91440" anchor="t">
            <a:normAutofit/>
          </a:bodyPr>
          <a:lstStyle/>
          <a:p>
            <a:pPr marL="0" indent="0">
              <a:buNone/>
            </a:pPr>
            <a:r>
              <a:rPr lang="es-ES_tradnl" sz="1800" b="1" dirty="0">
                <a:solidFill>
                  <a:srgbClr val="F87171"/>
                </a:solidFill>
                <a:latin typeface="Trebuchet MS"/>
              </a:rPr>
              <a:t>Apps críticas</a:t>
            </a:r>
          </a:p>
          <a:p>
            <a:pPr marL="0" indent="0">
              <a:buNone/>
            </a:pPr>
            <a:endParaRPr lang="es-ES_tradnl" sz="1200" dirty="0"/>
          </a:p>
          <a:p>
            <a:r>
              <a:rPr lang="es-ES_tradnl" sz="1400" dirty="0">
                <a:solidFill>
                  <a:srgbClr val="CBD5E1"/>
                </a:solidFill>
                <a:latin typeface="Calibri"/>
              </a:rPr>
              <a:t>Matrícula, Universidad virtual, acceso... no pueden fallar, sobre todo en momentos clave</a:t>
            </a:r>
            <a:endParaRPr lang="es-ES_tradnl" sz="1400" dirty="0">
              <a:solidFill>
                <a:srgbClr val="CBD5E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Card3"/>
          <p:cNvSpPr>
            <a:spLocks noGrp="1"/>
          </p:cNvSpPr>
          <p:nvPr/>
        </p:nvSpPr>
        <p:spPr>
          <a:xfrm>
            <a:off x="6235700" y="1879600"/>
            <a:ext cx="2451100" cy="1905000"/>
          </a:xfrm>
          <a:prstGeom prst="roundRect">
            <a:avLst>
              <a:gd name="adj" fmla="val 20000"/>
            </a:avLst>
          </a:prstGeom>
          <a:solidFill>
            <a:srgbClr val="1E3A5F"/>
          </a:solidFill>
          <a:ln>
            <a:noFill/>
          </a:ln>
        </p:spPr>
        <p:txBody>
          <a:bodyPr wrap="square" lIns="114300" tIns="91440" rIns="114300" bIns="91440">
            <a:normAutofit/>
          </a:bodyPr>
          <a:lstStyle/>
          <a:p>
            <a:pPr marL="0" indent="0">
              <a:buNone/>
            </a:pPr>
            <a:r>
              <a:rPr lang="es-ES_tradnl" sz="1800" b="1" dirty="0">
                <a:solidFill>
                  <a:srgbClr val="FBBF24"/>
                </a:solidFill>
                <a:latin typeface="Trebuchet MS"/>
              </a:rPr>
              <a:t>Multi-tecnología</a:t>
            </a:r>
          </a:p>
          <a:p>
            <a:pPr marL="0" indent="0">
              <a:buNone/>
            </a:pPr>
            <a:endParaRPr lang="es-ES_tradnl" sz="1200" dirty="0"/>
          </a:p>
          <a:p>
            <a:pPr marL="0" indent="0">
              <a:buNone/>
            </a:pPr>
            <a:r>
              <a:rPr lang="es-ES_tradnl" sz="1400" dirty="0">
                <a:solidFill>
                  <a:srgbClr val="CBD5E1"/>
                </a:solidFill>
                <a:latin typeface="Calibri"/>
              </a:rPr>
              <a:t>Diferentes lenguajes, plataformas y sistemas heterogéneos</a:t>
            </a:r>
          </a:p>
        </p:txBody>
      </p:sp>
      <p:sp>
        <p:nvSpPr>
          <p:cNvPr id="23" name="Card4"/>
          <p:cNvSpPr>
            <a:spLocks noGrp="1"/>
          </p:cNvSpPr>
          <p:nvPr/>
        </p:nvSpPr>
        <p:spPr>
          <a:xfrm>
            <a:off x="821559" y="1879600"/>
            <a:ext cx="2451100" cy="1905000"/>
          </a:xfrm>
          <a:prstGeom prst="roundRect">
            <a:avLst>
              <a:gd name="adj" fmla="val 20000"/>
            </a:avLst>
          </a:prstGeom>
          <a:solidFill>
            <a:srgbClr val="1E3A5F"/>
          </a:solidFill>
          <a:ln>
            <a:noFill/>
          </a:ln>
        </p:spPr>
        <p:txBody>
          <a:bodyPr wrap="square" lIns="114300" tIns="91440" rIns="114300" bIns="91440" anchor="t">
            <a:normAutofit/>
          </a:bodyPr>
          <a:lstStyle/>
          <a:p>
            <a:r>
              <a:rPr lang="es-ES" b="1" dirty="0">
                <a:solidFill>
                  <a:srgbClr val="F87171"/>
                </a:solidFill>
                <a:latin typeface="Trebuchet MS"/>
              </a:rPr>
              <a:t>Alta exigencia</a:t>
            </a:r>
            <a:endParaRPr lang="en-US" dirty="0">
              <a:solidFill>
                <a:srgbClr val="34D399"/>
              </a:solidFill>
              <a:latin typeface="Trebuchet MS"/>
            </a:endParaRPr>
          </a:p>
          <a:p>
            <a:pPr marL="0" indent="0">
              <a:buNone/>
            </a:pPr>
            <a:endParaRPr lang="es-ES_tradnl" sz="1200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s-ES_tradnl" sz="1400" dirty="0">
                <a:solidFill>
                  <a:srgbClr val="CBD5E1"/>
                </a:solidFill>
                <a:latin typeface="Calibri"/>
              </a:rPr>
              <a:t>Calidad máxima exigida por la comunidad universitaria</a:t>
            </a:r>
          </a:p>
        </p:txBody>
      </p:sp>
      <p:sp>
        <p:nvSpPr>
          <p:cNvPr id="30" name="Banner"/>
          <p:cNvSpPr>
            <a:spLocks noGrp="1"/>
          </p:cNvSpPr>
          <p:nvPr/>
        </p:nvSpPr>
        <p:spPr>
          <a:xfrm>
            <a:off x="799224" y="4077114"/>
            <a:ext cx="10566400" cy="616607"/>
          </a:xfrm>
          <a:prstGeom prst="roundRect">
            <a:avLst>
              <a:gd name="adj" fmla="val 20000"/>
            </a:avLst>
          </a:prstGeom>
          <a:solidFill>
            <a:srgbClr val="172554"/>
          </a:solidFill>
          <a:ln>
            <a:noFill/>
          </a:ln>
        </p:spPr>
        <p:txBody>
          <a:bodyPr wrap="square" lIns="114300" tIns="91440" rIns="114300" bIns="91440" anchor="t">
            <a:normAutofit/>
          </a:bodyPr>
          <a:lstStyle/>
          <a:p>
            <a:pPr algn="ctr"/>
            <a:r>
              <a:rPr lang="es-ES_tradnl" sz="2200" b="1" dirty="0">
                <a:solidFill>
                  <a:srgbClr val="FFFFFF"/>
                </a:solidFill>
                <a:latin typeface="Trebuchet MS"/>
              </a:rPr>
              <a:t>¿Cómo cuidamos la calidad del software </a:t>
            </a:r>
            <a:r>
              <a:rPr lang="es-ES_tradnl" sz="2200" b="1" dirty="0">
                <a:solidFill>
                  <a:srgbClr val="60A5FA"/>
                </a:solidFill>
                <a:latin typeface="Trebuchet MS"/>
              </a:rPr>
              <a:t>sin aumentar personal ni servidores</a:t>
            </a:r>
            <a:r>
              <a:rPr lang="es-ES_tradnl" sz="2200" b="1" dirty="0">
                <a:solidFill>
                  <a:srgbClr val="FFFFFF"/>
                </a:solidFill>
                <a:latin typeface="Trebuchet MS"/>
              </a:rPr>
              <a:t>?</a:t>
            </a:r>
          </a:p>
        </p:txBody>
      </p:sp>
      <p:sp>
        <p:nvSpPr>
          <p:cNvPr id="2" name="Titulo">
            <a:extLst>
              <a:ext uri="{FF2B5EF4-FFF2-40B4-BE49-F238E27FC236}">
                <a16:creationId xmlns:a16="http://schemas.microsoft.com/office/drawing/2014/main" id="{CA0B172A-25C2-D5B3-9202-24C69D98C4D1}"/>
              </a:ext>
            </a:extLst>
          </p:cNvPr>
          <p:cNvSpPr>
            <a:spLocks noGrp="1"/>
          </p:cNvSpPr>
          <p:nvPr/>
        </p:nvSpPr>
        <p:spPr>
          <a:xfrm>
            <a:off x="711637" y="4928439"/>
            <a:ext cx="10541000" cy="7620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 fontScale="85000" lnSpcReduction="10000"/>
          </a:bodyPr>
          <a:lstStyle/>
          <a:p>
            <a:r>
              <a:rPr lang="es-ES_tradnl" sz="3600" b="1" dirty="0">
                <a:solidFill>
                  <a:schemeClr val="bg2">
                    <a:lumMod val="50000"/>
                  </a:schemeClr>
                </a:solidFill>
                <a:latin typeface="Trebuchet MS"/>
              </a:rPr>
              <a:t>Automatizando las pruebas con Jenkins y Kubernetes</a:t>
            </a:r>
            <a:endParaRPr lang="es-E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B2DCB26-A0E7-422B-AA34-F1498ED6BB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8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58169" y="722271"/>
            <a:ext cx="128016" cy="128016"/>
          </a:xfrm>
          <a:prstGeom prst="rect">
            <a:avLst/>
          </a:prstGeom>
          <a:solidFill>
            <a:srgbClr val="4472C4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3" name="Text 1"/>
          <p:cNvSpPr/>
          <p:nvPr/>
        </p:nvSpPr>
        <p:spPr>
          <a:xfrm>
            <a:off x="619479" y="201168"/>
            <a:ext cx="6633781" cy="1341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60A5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PUNTO DE PARTIDA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52891" y="515813"/>
            <a:ext cx="5762472" cy="675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latin typeface="Trebuchet MS"/>
                <a:ea typeface="Trebuchet MS" pitchFamily="34" charset="-122"/>
                <a:cs typeface="Trebuchet MS" pitchFamily="34" charset="-120"/>
              </a:rPr>
              <a:t>Agentes estáticos: problemas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81321" y="2649308"/>
            <a:ext cx="1487214" cy="665305"/>
          </a:xfrm>
          <a:prstGeom prst="roundRect">
            <a:avLst>
              <a:gd name="adj" fmla="val 8889"/>
            </a:avLst>
          </a:prstGeom>
          <a:solidFill>
            <a:srgbClr val="172554"/>
          </a:solidFill>
          <a:ln/>
          <a:effectLst>
            <a:outerShdw blurRad="88900" dist="38100" dir="8100000" algn="bl" rotWithShape="0">
              <a:srgbClr val="FFFFFF">
                <a:alpha val="16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6" name="Text 4"/>
          <p:cNvSpPr/>
          <p:nvPr/>
        </p:nvSpPr>
        <p:spPr>
          <a:xfrm>
            <a:off x="6981321" y="2666825"/>
            <a:ext cx="1487214" cy="665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3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Jenkins</a:t>
            </a:r>
            <a:endParaRPr lang="es-ES_tradnl" sz="13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9455106" y="1798846"/>
            <a:ext cx="1413292" cy="453066"/>
          </a:xfrm>
          <a:prstGeom prst="roundRect">
            <a:avLst>
              <a:gd name="adj" fmla="val 9677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266" y="1943607"/>
            <a:ext cx="294921" cy="26864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003746" y="1798846"/>
            <a:ext cx="969755" cy="453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Agente 1</a:t>
            </a:r>
            <a:endParaRPr lang="es-ES_tradnl" sz="1300" dirty="0">
              <a:latin typeface="Calibri"/>
              <a:ea typeface="Calibri"/>
              <a:cs typeface="Calibri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455106" y="2769651"/>
            <a:ext cx="1413292" cy="453066"/>
          </a:xfrm>
          <a:prstGeom prst="roundRect">
            <a:avLst>
              <a:gd name="adj" fmla="val 9677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266" y="2879379"/>
            <a:ext cx="286162" cy="2861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003746" y="2769651"/>
            <a:ext cx="969755" cy="453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Agente 2</a:t>
            </a:r>
            <a:endParaRPr lang="es-ES_tradnl" sz="1300" dirty="0">
              <a:latin typeface="Calibri"/>
              <a:ea typeface="Calibri"/>
              <a:cs typeface="Calibri"/>
            </a:endParaRPr>
          </a:p>
        </p:txBody>
      </p:sp>
      <p:sp>
        <p:nvSpPr>
          <p:cNvPr id="23" name="Shape 15"/>
          <p:cNvSpPr/>
          <p:nvPr/>
        </p:nvSpPr>
        <p:spPr>
          <a:xfrm>
            <a:off x="540581" y="1087877"/>
            <a:ext cx="5501816" cy="1373527"/>
          </a:xfrm>
          <a:prstGeom prst="roundRect">
            <a:avLst>
              <a:gd name="adj" fmla="val 5161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24" name="Shape 16"/>
          <p:cNvSpPr/>
          <p:nvPr/>
        </p:nvSpPr>
        <p:spPr>
          <a:xfrm>
            <a:off x="806143" y="1380485"/>
            <a:ext cx="777240" cy="7772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735" y="1545077"/>
            <a:ext cx="457200" cy="45720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811983" y="1289045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8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1. Contaminación</a:t>
            </a:r>
            <a:endParaRPr lang="es-ES_tradnl" sz="18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27" name="Text 18"/>
          <p:cNvSpPr/>
          <p:nvPr/>
        </p:nvSpPr>
        <p:spPr>
          <a:xfrm>
            <a:off x="1811983" y="1727957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El agente acumula estado: artefactos, temporales, datos. El build hereda la suciedad del anterior.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540581" y="2581721"/>
            <a:ext cx="5501816" cy="1382286"/>
          </a:xfrm>
          <a:prstGeom prst="roundRect">
            <a:avLst>
              <a:gd name="adj" fmla="val 5161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29" name="Shape 20"/>
          <p:cNvSpPr/>
          <p:nvPr/>
        </p:nvSpPr>
        <p:spPr>
          <a:xfrm>
            <a:off x="806143" y="2874329"/>
            <a:ext cx="777240" cy="7772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35" y="3038921"/>
            <a:ext cx="457200" cy="45720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1811983" y="2782889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8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2. Escalabilidad rígida</a:t>
            </a:r>
            <a:endParaRPr lang="es-ES_tradnl" sz="18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32" name="Text 22"/>
          <p:cNvSpPr/>
          <p:nvPr/>
        </p:nvSpPr>
        <p:spPr>
          <a:xfrm>
            <a:off x="1811983" y="3221801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350" dirty="0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Colas de espera en agentes. Absorber picos exige más máquinas encendidas e infrautilizadas.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33" name="Shape 23"/>
          <p:cNvSpPr/>
          <p:nvPr/>
        </p:nvSpPr>
        <p:spPr>
          <a:xfrm>
            <a:off x="540582" y="4054281"/>
            <a:ext cx="5501816" cy="1382286"/>
          </a:xfrm>
          <a:prstGeom prst="roundRect">
            <a:avLst>
              <a:gd name="adj" fmla="val 5161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34" name="Shape 24"/>
          <p:cNvSpPr/>
          <p:nvPr/>
        </p:nvSpPr>
        <p:spPr>
          <a:xfrm>
            <a:off x="814902" y="4346889"/>
            <a:ext cx="777240" cy="7772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494" y="4511481"/>
            <a:ext cx="457200" cy="457200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1820742" y="4255449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8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3. Conflictos de versiones</a:t>
            </a:r>
            <a:endParaRPr lang="es-ES_tradnl" sz="18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37" name="Text 26"/>
          <p:cNvSpPr/>
          <p:nvPr/>
        </p:nvSpPr>
        <p:spPr>
          <a:xfrm>
            <a:off x="1820742" y="4694361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Un proyecto quiere Ant X y JDK 25; otro, Ant Y y JDK 21. Convivir en el mismo agente genera fricción.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38" name="Text 2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CBD5E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000" dirty="0"/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E46F2778-3E1A-90C5-F0C8-5A0FEABE6FC5}"/>
              </a:ext>
            </a:extLst>
          </p:cNvPr>
          <p:cNvCxnSpPr/>
          <p:nvPr/>
        </p:nvCxnSpPr>
        <p:spPr>
          <a:xfrm flipV="1">
            <a:off x="8572499" y="2037878"/>
            <a:ext cx="854656" cy="929795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4531C800-D8ED-B983-DA24-19BD2CDE529A}"/>
              </a:ext>
            </a:extLst>
          </p:cNvPr>
          <p:cNvCxnSpPr>
            <a:cxnSpLocks/>
          </p:cNvCxnSpPr>
          <p:nvPr/>
        </p:nvCxnSpPr>
        <p:spPr>
          <a:xfrm flipV="1">
            <a:off x="8546223" y="2966291"/>
            <a:ext cx="705760" cy="1383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Shape 9">
            <a:extLst>
              <a:ext uri="{FF2B5EF4-FFF2-40B4-BE49-F238E27FC236}">
                <a16:creationId xmlns:a16="http://schemas.microsoft.com/office/drawing/2014/main" id="{3C1F2C46-9C20-C490-E2D7-61EB9944529E}"/>
              </a:ext>
            </a:extLst>
          </p:cNvPr>
          <p:cNvSpPr/>
          <p:nvPr/>
        </p:nvSpPr>
        <p:spPr>
          <a:xfrm>
            <a:off x="9472623" y="3619237"/>
            <a:ext cx="1413292" cy="453066"/>
          </a:xfrm>
          <a:prstGeom prst="roundRect">
            <a:avLst>
              <a:gd name="adj" fmla="val 9677"/>
            </a:avLst>
          </a:prstGeom>
          <a:solidFill>
            <a:srgbClr val="1E3A5F"/>
          </a:solidFill>
          <a:ln w="12700">
            <a:solidFill>
              <a:srgbClr val="172554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pic>
        <p:nvPicPr>
          <p:cNvPr id="46" name="Image 2" descr="preencoded.png">
            <a:extLst>
              <a:ext uri="{FF2B5EF4-FFF2-40B4-BE49-F238E27FC236}">
                <a16:creationId xmlns:a16="http://schemas.microsoft.com/office/drawing/2014/main" id="{6B20DFFD-E039-B1A1-CB11-A1673D1B7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9783" y="3728965"/>
            <a:ext cx="286162" cy="286162"/>
          </a:xfrm>
          <a:prstGeom prst="rect">
            <a:avLst/>
          </a:prstGeom>
        </p:spPr>
      </p:pic>
      <p:sp>
        <p:nvSpPr>
          <p:cNvPr id="47" name="Text 10">
            <a:extLst>
              <a:ext uri="{FF2B5EF4-FFF2-40B4-BE49-F238E27FC236}">
                <a16:creationId xmlns:a16="http://schemas.microsoft.com/office/drawing/2014/main" id="{99551156-2AE1-F23B-671C-71EB73B5CE92}"/>
              </a:ext>
            </a:extLst>
          </p:cNvPr>
          <p:cNvSpPr/>
          <p:nvPr/>
        </p:nvSpPr>
        <p:spPr>
          <a:xfrm>
            <a:off x="10021263" y="3619237"/>
            <a:ext cx="969755" cy="453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Agente 3</a:t>
            </a:r>
            <a:endParaRPr lang="es-ES_tradnl" sz="1300" dirty="0">
              <a:latin typeface="Calibri"/>
              <a:ea typeface="Calibri"/>
              <a:cs typeface="Calibri"/>
            </a:endParaRP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970ADB8D-A95B-EF0B-ABE9-F8786A0A831C}"/>
              </a:ext>
            </a:extLst>
          </p:cNvPr>
          <p:cNvCxnSpPr>
            <a:cxnSpLocks/>
          </p:cNvCxnSpPr>
          <p:nvPr/>
        </p:nvCxnSpPr>
        <p:spPr>
          <a:xfrm>
            <a:off x="8572498" y="2950156"/>
            <a:ext cx="784588" cy="891997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Imagen 38">
            <a:extLst>
              <a:ext uri="{FF2B5EF4-FFF2-40B4-BE49-F238E27FC236}">
                <a16:creationId xmlns:a16="http://schemas.microsoft.com/office/drawing/2014/main" id="{722BC30B-A77A-43EF-B0BB-33B3C057E40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6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564756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4000" b="1" dirty="0">
                <a:latin typeface="Trebuchet MS"/>
                <a:ea typeface="Trebuchet MS" pitchFamily="34" charset="-122"/>
                <a:cs typeface="Trebuchet MS" pitchFamily="34" charset="-120"/>
              </a:rPr>
              <a:t>¿Estábamos haciendo testing mal?</a:t>
            </a:r>
            <a:endParaRPr lang="es-ES_tradnl" sz="4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4" name="Text 1"/>
          <p:cNvSpPr/>
          <p:nvPr/>
        </p:nvSpPr>
        <p:spPr>
          <a:xfrm>
            <a:off x="823731" y="161246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i="1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Hablamos</a:t>
            </a:r>
            <a:r>
              <a:rPr lang="es-ES_tradnl" sz="1800" i="1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mucho QUÉ tests escribir (pirámide, trofeo…) y muy poco DÓNDE los ejecutamos.</a:t>
            </a:r>
            <a:endParaRPr lang="es-ES_tradnl" sz="1800" dirty="0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70408" y="2581341"/>
            <a:ext cx="5120640" cy="2103120"/>
          </a:xfrm>
          <a:prstGeom prst="roundRect">
            <a:avLst>
              <a:gd name="adj" fmla="val 4348"/>
            </a:avLst>
          </a:prstGeom>
          <a:solidFill>
            <a:srgbClr val="13313F"/>
          </a:solidFill>
          <a:ln w="19050">
            <a:solidFill>
              <a:srgbClr val="16A34A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28" y="2855661"/>
            <a:ext cx="502920" cy="5029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30528" y="2873949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Tests en verde</a:t>
            </a:r>
            <a:endParaRPr lang="es-ES_tradnl" sz="2000" dirty="0">
              <a:latin typeface="Trebuchet MS"/>
            </a:endParaRPr>
          </a:p>
        </p:txBody>
      </p:sp>
      <p:sp>
        <p:nvSpPr>
          <p:cNvPr id="8" name="Text 4"/>
          <p:cNvSpPr/>
          <p:nvPr/>
        </p:nvSpPr>
        <p:spPr>
          <a:xfrm>
            <a:off x="1044728" y="3541461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dirty="0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La batería completa pasa sin errores. Damos por buena la entrega.</a:t>
            </a:r>
            <a:endParaRPr lang="es-ES_tradnl" sz="1500" dirty="0">
              <a:latin typeface="Calibri"/>
              <a:ea typeface="Calibri"/>
              <a:cs typeface="Calibri"/>
            </a:endParaRPr>
          </a:p>
        </p:txBody>
      </p:sp>
      <p:sp>
        <p:nvSpPr>
          <p:cNvPr id="9" name="Shape 5"/>
          <p:cNvSpPr/>
          <p:nvPr/>
        </p:nvSpPr>
        <p:spPr>
          <a:xfrm>
            <a:off x="6211088" y="2581341"/>
            <a:ext cx="5120640" cy="2103120"/>
          </a:xfrm>
          <a:prstGeom prst="roundRect">
            <a:avLst>
              <a:gd name="adj" fmla="val 4348"/>
            </a:avLst>
          </a:prstGeom>
          <a:solidFill>
            <a:srgbClr val="13313F"/>
          </a:solidFill>
          <a:ln w="19050">
            <a:solidFill>
              <a:srgbClr val="DC2626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408" y="2855661"/>
            <a:ext cx="502920" cy="5029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171208" y="2873949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20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Producción no funciona</a:t>
            </a:r>
            <a:endParaRPr lang="es-ES_tradnl" sz="2000" dirty="0">
              <a:latin typeface="Trebuchet M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6485408" y="3541461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dirty="0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El entorno estaba contaminado: restos, versiones distintas, librerías de otro build. El test pasó por las razones equivocadas.</a:t>
            </a:r>
            <a:endParaRPr lang="es-ES_tradnl" sz="1500" dirty="0">
              <a:latin typeface="Calibri"/>
              <a:ea typeface="Calibri"/>
              <a:cs typeface="Calibri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70408" y="4927237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800" b="1" dirty="0">
                <a:solidFill>
                  <a:srgbClr val="2DD4B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El entorno importa tanto como el test.</a:t>
            </a:r>
            <a:endParaRPr lang="es-ES_tradnl" sz="1800" dirty="0">
              <a:latin typeface="Trebuchet MS"/>
              <a:ea typeface="Calibri"/>
              <a:cs typeface="Calibri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D5B2A7E-1CC1-460A-881D-B04DBE30B3A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3C90339-C559-4592-B796-256B965A7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554" y="285715"/>
            <a:ext cx="8624892" cy="527207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53941D1-D090-4C28-9A09-32E24F295B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41F8B5E-0E80-459E-875E-113CA200768B}"/>
              </a:ext>
            </a:extLst>
          </p:cNvPr>
          <p:cNvCxnSpPr/>
          <p:nvPr/>
        </p:nvCxnSpPr>
        <p:spPr>
          <a:xfrm>
            <a:off x="7728559" y="3181611"/>
            <a:ext cx="1340285" cy="789140"/>
          </a:xfrm>
          <a:prstGeom prst="straightConnector1">
            <a:avLst/>
          </a:prstGeom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43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66064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PROPUESTA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577123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Entornos efímeros definidos en código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294237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4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Un entorno </a:t>
            </a:r>
            <a:r>
              <a:rPr lang="es-ES_tradnl" sz="2400" b="1" dirty="0">
                <a:solidFill>
                  <a:srgbClr val="0E749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nuevo, limpio y a medida</a:t>
            </a:r>
            <a:r>
              <a:rPr lang="es-ES_tradnl" sz="24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 para cada ejecución.</a:t>
            </a:r>
            <a:endParaRPr lang="es-ES_tradnl" sz="24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05840" y="2010428"/>
            <a:ext cx="1417320" cy="731520"/>
          </a:xfrm>
          <a:prstGeom prst="roundRect">
            <a:avLst>
              <a:gd name="adj" fmla="val 12500"/>
            </a:avLst>
          </a:prstGeom>
          <a:solidFill>
            <a:srgbClr val="2DD4BF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010428"/>
            <a:ext cx="1417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Nace</a:t>
            </a:r>
            <a:endParaRPr lang="es-ES" sz="1400" dirty="0"/>
          </a:p>
        </p:txBody>
      </p:sp>
      <p:sp>
        <p:nvSpPr>
          <p:cNvPr id="8" name="Shape 6"/>
          <p:cNvSpPr/>
          <p:nvPr/>
        </p:nvSpPr>
        <p:spPr>
          <a:xfrm>
            <a:off x="2468880" y="2376188"/>
            <a:ext cx="320040" cy="0"/>
          </a:xfrm>
          <a:prstGeom prst="line">
            <a:avLst/>
          </a:prstGeom>
          <a:noFill/>
          <a:ln w="2540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834640" y="2010428"/>
            <a:ext cx="1417320" cy="731520"/>
          </a:xfrm>
          <a:prstGeom prst="roundRect">
            <a:avLst>
              <a:gd name="adj" fmla="val 12500"/>
            </a:avLst>
          </a:prstGeom>
          <a:solidFill>
            <a:srgbClr val="0E7490"/>
          </a:solidFill>
          <a:ln/>
        </p:spPr>
      </p:sp>
      <p:sp>
        <p:nvSpPr>
          <p:cNvPr id="10" name="Text 8"/>
          <p:cNvSpPr/>
          <p:nvPr/>
        </p:nvSpPr>
        <p:spPr>
          <a:xfrm>
            <a:off x="2834640" y="2010428"/>
            <a:ext cx="1417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Ejecuta</a:t>
            </a:r>
            <a:endParaRPr lang="es-ES_tradnl" sz="1400" dirty="0">
              <a:latin typeface="Trebuchet M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97680" y="2376188"/>
            <a:ext cx="320040" cy="0"/>
          </a:xfrm>
          <a:prstGeom prst="line">
            <a:avLst/>
          </a:prstGeom>
          <a:noFill/>
          <a:ln w="25400">
            <a:solidFill>
              <a:srgbClr val="64748B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663440" y="2010428"/>
            <a:ext cx="1417320" cy="731520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13" name="Text 11"/>
          <p:cNvSpPr/>
          <p:nvPr/>
        </p:nvSpPr>
        <p:spPr>
          <a:xfrm>
            <a:off x="4663440" y="2010428"/>
            <a:ext cx="1417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4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Se destruye</a:t>
            </a:r>
            <a:endParaRPr lang="es-ES_tradnl" sz="14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0080" y="2956769"/>
            <a:ext cx="3611880" cy="2529629"/>
          </a:xfrm>
          <a:prstGeom prst="roundRect">
            <a:avLst>
              <a:gd name="adj" fmla="val 307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60120" y="3276810"/>
            <a:ext cx="868680" cy="8686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DD4BF"/>
            </a:solidFill>
            <a:prstDash val="solid"/>
          </a:ln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459690"/>
            <a:ext cx="502920" cy="50292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960120" y="428265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Efímero</a:t>
            </a:r>
            <a:endParaRPr lang="es-ES_tradnl" sz="2000" dirty="0">
              <a:latin typeface="Trebuchet M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60120" y="473985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Cada etapa levanta los contenedores que necesita y los destruye al acabar. Sin herencia, sin restos.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4480560" y="2956769"/>
            <a:ext cx="3611880" cy="2529627"/>
          </a:xfrm>
          <a:prstGeom prst="roundRect">
            <a:avLst>
              <a:gd name="adj" fmla="val 307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800600" y="3276810"/>
            <a:ext cx="868680" cy="8686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DD4BF"/>
            </a:solidFill>
            <a:prstDash val="solid"/>
          </a:ln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3459690"/>
            <a:ext cx="502920" cy="50292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800600" y="428265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Declarativo</a:t>
            </a:r>
            <a:endParaRPr lang="es-ES_tradnl" sz="2000" dirty="0">
              <a:latin typeface="Trebuchet MS"/>
            </a:endParaRPr>
          </a:p>
        </p:txBody>
      </p:sp>
      <p:sp>
        <p:nvSpPr>
          <p:cNvPr id="23" name="Text 19"/>
          <p:cNvSpPr/>
          <p:nvPr/>
        </p:nvSpPr>
        <p:spPr>
          <a:xfrm>
            <a:off x="4800600" y="473985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El entorno se describe en YAML, en el repositorio del proyecto. Quien lee un manifiesto, lee el entorno.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24" name="Shape 20"/>
          <p:cNvSpPr/>
          <p:nvPr/>
        </p:nvSpPr>
        <p:spPr>
          <a:xfrm>
            <a:off x="8321040" y="2956770"/>
            <a:ext cx="3611880" cy="2529626"/>
          </a:xfrm>
          <a:prstGeom prst="roundRect">
            <a:avLst>
              <a:gd name="adj" fmla="val 3077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8641080" y="3276810"/>
            <a:ext cx="868680" cy="8686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DD4BF"/>
            </a:solidFill>
            <a:prstDash val="solid"/>
          </a:ln>
        </p:spPr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3960" y="3459690"/>
            <a:ext cx="502920" cy="50292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8641080" y="428265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Bajo demanda</a:t>
            </a:r>
            <a:endParaRPr lang="es-ES_tradnl" sz="2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8641080" y="473985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La carga vive en el cluster de Kubernetes solo mientras se ejecuta. Cero servidores dedicados.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/>
              </a:rPr>
              <a:t>05</a:t>
            </a:r>
            <a:endParaRPr lang="en-US" sz="1000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553355EF-8017-4980-B6C6-1F78DA6C374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13512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ARQUITECTURA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524571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Visión general</a:t>
            </a:r>
            <a:endParaRPr lang="es-ES_tradnl" sz="3000" b="1" dirty="0">
              <a:solidFill>
                <a:srgbClr val="0F172A"/>
              </a:solidFill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2286000" cy="1143000"/>
          </a:xfrm>
          <a:prstGeom prst="roundRect">
            <a:avLst>
              <a:gd name="adj" fmla="val 6400"/>
            </a:avLst>
          </a:prstGeom>
          <a:solidFill>
            <a:srgbClr val="0B1F2A"/>
          </a:solidFill>
          <a:ln/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235915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600" b="1" dirty="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Jenkins</a:t>
            </a:r>
            <a:endParaRPr lang="es-ES_tradnl" sz="1600" dirty="0">
              <a:latin typeface="Trebuchet MS"/>
              <a:ea typeface="Calibri"/>
              <a:cs typeface="Calibri"/>
            </a:endParaRPr>
          </a:p>
          <a:p>
            <a:pPr marL="0" indent="0" algn="ctr">
              <a:buNone/>
            </a:pPr>
            <a:endParaRPr lang="es-ES_tradnl" sz="1600" dirty="0">
              <a:latin typeface="Trebuchet M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31520" y="2798064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100" dirty="0">
                <a:solidFill>
                  <a:srgbClr val="94A3B8"/>
                </a:solidFill>
                <a:latin typeface="Calibri"/>
                <a:ea typeface="Calibri"/>
                <a:cs typeface="Calibri"/>
              </a:rPr>
              <a:t>Automatización de pruebas</a:t>
            </a:r>
            <a:endParaRPr lang="es-ES_tradnl" sz="1100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971800" y="2766060"/>
            <a:ext cx="548640" cy="0"/>
          </a:xfrm>
          <a:prstGeom prst="line">
            <a:avLst/>
          </a:prstGeom>
          <a:noFill/>
          <a:ln w="31750">
            <a:solidFill>
              <a:srgbClr val="0E7490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566160" y="2194560"/>
            <a:ext cx="1828800" cy="1143000"/>
          </a:xfrm>
          <a:prstGeom prst="roundRect">
            <a:avLst>
              <a:gd name="adj" fmla="val 6400"/>
            </a:avLst>
          </a:prstGeom>
          <a:solidFill>
            <a:srgbClr val="F1F5F9"/>
          </a:solidFill>
          <a:ln w="15875">
            <a:solidFill>
              <a:srgbClr val="E2E8F0"/>
            </a:solidFill>
            <a:prstDash val="solid"/>
          </a:ln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66160" y="235915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API Kubernetes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0" y="2798064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100" dirty="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crea / destruye Pods</a:t>
            </a:r>
            <a:endParaRPr lang="es-ES_tradnl" sz="1100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40680" y="2766060"/>
            <a:ext cx="548640" cy="0"/>
          </a:xfrm>
          <a:prstGeom prst="line">
            <a:avLst/>
          </a:prstGeom>
          <a:noFill/>
          <a:ln w="31750">
            <a:solidFill>
              <a:srgbClr val="0E7490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6035040" y="1737360"/>
            <a:ext cx="5577840" cy="2377440"/>
          </a:xfrm>
          <a:prstGeom prst="roundRect">
            <a:avLst>
              <a:gd name="adj" fmla="val 3077"/>
            </a:avLst>
          </a:prstGeom>
          <a:solidFill>
            <a:srgbClr val="F8FAFC"/>
          </a:solidFill>
          <a:ln w="15875">
            <a:solidFill>
              <a:srgbClr val="2DD4BF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6172200" y="1810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E749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namespace  ci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0" y="2240280"/>
            <a:ext cx="4846320" cy="1554480"/>
          </a:xfrm>
          <a:prstGeom prst="roundRect">
            <a:avLst>
              <a:gd name="adj" fmla="val 4706"/>
            </a:avLst>
          </a:prstGeom>
          <a:solidFill>
            <a:srgbClr val="0B1F2A"/>
          </a:solidFill>
          <a:ln/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537960" y="23317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b="1" dirty="0">
                <a:solidFill>
                  <a:srgbClr val="2DD4B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Pod efímero</a:t>
            </a:r>
            <a:endParaRPr lang="es-ES_tradnl" sz="13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583680" y="2743200"/>
            <a:ext cx="1417320" cy="868680"/>
          </a:xfrm>
          <a:prstGeom prst="roundRect">
            <a:avLst>
              <a:gd name="adj" fmla="val 7368"/>
            </a:avLst>
          </a:prstGeom>
          <a:solidFill>
            <a:srgbClr val="13313F"/>
          </a:solidFill>
          <a:ln w="12700">
            <a:solidFill>
              <a:srgbClr val="2DD4BF"/>
            </a:solidFill>
            <a:prstDash val="solid"/>
          </a:ln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0" y="2852928"/>
            <a:ext cx="320040" cy="32004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583680" y="320040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8138160" y="2743200"/>
            <a:ext cx="1417320" cy="868680"/>
          </a:xfrm>
          <a:prstGeom prst="roundRect">
            <a:avLst>
              <a:gd name="adj" fmla="val 7368"/>
            </a:avLst>
          </a:prstGeom>
          <a:solidFill>
            <a:srgbClr val="13313F"/>
          </a:solidFill>
          <a:ln w="12700">
            <a:solidFill>
              <a:srgbClr val="2DD4BF"/>
            </a:solidFill>
            <a:prstDash val="solid"/>
          </a:ln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852928"/>
            <a:ext cx="320040" cy="32004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8138160" y="320040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9692640" y="2743200"/>
            <a:ext cx="1417320" cy="868680"/>
          </a:xfrm>
          <a:prstGeom prst="roundRect">
            <a:avLst>
              <a:gd name="adj" fmla="val 7368"/>
            </a:avLst>
          </a:prstGeom>
          <a:solidFill>
            <a:srgbClr val="13313F"/>
          </a:solidFill>
          <a:ln w="12700">
            <a:solidFill>
              <a:srgbClr val="2DD4BF"/>
            </a:solidFill>
            <a:prstDash val="solid"/>
          </a:ln>
        </p:spPr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2852928"/>
            <a:ext cx="320040" cy="32004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692640" y="320040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200" dirty="0">
                <a:solidFill>
                  <a:srgbClr val="FFFFFF"/>
                </a:solidFill>
                <a:latin typeface="Consolas"/>
              </a:rPr>
              <a:t>calidad</a:t>
            </a:r>
            <a:endParaRPr lang="es-ES_tradnl" dirty="0">
              <a:ea typeface="Calibri"/>
              <a:cs typeface="Calibri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6028383" y="4396010"/>
            <a:ext cx="5655267" cy="777240"/>
          </a:xfrm>
          <a:prstGeom prst="roundRect">
            <a:avLst>
              <a:gd name="adj" fmla="val 9412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229" y="4437596"/>
            <a:ext cx="411480" cy="4114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045085" y="4431044"/>
            <a:ext cx="4555882" cy="4659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sz="15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Harbor – Repositorio de contenedores privado</a:t>
            </a:r>
            <a:endParaRPr lang="es-ES_tradnl" sz="1500" dirty="0">
              <a:ea typeface="Calibri"/>
              <a:cs typeface="Calibri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555827" y="4898930"/>
            <a:ext cx="4731757" cy="2655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s-ES_tradnl" sz="1000" dirty="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Escaneo de vulnerabilidades – auditoria – sin dependencias externas</a:t>
            </a:r>
            <a:endParaRPr lang="es-ES" dirty="0"/>
          </a:p>
        </p:txBody>
      </p:sp>
      <p:sp>
        <p:nvSpPr>
          <p:cNvPr id="31" name="Text 25"/>
          <p:cNvSpPr/>
          <p:nvPr/>
        </p:nvSpPr>
        <p:spPr>
          <a:xfrm>
            <a:off x="9006840" y="4160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pull</a:t>
            </a:r>
            <a:endParaRPr lang="en-US" sz="1000" dirty="0"/>
          </a:p>
        </p:txBody>
      </p:sp>
      <p:sp>
        <p:nvSpPr>
          <p:cNvPr id="33" name="Shape 27"/>
          <p:cNvSpPr/>
          <p:nvPr/>
        </p:nvSpPr>
        <p:spPr>
          <a:xfrm>
            <a:off x="8686800" y="3794760"/>
            <a:ext cx="0" cy="777240"/>
          </a:xfrm>
          <a:prstGeom prst="line">
            <a:avLst/>
          </a:prstGeom>
          <a:noFill/>
          <a:ln w="25400">
            <a:solidFill>
              <a:srgbClr val="F59E0B"/>
            </a:solidFill>
            <a:prstDash val="dash"/>
          </a:ln>
        </p:spPr>
      </p:sp>
      <p:sp>
        <p:nvSpPr>
          <p:cNvPr id="35" name="Text 29"/>
          <p:cNvSpPr/>
          <p:nvPr/>
        </p:nvSpPr>
        <p:spPr>
          <a:xfrm>
            <a:off x="694944" y="3654782"/>
            <a:ext cx="4663440" cy="14018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Acceso mínimo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Seguridad acotada al namespace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0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Aislamiento del POD</a:t>
            </a:r>
            <a:endParaRPr lang="es-ES_tradnl" sz="2000" dirty="0">
              <a:latin typeface="Calibri"/>
              <a:ea typeface="Calibri"/>
              <a:cs typeface="Calibri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/>
              </a:rPr>
              <a:t>06</a:t>
            </a:r>
            <a:endParaRPr lang="en-US" sz="1000" dirty="0"/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FC7DA094-70D8-433A-8905-011B672A9F7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836133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PEGAMENTO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647192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Plugin de Kubernetes y el podTemplate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46304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4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El entorno es un objeto </a:t>
            </a:r>
            <a:r>
              <a:rPr lang="es-ES_tradnl" sz="2400" b="1" dirty="0">
                <a:solidFill>
                  <a:srgbClr val="0E7490"/>
                </a:solidFill>
                <a:latin typeface="Consolas"/>
                <a:ea typeface="Consolas" pitchFamily="34" charset="-122"/>
                <a:cs typeface="Consolas" pitchFamily="34" charset="-120"/>
              </a:rPr>
              <a:t>Pod</a:t>
            </a:r>
            <a:r>
              <a:rPr lang="es-ES_tradnl" sz="24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, versionado junto al código.</a:t>
            </a:r>
            <a:endParaRPr lang="es-ES_tradnl" sz="24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1520" y="2465122"/>
            <a:ext cx="731520" cy="731520"/>
          </a:xfrm>
          <a:prstGeom prst="ellipse">
            <a:avLst/>
          </a:prstGeom>
          <a:solidFill>
            <a:srgbClr val="F1F5F9"/>
          </a:solidFill>
          <a:ln w="15875">
            <a:solidFill>
              <a:srgbClr val="2DD4BF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" y="2620570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446834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7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Plantilla = Pod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645920" y="284917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El plugin usa una definición de Pod como plantilla del agente.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31520" y="3520440"/>
            <a:ext cx="731520" cy="731520"/>
          </a:xfrm>
          <a:prstGeom prst="ellipse">
            <a:avLst/>
          </a:prstGeom>
          <a:solidFill>
            <a:srgbClr val="F1F5F9"/>
          </a:solidFill>
          <a:ln w="15875">
            <a:solidFill>
              <a:srgbClr val="2DD4BF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" y="367588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45920" y="3502152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7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YAML estándar</a:t>
            </a:r>
            <a:endParaRPr lang="es-ES_tradnl" sz="17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645920" y="3904488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Se escribe en el propio Jenkinsfile, en YAML de Kubernetes.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731520" y="4500602"/>
            <a:ext cx="731520" cy="731520"/>
          </a:xfrm>
          <a:prstGeom prst="ellipse">
            <a:avLst/>
          </a:prstGeom>
          <a:solidFill>
            <a:srgbClr val="F1F5F9"/>
          </a:solidFill>
          <a:ln w="15875">
            <a:solidFill>
              <a:srgbClr val="2DD4BF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4656050"/>
            <a:ext cx="420624" cy="42062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45920" y="4482314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7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Lenguaje común</a:t>
            </a:r>
            <a:endParaRPr lang="es-ES_tradnl" sz="17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645920" y="488465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Quien sabe leer un manifiesto de Kubernetes, lee el entorno de pruebas.</a:t>
            </a:r>
            <a:endParaRPr lang="es-ES_tradnl" sz="1350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6492240" y="2056148"/>
            <a:ext cx="5120640" cy="3291840"/>
          </a:xfrm>
          <a:prstGeom prst="roundRect">
            <a:avLst>
              <a:gd name="adj" fmla="val 2222"/>
            </a:avLst>
          </a:prstGeom>
          <a:solidFill>
            <a:srgbClr val="0B1F2A"/>
          </a:solidFill>
          <a:ln/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6766560" y="21933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Jenkinsfile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6766560" y="2513348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pipeline {</a:t>
            </a:r>
            <a:endParaRPr lang="en-US" sz="1300" dirty="0"/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agent {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2DD4BF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 kubernetes {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 yaml '''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  apiVersion: v1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  kind: Pod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  spec: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F59E0B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    containers: [ ... ]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'''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2DD4BF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}</a:t>
            </a:r>
            <a:endParaRPr lang="en-US" sz="1300" dirty="0">
              <a:latin typeface="Consolas"/>
            </a:endParaRPr>
          </a:p>
          <a:p>
            <a:pPr>
              <a:lnSpc>
                <a:spcPct val="105000"/>
              </a:lnSpc>
            </a:pPr>
            <a:r>
              <a:rPr lang="en-US" sz="13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}</a:t>
            </a:r>
            <a:endParaRPr lang="en-US" sz="1300" dirty="0">
              <a:latin typeface="Consolas"/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/>
              </a:rPr>
              <a:t>08</a:t>
            </a:r>
            <a:endParaRPr lang="en-US" sz="1000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0AE677A-96B3-49FA-AE89-E4D074FDA3B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128016" cy="128016"/>
          </a:xfrm>
          <a:prstGeom prst="rect">
            <a:avLst/>
          </a:prstGeom>
          <a:solidFill>
            <a:srgbClr val="2DD4BF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011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0E7490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EJEMPLO MODÉLICO</a:t>
            </a:r>
            <a:endParaRPr lang="en-US" sz="1200" dirty="0">
              <a:latin typeface="Trebuchet MS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822960" y="393192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F172A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Un Pod multicontenedor para tareas transversales</a:t>
            </a:r>
            <a:endParaRPr lang="es-ES_tradnl" sz="3000" dirty="0">
              <a:latin typeface="Trebuchet MS"/>
              <a:ea typeface="Calibri"/>
              <a:cs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911896"/>
            <a:ext cx="7406640" cy="4577008"/>
          </a:xfrm>
          <a:prstGeom prst="roundRect">
            <a:avLst>
              <a:gd name="adj" fmla="val 1495"/>
            </a:avLst>
          </a:prstGeom>
          <a:solidFill>
            <a:srgbClr val="0B1F2A"/>
          </a:solidFill>
          <a:ln/>
          <a:effectLst>
            <a:outerShdw blurRad="88900" dist="38100" dir="8100000" algn="bl" rotWithShape="0">
              <a:srgbClr val="0F172A">
                <a:alpha val="16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6" name="Text 4"/>
          <p:cNvSpPr/>
          <p:nvPr/>
        </p:nvSpPr>
        <p:spPr>
          <a:xfrm>
            <a:off x="914400" y="1021624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Jenkinsfile  ·  agent { kubernetes { yaml '''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1369096"/>
            <a:ext cx="6949440" cy="4024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apiVersion: v1</a:t>
            </a:r>
            <a:endParaRPr lang="en-US" sz="1600" dirty="0">
              <a:latin typeface="Consolas"/>
            </a:endParaRPr>
          </a:p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kind: Pod</a:t>
            </a:r>
            <a:endParaRPr lang="en-US" sz="1600" dirty="0"/>
          </a:p>
          <a:p>
            <a:pPr marL="0" indent="0">
              <a:lnSpc>
                <a:spcPct val="106000"/>
              </a:lnSpc>
              <a:buNone/>
            </a:pPr>
            <a:r>
              <a:rPr lang="en-US" sz="16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spec:</a:t>
            </a:r>
            <a:endParaRPr lang="en-US" sz="1600" dirty="0"/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 serviceAccountName: jenkins-ci</a:t>
            </a:r>
            <a:endParaRPr lang="en-US" sz="1600" dirty="0">
              <a:latin typeface="Consolas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 imagePullSecrets: [{ name: harbor-cred }]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 securityContext: { runAsNonRoot: true }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E2E8F0"/>
                </a:solidFill>
                <a:latin typeface="Consolas"/>
                <a:ea typeface="Consolas" pitchFamily="34" charset="-122"/>
                <a:cs typeface="Consolas" pitchFamily="34" charset="-120"/>
              </a:rPr>
              <a:t>  containers: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2DD4BF"/>
                </a:solidFill>
                <a:latin typeface="Consolas"/>
                <a:ea typeface="Consolas" pitchFamily="34" charset="-122"/>
                <a:cs typeface="Consolas" pitchFamily="34" charset="-120"/>
              </a:rPr>
              <a:t>    - name: build          # JDK 17 + Ant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image: harbor.ujaen.es/ant-jdk17:1.2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resources:</a:t>
            </a:r>
            <a:endParaRPr lang="en-US" sz="1600" dirty="0">
              <a:latin typeface="Consolas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  limits: { cpu: "2", memory: "2Gi" }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F59E0B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- name: db             # PostgreSQL real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image: harbor.ujaen.es/postgres:15</a:t>
            </a:r>
            <a:endParaRPr lang="en-US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2DD4BF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- name: scanner        </a:t>
            </a:r>
            <a:r>
              <a:rPr lang="es-ES_tradnl" sz="1600" dirty="0">
                <a:solidFill>
                  <a:srgbClr val="2DD4BF"/>
                </a:solidFill>
                <a:latin typeface="Consolas"/>
                <a:ea typeface="Consolas" pitchFamily="34" charset="-122"/>
                <a:cs typeface="Consolas" pitchFamily="34" charset="-120"/>
              </a:rPr>
              <a:t># análisis estático</a:t>
            </a:r>
            <a:endParaRPr lang="es-ES_tradnl" sz="1600" dirty="0">
              <a:latin typeface="Consolas"/>
            </a:endParaRPr>
          </a:p>
          <a:p>
            <a:pPr>
              <a:lnSpc>
                <a:spcPct val="106000"/>
              </a:lnSpc>
            </a:pPr>
            <a:r>
              <a:rPr lang="en-US" sz="1600" dirty="0">
                <a:solidFill>
                  <a:srgbClr val="94A3B8"/>
                </a:solidFill>
                <a:latin typeface="Consolas"/>
                <a:ea typeface="Consolas" pitchFamily="34" charset="-122"/>
                <a:cs typeface="Consolas" pitchFamily="34" charset="-120"/>
              </a:rPr>
              <a:t>    image: harbor.ujaen.es/sonar-scanner:5</a:t>
            </a:r>
            <a:endParaRPr lang="en-US" sz="1600" dirty="0">
              <a:latin typeface="Consolas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229600" y="948848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1F5F9"/>
          </a:solidFill>
          <a:ln w="19050">
            <a:solidFill>
              <a:srgbClr val="2DD4BF"/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177448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006840" y="1150016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458200" y="1662080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JDK 17 + Ant. Compila y ejecuta los tests.</a:t>
            </a:r>
            <a:endParaRPr lang="es-ES_tradnl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8229600" y="2501324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1F5F9"/>
          </a:solidFill>
          <a:ln w="19050">
            <a:solidFill>
              <a:srgbClr val="F59E0B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2729924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9006840" y="270249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db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8458200" y="3214556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Base de datos REAL, no un mock. Visible en localhost (mismo Pod = misma red).</a:t>
            </a:r>
            <a:endParaRPr lang="es-ES_tradnl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8229600" y="4041274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1F5F9"/>
          </a:solidFill>
          <a:ln w="19050">
            <a:solidFill>
              <a:srgbClr val="2DD4B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4269874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06840" y="424244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scanner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458200" y="4754506"/>
            <a:ext cx="2926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Análisis estático como herramienta transversal.</a:t>
            </a:r>
            <a:endParaRPr lang="es-ES_tradnl" sz="1250" dirty="0">
              <a:latin typeface="Calibri"/>
              <a:ea typeface="Calibri"/>
              <a:cs typeface="Calibri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  <a:latin typeface="Consolas"/>
              </a:rPr>
              <a:t>09</a:t>
            </a:r>
            <a:endParaRPr lang="en-US" sz="1000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D9E3FD2-443D-47DF-AF17-AA3F5CF7078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1873</Words>
  <Application>Microsoft Office PowerPoint</Application>
  <PresentationFormat>Panorámica</PresentationFormat>
  <Paragraphs>177</Paragraphs>
  <Slides>13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Consolas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Aída Gómez González</dc:creator>
  <cp:lastModifiedBy>UJA</cp:lastModifiedBy>
  <cp:revision>15</cp:revision>
  <dcterms:created xsi:type="dcterms:W3CDTF">2026-06-10T08:10:35Z</dcterms:created>
  <dcterms:modified xsi:type="dcterms:W3CDTF">2026-06-19T10:17:07Z</dcterms:modified>
</cp:coreProperties>
</file>