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61" r:id="rId4"/>
    <p:sldId id="257" r:id="rId5"/>
    <p:sldId id="262" r:id="rId6"/>
    <p:sldId id="264" r:id="rId7"/>
    <p:sldId id="260" r:id="rId8"/>
    <p:sldId id="259" r:id="rId9"/>
    <p:sldId id="267" r:id="rId10"/>
    <p:sldId id="268" r:id="rId11"/>
    <p:sldId id="273" r:id="rId12"/>
    <p:sldId id="258" r:id="rId13"/>
    <p:sldId id="265" r:id="rId14"/>
    <p:sldId id="266" r:id="rId15"/>
    <p:sldId id="271" r:id="rId16"/>
    <p:sldId id="272" r:id="rId17"/>
    <p:sldId id="269" r:id="rId18"/>
    <p:sldId id="270" r:id="rId1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4ABA4A-E85D-419C-80B4-8F8CD8196618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7B145F-92B4-411D-99F0-93A9B070848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57796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B145F-92B4-411D-99F0-93A9B070848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4564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2BBD03AC-BCB7-6CC6-CD6A-0907D04DF915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pPr marL="0" marR="0" lvl="0" indent="0" algn="r" defTabSz="449263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/>
            </a:pPr>
            <a:fld id="{993FABFC-04EA-4D9A-847A-0867A899EAA1}" type="slidenum">
              <a:rPr kumimoji="0" lang="es-ES" altLang="es-E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</a:rPr>
              <a:pPr marL="0" marR="0" lvl="0" indent="0" algn="r" defTabSz="449263" rtl="0" eaLnBrk="1" fontAlgn="base" latinLnBrk="0" hangingPunct="0">
                <a:lnSpc>
                  <a:spcPct val="93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</a:tabLst>
                <a:defRPr/>
              </a:pPr>
              <a:t>5</a:t>
            </a:fld>
            <a:endParaRPr kumimoji="0" lang="es-ES" altLang="es-E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</a:endParaRPr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id="{2891609A-268B-4EB3-1E4B-D534151C1598}"/>
              </a:ext>
            </a:extLst>
          </p:cNvPr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C9521E9D-39AB-31B6-FAEC-E6F5C42E41C3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Se diseña una nueva red limitando el número de </a:t>
            </a:r>
            <a:r>
              <a:rPr lang="es-ES" dirty="0" err="1"/>
              <a:t>routers</a:t>
            </a:r>
            <a:r>
              <a:rPr lang="es-ES" dirty="0"/>
              <a:t> a 2, uno en Trujillo y otro en Badajoz.</a:t>
            </a:r>
          </a:p>
          <a:p>
            <a:r>
              <a:rPr lang="es-ES" dirty="0"/>
              <a:t>Las conexiones se hacen a nivel óptico desde cada sede al </a:t>
            </a:r>
            <a:r>
              <a:rPr lang="es-ES" dirty="0" err="1"/>
              <a:t>router</a:t>
            </a:r>
            <a:r>
              <a:rPr lang="es-ES" dirty="0"/>
              <a:t> correspondiente </a:t>
            </a:r>
            <a:r>
              <a:rPr lang="es-ES" dirty="0">
                <a:sym typeface="Wingdings" panose="05000000000000000000" pitchFamily="2" charset="2"/>
              </a:rPr>
              <a:t> se eliminan fallos intermedios por fallos de </a:t>
            </a:r>
            <a:r>
              <a:rPr lang="es-ES" dirty="0" err="1">
                <a:sym typeface="Wingdings" panose="05000000000000000000" pitchFamily="2" charset="2"/>
              </a:rPr>
              <a:t>routers</a:t>
            </a:r>
            <a:endParaRPr lang="es-ES" dirty="0">
              <a:sym typeface="Wingdings" panose="05000000000000000000" pitchFamily="2" charset="2"/>
            </a:endParaRP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B145F-92B4-411D-99F0-93A9B070848B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258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8503DD7-56BF-828C-4262-2743A34FB0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97E514F-BE1F-219A-D0F9-097AD6F1B7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D7916AB-8000-078B-A6FF-C2174E740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B418F8-1B73-E9ED-93B6-105717A08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34F0F8D-D4CF-DDF8-ABA8-9B4250F94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3340473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0756-8657-FEC6-EDB9-2E99E524D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989374-A0CD-6D97-FFCE-64FF17DBFE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BA5100-0702-C3C1-94D6-E18A70F41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D4F153-3C6F-723C-71A6-003A29FDD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81D9DE8-358E-7A21-4C87-85920DD0F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54384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94ADC4A-5B6A-29A7-3C87-7C06D3AC32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6F69157-1606-54BB-BE1D-A4708F1E5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C0C02-6D14-1408-88CC-C3E566C2C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1523D3-3200-7431-FF8C-8A35AF282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925C2AB-6B0E-25FB-08C4-F90DDCFBB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5629158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3A8411-2FA8-7F10-E280-FD5D30CEE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640" y="1122126"/>
            <a:ext cx="9144000" cy="2387826"/>
          </a:xfrm>
        </p:spPr>
        <p:txBody>
          <a:bodyPr anchor="b"/>
          <a:lstStyle>
            <a:lvl1pPr algn="ctr">
              <a:defRPr sz="3848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CB9B8F-2E9D-091F-8062-96DBA042B3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640" y="3601596"/>
            <a:ext cx="9144000" cy="1656713"/>
          </a:xfrm>
        </p:spPr>
        <p:txBody>
          <a:bodyPr/>
          <a:lstStyle>
            <a:lvl1pPr marL="0" indent="0" algn="ctr">
              <a:buNone/>
              <a:defRPr sz="1539"/>
            </a:lvl1pPr>
            <a:lvl2pPr marL="293248" indent="0" algn="ctr">
              <a:buNone/>
              <a:defRPr sz="1283"/>
            </a:lvl2pPr>
            <a:lvl3pPr marL="586496" indent="0" algn="ctr">
              <a:buNone/>
              <a:defRPr sz="1155"/>
            </a:lvl3pPr>
            <a:lvl4pPr marL="879744" indent="0" algn="ctr">
              <a:buNone/>
              <a:defRPr sz="1026"/>
            </a:lvl4pPr>
            <a:lvl5pPr marL="1172992" indent="0" algn="ctr">
              <a:buNone/>
              <a:defRPr sz="1026"/>
            </a:lvl5pPr>
            <a:lvl6pPr marL="1466240" indent="0" algn="ctr">
              <a:buNone/>
              <a:defRPr sz="1026"/>
            </a:lvl6pPr>
            <a:lvl7pPr marL="1759488" indent="0" algn="ctr">
              <a:buNone/>
              <a:defRPr sz="1026"/>
            </a:lvl7pPr>
            <a:lvl8pPr marL="2052737" indent="0" algn="ctr">
              <a:buNone/>
              <a:defRPr sz="1026"/>
            </a:lvl8pPr>
            <a:lvl9pPr marL="2345985" indent="0" algn="ctr">
              <a:buNone/>
              <a:defRPr sz="1026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D6EC82-3BFC-1063-43AB-09DFE6D298F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05895E7-DEC2-BF61-9669-C858593BF780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8FCE44-79EE-BF32-7F6C-DDAD204462E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F5C8E97D-689D-45B7-AE08-36E75115E0E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44865857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64E1FF-134D-3C64-8643-1F92BDFC9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05876C-9E8D-55B1-7025-8C04204E45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56133A-F553-8BA9-886B-6F9B7AD01CB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D90655-09C0-D050-2F95-2EA23CAB82C3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4DD176-2ED6-0A05-0CB0-54CE14944C3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89ACFC0-6CA7-4D44-8AEC-54E707305178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76525419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2594E-23E2-9741-60AD-E1B0DE1CA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088" y="1709664"/>
            <a:ext cx="10515024" cy="2853172"/>
          </a:xfrm>
        </p:spPr>
        <p:txBody>
          <a:bodyPr anchor="b"/>
          <a:lstStyle>
            <a:lvl1pPr>
              <a:defRPr sz="3848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1344370-591D-8F15-0607-DC965CE38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2088" y="4589311"/>
            <a:ext cx="10515024" cy="1499901"/>
          </a:xfrm>
        </p:spPr>
        <p:txBody>
          <a:bodyPr/>
          <a:lstStyle>
            <a:lvl1pPr marL="0" indent="0">
              <a:buNone/>
              <a:defRPr sz="1539"/>
            </a:lvl1pPr>
            <a:lvl2pPr marL="293248" indent="0">
              <a:buNone/>
              <a:defRPr sz="1283"/>
            </a:lvl2pPr>
            <a:lvl3pPr marL="586496" indent="0">
              <a:buNone/>
              <a:defRPr sz="1155"/>
            </a:lvl3pPr>
            <a:lvl4pPr marL="879744" indent="0">
              <a:buNone/>
              <a:defRPr sz="1026"/>
            </a:lvl4pPr>
            <a:lvl5pPr marL="1172992" indent="0">
              <a:buNone/>
              <a:defRPr sz="1026"/>
            </a:lvl5pPr>
            <a:lvl6pPr marL="1466240" indent="0">
              <a:buNone/>
              <a:defRPr sz="1026"/>
            </a:lvl6pPr>
            <a:lvl7pPr marL="1759488" indent="0">
              <a:buNone/>
              <a:defRPr sz="1026"/>
            </a:lvl7pPr>
            <a:lvl8pPr marL="2052737" indent="0">
              <a:buNone/>
              <a:defRPr sz="1026"/>
            </a:lvl8pPr>
            <a:lvl9pPr marL="2345985" indent="0">
              <a:buNone/>
              <a:defRPr sz="102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AF5E3A-38E6-5093-1AC4-7614B3E4A33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2C4ADF-CAEE-EABD-5500-8BF00B48509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0B0ED1-D49C-AE2C-975E-9516E75E144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0D8B8B1-620A-42BF-A7D0-00EF01F4FC1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24562546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57D231-C756-9D56-9F44-70B94DF30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5186021-B82B-8D74-CFFF-AF486222C4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70492" y="1726974"/>
            <a:ext cx="5162782" cy="37085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D8CD7B-B869-B01C-A8C6-8DBD76B881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56167" y="1726974"/>
            <a:ext cx="5164062" cy="370851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12E16F4-8393-5E49-F106-4B2575BB7E1F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8122482-C9A6-8919-6EA0-75DA8B8AC919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76CC30-0FA4-CD48-A657-91EF6B4EBD1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E5981EE-5602-4F62-9370-15D742B1A8D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3863635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967581D-88AD-B379-E9ED-F90FB07F8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69" y="365557"/>
            <a:ext cx="10515024" cy="132476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A2E5EE-1FE5-8753-ED9A-7DC7248469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68" y="1681153"/>
            <a:ext cx="5157662" cy="823774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48" indent="0">
              <a:buNone/>
              <a:defRPr sz="1283" b="1"/>
            </a:lvl2pPr>
            <a:lvl3pPr marL="586496" indent="0">
              <a:buNone/>
              <a:defRPr sz="1155" b="1"/>
            </a:lvl3pPr>
            <a:lvl4pPr marL="879744" indent="0">
              <a:buNone/>
              <a:defRPr sz="1026" b="1"/>
            </a:lvl4pPr>
            <a:lvl5pPr marL="1172992" indent="0">
              <a:buNone/>
              <a:defRPr sz="1026" b="1"/>
            </a:lvl5pPr>
            <a:lvl6pPr marL="1466240" indent="0">
              <a:buNone/>
              <a:defRPr sz="1026" b="1"/>
            </a:lvl6pPr>
            <a:lvl7pPr marL="1759488" indent="0">
              <a:buNone/>
              <a:defRPr sz="1026" b="1"/>
            </a:lvl7pPr>
            <a:lvl8pPr marL="2052737" indent="0">
              <a:buNone/>
              <a:defRPr sz="1026" b="1"/>
            </a:lvl8pPr>
            <a:lvl9pPr marL="2345985" indent="0">
              <a:buNone/>
              <a:defRPr sz="102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6A359BB-163C-E5AF-7372-086F1A256C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68" y="2504927"/>
            <a:ext cx="5157662" cy="36850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7A17B9-8D8C-979C-D550-D5B2800722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808" y="1681153"/>
            <a:ext cx="5181984" cy="823774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48" indent="0">
              <a:buNone/>
              <a:defRPr sz="1283" b="1"/>
            </a:lvl2pPr>
            <a:lvl3pPr marL="586496" indent="0">
              <a:buNone/>
              <a:defRPr sz="1155" b="1"/>
            </a:lvl3pPr>
            <a:lvl4pPr marL="879744" indent="0">
              <a:buNone/>
              <a:defRPr sz="1026" b="1"/>
            </a:lvl4pPr>
            <a:lvl5pPr marL="1172992" indent="0">
              <a:buNone/>
              <a:defRPr sz="1026" b="1"/>
            </a:lvl5pPr>
            <a:lvl6pPr marL="1466240" indent="0">
              <a:buNone/>
              <a:defRPr sz="1026" b="1"/>
            </a:lvl6pPr>
            <a:lvl7pPr marL="1759488" indent="0">
              <a:buNone/>
              <a:defRPr sz="1026" b="1"/>
            </a:lvl7pPr>
            <a:lvl8pPr marL="2052737" indent="0">
              <a:buNone/>
              <a:defRPr sz="1026" b="1"/>
            </a:lvl8pPr>
            <a:lvl9pPr marL="2345985" indent="0">
              <a:buNone/>
              <a:defRPr sz="1026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76D78E3-9CAD-14A7-6124-BBE6F4D62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808" y="2504927"/>
            <a:ext cx="5181984" cy="3685093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64540EA-9B8C-F46B-3B4E-CEC6B1F9D424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A64B112-8E9D-BA01-1870-9964378E581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061682-5E23-1B10-DF2C-3AEB5AD6BE51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62C8484-4954-457C-ABA9-061D93100CEA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190078635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B20910-94F6-6479-8774-C93D998ED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2C7F383F-7232-A842-EE2E-C6BD24B859DE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5179EF2-CF0E-CE93-FDE9-319EB75F5E8B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FF854EE-FD6D-0206-DFF4-D87AEED6721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3EEB72E-E316-4A6B-98DC-F08095A61FC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60716394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7EF19E4-6F52-B29B-FDB9-E9D90B888CEC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A62B7E-124F-2C00-688D-C4971083732D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EC91DA4-4BBD-D830-06A5-B14591181FB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2B83199-B37E-49C1-94BA-496349470FC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59039402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2D4A37-67BB-FF21-C28A-53DD0F666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68" y="457200"/>
            <a:ext cx="3932573" cy="1600709"/>
          </a:xfrm>
        </p:spPr>
        <p:txBody>
          <a:bodyPr anchor="b"/>
          <a:lstStyle>
            <a:lvl1pPr>
              <a:defRPr sz="205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0CA831D-4338-676B-D340-2265E896AD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265" y="987715"/>
            <a:ext cx="6171528" cy="4873406"/>
          </a:xfrm>
        </p:spPr>
        <p:txBody>
          <a:bodyPr/>
          <a:lstStyle>
            <a:lvl1pPr>
              <a:defRPr sz="2052"/>
            </a:lvl1pPr>
            <a:lvl2pPr>
              <a:defRPr sz="1796"/>
            </a:lvl2pPr>
            <a:lvl3pPr>
              <a:defRPr sz="1539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49ECA81-13BA-49B2-7DFD-6CCF262A92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8" y="2057909"/>
            <a:ext cx="3932573" cy="3811357"/>
          </a:xfrm>
        </p:spPr>
        <p:txBody>
          <a:bodyPr/>
          <a:lstStyle>
            <a:lvl1pPr marL="0" indent="0">
              <a:buNone/>
              <a:defRPr sz="1026"/>
            </a:lvl1pPr>
            <a:lvl2pPr marL="293248" indent="0">
              <a:buNone/>
              <a:defRPr sz="898"/>
            </a:lvl2pPr>
            <a:lvl3pPr marL="586496" indent="0">
              <a:buNone/>
              <a:defRPr sz="770"/>
            </a:lvl3pPr>
            <a:lvl4pPr marL="879744" indent="0">
              <a:buNone/>
              <a:defRPr sz="641"/>
            </a:lvl4pPr>
            <a:lvl5pPr marL="1172992" indent="0">
              <a:buNone/>
              <a:defRPr sz="641"/>
            </a:lvl5pPr>
            <a:lvl6pPr marL="1466240" indent="0">
              <a:buNone/>
              <a:defRPr sz="641"/>
            </a:lvl6pPr>
            <a:lvl7pPr marL="1759488" indent="0">
              <a:buNone/>
              <a:defRPr sz="641"/>
            </a:lvl7pPr>
            <a:lvl8pPr marL="2052737" indent="0">
              <a:buNone/>
              <a:defRPr sz="641"/>
            </a:lvl8pPr>
            <a:lvl9pPr marL="2345985" indent="0">
              <a:buNone/>
              <a:defRPr sz="64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84A2C00-F1C8-0115-0E40-B5CBC6602C87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E61A789-5F5E-E8BD-2D05-DAFFC8D225AE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20529-0F64-1696-45B4-B643F3DBD8C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6F7E78A6-F730-474E-BF77-322BC4CBF88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76274622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58B6F0-F829-0294-2248-7F9D1A0490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95F098E-8340-6A2E-D8C6-607B1A8091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B45B88-E5FB-6706-605D-8B1E0DA714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5134DC2-1232-A75F-3B61-ECDE3B3C0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AE08FE-08EB-539C-BB9A-E3FCDFF01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412124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425C0C-1F8A-83FC-1426-D8D6501C37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68" y="457200"/>
            <a:ext cx="3932573" cy="1600709"/>
          </a:xfrm>
        </p:spPr>
        <p:txBody>
          <a:bodyPr anchor="b"/>
          <a:lstStyle>
            <a:lvl1pPr>
              <a:defRPr sz="2052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C1B1243-1465-A41E-8025-07C00267E8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265" y="987715"/>
            <a:ext cx="6171528" cy="4873406"/>
          </a:xfrm>
        </p:spPr>
        <p:txBody>
          <a:bodyPr/>
          <a:lstStyle>
            <a:lvl1pPr marL="0" indent="0">
              <a:buNone/>
              <a:defRPr sz="2052"/>
            </a:lvl1pPr>
            <a:lvl2pPr marL="293248" indent="0">
              <a:buNone/>
              <a:defRPr sz="1796"/>
            </a:lvl2pPr>
            <a:lvl3pPr marL="586496" indent="0">
              <a:buNone/>
              <a:defRPr sz="1539"/>
            </a:lvl3pPr>
            <a:lvl4pPr marL="879744" indent="0">
              <a:buNone/>
              <a:defRPr sz="1283"/>
            </a:lvl4pPr>
            <a:lvl5pPr marL="1172992" indent="0">
              <a:buNone/>
              <a:defRPr sz="1283"/>
            </a:lvl5pPr>
            <a:lvl6pPr marL="1466240" indent="0">
              <a:buNone/>
              <a:defRPr sz="1283"/>
            </a:lvl6pPr>
            <a:lvl7pPr marL="1759488" indent="0">
              <a:buNone/>
              <a:defRPr sz="1283"/>
            </a:lvl7pPr>
            <a:lvl8pPr marL="2052737" indent="0">
              <a:buNone/>
              <a:defRPr sz="1283"/>
            </a:lvl8pPr>
            <a:lvl9pPr marL="2345985" indent="0">
              <a:buNone/>
              <a:defRPr sz="1283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5A985-41FD-3C99-2B34-F4A709AAF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68" y="2057909"/>
            <a:ext cx="3932573" cy="3811357"/>
          </a:xfrm>
        </p:spPr>
        <p:txBody>
          <a:bodyPr/>
          <a:lstStyle>
            <a:lvl1pPr marL="0" indent="0">
              <a:buNone/>
              <a:defRPr sz="1026"/>
            </a:lvl1pPr>
            <a:lvl2pPr marL="293248" indent="0">
              <a:buNone/>
              <a:defRPr sz="898"/>
            </a:lvl2pPr>
            <a:lvl3pPr marL="586496" indent="0">
              <a:buNone/>
              <a:defRPr sz="770"/>
            </a:lvl3pPr>
            <a:lvl4pPr marL="879744" indent="0">
              <a:buNone/>
              <a:defRPr sz="641"/>
            </a:lvl4pPr>
            <a:lvl5pPr marL="1172992" indent="0">
              <a:buNone/>
              <a:defRPr sz="641"/>
            </a:lvl5pPr>
            <a:lvl6pPr marL="1466240" indent="0">
              <a:buNone/>
              <a:defRPr sz="641"/>
            </a:lvl6pPr>
            <a:lvl7pPr marL="1759488" indent="0">
              <a:buNone/>
              <a:defRPr sz="641"/>
            </a:lvl7pPr>
            <a:lvl8pPr marL="2052737" indent="0">
              <a:buNone/>
              <a:defRPr sz="641"/>
            </a:lvl8pPr>
            <a:lvl9pPr marL="2345985" indent="0">
              <a:buNone/>
              <a:defRPr sz="64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527FEC1-25A9-0BD7-28A8-E89168467113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61FD077-924B-01EF-C789-E94FE76341D1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2C2A801-069C-A0D8-2729-6DEB3B0CB11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8F5A07E7-8B1F-49E2-A0FA-CF0326A65317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0633710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B84FE0-D103-6656-369F-6E8CFE6B5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F5B4D6A-F558-18F9-D8B8-44CA7020E4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0DE9157-7A2D-E27A-7E4B-CB125578CD40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B2638B3-FA76-E33B-0017-46511F1C9B34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A2B22D-3D67-6167-F6F7-035D88F1947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A103989-E53E-43A8-8D33-122F85BBBBC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825699853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02254B-D6F3-043E-31C2-FFB59A2DC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08755" y="485712"/>
            <a:ext cx="2611474" cy="494977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944D507-ED7C-D646-DA6B-D9FDEA96A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70492" y="485712"/>
            <a:ext cx="7715370" cy="49497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96BD88-D17B-2CDF-4F33-0DB083E663A5}"/>
              </a:ext>
            </a:extLst>
          </p:cNvPr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E1A28B-F1A5-7DD8-8D95-B0E1D4F49536}"/>
              </a:ext>
            </a:extLst>
          </p:cNvPr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ECF452C-4D02-B252-9FFF-A557C483E1E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6BAE55C-EA8D-4DB7-B83E-06AF568BDAE2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182364107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0A6CB-D0FB-2731-7977-44D71E6C1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92" y="485712"/>
            <a:ext cx="10449737" cy="1067139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96A6F32-47A6-6597-690D-CF164F73842D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870491" y="6057645"/>
            <a:ext cx="2703644" cy="43989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800262A-1FA9-F9CC-96FB-61BF0AA2376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4261568" y="6057645"/>
            <a:ext cx="3679106" cy="439890"/>
          </a:xfrm>
        </p:spPr>
        <p:txBody>
          <a:bodyPr/>
          <a:lstStyle>
            <a:lvl1pPr>
              <a:defRPr/>
            </a:lvl1pPr>
          </a:lstStyle>
          <a:p>
            <a:endParaRPr lang="es-ES" alt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87757D7-D281-401A-2878-253FF1E165B0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15304" y="6057645"/>
            <a:ext cx="2703644" cy="439890"/>
          </a:xfrm>
        </p:spPr>
        <p:txBody>
          <a:bodyPr/>
          <a:lstStyle>
            <a:lvl1pPr>
              <a:defRPr/>
            </a:lvl1pPr>
          </a:lstStyle>
          <a:p>
            <a:fld id="{D0F9FA21-F184-45A2-919E-62651CBF3B4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6141117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D6789D-16B8-FAB8-B63A-7A0CC4CB7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7C11D9-BE99-AFB0-D7D6-2F5E20989B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50EF16-93F8-D0C9-DE0F-0F9A3BA89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C8A1319-AC4B-A3F0-7B84-70ABF7DB9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557825B-EDD2-431F-EB9A-0CD2277DC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293315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AF036D-7967-544D-C704-EF337AD9F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5FC633B-4D4E-8234-C23D-1F0BCBFCBD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2146FA-A2C0-B261-DE7C-01CCD2EB85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9C0B0EB-B25E-84C2-67D7-EBC3DD97A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C09FC85-9D00-48DA-EE8D-05D125FB7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81ADA04-F6B6-BA24-7F83-08C8C44D2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5122956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BFAB0D-A5C9-5240-90BD-2217B0FB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23679A-6EDE-3DC6-2A3C-97F030163B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78F757F-422E-20F7-026C-F215FAA7E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69B8812-0080-7529-257E-232EBD1D4F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F844080-B90F-461C-9247-0657474DE2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62C7882-46FB-9646-B947-27945D08A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E3326EF-3831-4CE3-6715-F5C615DE84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A89A4BA-1759-7CF2-9C36-EA9544163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34497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8F46AC-D1E1-0820-16B8-929CC9CE4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11BE3C0-9048-710C-16F1-56B64175D8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C1D70D5-A88A-DFA3-36D6-5529D71B0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2B60DDA-EAD7-26D7-4B02-016E69AED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9352373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40D2E7D-32D6-6C1E-91F3-A8C6A247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5FF4F8A-39CF-905C-EC5D-562461C10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B0A119F-93C3-1AF7-5FE2-03C11330E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7207341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51C45E9-8B2E-7F53-0A4A-95BCBE993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50DD27-0F1A-FA3D-D683-BB6B2BDEC2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4AE68D-FC8B-4606-5C74-1A9C9BBD05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4BE5DE-9AD0-B59F-A51F-0E9CDC7DD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7C34F4-8BAB-2EA1-5F21-1F3A536AB8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43F0DF-5F9C-F409-F03F-855EF12F29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003591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CEF3D0-2472-7B55-5A51-FEE56523D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ABEC51-7CEB-6D7B-3B11-548B5F9735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98E8B2A-8C2D-37AB-318B-08E02EB1F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4966296-C836-49D2-6F89-9009F98E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4FB2E2A-4572-B75B-E5B3-2202165ADB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D6D6643-0CDB-0E13-7D0C-1B2BAA22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140765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E717C9C-D607-525C-B47A-44536BB8B3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44335AA-CF6D-B72C-2FD8-DE72CA873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037186-F242-1404-6D2F-9E5931985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E33024E-61D1-407C-B5F3-F14AC22F94B9}" type="datetimeFigureOut">
              <a:rPr lang="es-ES" smtClean="0"/>
              <a:t>16/06/2026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4DC6A2-1540-A8C2-C6F0-CB13438354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D829BE3-95D5-202D-609C-A8671B431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D20FF8-2372-4DD9-83D0-6BF3D2AB50B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8453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>
            <a:extLst>
              <a:ext uri="{FF2B5EF4-FFF2-40B4-BE49-F238E27FC236}">
                <a16:creationId xmlns:a16="http://schemas.microsoft.com/office/drawing/2014/main" id="{3DE6F0E6-ADD0-8CCD-BF3C-67D5C5ACD5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70492" y="485712"/>
            <a:ext cx="10449737" cy="106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el formato del texto de título</a:t>
            </a:r>
          </a:p>
        </p:txBody>
      </p:sp>
      <p:sp>
        <p:nvSpPr>
          <p:cNvPr id="1026" name="Rectangle 2">
            <a:extLst>
              <a:ext uri="{FF2B5EF4-FFF2-40B4-BE49-F238E27FC236}">
                <a16:creationId xmlns:a16="http://schemas.microsoft.com/office/drawing/2014/main" id="{E74036A0-4786-11AB-335F-366FCB0E62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70492" y="1726974"/>
            <a:ext cx="10449737" cy="370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4191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s-ES"/>
              <a:t>Pulse para editar el formato de esquema del texto</a:t>
            </a:r>
          </a:p>
          <a:p>
            <a:pPr lvl="1"/>
            <a:r>
              <a:rPr lang="en-GB" altLang="es-ES"/>
              <a:t>Segundo nivel del esquema</a:t>
            </a:r>
          </a:p>
          <a:p>
            <a:pPr lvl="2"/>
            <a:r>
              <a:rPr lang="en-GB" altLang="es-ES"/>
              <a:t>Tercer nivel del esquema</a:t>
            </a:r>
          </a:p>
          <a:p>
            <a:pPr lvl="3"/>
            <a:r>
              <a:rPr lang="en-GB" altLang="es-ES"/>
              <a:t>Cuarto nivel del esquema</a:t>
            </a:r>
          </a:p>
          <a:p>
            <a:pPr lvl="4"/>
            <a:r>
              <a:rPr lang="en-GB" altLang="es-ES"/>
              <a:t>Quinto nivel del esquema</a:t>
            </a:r>
          </a:p>
          <a:p>
            <a:pPr lvl="4"/>
            <a:r>
              <a:rPr lang="en-GB" altLang="es-ES"/>
              <a:t>Sexto nivel del esquema</a:t>
            </a:r>
          </a:p>
          <a:p>
            <a:pPr lvl="4"/>
            <a:r>
              <a:rPr lang="en-GB" altLang="es-ES"/>
              <a:t>Séptimo nivel del esquema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560DC320-71CC-E8B4-F6C0-F8CB0CC30879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70491" y="6057645"/>
            <a:ext cx="2703644" cy="43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288157" algn="l"/>
                <a:tab pos="576314" algn="l"/>
                <a:tab pos="864471" algn="l"/>
                <a:tab pos="1152628" algn="l"/>
                <a:tab pos="1440785" algn="l"/>
                <a:tab pos="1728942" algn="l"/>
                <a:tab pos="2017099" algn="l"/>
              </a:tabLst>
              <a:defRPr sz="898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s-ES" altLang="es-E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D58F18D-3C0F-4856-7B85-F738855C7A6D}"/>
              </a:ext>
            </a:extLst>
          </p:cNvPr>
          <p:cNvSpPr>
            <a:spLocks noGrp="1" noChangeArrowheads="1"/>
          </p:cNvSpPr>
          <p:nvPr>
            <p:ph type="ftr"/>
          </p:nvPr>
        </p:nvSpPr>
        <p:spPr bwMode="auto">
          <a:xfrm>
            <a:off x="4261568" y="6057645"/>
            <a:ext cx="3679106" cy="43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3000"/>
              </a:lnSpc>
              <a:tabLst>
                <a:tab pos="288157" algn="l"/>
                <a:tab pos="576314" algn="l"/>
                <a:tab pos="864471" algn="l"/>
                <a:tab pos="1152628" algn="l"/>
                <a:tab pos="1440785" algn="l"/>
                <a:tab pos="1728942" algn="l"/>
                <a:tab pos="2017099" algn="l"/>
                <a:tab pos="2305256" algn="l"/>
                <a:tab pos="2593413" algn="l"/>
                <a:tab pos="2881570" algn="l"/>
              </a:tabLst>
              <a:defRPr sz="898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endParaRPr lang="es-ES" altLang="es-E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49F27945-06F2-3490-959F-FC340D98B329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5304" y="6057645"/>
            <a:ext cx="2703644" cy="43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288157" algn="l"/>
                <a:tab pos="576314" algn="l"/>
                <a:tab pos="864471" algn="l"/>
                <a:tab pos="1152628" algn="l"/>
                <a:tab pos="1440785" algn="l"/>
                <a:tab pos="1728942" algn="l"/>
                <a:tab pos="2017099" algn="l"/>
              </a:tabLst>
              <a:defRPr sz="898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BBEEA41C-A4A9-4F37-92AD-C138839D29C1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05748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spd="slow">
    <p:push dir="u"/>
  </p:transition>
  <p:txStyles>
    <p:titleStyle>
      <a:lvl1pPr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 kern="1200">
          <a:solidFill>
            <a:srgbClr val="000000"/>
          </a:solidFill>
          <a:latin typeface="+mj-lt"/>
          <a:ea typeface="+mj-ea"/>
          <a:cs typeface="+mj-cs"/>
        </a:defRPr>
      </a:lvl1pPr>
      <a:lvl2pPr marL="476528" indent="-183280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2pPr>
      <a:lvl3pPr marL="733120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3pPr>
      <a:lvl4pPr marL="1026368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4pPr>
      <a:lvl5pPr marL="1319616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5pPr>
      <a:lvl6pPr marL="1612864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6pPr>
      <a:lvl7pPr marL="1906113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7pPr>
      <a:lvl8pPr marL="2199361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8pPr>
      <a:lvl9pPr marL="2492609" indent="-146624" algn="ctr" defTabSz="288157" rtl="0" fontAlgn="base" hangingPunct="0">
        <a:lnSpc>
          <a:spcPct val="94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22">
          <a:solidFill>
            <a:srgbClr val="000000"/>
          </a:solidFill>
          <a:latin typeface="Arial" panose="020B0604020202020204" pitchFamily="34" charset="0"/>
          <a:cs typeface="DejaVu Sans" charset="0"/>
        </a:defRPr>
      </a:lvl9pPr>
    </p:titleStyle>
    <p:bodyStyle>
      <a:lvl1pPr marL="219936" indent="-219936" algn="l" defTabSz="288157" rtl="0" fontAlgn="base" hangingPunct="0">
        <a:lnSpc>
          <a:spcPct val="94000"/>
        </a:lnSpc>
        <a:spcBef>
          <a:spcPct val="0"/>
        </a:spcBef>
        <a:spcAft>
          <a:spcPts val="914"/>
        </a:spcAft>
        <a:buClr>
          <a:srgbClr val="000000"/>
        </a:buClr>
        <a:buSzPct val="100000"/>
        <a:buFont typeface="Times New Roman" panose="02020603050405020304" pitchFamily="18" charset="0"/>
        <a:defRPr sz="2052" kern="1200">
          <a:solidFill>
            <a:srgbClr val="000000"/>
          </a:solidFill>
          <a:latin typeface="+mn-lt"/>
          <a:ea typeface="+mn-ea"/>
          <a:cs typeface="+mn-cs"/>
        </a:defRPr>
      </a:lvl1pPr>
      <a:lvl2pPr marL="476528" indent="-183280" algn="l" defTabSz="288157" rtl="0" fontAlgn="base" hangingPunct="0">
        <a:lnSpc>
          <a:spcPct val="94000"/>
        </a:lnSpc>
        <a:spcBef>
          <a:spcPct val="0"/>
        </a:spcBef>
        <a:spcAft>
          <a:spcPts val="730"/>
        </a:spcAft>
        <a:buClr>
          <a:srgbClr val="000000"/>
        </a:buClr>
        <a:buSzPct val="100000"/>
        <a:buFont typeface="Times New Roman" panose="02020603050405020304" pitchFamily="18" charset="0"/>
        <a:defRPr sz="1796" kern="1200">
          <a:solidFill>
            <a:srgbClr val="000000"/>
          </a:solidFill>
          <a:latin typeface="+mn-lt"/>
          <a:ea typeface="+mn-ea"/>
          <a:cs typeface="+mn-cs"/>
        </a:defRPr>
      </a:lvl2pPr>
      <a:lvl3pPr marL="733120" indent="-146624" algn="l" defTabSz="288157" rtl="0" fontAlgn="base" hangingPunct="0">
        <a:lnSpc>
          <a:spcPct val="94000"/>
        </a:lnSpc>
        <a:spcBef>
          <a:spcPct val="0"/>
        </a:spcBef>
        <a:spcAft>
          <a:spcPts val="545"/>
        </a:spcAft>
        <a:buClr>
          <a:srgbClr val="000000"/>
        </a:buClr>
        <a:buSzPct val="100000"/>
        <a:buFont typeface="Times New Roman" panose="02020603050405020304" pitchFamily="18" charset="0"/>
        <a:defRPr sz="1539" kern="1200">
          <a:solidFill>
            <a:srgbClr val="000000"/>
          </a:solidFill>
          <a:latin typeface="+mn-lt"/>
          <a:ea typeface="+mn-ea"/>
          <a:cs typeface="+mn-cs"/>
        </a:defRPr>
      </a:lvl3pPr>
      <a:lvl4pPr marL="1026368" indent="-146624" algn="l" defTabSz="288157" rtl="0" fontAlgn="base" hangingPunct="0">
        <a:lnSpc>
          <a:spcPct val="94000"/>
        </a:lnSpc>
        <a:spcBef>
          <a:spcPct val="0"/>
        </a:spcBef>
        <a:spcAft>
          <a:spcPts val="369"/>
        </a:spcAft>
        <a:buClr>
          <a:srgbClr val="000000"/>
        </a:buClr>
        <a:buSzPct val="100000"/>
        <a:buFont typeface="Times New Roman" panose="02020603050405020304" pitchFamily="18" charset="0"/>
        <a:defRPr sz="1283" kern="1200">
          <a:solidFill>
            <a:srgbClr val="000000"/>
          </a:solidFill>
          <a:latin typeface="+mn-lt"/>
          <a:ea typeface="+mn-ea"/>
          <a:cs typeface="+mn-cs"/>
        </a:defRPr>
      </a:lvl4pPr>
      <a:lvl5pPr marL="1319616" indent="-146624" algn="l" defTabSz="288157" rtl="0" fontAlgn="base" hangingPunct="0">
        <a:lnSpc>
          <a:spcPct val="94000"/>
        </a:lnSpc>
        <a:spcBef>
          <a:spcPct val="0"/>
        </a:spcBef>
        <a:spcAft>
          <a:spcPts val="185"/>
        </a:spcAft>
        <a:buClr>
          <a:srgbClr val="000000"/>
        </a:buClr>
        <a:buSzPct val="100000"/>
        <a:buFont typeface="Times New Roman" panose="02020603050405020304" pitchFamily="18" charset="0"/>
        <a:defRPr sz="1283" kern="1200">
          <a:solidFill>
            <a:srgbClr val="000000"/>
          </a:solidFill>
          <a:latin typeface="+mn-lt"/>
          <a:ea typeface="+mn-ea"/>
          <a:cs typeface="+mn-cs"/>
        </a:defRPr>
      </a:lvl5pPr>
      <a:lvl6pPr marL="1612864" indent="-146624" algn="l" defTabSz="586496" rtl="0" eaLnBrk="1" latinLnBrk="0" hangingPunct="1">
        <a:lnSpc>
          <a:spcPct val="90000"/>
        </a:lnSpc>
        <a:spcBef>
          <a:spcPts val="321"/>
        </a:spcBef>
        <a:buFont typeface="Arial" panose="020B0604020202020204" pitchFamily="34" charset="0"/>
        <a:buChar char="•"/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906113" indent="-146624" algn="l" defTabSz="586496" rtl="0" eaLnBrk="1" latinLnBrk="0" hangingPunct="1">
        <a:lnSpc>
          <a:spcPct val="90000"/>
        </a:lnSpc>
        <a:spcBef>
          <a:spcPts val="321"/>
        </a:spcBef>
        <a:buFont typeface="Arial" panose="020B0604020202020204" pitchFamily="34" charset="0"/>
        <a:buChar char="•"/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199361" indent="-146624" algn="l" defTabSz="586496" rtl="0" eaLnBrk="1" latinLnBrk="0" hangingPunct="1">
        <a:lnSpc>
          <a:spcPct val="90000"/>
        </a:lnSpc>
        <a:spcBef>
          <a:spcPts val="321"/>
        </a:spcBef>
        <a:buFont typeface="Arial" panose="020B0604020202020204" pitchFamily="34" charset="0"/>
        <a:buChar char="•"/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492609" indent="-146624" algn="l" defTabSz="586496" rtl="0" eaLnBrk="1" latinLnBrk="0" hangingPunct="1">
        <a:lnSpc>
          <a:spcPct val="90000"/>
        </a:lnSpc>
        <a:spcBef>
          <a:spcPts val="321"/>
        </a:spcBef>
        <a:buFont typeface="Arial" panose="020B0604020202020204" pitchFamily="34" charset="0"/>
        <a:buChar char="•"/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1pPr>
      <a:lvl2pPr marL="293248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2pPr>
      <a:lvl3pPr marL="586496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3pPr>
      <a:lvl4pPr marL="879744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4pPr>
      <a:lvl5pPr marL="1172992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5pPr>
      <a:lvl6pPr marL="1466240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6pPr>
      <a:lvl7pPr marL="1759488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7pPr>
      <a:lvl8pPr marL="2052737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8pPr>
      <a:lvl9pPr marL="2345985" algn="l" defTabSz="586496" rtl="0" eaLnBrk="1" latinLnBrk="0" hangingPunct="1">
        <a:defRPr sz="11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juansantiago.sanchez@juntaex.es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.jpeg"/><Relationship Id="rId7" Type="http://schemas.openxmlformats.org/officeDocument/2006/relationships/image" Target="../media/image9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2.png"/><Relationship Id="rId9" Type="http://schemas.openxmlformats.org/officeDocument/2006/relationships/image" Target="../media/image11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www.google.com/url?sa=i&amp;source=web&amp;rct=j&amp;url=https://support.huawei.com/enterprise/en/routers/netengine-8000m14-pid-250517151&amp;ved=2ahUKEwij6_GVzoGVAxXv9AIHHRpRH0kQy_kOeggIAggACAcQAg&amp;opi=89978449&amp;cd&amp;psig=AOvVaw1YjaDyJhR1o_0Y_Nc0B11E&amp;ust=1781350580606000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2C816-BA0D-ECEF-2143-C9E029B250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12263" y="857886"/>
            <a:ext cx="9014859" cy="2387600"/>
          </a:xfrm>
        </p:spPr>
        <p:txBody>
          <a:bodyPr>
            <a:normAutofit fontScale="90000"/>
          </a:bodyPr>
          <a:lstStyle/>
          <a:p>
            <a:r>
              <a:rPr lang="es-ES" dirty="0"/>
              <a:t>La Red Científico Tecnológica de Extremadura:</a:t>
            </a:r>
            <a:br>
              <a:rPr lang="es-ES" dirty="0"/>
            </a:br>
            <a:r>
              <a:rPr lang="es-ES" dirty="0"/>
              <a:t> evolución y capacidades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7EEDF78-F206-D6CB-02F6-6665459CF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3123" y="3537541"/>
            <a:ext cx="9144000" cy="1655762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EB356F89-795E-6DDC-4A74-F5E99976FB8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87335" y="1787338"/>
            <a:ext cx="5557794" cy="19831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05ADF8-AA2D-12D3-CF40-1BE6148FED9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1026" name="Picture 2" descr="IECA-NOVIS">
            <a:extLst>
              <a:ext uri="{FF2B5EF4-FFF2-40B4-BE49-F238E27FC236}">
                <a16:creationId xmlns:a16="http://schemas.microsoft.com/office/drawing/2014/main" id="{1105A2AD-2F15-0DAE-0F38-51C5A697DD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8817" y="4298281"/>
            <a:ext cx="417195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340179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4CA964-D663-A97B-D952-977A9BDA1E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DBB6807E-E64D-5568-CB15-A03AAA9A6D7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F474D2C-DA68-D5E1-6A5D-4B091D8513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1768330" cy="6857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03296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08628D9-93D6-C2D9-08D3-7F66D7098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864" y="1132110"/>
            <a:ext cx="9012936" cy="425176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EB7592F-821A-38F9-2507-488CAF64384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1742718B-DD30-11E5-6C80-B1A70F130A5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2" y="5599683"/>
            <a:ext cx="12192000" cy="1300208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049A1AC1-662E-ABBA-92D6-87B65378BDED}"/>
              </a:ext>
            </a:extLst>
          </p:cNvPr>
          <p:cNvSpPr txBox="1">
            <a:spLocks/>
          </p:cNvSpPr>
          <p:nvPr/>
        </p:nvSpPr>
        <p:spPr>
          <a:xfrm>
            <a:off x="3038475" y="18255"/>
            <a:ext cx="83153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/>
              <a:t>Sistema de Gestión: iMaster NCE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1950109610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B5B9F-B7B5-702C-ABDC-F526E0EFE6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2E44426-349A-E320-9FBD-F4D358C69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8475" y="1206457"/>
            <a:ext cx="7428561" cy="435133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377E094-183E-B624-BADE-68668B33B36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059AED8-2FD5-C690-E7EA-3E3F451E3B1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2" y="5599683"/>
            <a:ext cx="12192000" cy="1300208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3F5BCA0D-009D-2C85-5BE0-D72A0360B1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475" y="18255"/>
            <a:ext cx="8315325" cy="1325563"/>
          </a:xfrm>
        </p:spPr>
        <p:txBody>
          <a:bodyPr>
            <a:normAutofit/>
          </a:bodyPr>
          <a:lstStyle/>
          <a:p>
            <a:r>
              <a:rPr lang="es-ES" sz="3600" dirty="0"/>
              <a:t>Sistema de Gestión: </a:t>
            </a:r>
            <a:r>
              <a:rPr lang="es-ES" sz="3600" dirty="0" err="1"/>
              <a:t>iMaster</a:t>
            </a:r>
            <a:r>
              <a:rPr lang="es-ES" sz="3600" dirty="0"/>
              <a:t> NCE</a:t>
            </a:r>
          </a:p>
        </p:txBody>
      </p:sp>
    </p:spTree>
    <p:extLst>
      <p:ext uri="{BB962C8B-B14F-4D97-AF65-F5344CB8AC3E}">
        <p14:creationId xmlns:p14="http://schemas.microsoft.com/office/powerpoint/2010/main" val="316900815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EC84AA-5047-F12B-A596-54A4AA03D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30A1B0B9-2AC8-DD4D-E25A-A83FA93FB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78" y="1023908"/>
            <a:ext cx="7924801" cy="45757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5FB1D4D9-A4F9-64EB-C40A-CB58BD2545E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50968819-5616-90C2-8AF9-710428A2896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2" y="5599683"/>
            <a:ext cx="12192000" cy="1300208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BB70EAD3-49BF-F40B-BB5D-DAF54305E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475" y="18255"/>
            <a:ext cx="8315325" cy="1325563"/>
          </a:xfrm>
        </p:spPr>
        <p:txBody>
          <a:bodyPr>
            <a:normAutofit/>
          </a:bodyPr>
          <a:lstStyle/>
          <a:p>
            <a:r>
              <a:rPr lang="es-ES" sz="3600" dirty="0"/>
              <a:t>Sistema de Gestión: </a:t>
            </a:r>
            <a:r>
              <a:rPr lang="es-ES" sz="3600" dirty="0" err="1"/>
              <a:t>iMaster</a:t>
            </a:r>
            <a:r>
              <a:rPr lang="es-ES" sz="3600" dirty="0"/>
              <a:t> NCE</a:t>
            </a:r>
          </a:p>
        </p:txBody>
      </p:sp>
    </p:spTree>
    <p:extLst>
      <p:ext uri="{BB962C8B-B14F-4D97-AF65-F5344CB8AC3E}">
        <p14:creationId xmlns:p14="http://schemas.microsoft.com/office/powerpoint/2010/main" val="117174244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8C1AF-08A3-E1A6-54B4-75CB17CBD2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B51AF3A-4FFC-3462-ECB5-2C84F5D9B11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B13E69B8-8929-8EC9-ED2E-1A93B354ACB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-2" y="5599683"/>
            <a:ext cx="12192000" cy="13002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2B36302-390E-44E2-F0C7-FF8EA582A7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4871" y="963276"/>
            <a:ext cx="8466201" cy="4088842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7DFF13E3-BBD4-FC34-766A-2BCB6C632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8475" y="18255"/>
            <a:ext cx="8315325" cy="1325563"/>
          </a:xfrm>
        </p:spPr>
        <p:txBody>
          <a:bodyPr>
            <a:normAutofit/>
          </a:bodyPr>
          <a:lstStyle/>
          <a:p>
            <a:r>
              <a:rPr lang="es-ES" sz="3600" dirty="0"/>
              <a:t>Sistema de Gestión: </a:t>
            </a:r>
            <a:r>
              <a:rPr lang="es-ES" sz="3600" dirty="0" err="1"/>
              <a:t>iMaster</a:t>
            </a:r>
            <a:r>
              <a:rPr lang="es-ES" sz="3600" dirty="0"/>
              <a:t> NCE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31516FC5-73BF-8BF8-63F0-656E46471B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00296" y="5050390"/>
            <a:ext cx="6972300" cy="84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65554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B819-B813-6295-4163-B174D4C86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DCC52D91-64E7-9565-1706-81533E9767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6780" y="3265676"/>
            <a:ext cx="5105699" cy="2342012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3ED9F60-45F7-9852-97C6-6695BBE19C2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7F8730E-97A8-EC8F-B042-3EC0754F39C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-2" y="5599683"/>
            <a:ext cx="12192000" cy="1300208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61E0599-5D2B-A158-2325-2B8F379ED2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780" y="880555"/>
            <a:ext cx="5105699" cy="2314657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B0AF5347-79E6-7093-130A-50431C2ABE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6025" y="0"/>
            <a:ext cx="8334375" cy="981994"/>
          </a:xfrm>
        </p:spPr>
        <p:txBody>
          <a:bodyPr>
            <a:normAutofit/>
          </a:bodyPr>
          <a:lstStyle/>
          <a:p>
            <a:r>
              <a:rPr lang="es-ES" sz="3600" dirty="0"/>
              <a:t>Sistema de Monitorización: </a:t>
            </a:r>
            <a:r>
              <a:rPr lang="es-ES" sz="3600" dirty="0" err="1"/>
              <a:t>Cetreon</a:t>
            </a:r>
            <a:endParaRPr lang="es-ES" sz="3600" dirty="0"/>
          </a:p>
        </p:txBody>
      </p:sp>
    </p:spTree>
    <p:extLst>
      <p:ext uri="{BB962C8B-B14F-4D97-AF65-F5344CB8AC3E}">
        <p14:creationId xmlns:p14="http://schemas.microsoft.com/office/powerpoint/2010/main" val="3403925534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00E967-1A1E-48BA-4D3C-C42DD726F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C1E32CB-913C-007B-0E9B-D1A227C9BB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8" y="365125"/>
            <a:ext cx="8458201" cy="1325563"/>
          </a:xfrm>
        </p:spPr>
        <p:txBody>
          <a:bodyPr/>
          <a:lstStyle/>
          <a:p>
            <a:r>
              <a:rPr lang="es-ES" dirty="0"/>
              <a:t>Conclusiones: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B726848-3773-F990-1782-CF9193837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1" y="1376363"/>
            <a:ext cx="5407152" cy="3767137"/>
          </a:xfrm>
        </p:spPr>
        <p:txBody>
          <a:bodyPr>
            <a:normAutofit lnSpcReduction="10000"/>
          </a:bodyPr>
          <a:lstStyle/>
          <a:p>
            <a:endParaRPr lang="es-ES" dirty="0"/>
          </a:p>
          <a:p>
            <a:r>
              <a:rPr lang="es-ES" sz="2400" dirty="0"/>
              <a:t>Sustitución de hardware obsoleto</a:t>
            </a:r>
          </a:p>
          <a:p>
            <a:r>
              <a:rPr lang="es-ES" sz="2400" dirty="0"/>
              <a:t>Equipos con software actualizado</a:t>
            </a:r>
          </a:p>
          <a:p>
            <a:r>
              <a:rPr lang="es-ES" sz="2400" dirty="0"/>
              <a:t>Disminución de espacio de ocupación en los racks</a:t>
            </a:r>
          </a:p>
          <a:p>
            <a:endParaRPr lang="es-ES" sz="2400" dirty="0"/>
          </a:p>
          <a:p>
            <a:r>
              <a:rPr lang="es-ES" sz="2400" dirty="0"/>
              <a:t>Gestión centralizada: todos los equipos mismo fabricante</a:t>
            </a:r>
          </a:p>
          <a:p>
            <a:r>
              <a:rPr lang="es-ES" sz="2400" dirty="0"/>
              <a:t>Óptima visualización de la red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F3F46CB-2E27-AFF3-3FAE-4ECF7B5BE4A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5298A3D-B63F-CB1F-ED54-F062E03A66C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06276B68-3DC0-CC51-0B5E-752DA5A8681A}"/>
              </a:ext>
            </a:extLst>
          </p:cNvPr>
          <p:cNvSpPr txBox="1"/>
          <p:nvPr/>
        </p:nvSpPr>
        <p:spPr>
          <a:xfrm>
            <a:off x="8448675" y="1860229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>
                <a:solidFill>
                  <a:schemeClr val="accent6"/>
                </a:solidFill>
              </a:rPr>
              <a:t>Disminución de</a:t>
            </a:r>
          </a:p>
          <a:p>
            <a:r>
              <a:rPr lang="es-ES" b="1" dirty="0">
                <a:solidFill>
                  <a:schemeClr val="accent6"/>
                </a:solidFill>
              </a:rPr>
              <a:t>Incidencias</a:t>
            </a:r>
          </a:p>
        </p:txBody>
      </p:sp>
      <p:sp>
        <p:nvSpPr>
          <p:cNvPr id="7" name="Flecha: a la derecha 6">
            <a:extLst>
              <a:ext uri="{FF2B5EF4-FFF2-40B4-BE49-F238E27FC236}">
                <a16:creationId xmlns:a16="http://schemas.microsoft.com/office/drawing/2014/main" id="{2F372914-CC33-FD2F-4C5B-C69D41ED0423}"/>
              </a:ext>
            </a:extLst>
          </p:cNvPr>
          <p:cNvSpPr/>
          <p:nvPr/>
        </p:nvSpPr>
        <p:spPr>
          <a:xfrm>
            <a:off x="7479792" y="2139696"/>
            <a:ext cx="896112" cy="301752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29D6EDFD-5A9F-9E13-FAC3-2088B3DB72BC}"/>
              </a:ext>
            </a:extLst>
          </p:cNvPr>
          <p:cNvSpPr/>
          <p:nvPr/>
        </p:nvSpPr>
        <p:spPr>
          <a:xfrm>
            <a:off x="7479792" y="4114801"/>
            <a:ext cx="896112" cy="301752"/>
          </a:xfrm>
          <a:prstGeom prst="rightArrow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1D14577-F7CE-5FDC-9C53-2F4064F6AB40}"/>
              </a:ext>
            </a:extLst>
          </p:cNvPr>
          <p:cNvSpPr txBox="1"/>
          <p:nvPr/>
        </p:nvSpPr>
        <p:spPr>
          <a:xfrm>
            <a:off x="8578974" y="4081011"/>
            <a:ext cx="1483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err="1">
                <a:solidFill>
                  <a:schemeClr val="accent6"/>
                </a:solidFill>
              </a:rPr>
              <a:t>iMaster</a:t>
            </a:r>
            <a:r>
              <a:rPr lang="es-ES" b="1" dirty="0">
                <a:solidFill>
                  <a:schemeClr val="accent6"/>
                </a:solidFill>
              </a:rPr>
              <a:t> NCE</a:t>
            </a:r>
          </a:p>
        </p:txBody>
      </p:sp>
    </p:spTree>
    <p:extLst>
      <p:ext uri="{BB962C8B-B14F-4D97-AF65-F5344CB8AC3E}">
        <p14:creationId xmlns:p14="http://schemas.microsoft.com/office/powerpoint/2010/main" val="2502019241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8CE1-6FFA-3D0B-6DE7-A485FEE99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A5C72B3-FFDA-94DD-79C5-13B54A0B6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5832" y="1449473"/>
            <a:ext cx="7491984" cy="16990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Dirección General de Digitalización Regional</a:t>
            </a:r>
          </a:p>
          <a:p>
            <a:pPr marL="0" indent="0">
              <a:buNone/>
            </a:pPr>
            <a:r>
              <a:rPr lang="es-ES" sz="1600" dirty="0"/>
              <a:t>Santiago Sánchez </a:t>
            </a:r>
          </a:p>
          <a:p>
            <a:pPr marL="0" indent="0">
              <a:buNone/>
            </a:pPr>
            <a:r>
              <a:rPr lang="es-ES" sz="1600" dirty="0">
                <a:hlinkClick r:id="rId2"/>
              </a:rPr>
              <a:t>juansantiago.sanchez@juntaex.es</a:t>
            </a:r>
            <a:endParaRPr lang="es-ES" sz="1600" dirty="0"/>
          </a:p>
          <a:p>
            <a:pPr marL="0" indent="0">
              <a:buNone/>
            </a:pPr>
            <a:r>
              <a:rPr lang="es-ES" sz="1600" dirty="0"/>
              <a:t>Jefe de Sección de Telecomunicaciones</a:t>
            </a:r>
          </a:p>
          <a:p>
            <a:pPr>
              <a:buFontTx/>
              <a:buChar char="-"/>
            </a:pPr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7A4B2406-ABCF-6364-EFEB-9756E4DEC2F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8449"/>
            <a:ext cx="12192000" cy="255735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68C3265-8A81-9E83-158E-B70F53F0A5A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2" name="Picture 2" descr="IECA-NOVIS">
            <a:extLst>
              <a:ext uri="{FF2B5EF4-FFF2-40B4-BE49-F238E27FC236}">
                <a16:creationId xmlns:a16="http://schemas.microsoft.com/office/drawing/2014/main" id="{1143D355-577A-FDD7-2A8D-1150E6BEC7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137" y="76817"/>
            <a:ext cx="4171950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4953580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9D7D8-F5A4-D50A-43B5-9211C0FE9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B4519DB6-A030-166B-9F10-81046FDD5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3886" y="209677"/>
            <a:ext cx="8458201" cy="1325563"/>
          </a:xfrm>
        </p:spPr>
        <p:txBody>
          <a:bodyPr/>
          <a:lstStyle/>
          <a:p>
            <a:r>
              <a:rPr lang="es-ES" dirty="0"/>
              <a:t>Infraestructura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8570D34-3D59-EBEC-010A-D80A4A15E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57425" y="1404938"/>
            <a:ext cx="8458200" cy="3767137"/>
          </a:xfrm>
        </p:spPr>
        <p:txBody>
          <a:bodyPr>
            <a:normAutofit fontScale="85000" lnSpcReduction="20000"/>
          </a:bodyPr>
          <a:lstStyle/>
          <a:p>
            <a:endParaRPr lang="es-ES" dirty="0"/>
          </a:p>
          <a:p>
            <a:pPr marL="0" indent="0">
              <a:buNone/>
            </a:pPr>
            <a:r>
              <a:rPr lang="es-ES" dirty="0"/>
              <a:t>La Red Científico‑Tecnológica de la Junta de Extremadura (RCT) es la infraestructura pública de telecomunicaciones orientada a la interconexión de centros de investigación, universidades y organismos tecnológicos de la región, que proporciona servicios avanzados de conectividad, comunicaciones y seguridad, permitiendo el desarrollo de actividades científicas, innovación y transferencia de conocimiento.</a:t>
            </a:r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16 centros conectados</a:t>
            </a:r>
          </a:p>
          <a:p>
            <a:r>
              <a:rPr lang="es-ES" dirty="0"/>
              <a:t>8 hospitales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7373627-15A9-0F50-2C9D-6A44438F8E7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02593" y="1902599"/>
            <a:ext cx="5557794" cy="1752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2A21E25-E3F4-F99C-56BF-1AC9DF3799C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017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9B599E-4A37-F8D5-F766-23ACD2A25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E6173810-EE9B-477E-7A40-CE8BA3B2A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9894" y="365125"/>
            <a:ext cx="4871791" cy="5292725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3AAE44DB-9ADF-10D5-D623-E99E4D4B4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8" y="365125"/>
            <a:ext cx="8458201" cy="1325563"/>
          </a:xfrm>
        </p:spPr>
        <p:txBody>
          <a:bodyPr/>
          <a:lstStyle/>
          <a:p>
            <a:r>
              <a:rPr lang="es-ES" dirty="0"/>
              <a:t>Infraestructura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14454DD-5F51-6B89-4293-41D380F51B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67712" y="1690688"/>
            <a:ext cx="5076063" cy="3519487"/>
          </a:xfrm>
        </p:spPr>
        <p:txBody>
          <a:bodyPr>
            <a:normAutofit/>
          </a:bodyPr>
          <a:lstStyle/>
          <a:p>
            <a:r>
              <a:rPr lang="es-ES" sz="2000" dirty="0"/>
              <a:t>Red de fibra óptica con 800 km</a:t>
            </a:r>
          </a:p>
          <a:p>
            <a:r>
              <a:rPr lang="es-ES" sz="2000" dirty="0"/>
              <a:t>Cables troncales de 48/64 fibras ópticas híbridas</a:t>
            </a:r>
          </a:p>
          <a:p>
            <a:r>
              <a:rPr lang="es-ES" sz="2000" dirty="0"/>
              <a:t>Red secundaria de 24/48/128 fibras </a:t>
            </a:r>
          </a:p>
          <a:p>
            <a:endParaRPr lang="es-ES" sz="2000" dirty="0"/>
          </a:p>
          <a:p>
            <a:r>
              <a:rPr lang="es-ES" sz="2000" dirty="0"/>
              <a:t>Licitaciones: </a:t>
            </a:r>
          </a:p>
          <a:p>
            <a:pPr lvl="1"/>
            <a:r>
              <a:rPr lang="es-ES" sz="2000" dirty="0"/>
              <a:t>Troncales: 2006-2007</a:t>
            </a:r>
          </a:p>
          <a:p>
            <a:pPr lvl="1"/>
            <a:r>
              <a:rPr lang="es-ES" sz="2000" dirty="0"/>
              <a:t>Red secundaria: 2009-2015</a:t>
            </a:r>
          </a:p>
          <a:p>
            <a:pPr lvl="1"/>
            <a:r>
              <a:rPr lang="es-ES" sz="2000" dirty="0"/>
              <a:t>Red.es – 2022 -2024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8CECD31-F1E4-C5FE-F8B1-540824D6D4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787335" y="1787338"/>
            <a:ext cx="5557794" cy="198312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F6DC637-29B5-7A57-8884-88121329C4DE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63517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595D6-25AD-8817-074A-C22144664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57AA67FC-41B7-A867-887E-AB2CF38D6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598" y="365125"/>
            <a:ext cx="8458201" cy="1325563"/>
          </a:xfrm>
        </p:spPr>
        <p:txBody>
          <a:bodyPr/>
          <a:lstStyle/>
          <a:p>
            <a:r>
              <a:rPr lang="es-ES" dirty="0"/>
              <a:t>Equipamiento inicial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27E163D-BBBC-28FE-80DA-A8C99AF589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376363"/>
            <a:ext cx="6610350" cy="3767137"/>
          </a:xfrm>
        </p:spPr>
        <p:txBody>
          <a:bodyPr>
            <a:normAutofit fontScale="85000" lnSpcReduction="20000"/>
          </a:bodyPr>
          <a:lstStyle/>
          <a:p>
            <a:endParaRPr lang="es-ES" dirty="0"/>
          </a:p>
          <a:p>
            <a:pPr marL="0" indent="0">
              <a:buNone/>
            </a:pPr>
            <a:r>
              <a:rPr lang="es-ES" dirty="0"/>
              <a:t>Licitado en 2007:</a:t>
            </a:r>
          </a:p>
          <a:p>
            <a:pPr>
              <a:buFontTx/>
              <a:buChar char="-"/>
            </a:pPr>
            <a:r>
              <a:rPr lang="es-ES" dirty="0"/>
              <a:t>Equipamiento óptico: </a:t>
            </a:r>
            <a:r>
              <a:rPr lang="es-ES" dirty="0" err="1"/>
              <a:t>Fibernet</a:t>
            </a:r>
            <a:r>
              <a:rPr lang="es-ES" dirty="0"/>
              <a:t>: XMUX-4, FDM y CMS-100</a:t>
            </a:r>
          </a:p>
          <a:p>
            <a:pPr>
              <a:buFontTx/>
              <a:buChar char="-"/>
            </a:pPr>
            <a:r>
              <a:rPr lang="es-ES" dirty="0"/>
              <a:t>Equipamiento de red: Juniper MX980</a:t>
            </a:r>
          </a:p>
          <a:p>
            <a:pPr>
              <a:buFontTx/>
              <a:buChar char="-"/>
            </a:pPr>
            <a:endParaRPr lang="es-ES" dirty="0"/>
          </a:p>
          <a:p>
            <a:pPr marL="0" indent="0">
              <a:buNone/>
            </a:pPr>
            <a:r>
              <a:rPr lang="es-ES" dirty="0"/>
              <a:t>Limitaciones:</a:t>
            </a:r>
          </a:p>
          <a:p>
            <a:pPr lvl="1">
              <a:buFontTx/>
              <a:buChar char="-"/>
            </a:pPr>
            <a:r>
              <a:rPr lang="es-ES" dirty="0"/>
              <a:t>Equipos obsoletos y desactualizados.</a:t>
            </a:r>
          </a:p>
          <a:p>
            <a:pPr lvl="1">
              <a:buFontTx/>
              <a:buChar char="-"/>
            </a:pPr>
            <a:r>
              <a:rPr lang="es-ES" dirty="0"/>
              <a:t>Ancho de banda limitado a 10 Gbps.</a:t>
            </a:r>
          </a:p>
          <a:p>
            <a:pPr lvl="1">
              <a:buFontTx/>
              <a:buChar char="-"/>
            </a:pPr>
            <a:r>
              <a:rPr lang="es-ES" dirty="0"/>
              <a:t>Equipos poco eficientes en consumo.</a:t>
            </a:r>
          </a:p>
          <a:p>
            <a:pPr lvl="1">
              <a:buFontTx/>
              <a:buChar char="-"/>
            </a:pPr>
            <a:r>
              <a:rPr lang="es-ES" dirty="0"/>
              <a:t>Complejidad de la red.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01FEE40-9486-E393-1630-7DD3FDBACAA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2D8FF82-309A-5225-8D89-6DCF464BBA9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1026" name="Picture 2" descr="Plataforma de enrutamiento universal MX960 | Juniper Networks MX">
            <a:extLst>
              <a:ext uri="{FF2B5EF4-FFF2-40B4-BE49-F238E27FC236}">
                <a16:creationId xmlns:a16="http://schemas.microsoft.com/office/drawing/2014/main" id="{535002FB-989C-C9C3-98C3-EA131D75D4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3309" y="3160218"/>
            <a:ext cx="1634457" cy="163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l 58% de los extremeños no tiene acceso a internet ultrarrápido, más de 30  megas">
            <a:extLst>
              <a:ext uri="{FF2B5EF4-FFF2-40B4-BE49-F238E27FC236}">
                <a16:creationId xmlns:a16="http://schemas.microsoft.com/office/drawing/2014/main" id="{C87A5AE7-AB63-44F3-898F-CC2562E169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5865" y="1690688"/>
            <a:ext cx="1984613" cy="111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8169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6EE888C-21ED-4AD7-E697-C8F96273AD6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2079956" y="2079961"/>
            <a:ext cx="5557794" cy="139787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10DA27C-5A27-8A6F-135D-BE138880FE5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grpSp>
        <p:nvGrpSpPr>
          <p:cNvPr id="4" name="Grupo 3">
            <a:extLst>
              <a:ext uri="{FF2B5EF4-FFF2-40B4-BE49-F238E27FC236}">
                <a16:creationId xmlns:a16="http://schemas.microsoft.com/office/drawing/2014/main" id="{9F79664E-1F4C-1A5B-0358-BC0485B8B791}"/>
              </a:ext>
            </a:extLst>
          </p:cNvPr>
          <p:cNvGrpSpPr/>
          <p:nvPr/>
        </p:nvGrpSpPr>
        <p:grpSpPr>
          <a:xfrm>
            <a:off x="2645241" y="327619"/>
            <a:ext cx="7882390" cy="5230173"/>
            <a:chOff x="1478178" y="239293"/>
            <a:chExt cx="9235644" cy="6386543"/>
          </a:xfrm>
        </p:grpSpPr>
        <p:pic>
          <p:nvPicPr>
            <p:cNvPr id="3073" name="Picture 1">
              <a:extLst>
                <a:ext uri="{FF2B5EF4-FFF2-40B4-BE49-F238E27FC236}">
                  <a16:creationId xmlns:a16="http://schemas.microsoft.com/office/drawing/2014/main" id="{F3A30435-36F5-A783-B68B-DAFDB0BBA43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324" y="409342"/>
              <a:ext cx="808501" cy="39915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4" name="Picture 2">
              <a:extLst>
                <a:ext uri="{FF2B5EF4-FFF2-40B4-BE49-F238E27FC236}">
                  <a16:creationId xmlns:a16="http://schemas.microsoft.com/office/drawing/2014/main" id="{52AB7FB2-73D3-36E0-7434-88EF534E19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8178" y="1038628"/>
              <a:ext cx="1615983" cy="808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75" name="Text Box 3">
              <a:extLst>
                <a:ext uri="{FF2B5EF4-FFF2-40B4-BE49-F238E27FC236}">
                  <a16:creationId xmlns:a16="http://schemas.microsoft.com/office/drawing/2014/main" id="{464F2797-DD45-8543-1CB2-E616D728BE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3242" y="1223952"/>
              <a:ext cx="923565" cy="2790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4683" rIns="57728" bIns="28864"/>
            <a:lstStyle>
              <a:lvl1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  <a:tab pos="864471" algn="l"/>
                </a:tabLst>
              </a:pPr>
              <a:r>
                <a:rPr lang="es-ES" altLang="es-ES" sz="770" dirty="0"/>
                <a:t>Red IRIS Nova</a:t>
              </a:r>
            </a:p>
          </p:txBody>
        </p:sp>
        <p:pic>
          <p:nvPicPr>
            <p:cNvPr id="3076" name="Picture 4">
              <a:extLst>
                <a:ext uri="{FF2B5EF4-FFF2-40B4-BE49-F238E27FC236}">
                  <a16:creationId xmlns:a16="http://schemas.microsoft.com/office/drawing/2014/main" id="{392CCEFE-D332-9DBF-28C6-C2CC22BE744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1743" y="1038629"/>
              <a:ext cx="462291" cy="2311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pic>
          <p:nvPicPr>
            <p:cNvPr id="3077" name="Picture 5">
              <a:extLst>
                <a:ext uri="{FF2B5EF4-FFF2-40B4-BE49-F238E27FC236}">
                  <a16:creationId xmlns:a16="http://schemas.microsoft.com/office/drawing/2014/main" id="{59503948-3B10-EBF8-9010-9CEE2AF582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9324" y="1615984"/>
              <a:ext cx="462291" cy="2311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3078" name="Text Box 6">
              <a:extLst>
                <a:ext uri="{FF2B5EF4-FFF2-40B4-BE49-F238E27FC236}">
                  <a16:creationId xmlns:a16="http://schemas.microsoft.com/office/drawing/2014/main" id="{17076AA6-2AF6-9E81-CDAE-81202EE2D7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63016" y="1038629"/>
              <a:ext cx="462291" cy="132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</a:tabLst>
              </a:pPr>
              <a:r>
                <a:rPr lang="es-ES" altLang="es-ES" sz="513"/>
                <a:t>Madrid</a:t>
              </a:r>
            </a:p>
          </p:txBody>
        </p:sp>
        <p:sp>
          <p:nvSpPr>
            <p:cNvPr id="3079" name="Text Box 7">
              <a:extLst>
                <a:ext uri="{FF2B5EF4-FFF2-40B4-BE49-F238E27FC236}">
                  <a16:creationId xmlns:a16="http://schemas.microsoft.com/office/drawing/2014/main" id="{7C9AF14F-29E6-60CC-6BAB-6095E8FADD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4388" y="1500920"/>
              <a:ext cx="462291" cy="132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</a:tabLst>
              </a:pPr>
              <a:r>
                <a:rPr lang="es-ES" altLang="es-ES" sz="513"/>
                <a:t>Sevilla</a:t>
              </a:r>
            </a:p>
          </p:txBody>
        </p:sp>
        <p:sp>
          <p:nvSpPr>
            <p:cNvPr id="3080" name="Text Box 8">
              <a:extLst>
                <a:ext uri="{FF2B5EF4-FFF2-40B4-BE49-F238E27FC236}">
                  <a16:creationId xmlns:a16="http://schemas.microsoft.com/office/drawing/2014/main" id="{01BFB337-C331-99CD-AA47-3A69F2E7129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85661" y="1527395"/>
              <a:ext cx="462291" cy="206708"/>
            </a:xfrm>
            <a:prstGeom prst="rect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</a:tabLst>
              </a:pPr>
              <a:r>
                <a:rPr lang="es-ES" altLang="es-ES" sz="513"/>
                <a:t>Full routing BGP</a:t>
              </a:r>
            </a:p>
          </p:txBody>
        </p:sp>
        <p:grpSp>
          <p:nvGrpSpPr>
            <p:cNvPr id="3081" name="Group 9">
              <a:extLst>
                <a:ext uri="{FF2B5EF4-FFF2-40B4-BE49-F238E27FC236}">
                  <a16:creationId xmlns:a16="http://schemas.microsoft.com/office/drawing/2014/main" id="{6427E154-E155-8E8F-BDFB-838F03AB42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55533" y="3232985"/>
              <a:ext cx="1153692" cy="1243299"/>
              <a:chOff x="794" y="3175"/>
              <a:chExt cx="1133" cy="1221"/>
            </a:xfrm>
          </p:grpSpPr>
          <p:sp>
            <p:nvSpPr>
              <p:cNvPr id="3082" name="Rectangle 10">
                <a:extLst>
                  <a:ext uri="{FF2B5EF4-FFF2-40B4-BE49-F238E27FC236}">
                    <a16:creationId xmlns:a16="http://schemas.microsoft.com/office/drawing/2014/main" id="{50E6493F-80B2-BFCE-154C-C589D6770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07" y="3376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083" name="Picture 11">
                <a:extLst>
                  <a:ext uri="{FF2B5EF4-FFF2-40B4-BE49-F238E27FC236}">
                    <a16:creationId xmlns:a16="http://schemas.microsoft.com/office/drawing/2014/main" id="{71F40695-265B-4ADB-083F-CF4C9820BD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34" y="3603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084" name="Text Box 12">
                <a:extLst>
                  <a:ext uri="{FF2B5EF4-FFF2-40B4-BE49-F238E27FC236}">
                    <a16:creationId xmlns:a16="http://schemas.microsoft.com/office/drawing/2014/main" id="{DDCA2EFF-3BBA-C2B0-72A3-CFA088C43F0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07" y="3360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BADAJOZ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10.160.254.1/24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10.160.254.11/24</a:t>
                </a:r>
              </a:p>
            </p:txBody>
          </p:sp>
          <p:sp>
            <p:nvSpPr>
              <p:cNvPr id="3085" name="Text Box 13">
                <a:extLst>
                  <a:ext uri="{FF2B5EF4-FFF2-40B4-BE49-F238E27FC236}">
                    <a16:creationId xmlns:a16="http://schemas.microsoft.com/office/drawing/2014/main" id="{03792100-99E3-CC75-AC82-192D0B10AD2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94" y="3175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086" name="Group 14">
              <a:extLst>
                <a:ext uri="{FF2B5EF4-FFF2-40B4-BE49-F238E27FC236}">
                  <a16:creationId xmlns:a16="http://schemas.microsoft.com/office/drawing/2014/main" id="{35418FC1-41BD-1949-F0D1-8A586336BD6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1163" y="3116903"/>
              <a:ext cx="1153692" cy="1243299"/>
              <a:chOff x="3402" y="3061"/>
              <a:chExt cx="1133" cy="1221"/>
            </a:xfrm>
          </p:grpSpPr>
          <p:sp>
            <p:nvSpPr>
              <p:cNvPr id="3087" name="Rectangle 15">
                <a:extLst>
                  <a:ext uri="{FF2B5EF4-FFF2-40B4-BE49-F238E27FC236}">
                    <a16:creationId xmlns:a16="http://schemas.microsoft.com/office/drawing/2014/main" id="{B81794DA-F101-0B0A-5477-3CCCE8C88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15" y="3263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088" name="Picture 16">
                <a:extLst>
                  <a:ext uri="{FF2B5EF4-FFF2-40B4-BE49-F238E27FC236}">
                    <a16:creationId xmlns:a16="http://schemas.microsoft.com/office/drawing/2014/main" id="{391949F1-7DCA-41A0-7FD7-A6286E4E073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2" y="3489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089" name="Text Box 17">
                <a:extLst>
                  <a:ext uri="{FF2B5EF4-FFF2-40B4-BE49-F238E27FC236}">
                    <a16:creationId xmlns:a16="http://schemas.microsoft.com/office/drawing/2014/main" id="{967F523A-5464-035D-5F89-E291D89752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15" y="3247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MÉRIDA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10.160.254.2/24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10.160.254.12/24</a:t>
                </a:r>
              </a:p>
            </p:txBody>
          </p:sp>
          <p:sp>
            <p:nvSpPr>
              <p:cNvPr id="3090" name="Text Box 18">
                <a:extLst>
                  <a:ext uri="{FF2B5EF4-FFF2-40B4-BE49-F238E27FC236}">
                    <a16:creationId xmlns:a16="http://schemas.microsoft.com/office/drawing/2014/main" id="{D8C0B907-44FC-9072-05CA-3F44D4EA60C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402" y="3061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091" name="Group 19">
              <a:extLst>
                <a:ext uri="{FF2B5EF4-FFF2-40B4-BE49-F238E27FC236}">
                  <a16:creationId xmlns:a16="http://schemas.microsoft.com/office/drawing/2014/main" id="{2F0CA293-6EBF-8C0A-A436-C48F5C9BC2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94161" y="1873604"/>
              <a:ext cx="1153692" cy="1243299"/>
              <a:chOff x="1814" y="1840"/>
              <a:chExt cx="1133" cy="1221"/>
            </a:xfrm>
          </p:grpSpPr>
          <p:sp>
            <p:nvSpPr>
              <p:cNvPr id="3092" name="Rectangle 20">
                <a:extLst>
                  <a:ext uri="{FF2B5EF4-FFF2-40B4-BE49-F238E27FC236}">
                    <a16:creationId xmlns:a16="http://schemas.microsoft.com/office/drawing/2014/main" id="{943F22D2-55FE-63EE-6A26-4E69A3519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28" y="2041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093" name="Picture 21">
                <a:extLst>
                  <a:ext uri="{FF2B5EF4-FFF2-40B4-BE49-F238E27FC236}">
                    <a16:creationId xmlns:a16="http://schemas.microsoft.com/office/drawing/2014/main" id="{8ED39BA7-ACA7-1D1C-1DFF-EB6036B2AA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4" y="2268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094" name="Text Box 22">
                <a:extLst>
                  <a:ext uri="{FF2B5EF4-FFF2-40B4-BE49-F238E27FC236}">
                    <a16:creationId xmlns:a16="http://schemas.microsoft.com/office/drawing/2014/main" id="{484E3686-87BF-5EE7-8094-10D3C8B760D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928" y="2025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 dirty="0"/>
                  <a:t>Finca La Orden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dirty="0"/>
                  <a:t>Re0 Fx0: 10.160.254.7/24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dirty="0"/>
                  <a:t>Re1 Fx0: 10.160.254.17/24</a:t>
                </a:r>
              </a:p>
            </p:txBody>
          </p:sp>
          <p:sp>
            <p:nvSpPr>
              <p:cNvPr id="3095" name="Text Box 23">
                <a:extLst>
                  <a:ext uri="{FF2B5EF4-FFF2-40B4-BE49-F238E27FC236}">
                    <a16:creationId xmlns:a16="http://schemas.microsoft.com/office/drawing/2014/main" id="{6627812F-5776-41CE-4031-A78151904B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814" y="1840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096" name="Group 24">
              <a:extLst>
                <a:ext uri="{FF2B5EF4-FFF2-40B4-BE49-F238E27FC236}">
                  <a16:creationId xmlns:a16="http://schemas.microsoft.com/office/drawing/2014/main" id="{FE14A284-C3B0-6838-F0D6-8029831ADE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63936" y="5080114"/>
              <a:ext cx="1153691" cy="1243299"/>
              <a:chOff x="3061" y="4989"/>
              <a:chExt cx="1133" cy="1221"/>
            </a:xfrm>
          </p:grpSpPr>
          <p:sp>
            <p:nvSpPr>
              <p:cNvPr id="3097" name="Rectangle 25">
                <a:extLst>
                  <a:ext uri="{FF2B5EF4-FFF2-40B4-BE49-F238E27FC236}">
                    <a16:creationId xmlns:a16="http://schemas.microsoft.com/office/drawing/2014/main" id="{576A527C-94F1-A943-AF3F-BF17B8956F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5" y="5190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098" name="Picture 26">
                <a:extLst>
                  <a:ext uri="{FF2B5EF4-FFF2-40B4-BE49-F238E27FC236}">
                    <a16:creationId xmlns:a16="http://schemas.microsoft.com/office/drawing/2014/main" id="{34B79EEA-553E-AF36-DFE4-EFD1FF1EC01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02" y="5417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099" name="Text Box 27">
                <a:extLst>
                  <a:ext uri="{FF2B5EF4-FFF2-40B4-BE49-F238E27FC236}">
                    <a16:creationId xmlns:a16="http://schemas.microsoft.com/office/drawing/2014/main" id="{1CE858AE-9EA1-E7F7-1FF4-85F9075039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5" y="5174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 dirty="0"/>
                  <a:t>ALMENDRALEJO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dirty="0"/>
                  <a:t>Re0 Fx0: 10.160.254.8/24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dirty="0"/>
                  <a:t>Re1 Fx0: 10.160.254.18/24</a:t>
                </a:r>
              </a:p>
            </p:txBody>
          </p:sp>
          <p:sp>
            <p:nvSpPr>
              <p:cNvPr id="3100" name="Text Box 28">
                <a:extLst>
                  <a:ext uri="{FF2B5EF4-FFF2-40B4-BE49-F238E27FC236}">
                    <a16:creationId xmlns:a16="http://schemas.microsoft.com/office/drawing/2014/main" id="{6915EC74-F100-3409-5489-4F5EF25E9F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061" y="4989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101" name="Group 29">
              <a:extLst>
                <a:ext uri="{FF2B5EF4-FFF2-40B4-BE49-F238E27FC236}">
                  <a16:creationId xmlns:a16="http://schemas.microsoft.com/office/drawing/2014/main" id="{769D5EDA-926F-6010-3092-6B6C06DB8D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135647" y="3116903"/>
              <a:ext cx="1153691" cy="1243299"/>
              <a:chOff x="5783" y="3061"/>
              <a:chExt cx="1133" cy="1221"/>
            </a:xfrm>
          </p:grpSpPr>
          <p:sp>
            <p:nvSpPr>
              <p:cNvPr id="3102" name="Rectangle 30">
                <a:extLst>
                  <a:ext uri="{FF2B5EF4-FFF2-40B4-BE49-F238E27FC236}">
                    <a16:creationId xmlns:a16="http://schemas.microsoft.com/office/drawing/2014/main" id="{8FE781FA-E4E2-5851-0E39-AD3F409492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896" y="3263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103" name="Picture 31">
                <a:extLst>
                  <a:ext uri="{FF2B5EF4-FFF2-40B4-BE49-F238E27FC236}">
                    <a16:creationId xmlns:a16="http://schemas.microsoft.com/office/drawing/2014/main" id="{8F533739-D98C-0A8C-A926-A37B668A482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23" y="3489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04" name="Text Box 32">
                <a:extLst>
                  <a:ext uri="{FF2B5EF4-FFF2-40B4-BE49-F238E27FC236}">
                    <a16:creationId xmlns:a16="http://schemas.microsoft.com/office/drawing/2014/main" id="{51BA6D3A-2D1C-DE0C-EE00-5F98F31105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96" y="3247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DON BENITO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10.160.254.4/24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10.160.254.14/24</a:t>
                </a:r>
              </a:p>
            </p:txBody>
          </p:sp>
          <p:sp>
            <p:nvSpPr>
              <p:cNvPr id="3105" name="Text Box 33">
                <a:extLst>
                  <a:ext uri="{FF2B5EF4-FFF2-40B4-BE49-F238E27FC236}">
                    <a16:creationId xmlns:a16="http://schemas.microsoft.com/office/drawing/2014/main" id="{A278F0E7-4727-9789-6249-2A032F67C1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783" y="3061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106" name="Group 34">
              <a:extLst>
                <a:ext uri="{FF2B5EF4-FFF2-40B4-BE49-F238E27FC236}">
                  <a16:creationId xmlns:a16="http://schemas.microsoft.com/office/drawing/2014/main" id="{71731B0E-2BB3-2CA3-5C49-0B87B81D9E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059211" y="1296249"/>
              <a:ext cx="1153692" cy="1243299"/>
              <a:chOff x="6690" y="1273"/>
              <a:chExt cx="1133" cy="1221"/>
            </a:xfrm>
          </p:grpSpPr>
          <p:sp>
            <p:nvSpPr>
              <p:cNvPr id="3107" name="Rectangle 35">
                <a:extLst>
                  <a:ext uri="{FF2B5EF4-FFF2-40B4-BE49-F238E27FC236}">
                    <a16:creationId xmlns:a16="http://schemas.microsoft.com/office/drawing/2014/main" id="{D26FF847-CBDD-73DB-8AD1-77EF0635BA9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3" y="1474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108" name="Picture 36">
                <a:extLst>
                  <a:ext uri="{FF2B5EF4-FFF2-40B4-BE49-F238E27FC236}">
                    <a16:creationId xmlns:a16="http://schemas.microsoft.com/office/drawing/2014/main" id="{1560E46E-E511-C021-25F3-70772B9386C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30" y="1701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09" name="Text Box 37">
                <a:extLst>
                  <a:ext uri="{FF2B5EF4-FFF2-40B4-BE49-F238E27FC236}">
                    <a16:creationId xmlns:a16="http://schemas.microsoft.com/office/drawing/2014/main" id="{4FF9E901-700E-3943-58E7-9820B63D7CB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03" y="1458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TRUJILLO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10.160.254.3/24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10.160.254.13/24</a:t>
                </a:r>
              </a:p>
            </p:txBody>
          </p:sp>
          <p:sp>
            <p:nvSpPr>
              <p:cNvPr id="3110" name="Text Box 38">
                <a:extLst>
                  <a:ext uri="{FF2B5EF4-FFF2-40B4-BE49-F238E27FC236}">
                    <a16:creationId xmlns:a16="http://schemas.microsoft.com/office/drawing/2014/main" id="{56A940BB-C6DD-6341-B1C4-9054D04A898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690" y="1273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grpSp>
          <p:nvGrpSpPr>
            <p:cNvPr id="3111" name="Group 39">
              <a:extLst>
                <a:ext uri="{FF2B5EF4-FFF2-40B4-BE49-F238E27FC236}">
                  <a16:creationId xmlns:a16="http://schemas.microsoft.com/office/drawing/2014/main" id="{4867FAF0-5FF3-8A21-DA6B-009B33C424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560130" y="346210"/>
              <a:ext cx="1153692" cy="1243299"/>
              <a:chOff x="8164" y="340"/>
              <a:chExt cx="1133" cy="1221"/>
            </a:xfrm>
          </p:grpSpPr>
          <p:sp>
            <p:nvSpPr>
              <p:cNvPr id="3112" name="Rectangle 40">
                <a:extLst>
                  <a:ext uri="{FF2B5EF4-FFF2-40B4-BE49-F238E27FC236}">
                    <a16:creationId xmlns:a16="http://schemas.microsoft.com/office/drawing/2014/main" id="{88674ACD-F7B9-D8B6-7870-B95A7B8A45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277" y="541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113" name="Picture 41">
                <a:extLst>
                  <a:ext uri="{FF2B5EF4-FFF2-40B4-BE49-F238E27FC236}">
                    <a16:creationId xmlns:a16="http://schemas.microsoft.com/office/drawing/2014/main" id="{5FD7168B-6612-CE25-3A05-33F70B15B9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4" y="768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14" name="Text Box 42">
                <a:extLst>
                  <a:ext uri="{FF2B5EF4-FFF2-40B4-BE49-F238E27FC236}">
                    <a16:creationId xmlns:a16="http://schemas.microsoft.com/office/drawing/2014/main" id="{8B22FF11-F8EA-AE8E-7671-BABD4F09CA8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7" y="526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NAVALMORAL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10.160.254.5/24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10.160.254.15/24</a:t>
                </a:r>
              </a:p>
            </p:txBody>
          </p:sp>
          <p:sp>
            <p:nvSpPr>
              <p:cNvPr id="3115" name="Text Box 43">
                <a:extLst>
                  <a:ext uri="{FF2B5EF4-FFF2-40B4-BE49-F238E27FC236}">
                    <a16:creationId xmlns:a16="http://schemas.microsoft.com/office/drawing/2014/main" id="{F57078F1-5DAB-F15D-C479-F0E8CC1AB2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164" y="340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r>
                  <a:rPr lang="es-ES" altLang="es-ES" sz="513"/>
                  <a:t>Lo0: 10.16.254.5/32</a:t>
                </a:r>
              </a:p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r>
                  <a:rPr lang="es-ES" altLang="es-ES" sz="513"/>
                  <a:t>ISO: 49.0034.0010.1625.4005.00</a:t>
                </a:r>
              </a:p>
            </p:txBody>
          </p:sp>
        </p:grpSp>
        <p:grpSp>
          <p:nvGrpSpPr>
            <p:cNvPr id="3116" name="Group 44">
              <a:extLst>
                <a:ext uri="{FF2B5EF4-FFF2-40B4-BE49-F238E27FC236}">
                  <a16:creationId xmlns:a16="http://schemas.microsoft.com/office/drawing/2014/main" id="{3FF6890A-BEC9-3CAA-2F88-0779A9C1319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26227" y="950040"/>
              <a:ext cx="1153691" cy="1243299"/>
              <a:chOff x="3515" y="933"/>
              <a:chExt cx="1133" cy="1221"/>
            </a:xfrm>
          </p:grpSpPr>
          <p:sp>
            <p:nvSpPr>
              <p:cNvPr id="3117" name="Rectangle 45">
                <a:extLst>
                  <a:ext uri="{FF2B5EF4-FFF2-40B4-BE49-F238E27FC236}">
                    <a16:creationId xmlns:a16="http://schemas.microsoft.com/office/drawing/2014/main" id="{5489BC81-CEDE-1D00-8D87-015EFB890B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28" y="1134"/>
                <a:ext cx="906" cy="1019"/>
              </a:xfrm>
              <a:prstGeom prst="rect">
                <a:avLst/>
              </a:prstGeom>
              <a:solidFill>
                <a:srgbClr val="EB613D"/>
              </a:solidFill>
              <a:ln w="9525" cap="flat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</a:pPr>
                <a:endParaRPr lang="es-ES" sz="1155">
                  <a:solidFill>
                    <a:srgbClr val="000000"/>
                  </a:solidFill>
                  <a:latin typeface="Arial" panose="020B0604020202020204" pitchFamily="34" charset="0"/>
                </a:endParaRPr>
              </a:p>
            </p:txBody>
          </p:sp>
          <p:pic>
            <p:nvPicPr>
              <p:cNvPr id="3118" name="Picture 46">
                <a:extLst>
                  <a:ext uri="{FF2B5EF4-FFF2-40B4-BE49-F238E27FC236}">
                    <a16:creationId xmlns:a16="http://schemas.microsoft.com/office/drawing/2014/main" id="{046CB89C-1F73-FCC9-4299-1A7C7E378EA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55" y="1361"/>
                <a:ext cx="408" cy="67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19" name="Text Box 47">
                <a:extLst>
                  <a:ext uri="{FF2B5EF4-FFF2-40B4-BE49-F238E27FC236}">
                    <a16:creationId xmlns:a16="http://schemas.microsoft.com/office/drawing/2014/main" id="{D1F7EE9F-5547-A4DB-0F50-2554BF1EA99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628" y="1118"/>
                <a:ext cx="906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 b="1"/>
                  <a:t>CACERES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Re0 Fx0: 10.160.254.6/24</a:t>
                </a:r>
              </a:p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</a:tabLst>
                </a:pPr>
                <a:r>
                  <a:rPr lang="es-ES" altLang="es-ES" sz="513"/>
                  <a:t>Re1 Fx0: 10.160.254.16/24</a:t>
                </a:r>
              </a:p>
            </p:txBody>
          </p:sp>
          <p:sp>
            <p:nvSpPr>
              <p:cNvPr id="3120" name="Text Box 48">
                <a:extLst>
                  <a:ext uri="{FF2B5EF4-FFF2-40B4-BE49-F238E27FC236}">
                    <a16:creationId xmlns:a16="http://schemas.microsoft.com/office/drawing/2014/main" id="{D6632D69-A7BA-E03C-85C0-C433FA1C760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515" y="933"/>
                <a:ext cx="113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  <a:tab pos="1347788" algn="l"/>
                    <a:tab pos="1797050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  <a:tab pos="864471" algn="l"/>
                    <a:tab pos="1152628" algn="l"/>
                  </a:tabLst>
                </a:pPr>
                <a:endParaRPr lang="es-ES" altLang="es-ES" sz="513" dirty="0"/>
              </a:p>
            </p:txBody>
          </p:sp>
        </p:grpSp>
        <p:sp>
          <p:nvSpPr>
            <p:cNvPr id="3121" name="Line 49">
              <a:extLst>
                <a:ext uri="{FF2B5EF4-FFF2-40B4-BE49-F238E27FC236}">
                  <a16:creationId xmlns:a16="http://schemas.microsoft.com/office/drawing/2014/main" id="{77C0519F-4758-B13B-8BB0-830541AD6F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0597" y="806464"/>
              <a:ext cx="1018" cy="233183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cxnSp>
          <p:nvCxnSpPr>
            <p:cNvPr id="3122" name="AutoShape 50">
              <a:extLst>
                <a:ext uri="{FF2B5EF4-FFF2-40B4-BE49-F238E27FC236}">
                  <a16:creationId xmlns:a16="http://schemas.microsoft.com/office/drawing/2014/main" id="{9880F959-7F83-9CE2-CD42-96C910E84B58}"/>
                </a:ext>
              </a:extLst>
            </p:cNvPr>
            <p:cNvCxnSpPr>
              <a:cxnSpLocks noChangeShapeType="1"/>
              <a:stCxn id="3077" idx="1"/>
              <a:endCxn id="0" idx="1"/>
            </p:cNvCxnSpPr>
            <p:nvPr/>
          </p:nvCxnSpPr>
          <p:spPr bwMode="auto">
            <a:xfrm>
              <a:off x="1709324" y="1732066"/>
              <a:ext cx="346209" cy="2123078"/>
            </a:xfrm>
            <a:prstGeom prst="bentConnector3">
              <a:avLst>
                <a:gd name="adj1" fmla="val -66597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23" name="Text Box 51">
              <a:extLst>
                <a:ext uri="{FF2B5EF4-FFF2-40B4-BE49-F238E27FC236}">
                  <a16:creationId xmlns:a16="http://schemas.microsoft.com/office/drawing/2014/main" id="{1815598B-6909-2CA2-5178-5FF41F8E5A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3242" y="3909112"/>
              <a:ext cx="462291" cy="1323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</a:tabLst>
              </a:pPr>
              <a:r>
                <a:rPr lang="es-ES" altLang="es-ES" sz="513" dirty="0"/>
                <a:t>XE 1/0/0</a:t>
              </a:r>
            </a:p>
          </p:txBody>
        </p:sp>
        <p:grpSp>
          <p:nvGrpSpPr>
            <p:cNvPr id="3128" name="Group 56">
              <a:extLst>
                <a:ext uri="{FF2B5EF4-FFF2-40B4-BE49-F238E27FC236}">
                  <a16:creationId xmlns:a16="http://schemas.microsoft.com/office/drawing/2014/main" id="{D5C558CC-59AB-7BB5-F839-CBBC00562B3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709324" y="5772532"/>
              <a:ext cx="922546" cy="770825"/>
              <a:chOff x="454" y="5669"/>
              <a:chExt cx="906" cy="757"/>
            </a:xfrm>
          </p:grpSpPr>
          <p:pic>
            <p:nvPicPr>
              <p:cNvPr id="3129" name="Picture 57">
                <a:extLst>
                  <a:ext uri="{FF2B5EF4-FFF2-40B4-BE49-F238E27FC236}">
                    <a16:creationId xmlns:a16="http://schemas.microsoft.com/office/drawing/2014/main" id="{A8048205-3450-ECA1-139E-9CFF13479A4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4" y="5669"/>
                <a:ext cx="906" cy="6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31" name="Text Box 59">
                <a:extLst>
                  <a:ext uri="{FF2B5EF4-FFF2-40B4-BE49-F238E27FC236}">
                    <a16:creationId xmlns:a16="http://schemas.microsoft.com/office/drawing/2014/main" id="{20CEB43C-1C1D-3152-5DD4-9F2767F2190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0" y="6009"/>
                <a:ext cx="566" cy="4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3713" rIns="57728" bIns="28864"/>
              <a:lstStyle>
                <a:lvl1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  <a:tab pos="898525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algn="ctr"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  <a:tab pos="576314" algn="l"/>
                  </a:tabLst>
                </a:pPr>
                <a:r>
                  <a:rPr lang="es-ES" altLang="es-ES" sz="641" b="1" dirty="0"/>
                  <a:t>UEX</a:t>
                </a:r>
              </a:p>
            </p:txBody>
          </p:sp>
        </p:grpSp>
        <p:cxnSp>
          <p:nvCxnSpPr>
            <p:cNvPr id="3132" name="AutoShape 60">
              <a:extLst>
                <a:ext uri="{FF2B5EF4-FFF2-40B4-BE49-F238E27FC236}">
                  <a16:creationId xmlns:a16="http://schemas.microsoft.com/office/drawing/2014/main" id="{B5FB9881-9687-A4EC-8474-892A097015C5}"/>
                </a:ext>
              </a:extLst>
            </p:cNvPr>
            <p:cNvCxnSpPr>
              <a:cxnSpLocks noChangeShapeType="1"/>
              <a:stCxn id="0" idx="2"/>
            </p:cNvCxnSpPr>
            <p:nvPr/>
          </p:nvCxnSpPr>
          <p:spPr bwMode="auto">
            <a:xfrm rot="5400000">
              <a:off x="1769401" y="4934502"/>
              <a:ext cx="1322724" cy="406287"/>
            </a:xfrm>
            <a:prstGeom prst="bentConnector3">
              <a:avLst>
                <a:gd name="adj1" fmla="val 50000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137" name="AutoShape 65">
              <a:extLst>
                <a:ext uri="{FF2B5EF4-FFF2-40B4-BE49-F238E27FC236}">
                  <a16:creationId xmlns:a16="http://schemas.microsoft.com/office/drawing/2014/main" id="{31DD68C3-4434-301C-2863-A48663BCE6C3}"/>
                </a:ext>
              </a:extLst>
            </p:cNvPr>
            <p:cNvCxnSpPr>
              <a:cxnSpLocks noChangeShapeType="1"/>
              <a:stCxn id="0" idx="0"/>
              <a:endCxn id="0" idx="1"/>
            </p:cNvCxnSpPr>
            <p:nvPr/>
          </p:nvCxnSpPr>
          <p:spPr bwMode="auto">
            <a:xfrm rot="16200000">
              <a:off x="2494405" y="2633228"/>
              <a:ext cx="739259" cy="462291"/>
            </a:xfrm>
            <a:prstGeom prst="bentConnector2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38" name="Text Box 66">
              <a:extLst>
                <a:ext uri="{FF2B5EF4-FFF2-40B4-BE49-F238E27FC236}">
                  <a16:creationId xmlns:a16="http://schemas.microsoft.com/office/drawing/2014/main" id="{4BB54DB2-7161-052A-A901-162B43E6C0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16806" y="2309420"/>
              <a:ext cx="692419" cy="206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XE 1/0/0</a:t>
              </a:r>
            </a:p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10.160.10.26/30</a:t>
              </a:r>
            </a:p>
          </p:txBody>
        </p:sp>
        <p:cxnSp>
          <p:nvCxnSpPr>
            <p:cNvPr id="3141" name="AutoShape 69">
              <a:extLst>
                <a:ext uri="{FF2B5EF4-FFF2-40B4-BE49-F238E27FC236}">
                  <a16:creationId xmlns:a16="http://schemas.microsoft.com/office/drawing/2014/main" id="{625A303A-F2F4-C4AF-EC36-5E99A3A204F6}"/>
                </a:ext>
              </a:extLst>
            </p:cNvPr>
            <p:cNvCxnSpPr>
              <a:cxnSpLocks noChangeShapeType="1"/>
              <a:stCxn id="0" idx="2"/>
              <a:endCxn id="0" idx="0"/>
            </p:cNvCxnSpPr>
            <p:nvPr/>
          </p:nvCxnSpPr>
          <p:spPr bwMode="auto">
            <a:xfrm rot="5400000">
              <a:off x="4884267" y="2596570"/>
              <a:ext cx="923565" cy="117101"/>
            </a:xfrm>
            <a:prstGeom prst="bentConnector3">
              <a:avLst>
                <a:gd name="adj1" fmla="val 50023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42" name="Text Box 70">
              <a:extLst>
                <a:ext uri="{FF2B5EF4-FFF2-40B4-BE49-F238E27FC236}">
                  <a16:creationId xmlns:a16="http://schemas.microsoft.com/office/drawing/2014/main" id="{38D5EAB2-59A3-2F52-AF8B-4FFEF5004EF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03581" y="2193338"/>
              <a:ext cx="692419" cy="206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XE 1/0/0</a:t>
              </a:r>
            </a:p>
          </p:txBody>
        </p:sp>
        <p:sp>
          <p:nvSpPr>
            <p:cNvPr id="3144" name="Text Box 72">
              <a:extLst>
                <a:ext uri="{FF2B5EF4-FFF2-40B4-BE49-F238E27FC236}">
                  <a16:creationId xmlns:a16="http://schemas.microsoft.com/office/drawing/2014/main" id="{7D2FF342-8A14-EA93-5CE7-F80475543E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95081" y="239293"/>
              <a:ext cx="3001839" cy="2219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7593" rIns="57728" bIns="28864"/>
            <a:lstStyle>
              <a:lvl1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  <a:tab pos="1797050" algn="l"/>
                  <a:tab pos="2246313" algn="l"/>
                  <a:tab pos="2695575" algn="l"/>
                  <a:tab pos="3144838" algn="l"/>
                  <a:tab pos="3594100" algn="l"/>
                  <a:tab pos="4043363" algn="l"/>
                  <a:tab pos="44926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algn="ctr"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  <a:tab pos="864471" algn="l"/>
                  <a:tab pos="1152628" algn="l"/>
                  <a:tab pos="1440785" algn="l"/>
                  <a:tab pos="1728942" algn="l"/>
                  <a:tab pos="2017099" algn="l"/>
                  <a:tab pos="2305256" algn="l"/>
                  <a:tab pos="2593413" algn="l"/>
                  <a:tab pos="2881570" algn="l"/>
                </a:tabLst>
              </a:pPr>
              <a:r>
                <a:rPr lang="es-ES" altLang="es-ES" sz="1155" b="1" dirty="0"/>
                <a:t>Red Científico Tecnológica</a:t>
              </a:r>
            </a:p>
          </p:txBody>
        </p:sp>
        <p:cxnSp>
          <p:nvCxnSpPr>
            <p:cNvPr id="3145" name="AutoShape 73">
              <a:extLst>
                <a:ext uri="{FF2B5EF4-FFF2-40B4-BE49-F238E27FC236}">
                  <a16:creationId xmlns:a16="http://schemas.microsoft.com/office/drawing/2014/main" id="{A90BDED4-8E4B-34AA-CA6B-7C7A68819556}"/>
                </a:ext>
              </a:extLst>
            </p:cNvPr>
            <p:cNvCxnSpPr>
              <a:cxnSpLocks noChangeShapeType="1"/>
              <a:stCxn id="0" idx="2"/>
              <a:endCxn id="0" idx="0"/>
            </p:cNvCxnSpPr>
            <p:nvPr/>
          </p:nvCxnSpPr>
          <p:spPr bwMode="auto">
            <a:xfrm rot="5400000">
              <a:off x="4755966" y="4546544"/>
              <a:ext cx="718894" cy="348246"/>
            </a:xfrm>
            <a:prstGeom prst="bentConnector3">
              <a:avLst>
                <a:gd name="adj1" fmla="val 50014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148" name="AutoShape 76">
              <a:extLst>
                <a:ext uri="{FF2B5EF4-FFF2-40B4-BE49-F238E27FC236}">
                  <a16:creationId xmlns:a16="http://schemas.microsoft.com/office/drawing/2014/main" id="{1F33C889-61C6-4574-F829-867BAB8EE51B}"/>
                </a:ext>
              </a:extLst>
            </p:cNvPr>
            <p:cNvCxnSpPr>
              <a:cxnSpLocks noChangeShapeType="1"/>
              <a:endCxn id="0" idx="1"/>
            </p:cNvCxnSpPr>
            <p:nvPr/>
          </p:nvCxnSpPr>
          <p:spPr bwMode="auto">
            <a:xfrm flipV="1">
              <a:off x="5821069" y="3738043"/>
              <a:ext cx="1314578" cy="3054"/>
            </a:xfrm>
            <a:prstGeom prst="bentConnector3">
              <a:avLst>
                <a:gd name="adj1" fmla="val 45606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50" name="Text Box 78">
              <a:extLst>
                <a:ext uri="{FF2B5EF4-FFF2-40B4-BE49-F238E27FC236}">
                  <a16:creationId xmlns:a16="http://schemas.microsoft.com/office/drawing/2014/main" id="{8690AA77-53B0-10EB-2D70-49B65DCA38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558291" y="3464130"/>
              <a:ext cx="692419" cy="206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XE 1/0/0</a:t>
              </a:r>
            </a:p>
          </p:txBody>
        </p:sp>
        <p:cxnSp>
          <p:nvCxnSpPr>
            <p:cNvPr id="3151" name="AutoShape 79">
              <a:extLst>
                <a:ext uri="{FF2B5EF4-FFF2-40B4-BE49-F238E27FC236}">
                  <a16:creationId xmlns:a16="http://schemas.microsoft.com/office/drawing/2014/main" id="{9D0BF830-69CA-6F6D-B661-BD07C8186193}"/>
                </a:ext>
              </a:extLst>
            </p:cNvPr>
            <p:cNvCxnSpPr>
              <a:cxnSpLocks noChangeShapeType="1"/>
              <a:stCxn id="0" idx="3"/>
              <a:endCxn id="0" idx="2"/>
            </p:cNvCxnSpPr>
            <p:nvPr/>
          </p:nvCxnSpPr>
          <p:spPr bwMode="auto">
            <a:xfrm flipV="1">
              <a:off x="8290357" y="2539548"/>
              <a:ext cx="346209" cy="1200532"/>
            </a:xfrm>
            <a:prstGeom prst="bentConnector2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cxnSp>
          <p:nvCxnSpPr>
            <p:cNvPr id="3154" name="AutoShape 82">
              <a:extLst>
                <a:ext uri="{FF2B5EF4-FFF2-40B4-BE49-F238E27FC236}">
                  <a16:creationId xmlns:a16="http://schemas.microsoft.com/office/drawing/2014/main" id="{A10EB397-B3F3-3B2C-CA21-74B6EC0C021C}"/>
                </a:ext>
              </a:extLst>
            </p:cNvPr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9213921" y="968369"/>
              <a:ext cx="346209" cy="951057"/>
            </a:xfrm>
            <a:prstGeom prst="bentConnector3">
              <a:avLst>
                <a:gd name="adj1" fmla="val 50000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55" name="Text Box 83">
              <a:extLst>
                <a:ext uri="{FF2B5EF4-FFF2-40B4-BE49-F238E27FC236}">
                  <a16:creationId xmlns:a16="http://schemas.microsoft.com/office/drawing/2014/main" id="{588F9920-F988-CAFB-A9E3-CF044E910A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96611" y="2017179"/>
              <a:ext cx="692419" cy="2067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XE 1/1/0</a:t>
              </a:r>
            </a:p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endParaRPr lang="es-ES" altLang="es-ES" sz="513" dirty="0"/>
            </a:p>
          </p:txBody>
        </p:sp>
        <p:cxnSp>
          <p:nvCxnSpPr>
            <p:cNvPr id="3157" name="AutoShape 85">
              <a:extLst>
                <a:ext uri="{FF2B5EF4-FFF2-40B4-BE49-F238E27FC236}">
                  <a16:creationId xmlns:a16="http://schemas.microsoft.com/office/drawing/2014/main" id="{0E172185-DC27-7414-0494-14C358F41502}"/>
                </a:ext>
              </a:extLst>
            </p:cNvPr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>
              <a:off x="5980937" y="1571180"/>
              <a:ext cx="2078274" cy="346209"/>
            </a:xfrm>
            <a:prstGeom prst="bentConnector3">
              <a:avLst>
                <a:gd name="adj1" fmla="val 50000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60" name="Group 88">
              <a:extLst>
                <a:ext uri="{FF2B5EF4-FFF2-40B4-BE49-F238E27FC236}">
                  <a16:creationId xmlns:a16="http://schemas.microsoft.com/office/drawing/2014/main" id="{40777785-3CA7-13CC-0399-D500F57EE04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8607" y="3810340"/>
              <a:ext cx="493857" cy="461273"/>
              <a:chOff x="5069" y="3742"/>
              <a:chExt cx="485" cy="453"/>
            </a:xfrm>
          </p:grpSpPr>
          <p:pic>
            <p:nvPicPr>
              <p:cNvPr id="3161" name="Picture 89">
                <a:extLst>
                  <a:ext uri="{FF2B5EF4-FFF2-40B4-BE49-F238E27FC236}">
                    <a16:creationId xmlns:a16="http://schemas.microsoft.com/office/drawing/2014/main" id="{B51B9291-9690-A903-DC2C-35A80FB68B0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069" y="3742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62" name="Text Box 90">
                <a:extLst>
                  <a:ext uri="{FF2B5EF4-FFF2-40B4-BE49-F238E27FC236}">
                    <a16:creationId xmlns:a16="http://schemas.microsoft.com/office/drawing/2014/main" id="{D3C9DB14-2458-7A6F-6735-3B9D2349B5D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2" y="4066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CUM UEx</a:t>
                </a:r>
              </a:p>
            </p:txBody>
          </p:sp>
        </p:grpSp>
        <p:cxnSp>
          <p:nvCxnSpPr>
            <p:cNvPr id="3163" name="AutoShape 91">
              <a:extLst>
                <a:ext uri="{FF2B5EF4-FFF2-40B4-BE49-F238E27FC236}">
                  <a16:creationId xmlns:a16="http://schemas.microsoft.com/office/drawing/2014/main" id="{48DB5BC2-14BD-6861-F4F0-41DC420278A2}"/>
                </a:ext>
              </a:extLst>
            </p:cNvPr>
            <p:cNvCxnSpPr>
              <a:cxnSpLocks noChangeShapeType="1"/>
              <a:stCxn id="0" idx="1"/>
            </p:cNvCxnSpPr>
            <p:nvPr/>
          </p:nvCxnSpPr>
          <p:spPr bwMode="auto">
            <a:xfrm rot="10800000">
              <a:off x="5748773" y="3924385"/>
              <a:ext cx="660852" cy="118118"/>
            </a:xfrm>
            <a:prstGeom prst="bentConnector3">
              <a:avLst>
                <a:gd name="adj1" fmla="val 58736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66" name="Group 94">
              <a:extLst>
                <a:ext uri="{FF2B5EF4-FFF2-40B4-BE49-F238E27FC236}">
                  <a16:creationId xmlns:a16="http://schemas.microsoft.com/office/drawing/2014/main" id="{2D10DD62-4154-29DA-4B21-56010D7D6D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48871" y="1731047"/>
              <a:ext cx="493858" cy="461273"/>
              <a:chOff x="2948" y="1700"/>
              <a:chExt cx="485" cy="453"/>
            </a:xfrm>
          </p:grpSpPr>
          <p:pic>
            <p:nvPicPr>
              <p:cNvPr id="3167" name="Picture 95">
                <a:extLst>
                  <a:ext uri="{FF2B5EF4-FFF2-40B4-BE49-F238E27FC236}">
                    <a16:creationId xmlns:a16="http://schemas.microsoft.com/office/drawing/2014/main" id="{B80924A5-2147-1EC1-6C65-AEBA12D3324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948" y="1700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68" name="Text Box 96">
                <a:extLst>
                  <a:ext uri="{FF2B5EF4-FFF2-40B4-BE49-F238E27FC236}">
                    <a16:creationId xmlns:a16="http://schemas.microsoft.com/office/drawing/2014/main" id="{316A05F7-DF50-62DD-45D4-4B6F795DF8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81" y="2024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CCMI</a:t>
                </a:r>
              </a:p>
            </p:txBody>
          </p:sp>
        </p:grpSp>
        <p:cxnSp>
          <p:nvCxnSpPr>
            <p:cNvPr id="3169" name="AutoShape 97">
              <a:extLst>
                <a:ext uri="{FF2B5EF4-FFF2-40B4-BE49-F238E27FC236}">
                  <a16:creationId xmlns:a16="http://schemas.microsoft.com/office/drawing/2014/main" id="{4F479B63-DEF8-68D0-54D9-2CCA4BCEF8DE}"/>
                </a:ext>
              </a:extLst>
            </p:cNvPr>
            <p:cNvCxnSpPr>
              <a:cxnSpLocks noChangeShapeType="1"/>
              <a:stCxn id="0" idx="3"/>
            </p:cNvCxnSpPr>
            <p:nvPr/>
          </p:nvCxnSpPr>
          <p:spPr bwMode="auto">
            <a:xfrm flipV="1">
              <a:off x="4743747" y="1949974"/>
              <a:ext cx="195506" cy="13237"/>
            </a:xfrm>
            <a:prstGeom prst="bentConnector3">
              <a:avLst>
                <a:gd name="adj1" fmla="val 79546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71" name="Group 99">
              <a:extLst>
                <a:ext uri="{FF2B5EF4-FFF2-40B4-BE49-F238E27FC236}">
                  <a16:creationId xmlns:a16="http://schemas.microsoft.com/office/drawing/2014/main" id="{2248F81C-A741-E6D4-9A0F-BA4323C3D1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0370" y="5656451"/>
              <a:ext cx="493858" cy="461273"/>
              <a:chOff x="2154" y="5555"/>
              <a:chExt cx="485" cy="453"/>
            </a:xfrm>
          </p:grpSpPr>
          <p:pic>
            <p:nvPicPr>
              <p:cNvPr id="3172" name="Picture 100">
                <a:extLst>
                  <a:ext uri="{FF2B5EF4-FFF2-40B4-BE49-F238E27FC236}">
                    <a16:creationId xmlns:a16="http://schemas.microsoft.com/office/drawing/2014/main" id="{63BEDDA0-4556-711B-91A4-926A6D7C39F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4" y="5555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73" name="Text Box 101">
                <a:extLst>
                  <a:ext uri="{FF2B5EF4-FFF2-40B4-BE49-F238E27FC236}">
                    <a16:creationId xmlns:a16="http://schemas.microsoft.com/office/drawing/2014/main" id="{F653297B-C42C-199A-0436-F824D43399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87" y="5880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CENATIC</a:t>
                </a:r>
              </a:p>
            </p:txBody>
          </p:sp>
        </p:grpSp>
        <p:cxnSp>
          <p:nvCxnSpPr>
            <p:cNvPr id="3174" name="AutoShape 102">
              <a:extLst>
                <a:ext uri="{FF2B5EF4-FFF2-40B4-BE49-F238E27FC236}">
                  <a16:creationId xmlns:a16="http://schemas.microsoft.com/office/drawing/2014/main" id="{2852DF03-384F-506A-5DEE-4C3B1836B7B4}"/>
                </a:ext>
              </a:extLst>
            </p:cNvPr>
            <p:cNvCxnSpPr>
              <a:cxnSpLocks noChangeShapeType="1"/>
              <a:stCxn id="0" idx="3"/>
              <a:endCxn id="0" idx="1"/>
            </p:cNvCxnSpPr>
            <p:nvPr/>
          </p:nvCxnSpPr>
          <p:spPr bwMode="auto">
            <a:xfrm flipV="1">
              <a:off x="3936265" y="5701254"/>
              <a:ext cx="428688" cy="187360"/>
            </a:xfrm>
            <a:prstGeom prst="bentConnector3">
              <a:avLst>
                <a:gd name="adj1" fmla="val 50023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76" name="Group 104">
              <a:extLst>
                <a:ext uri="{FF2B5EF4-FFF2-40B4-BE49-F238E27FC236}">
                  <a16:creationId xmlns:a16="http://schemas.microsoft.com/office/drawing/2014/main" id="{DAEC9A89-6150-EEC7-410B-D696FBE49C4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40370" y="5080114"/>
              <a:ext cx="493858" cy="461273"/>
              <a:chOff x="2154" y="4989"/>
              <a:chExt cx="485" cy="453"/>
            </a:xfrm>
          </p:grpSpPr>
          <p:pic>
            <p:nvPicPr>
              <p:cNvPr id="3177" name="Picture 105">
                <a:extLst>
                  <a:ext uri="{FF2B5EF4-FFF2-40B4-BE49-F238E27FC236}">
                    <a16:creationId xmlns:a16="http://schemas.microsoft.com/office/drawing/2014/main" id="{1B4A8B4E-266E-C784-BAC5-8FB5F481DB9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54" y="4989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78" name="Text Box 106">
                <a:extLst>
                  <a:ext uri="{FF2B5EF4-FFF2-40B4-BE49-F238E27FC236}">
                    <a16:creationId xmlns:a16="http://schemas.microsoft.com/office/drawing/2014/main" id="{B425CD40-9774-3870-C7F1-9BAD083859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87" y="5313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Cetiex</a:t>
                </a:r>
              </a:p>
            </p:txBody>
          </p:sp>
        </p:grpSp>
        <p:cxnSp>
          <p:nvCxnSpPr>
            <p:cNvPr id="3179" name="AutoShape 107">
              <a:extLst>
                <a:ext uri="{FF2B5EF4-FFF2-40B4-BE49-F238E27FC236}">
                  <a16:creationId xmlns:a16="http://schemas.microsoft.com/office/drawing/2014/main" id="{E2C9DD92-3BDD-921B-EB91-BEFAF945BE97}"/>
                </a:ext>
              </a:extLst>
            </p:cNvPr>
            <p:cNvCxnSpPr>
              <a:cxnSpLocks noChangeShapeType="1"/>
              <a:stCxn id="0" idx="3"/>
            </p:cNvCxnSpPr>
            <p:nvPr/>
          </p:nvCxnSpPr>
          <p:spPr bwMode="auto">
            <a:xfrm>
              <a:off x="3936265" y="5311259"/>
              <a:ext cx="531533" cy="121174"/>
            </a:xfrm>
            <a:prstGeom prst="bentConnector3">
              <a:avLst>
                <a:gd name="adj1" fmla="val 60884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80" name="Text Box 108">
              <a:extLst>
                <a:ext uri="{FF2B5EF4-FFF2-40B4-BE49-F238E27FC236}">
                  <a16:creationId xmlns:a16="http://schemas.microsoft.com/office/drawing/2014/main" id="{DEC4677E-D7F9-B38C-C79A-607847D72D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7726" y="5372355"/>
              <a:ext cx="577355" cy="1700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1774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385" dirty="0"/>
                <a:t>Ge0/0/1</a:t>
              </a:r>
            </a:p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385" dirty="0"/>
                <a:t>178.55.105.1/29</a:t>
              </a:r>
            </a:p>
          </p:txBody>
        </p:sp>
        <p:cxnSp>
          <p:nvCxnSpPr>
            <p:cNvPr id="3181" name="AutoShape 109">
              <a:extLst>
                <a:ext uri="{FF2B5EF4-FFF2-40B4-BE49-F238E27FC236}">
                  <a16:creationId xmlns:a16="http://schemas.microsoft.com/office/drawing/2014/main" id="{6A8B135A-409E-302D-B73B-E9373CE781D8}"/>
                </a:ext>
              </a:extLst>
            </p:cNvPr>
            <p:cNvCxnSpPr>
              <a:cxnSpLocks noChangeShapeType="1"/>
              <a:stCxn id="3076" idx="0"/>
              <a:endCxn id="0" idx="0"/>
            </p:cNvCxnSpPr>
            <p:nvPr/>
          </p:nvCxnSpPr>
          <p:spPr bwMode="auto">
            <a:xfrm rot="16200000" flipH="1">
              <a:off x="5505917" y="-1834400"/>
              <a:ext cx="257621" cy="6003678"/>
            </a:xfrm>
            <a:prstGeom prst="bentConnector3">
              <a:avLst>
                <a:gd name="adj1" fmla="val -44921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84" name="Group 112">
              <a:extLst>
                <a:ext uri="{FF2B5EF4-FFF2-40B4-BE49-F238E27FC236}">
                  <a16:creationId xmlns:a16="http://schemas.microsoft.com/office/drawing/2014/main" id="{843A8566-013E-74AC-7BBC-D80F9C8EC3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217108" y="2120024"/>
              <a:ext cx="493857" cy="535606"/>
              <a:chOff x="5863" y="2082"/>
              <a:chExt cx="485" cy="526"/>
            </a:xfrm>
          </p:grpSpPr>
          <p:pic>
            <p:nvPicPr>
              <p:cNvPr id="3185" name="Picture 113">
                <a:extLst>
                  <a:ext uri="{FF2B5EF4-FFF2-40B4-BE49-F238E27FC236}">
                    <a16:creationId xmlns:a16="http://schemas.microsoft.com/office/drawing/2014/main" id="{11C3B552-26E6-BEA4-6DB7-CBAA9158738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863" y="2082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86" name="Text Box 114">
                <a:extLst>
                  <a:ext uri="{FF2B5EF4-FFF2-40B4-BE49-F238E27FC236}">
                    <a16:creationId xmlns:a16="http://schemas.microsoft.com/office/drawing/2014/main" id="{63A2A976-48AA-8F09-0E33-6009643E4CE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96" y="2407"/>
                <a:ext cx="453" cy="20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CETA-Ciemat</a:t>
                </a:r>
              </a:p>
            </p:txBody>
          </p:sp>
        </p:grpSp>
        <p:cxnSp>
          <p:nvCxnSpPr>
            <p:cNvPr id="3188" name="AutoShape 116">
              <a:extLst>
                <a:ext uri="{FF2B5EF4-FFF2-40B4-BE49-F238E27FC236}">
                  <a16:creationId xmlns:a16="http://schemas.microsoft.com/office/drawing/2014/main" id="{63BC0CED-F886-D460-28A0-7E4F8C71D51C}"/>
                </a:ext>
              </a:extLst>
            </p:cNvPr>
            <p:cNvCxnSpPr>
              <a:cxnSpLocks noChangeShapeType="1"/>
              <a:stCxn id="0" idx="3"/>
            </p:cNvCxnSpPr>
            <p:nvPr/>
          </p:nvCxnSpPr>
          <p:spPr bwMode="auto">
            <a:xfrm flipV="1">
              <a:off x="7713002" y="2303310"/>
              <a:ext cx="425634" cy="86553"/>
            </a:xfrm>
            <a:prstGeom prst="bentConnector3">
              <a:avLst>
                <a:gd name="adj1" fmla="val 63588"/>
              </a:avLst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189" name="Group 117">
              <a:extLst>
                <a:ext uri="{FF2B5EF4-FFF2-40B4-BE49-F238E27FC236}">
                  <a16:creationId xmlns:a16="http://schemas.microsoft.com/office/drawing/2014/main" id="{E5ACED00-BCF1-F44A-E582-70C2E9B9F0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834109" y="3925404"/>
              <a:ext cx="493857" cy="461273"/>
              <a:chOff x="7451" y="3855"/>
              <a:chExt cx="485" cy="453"/>
            </a:xfrm>
          </p:grpSpPr>
          <p:pic>
            <p:nvPicPr>
              <p:cNvPr id="3190" name="Picture 118">
                <a:extLst>
                  <a:ext uri="{FF2B5EF4-FFF2-40B4-BE49-F238E27FC236}">
                    <a16:creationId xmlns:a16="http://schemas.microsoft.com/office/drawing/2014/main" id="{A7A6B9A4-4381-9D4B-8CF3-0CFB319E00D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51" y="3855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91" name="Text Box 119">
                <a:extLst>
                  <a:ext uri="{FF2B5EF4-FFF2-40B4-BE49-F238E27FC236}">
                    <a16:creationId xmlns:a16="http://schemas.microsoft.com/office/drawing/2014/main" id="{2DA6A7CD-748B-60DE-1205-7B5FB1964A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483" y="4180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FEVAL</a:t>
                </a:r>
              </a:p>
            </p:txBody>
          </p:sp>
        </p:grpSp>
        <p:cxnSp>
          <p:nvCxnSpPr>
            <p:cNvPr id="3193" name="AutoShape 121">
              <a:extLst>
                <a:ext uri="{FF2B5EF4-FFF2-40B4-BE49-F238E27FC236}">
                  <a16:creationId xmlns:a16="http://schemas.microsoft.com/office/drawing/2014/main" id="{1186F68B-DFB1-67DF-F8E3-C98ADF0EFC91}"/>
                </a:ext>
              </a:extLst>
            </p:cNvPr>
            <p:cNvCxnSpPr>
              <a:cxnSpLocks noChangeShapeType="1"/>
              <a:stCxn id="0" idx="1"/>
            </p:cNvCxnSpPr>
            <p:nvPr/>
          </p:nvCxnSpPr>
          <p:spPr bwMode="auto">
            <a:xfrm flipH="1">
              <a:off x="8194640" y="4156549"/>
              <a:ext cx="640487" cy="118118"/>
            </a:xfrm>
            <a:prstGeom prst="bentConnector3">
              <a:avLst>
                <a:gd name="adj1" fmla="val 59037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94" name="Text Box 122">
              <a:extLst>
                <a:ext uri="{FF2B5EF4-FFF2-40B4-BE49-F238E27FC236}">
                  <a16:creationId xmlns:a16="http://schemas.microsoft.com/office/drawing/2014/main" id="{28AAF169-4402-160D-1899-48ADA8389D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596920" y="2330804"/>
              <a:ext cx="231146" cy="9469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0803" rIns="57728" bIns="28864"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s-ES" altLang="es-ES" sz="257">
                  <a:solidFill>
                    <a:srgbClr val="000000"/>
                  </a:solidFill>
                  <a:latin typeface="Arial" panose="020B0604020202020204" pitchFamily="34" charset="0"/>
                </a:rPr>
                <a:t>.18</a:t>
              </a:r>
            </a:p>
          </p:txBody>
        </p:sp>
        <p:grpSp>
          <p:nvGrpSpPr>
            <p:cNvPr id="3195" name="Group 123">
              <a:extLst>
                <a:ext uri="{FF2B5EF4-FFF2-40B4-BE49-F238E27FC236}">
                  <a16:creationId xmlns:a16="http://schemas.microsoft.com/office/drawing/2014/main" id="{51564C3E-555B-DA77-718B-9D20E462FD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673356" y="2466233"/>
              <a:ext cx="576337" cy="461273"/>
              <a:chOff x="5329" y="2422"/>
              <a:chExt cx="566" cy="453"/>
            </a:xfrm>
          </p:grpSpPr>
          <p:pic>
            <p:nvPicPr>
              <p:cNvPr id="3196" name="Picture 124">
                <a:extLst>
                  <a:ext uri="{FF2B5EF4-FFF2-40B4-BE49-F238E27FC236}">
                    <a16:creationId xmlns:a16="http://schemas.microsoft.com/office/drawing/2014/main" id="{AE8831A6-2CC6-577C-A13C-A86867A3D6F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29" y="2422"/>
                <a:ext cx="434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197" name="Text Box 125">
                <a:extLst>
                  <a:ext uri="{FF2B5EF4-FFF2-40B4-BE49-F238E27FC236}">
                    <a16:creationId xmlns:a16="http://schemas.microsoft.com/office/drawing/2014/main" id="{918D6CEA-B82E-9EE4-9C50-77792D0DF6F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367" y="2747"/>
                <a:ext cx="528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Computaex</a:t>
                </a:r>
              </a:p>
            </p:txBody>
          </p:sp>
        </p:grpSp>
        <p:cxnSp>
          <p:nvCxnSpPr>
            <p:cNvPr id="3198" name="AutoShape 126">
              <a:extLst>
                <a:ext uri="{FF2B5EF4-FFF2-40B4-BE49-F238E27FC236}">
                  <a16:creationId xmlns:a16="http://schemas.microsoft.com/office/drawing/2014/main" id="{643F9078-FCBE-CC4F-4A03-3E63E0D5C551}"/>
                </a:ext>
              </a:extLst>
            </p:cNvPr>
            <p:cNvCxnSpPr>
              <a:cxnSpLocks noChangeShapeType="1"/>
              <a:stCxn id="0" idx="3"/>
            </p:cNvCxnSpPr>
            <p:nvPr/>
          </p:nvCxnSpPr>
          <p:spPr bwMode="auto">
            <a:xfrm flipV="1">
              <a:off x="7250710" y="2323676"/>
              <a:ext cx="808501" cy="375739"/>
            </a:xfrm>
            <a:prstGeom prst="bentConnector2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199" name="Text Box 127">
              <a:extLst>
                <a:ext uri="{FF2B5EF4-FFF2-40B4-BE49-F238E27FC236}">
                  <a16:creationId xmlns:a16="http://schemas.microsoft.com/office/drawing/2014/main" id="{E36E16B8-4FE8-C1DF-1752-37270AB284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35647" y="2655629"/>
              <a:ext cx="231145" cy="946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0803" rIns="57728" bIns="28864"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s-ES" altLang="es-ES" sz="257">
                  <a:solidFill>
                    <a:srgbClr val="000000"/>
                  </a:solidFill>
                  <a:latin typeface="Arial" panose="020B0604020202020204" pitchFamily="34" charset="0"/>
                </a:rPr>
                <a:t>.19</a:t>
              </a:r>
            </a:p>
          </p:txBody>
        </p:sp>
        <p:sp>
          <p:nvSpPr>
            <p:cNvPr id="3204" name="Text Box 132">
              <a:extLst>
                <a:ext uri="{FF2B5EF4-FFF2-40B4-BE49-F238E27FC236}">
                  <a16:creationId xmlns:a16="http://schemas.microsoft.com/office/drawing/2014/main" id="{0DA3DF73-3D7F-5B79-6BE3-CB5150BE04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40371" y="5562770"/>
              <a:ext cx="577355" cy="114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1774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385"/>
                <a:t>10.160.10.74/30</a:t>
              </a:r>
            </a:p>
          </p:txBody>
        </p:sp>
        <p:grpSp>
          <p:nvGrpSpPr>
            <p:cNvPr id="3206" name="Group 134">
              <a:extLst>
                <a:ext uri="{FF2B5EF4-FFF2-40B4-BE49-F238E27FC236}">
                  <a16:creationId xmlns:a16="http://schemas.microsoft.com/office/drawing/2014/main" id="{2B0F6EDF-43D6-2976-5292-A0092493C4E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86580" y="3810340"/>
              <a:ext cx="493858" cy="461273"/>
              <a:chOff x="2494" y="3742"/>
              <a:chExt cx="485" cy="453"/>
            </a:xfrm>
          </p:grpSpPr>
          <p:pic>
            <p:nvPicPr>
              <p:cNvPr id="3207" name="Picture 135">
                <a:extLst>
                  <a:ext uri="{FF2B5EF4-FFF2-40B4-BE49-F238E27FC236}">
                    <a16:creationId xmlns:a16="http://schemas.microsoft.com/office/drawing/2014/main" id="{5B86D9B4-2EE5-7CE6-94BE-D168D78DBD0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4" y="3742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08" name="Text Box 136">
                <a:extLst>
                  <a:ext uri="{FF2B5EF4-FFF2-40B4-BE49-F238E27FC236}">
                    <a16:creationId xmlns:a16="http://schemas.microsoft.com/office/drawing/2014/main" id="{1507DC89-893B-AFCD-C6ED-496DA0B0E9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7" y="4066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Intaex</a:t>
                </a:r>
              </a:p>
            </p:txBody>
          </p:sp>
        </p:grpSp>
        <p:cxnSp>
          <p:nvCxnSpPr>
            <p:cNvPr id="3209" name="AutoShape 137">
              <a:extLst>
                <a:ext uri="{FF2B5EF4-FFF2-40B4-BE49-F238E27FC236}">
                  <a16:creationId xmlns:a16="http://schemas.microsoft.com/office/drawing/2014/main" id="{8EDC6780-A1F7-EBA7-188B-C25C4F1B6017}"/>
                </a:ext>
              </a:extLst>
            </p:cNvPr>
            <p:cNvCxnSpPr>
              <a:cxnSpLocks noChangeShapeType="1"/>
              <a:endCxn id="0" idx="1"/>
            </p:cNvCxnSpPr>
            <p:nvPr/>
          </p:nvCxnSpPr>
          <p:spPr bwMode="auto">
            <a:xfrm>
              <a:off x="3094161" y="3925404"/>
              <a:ext cx="693437" cy="116082"/>
            </a:xfrm>
            <a:prstGeom prst="bentConnector3">
              <a:avLst>
                <a:gd name="adj1" fmla="val 41667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210" name="Group 138">
              <a:extLst>
                <a:ext uri="{FF2B5EF4-FFF2-40B4-BE49-F238E27FC236}">
                  <a16:creationId xmlns:a16="http://schemas.microsoft.com/office/drawing/2014/main" id="{991F6055-B412-2637-4C8C-8AC8C91CA0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786580" y="4271613"/>
              <a:ext cx="493858" cy="461273"/>
              <a:chOff x="2494" y="4195"/>
              <a:chExt cx="485" cy="453"/>
            </a:xfrm>
          </p:grpSpPr>
          <p:pic>
            <p:nvPicPr>
              <p:cNvPr id="3211" name="Picture 139">
                <a:extLst>
                  <a:ext uri="{FF2B5EF4-FFF2-40B4-BE49-F238E27FC236}">
                    <a16:creationId xmlns:a16="http://schemas.microsoft.com/office/drawing/2014/main" id="{6EBDB003-B5C1-44D8-D857-73EE5788D7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94" y="4195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12" name="Text Box 140">
                <a:extLst>
                  <a:ext uri="{FF2B5EF4-FFF2-40B4-BE49-F238E27FC236}">
                    <a16:creationId xmlns:a16="http://schemas.microsoft.com/office/drawing/2014/main" id="{119A5303-743F-1915-2575-58C48B9E586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7" y="4520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Cetiex-Bad</a:t>
                </a:r>
              </a:p>
            </p:txBody>
          </p:sp>
        </p:grpSp>
        <p:cxnSp>
          <p:nvCxnSpPr>
            <p:cNvPr id="3214" name="AutoShape 142">
              <a:extLst>
                <a:ext uri="{FF2B5EF4-FFF2-40B4-BE49-F238E27FC236}">
                  <a16:creationId xmlns:a16="http://schemas.microsoft.com/office/drawing/2014/main" id="{7D189818-DFDA-A422-558D-D7D9D29A63B5}"/>
                </a:ext>
              </a:extLst>
            </p:cNvPr>
            <p:cNvCxnSpPr>
              <a:cxnSpLocks noChangeShapeType="1"/>
              <a:endCxn id="0" idx="1"/>
            </p:cNvCxnSpPr>
            <p:nvPr/>
          </p:nvCxnSpPr>
          <p:spPr bwMode="auto">
            <a:xfrm>
              <a:off x="3094161" y="4156549"/>
              <a:ext cx="693437" cy="347228"/>
            </a:xfrm>
            <a:prstGeom prst="bentConnector3">
              <a:avLst>
                <a:gd name="adj1" fmla="val 50000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3215" name="Line 143">
              <a:extLst>
                <a:ext uri="{FF2B5EF4-FFF2-40B4-BE49-F238E27FC236}">
                  <a16:creationId xmlns:a16="http://schemas.microsoft.com/office/drawing/2014/main" id="{225C1DF4-CEB0-7D6C-1BC2-9E94331565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41290" y="2193339"/>
              <a:ext cx="1019" cy="462291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6" name="Line 144">
              <a:extLst>
                <a:ext uri="{FF2B5EF4-FFF2-40B4-BE49-F238E27FC236}">
                  <a16:creationId xmlns:a16="http://schemas.microsoft.com/office/drawing/2014/main" id="{712AF51D-12EE-FE66-54E3-BA8780F6BC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4162" y="3464130"/>
              <a:ext cx="1269774" cy="101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7" name="Line 145">
              <a:extLst>
                <a:ext uri="{FF2B5EF4-FFF2-40B4-BE49-F238E27FC236}">
                  <a16:creationId xmlns:a16="http://schemas.microsoft.com/office/drawing/2014/main" id="{BEEF2158-DBE9-016A-20EE-B4ADD5218A1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363936" y="2654612"/>
              <a:ext cx="1018" cy="810537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18" name="Line 146">
              <a:extLst>
                <a:ext uri="{FF2B5EF4-FFF2-40B4-BE49-F238E27FC236}">
                  <a16:creationId xmlns:a16="http://schemas.microsoft.com/office/drawing/2014/main" id="{E6FC0452-829C-537F-1ED9-F1BE5E9B147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63935" y="2655629"/>
              <a:ext cx="577355" cy="101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3" name="Freeform 151">
              <a:extLst>
                <a:ext uri="{FF2B5EF4-FFF2-40B4-BE49-F238E27FC236}">
                  <a16:creationId xmlns:a16="http://schemas.microsoft.com/office/drawing/2014/main" id="{E6B8B2B2-96AF-E67C-5461-BA1D5D87F5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58291" y="4387695"/>
              <a:ext cx="1019" cy="1018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5" name="Line 153">
              <a:extLst>
                <a:ext uri="{FF2B5EF4-FFF2-40B4-BE49-F238E27FC236}">
                  <a16:creationId xmlns:a16="http://schemas.microsoft.com/office/drawing/2014/main" id="{271F2937-53E7-8046-FD93-85F18955AD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9098" y="4502759"/>
              <a:ext cx="1018" cy="1615983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26" name="Line 154">
              <a:extLst>
                <a:ext uri="{FF2B5EF4-FFF2-40B4-BE49-F238E27FC236}">
                  <a16:creationId xmlns:a16="http://schemas.microsoft.com/office/drawing/2014/main" id="{67BAD239-53E2-52C8-4BF6-A0DF7581CC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32889" y="6118742"/>
              <a:ext cx="346209" cy="1018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228" name="Group 156">
              <a:extLst>
                <a:ext uri="{FF2B5EF4-FFF2-40B4-BE49-F238E27FC236}">
                  <a16:creationId xmlns:a16="http://schemas.microsoft.com/office/drawing/2014/main" id="{A2E7B884-FF6F-0994-D443-B79B37F9F6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78480" y="1732066"/>
              <a:ext cx="493857" cy="442944"/>
              <a:chOff x="4843" y="1701"/>
              <a:chExt cx="485" cy="435"/>
            </a:xfrm>
          </p:grpSpPr>
          <p:pic>
            <p:nvPicPr>
              <p:cNvPr id="3229" name="Picture 157">
                <a:extLst>
                  <a:ext uri="{FF2B5EF4-FFF2-40B4-BE49-F238E27FC236}">
                    <a16:creationId xmlns:a16="http://schemas.microsoft.com/office/drawing/2014/main" id="{FC700820-58A5-0681-8BF4-68AD44CB853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43" y="1701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30" name="Text Box 158">
                <a:extLst>
                  <a:ext uri="{FF2B5EF4-FFF2-40B4-BE49-F238E27FC236}">
                    <a16:creationId xmlns:a16="http://schemas.microsoft.com/office/drawing/2014/main" id="{132EAABA-0D96-48F3-A9BC-5AAD409F5B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876" y="2025"/>
                <a:ext cx="453" cy="1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1774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385" b="1"/>
                  <a:t>Agricultura</a:t>
                </a:r>
              </a:p>
            </p:txBody>
          </p:sp>
        </p:grpSp>
        <p:sp>
          <p:nvSpPr>
            <p:cNvPr id="3232" name="Line 160">
              <a:extLst>
                <a:ext uri="{FF2B5EF4-FFF2-40B4-BE49-F238E27FC236}">
                  <a16:creationId xmlns:a16="http://schemas.microsoft.com/office/drawing/2014/main" id="{8003C87D-132D-9E2D-819C-EC88B841D61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4855" y="1847129"/>
              <a:ext cx="346209" cy="101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233" name="Group 161">
              <a:extLst>
                <a:ext uri="{FF2B5EF4-FFF2-40B4-BE49-F238E27FC236}">
                  <a16:creationId xmlns:a16="http://schemas.microsoft.com/office/drawing/2014/main" id="{B01DA8C7-A94B-6D56-C99B-0C87E756E5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980937" y="3019150"/>
              <a:ext cx="493857" cy="442944"/>
              <a:chOff x="4649" y="2965"/>
              <a:chExt cx="485" cy="435"/>
            </a:xfrm>
          </p:grpSpPr>
          <p:pic>
            <p:nvPicPr>
              <p:cNvPr id="3234" name="Picture 162">
                <a:extLst>
                  <a:ext uri="{FF2B5EF4-FFF2-40B4-BE49-F238E27FC236}">
                    <a16:creationId xmlns:a16="http://schemas.microsoft.com/office/drawing/2014/main" id="{B569A937-E505-8F4F-F999-7143B45446E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49" y="2965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35" name="Text Box 163">
                <a:extLst>
                  <a:ext uri="{FF2B5EF4-FFF2-40B4-BE49-F238E27FC236}">
                    <a16:creationId xmlns:a16="http://schemas.microsoft.com/office/drawing/2014/main" id="{82AD284A-08A2-3D71-6E33-A8D982DAD85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682" y="3290"/>
                <a:ext cx="453" cy="11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1774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385" b="1"/>
                  <a:t>Agricultura</a:t>
                </a:r>
              </a:p>
            </p:txBody>
          </p:sp>
        </p:grpSp>
        <p:sp>
          <p:nvSpPr>
            <p:cNvPr id="3237" name="Line 165">
              <a:extLst>
                <a:ext uri="{FF2B5EF4-FFF2-40B4-BE49-F238E27FC236}">
                  <a16:creationId xmlns:a16="http://schemas.microsoft.com/office/drawing/2014/main" id="{225A78D6-A682-9BDB-979E-6124C744478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49791" y="3348048"/>
              <a:ext cx="346209" cy="1019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8" name="Line 166">
              <a:extLst>
                <a:ext uri="{FF2B5EF4-FFF2-40B4-BE49-F238E27FC236}">
                  <a16:creationId xmlns:a16="http://schemas.microsoft.com/office/drawing/2014/main" id="{5FBE9DA6-D3E9-6C35-D42E-FAF3532D31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72436" y="2193339"/>
              <a:ext cx="1018" cy="577355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39" name="Line 167">
              <a:extLst>
                <a:ext uri="{FF2B5EF4-FFF2-40B4-BE49-F238E27FC236}">
                  <a16:creationId xmlns:a16="http://schemas.microsoft.com/office/drawing/2014/main" id="{63F2BD6D-5ABE-524B-6CF2-C0017F6CD6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80018" y="2769675"/>
              <a:ext cx="1018" cy="810537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0" name="Line 168">
              <a:extLst>
                <a:ext uri="{FF2B5EF4-FFF2-40B4-BE49-F238E27FC236}">
                  <a16:creationId xmlns:a16="http://schemas.microsoft.com/office/drawing/2014/main" id="{992C9355-0CEE-AE43-0535-6C0EEE0C11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0017" y="2770694"/>
              <a:ext cx="692419" cy="1018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1" name="Line 169">
              <a:extLst>
                <a:ext uri="{FF2B5EF4-FFF2-40B4-BE49-F238E27FC236}">
                  <a16:creationId xmlns:a16="http://schemas.microsoft.com/office/drawing/2014/main" id="{E26F578A-459D-73B6-2A46-FE93A7B7C2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94161" y="3579195"/>
              <a:ext cx="1385856" cy="1018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42" name="Text Box 170">
              <a:extLst>
                <a:ext uri="{FF2B5EF4-FFF2-40B4-BE49-F238E27FC236}">
                  <a16:creationId xmlns:a16="http://schemas.microsoft.com/office/drawing/2014/main" id="{4AA0D1B7-148F-270B-A608-99029A6BE5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71517" y="3581231"/>
              <a:ext cx="923564" cy="1140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1774" rIns="57728" bIns="28864"/>
            <a:lstStyle>
              <a:lvl1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  <a:tab pos="1347788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  <a:tab pos="864471" algn="l"/>
                </a:tabLst>
              </a:pPr>
              <a:r>
                <a:rPr lang="es-ES" altLang="es-ES" sz="385"/>
                <a:t>Canal óptico 10 Gbps RedIris Nova</a:t>
              </a:r>
            </a:p>
          </p:txBody>
        </p:sp>
        <p:grpSp>
          <p:nvGrpSpPr>
            <p:cNvPr id="3248" name="Group 176">
              <a:extLst>
                <a:ext uri="{FF2B5EF4-FFF2-40B4-BE49-F238E27FC236}">
                  <a16:creationId xmlns:a16="http://schemas.microsoft.com/office/drawing/2014/main" id="{3051AD96-6EFE-28D0-2375-7BD42DE2A4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522851" y="6164563"/>
              <a:ext cx="493857" cy="461273"/>
              <a:chOff x="2235" y="6054"/>
              <a:chExt cx="485" cy="453"/>
            </a:xfrm>
          </p:grpSpPr>
          <p:pic>
            <p:nvPicPr>
              <p:cNvPr id="3249" name="Picture 177">
                <a:extLst>
                  <a:ext uri="{FF2B5EF4-FFF2-40B4-BE49-F238E27FC236}">
                    <a16:creationId xmlns:a16="http://schemas.microsoft.com/office/drawing/2014/main" id="{F2BDB598-768D-1793-4667-3DDBBCEDF6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35" y="6054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50" name="Text Box 178">
                <a:extLst>
                  <a:ext uri="{FF2B5EF4-FFF2-40B4-BE49-F238E27FC236}">
                    <a16:creationId xmlns:a16="http://schemas.microsoft.com/office/drawing/2014/main" id="{AEB1113B-3819-8F69-39E8-BD7CC9EE5DA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68" y="6378"/>
                <a:ext cx="453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CDFA</a:t>
                </a:r>
              </a:p>
            </p:txBody>
          </p:sp>
        </p:grpSp>
        <p:cxnSp>
          <p:nvCxnSpPr>
            <p:cNvPr id="3251" name="AutoShape 179">
              <a:extLst>
                <a:ext uri="{FF2B5EF4-FFF2-40B4-BE49-F238E27FC236}">
                  <a16:creationId xmlns:a16="http://schemas.microsoft.com/office/drawing/2014/main" id="{D1666F2F-72E7-1C4B-9F62-9206BA98A77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flipV="1">
              <a:off x="4017726" y="6163545"/>
              <a:ext cx="428688" cy="187360"/>
            </a:xfrm>
            <a:prstGeom prst="bentConnector3">
              <a:avLst>
                <a:gd name="adj1" fmla="val 50023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grpSp>
          <p:nvGrpSpPr>
            <p:cNvPr id="3254" name="Group 182">
              <a:extLst>
                <a:ext uri="{FF2B5EF4-FFF2-40B4-BE49-F238E27FC236}">
                  <a16:creationId xmlns:a16="http://schemas.microsoft.com/office/drawing/2014/main" id="{5AD9A65C-95C6-319F-87C2-3A09994B5F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062398" y="5622848"/>
              <a:ext cx="493857" cy="609940"/>
              <a:chOff x="4729" y="5522"/>
              <a:chExt cx="485" cy="599"/>
            </a:xfrm>
          </p:grpSpPr>
          <p:pic>
            <p:nvPicPr>
              <p:cNvPr id="3255" name="Picture 183">
                <a:extLst>
                  <a:ext uri="{FF2B5EF4-FFF2-40B4-BE49-F238E27FC236}">
                    <a16:creationId xmlns:a16="http://schemas.microsoft.com/office/drawing/2014/main" id="{5408F1AC-F4F3-888D-EC04-08D9B1B56FE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29" y="5522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56" name="Text Box 184">
                <a:extLst>
                  <a:ext uri="{FF2B5EF4-FFF2-40B4-BE49-F238E27FC236}">
                    <a16:creationId xmlns:a16="http://schemas.microsoft.com/office/drawing/2014/main" id="{E9AF8604-C345-47A8-E2F4-1832C7598C5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762" y="5847"/>
                <a:ext cx="453" cy="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743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513" b="1"/>
                  <a:t>Red Educativa (M3M)</a:t>
                </a:r>
              </a:p>
            </p:txBody>
          </p:sp>
        </p:grpSp>
        <p:sp>
          <p:nvSpPr>
            <p:cNvPr id="3257" name="Line 185">
              <a:extLst>
                <a:ext uri="{FF2B5EF4-FFF2-40B4-BE49-F238E27FC236}">
                  <a16:creationId xmlns:a16="http://schemas.microsoft.com/office/drawing/2014/main" id="{8946FA75-9159-7489-AE18-AF6822EDF7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517627" y="5888615"/>
              <a:ext cx="579392" cy="1018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58" name="Line 186">
              <a:extLst>
                <a:ext uri="{FF2B5EF4-FFF2-40B4-BE49-F238E27FC236}">
                  <a16:creationId xmlns:a16="http://schemas.microsoft.com/office/drawing/2014/main" id="{90687B4B-645B-9950-7592-754488D4C2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518646" y="4386676"/>
              <a:ext cx="1018" cy="1502956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grpSp>
          <p:nvGrpSpPr>
            <p:cNvPr id="3260" name="Group 188">
              <a:extLst>
                <a:ext uri="{FF2B5EF4-FFF2-40B4-BE49-F238E27FC236}">
                  <a16:creationId xmlns:a16="http://schemas.microsoft.com/office/drawing/2014/main" id="{FFFDE3CE-CD41-0171-AF97-263383BADA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327146" y="1038628"/>
              <a:ext cx="493857" cy="452109"/>
              <a:chOff x="4989" y="1020"/>
              <a:chExt cx="485" cy="444"/>
            </a:xfrm>
          </p:grpSpPr>
          <p:pic>
            <p:nvPicPr>
              <p:cNvPr id="3261" name="Picture 189">
                <a:extLst>
                  <a:ext uri="{FF2B5EF4-FFF2-40B4-BE49-F238E27FC236}">
                    <a16:creationId xmlns:a16="http://schemas.microsoft.com/office/drawing/2014/main" id="{A0756672-E6A0-C059-0E22-ADA2D4A35C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89" y="1020"/>
                <a:ext cx="372" cy="33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blipFill dpi="0" rotWithShape="0">
                      <a:blip/>
                      <a:srcRect/>
                      <a:stretch>
                        <a:fillRect/>
                      </a:stretch>
                    </a:blip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</p:pic>
          <p:sp>
            <p:nvSpPr>
              <p:cNvPr id="3262" name="Text Box 190">
                <a:extLst>
                  <a:ext uri="{FF2B5EF4-FFF2-40B4-BE49-F238E27FC236}">
                    <a16:creationId xmlns:a16="http://schemas.microsoft.com/office/drawing/2014/main" id="{6CC1E44E-C520-A5CD-2F70-B769E99337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022" y="1345"/>
                <a:ext cx="453" cy="1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 cap="flat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57728" tIns="32259" rIns="57728" bIns="28864"/>
              <a:lstStyle>
                <a:lvl1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1pPr>
                <a:lvl2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2pPr>
                <a:lvl3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3pPr>
                <a:lvl4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4pPr>
                <a:lvl5pPr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5pPr>
                <a:lvl6pPr marL="25146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6pPr>
                <a:lvl7pPr marL="29718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7pPr>
                <a:lvl8pPr marL="34290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8pPr>
                <a:lvl9pPr marL="3886200" indent="-228600" defTabSz="449263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panose="02020603050405020304" pitchFamily="18" charset="0"/>
                  <a:tabLst>
                    <a:tab pos="449263" algn="l"/>
                  </a:tabLst>
                  <a:defRPr>
                    <a:solidFill>
                      <a:srgbClr val="000000"/>
                    </a:solidFill>
                    <a:latin typeface="Arial" panose="020B0604020202020204" pitchFamily="34" charset="0"/>
                    <a:cs typeface="DejaVu Sans" charset="0"/>
                  </a:defRPr>
                </a:lvl9pPr>
              </a:lstStyle>
              <a:p>
                <a:pPr defTabSz="288157" fontAlgn="base" hangingPunct="0">
                  <a:lnSpc>
                    <a:spcPct val="94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tabLst>
                    <a:tab pos="288157" algn="l"/>
                  </a:tabLst>
                </a:pPr>
                <a:r>
                  <a:rPr lang="es-ES" altLang="es-ES" sz="449" b="1"/>
                  <a:t>Computaex</a:t>
                </a:r>
              </a:p>
            </p:txBody>
          </p:sp>
        </p:grpSp>
        <p:sp>
          <p:nvSpPr>
            <p:cNvPr id="3263" name="Line 191">
              <a:extLst>
                <a:ext uri="{FF2B5EF4-FFF2-40B4-BE49-F238E27FC236}">
                  <a16:creationId xmlns:a16="http://schemas.microsoft.com/office/drawing/2014/main" id="{7E1C4F3D-41EE-2DF0-2EA8-D4F0F0A286B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864855" y="1269774"/>
              <a:ext cx="462291" cy="1018"/>
            </a:xfrm>
            <a:prstGeom prst="line">
              <a:avLst/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6" name="Line 194">
              <a:extLst>
                <a:ext uri="{FF2B5EF4-FFF2-40B4-BE49-F238E27FC236}">
                  <a16:creationId xmlns:a16="http://schemas.microsoft.com/office/drawing/2014/main" id="{7C8A5F71-B138-F61D-65DA-B257E64E17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748773" y="4271613"/>
              <a:ext cx="694455" cy="1018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7" name="Line 195">
              <a:extLst>
                <a:ext uri="{FF2B5EF4-FFF2-40B4-BE49-F238E27FC236}">
                  <a16:creationId xmlns:a16="http://schemas.microsoft.com/office/drawing/2014/main" id="{13040EB6-C86E-623A-49AA-4E93449E954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442209" y="4270594"/>
              <a:ext cx="1019" cy="233183"/>
            </a:xfrm>
            <a:prstGeom prst="line">
              <a:avLst/>
            </a:prstGeom>
            <a:noFill/>
            <a:ln w="36000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endParaRPr lang="es-ES" sz="1155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268" name="Text Box 196">
              <a:extLst>
                <a:ext uri="{FF2B5EF4-FFF2-40B4-BE49-F238E27FC236}">
                  <a16:creationId xmlns:a16="http://schemas.microsoft.com/office/drawing/2014/main" id="{14A65035-A9DF-FB3A-92FC-13A6B85F92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096000" y="4988470"/>
              <a:ext cx="577355" cy="2067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/>
            <a:lstStyle>
              <a:lvl1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  <a:tab pos="898525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  <a:tab pos="576314" algn="l"/>
                </a:tabLst>
              </a:pPr>
              <a:r>
                <a:rPr lang="es-ES" altLang="es-ES" sz="513" dirty="0"/>
                <a:t>VC </a:t>
              </a:r>
              <a:r>
                <a:rPr lang="es-ES" altLang="es-ES" sz="513" dirty="0" err="1"/>
                <a:t>Swtiches</a:t>
              </a:r>
              <a:r>
                <a:rPr lang="es-ES" altLang="es-ES" sz="513" dirty="0"/>
                <a:t> Juniper L3</a:t>
              </a:r>
            </a:p>
          </p:txBody>
        </p:sp>
        <p:sp>
          <p:nvSpPr>
            <p:cNvPr id="3269" name="AutoShape 197">
              <a:extLst>
                <a:ext uri="{FF2B5EF4-FFF2-40B4-BE49-F238E27FC236}">
                  <a16:creationId xmlns:a16="http://schemas.microsoft.com/office/drawing/2014/main" id="{E9E76B13-D443-9DD1-1861-716937C84294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90831" y="1154710"/>
              <a:ext cx="519314" cy="346209"/>
            </a:xfrm>
            <a:prstGeom prst="borderCallout1">
              <a:avLst>
                <a:gd name="adj1" fmla="val 36773"/>
                <a:gd name="adj2" fmla="val -11014"/>
                <a:gd name="adj3" fmla="val 69019"/>
                <a:gd name="adj4" fmla="val -40023"/>
              </a:avLst>
            </a:prstGeom>
            <a:noFill/>
            <a:ln w="9525" cap="flat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57728" tIns="32743" rIns="57728" bIns="28864" anchor="ctr"/>
            <a:lstStyle>
              <a:lvl1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1pPr>
              <a:lvl2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2pPr>
              <a:lvl3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3pPr>
              <a:lvl4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4pPr>
              <a:lvl5pPr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5pPr>
              <a:lvl6pPr marL="25146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6pPr>
              <a:lvl7pPr marL="29718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7pPr>
              <a:lvl8pPr marL="34290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8pPr>
              <a:lvl9pPr marL="3886200" indent="-228600" defTabSz="449263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anose="02020603050405020304" pitchFamily="18" charset="0"/>
                <a:tabLst>
                  <a:tab pos="449263" algn="l"/>
                </a:tabLst>
                <a:defRPr>
                  <a:solidFill>
                    <a:srgbClr val="000000"/>
                  </a:solidFill>
                  <a:latin typeface="Arial" panose="020B0604020202020204" pitchFamily="34" charset="0"/>
                  <a:cs typeface="DejaVu Sans" charset="0"/>
                </a:defRPr>
              </a:lvl9pPr>
            </a:lstStyle>
            <a:p>
              <a:pPr algn="ctr" defTabSz="288157" fontAlgn="base" hangingPunct="0">
                <a:lnSpc>
                  <a:spcPct val="94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tabLst>
                  <a:tab pos="288157" algn="l"/>
                </a:tabLst>
              </a:pPr>
              <a:r>
                <a:rPr lang="es-ES" altLang="es-ES" sz="513"/>
                <a:t>Sedes Educativas Caceres</a:t>
              </a:r>
            </a:p>
          </p:txBody>
        </p:sp>
        <p:pic>
          <p:nvPicPr>
            <p:cNvPr id="3270" name="Picture 198">
              <a:extLst>
                <a:ext uri="{FF2B5EF4-FFF2-40B4-BE49-F238E27FC236}">
                  <a16:creationId xmlns:a16="http://schemas.microsoft.com/office/drawing/2014/main" id="{0A8BA936-EA9D-B525-8EB0-B4184038C5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94772" y="4502758"/>
              <a:ext cx="824793" cy="568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8699D-EBF7-0880-BCCA-12B386702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A4ADB02-1BF9-3707-D59B-651EE835D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9389" y="50800"/>
            <a:ext cx="8458201" cy="1325563"/>
          </a:xfrm>
        </p:spPr>
        <p:txBody>
          <a:bodyPr/>
          <a:lstStyle/>
          <a:p>
            <a:r>
              <a:rPr lang="es-ES" dirty="0"/>
              <a:t>Licitación del nuevo equipamiento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C7A572-D812-0F14-C7A0-6261A63CCB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376363"/>
            <a:ext cx="8293768" cy="41814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s-ES" dirty="0"/>
              <a:t>Lote 1: equipos ópticos</a:t>
            </a:r>
          </a:p>
          <a:p>
            <a:r>
              <a:rPr lang="es-ES" sz="1800" dirty="0"/>
              <a:t>Redundancia de caminos con interruptor de protección óptica (OLP) y protección del transpondedor.</a:t>
            </a:r>
          </a:p>
          <a:p>
            <a:r>
              <a:rPr lang="es-ES" sz="1800" dirty="0"/>
              <a:t>Monitorización de la fibra mediante OTDR</a:t>
            </a:r>
          </a:p>
          <a:p>
            <a:r>
              <a:rPr lang="es-ES" sz="1800" dirty="0"/>
              <a:t>Capacidad de crecimiento en servicios de 10 Gbps y 100 Gbps</a:t>
            </a:r>
          </a:p>
          <a:p>
            <a:r>
              <a:rPr lang="es-ES" sz="1800" dirty="0"/>
              <a:t>Transponder/</a:t>
            </a:r>
            <a:r>
              <a:rPr lang="es-ES" sz="1800" dirty="0" err="1"/>
              <a:t>Muxponder</a:t>
            </a:r>
            <a:r>
              <a:rPr lang="es-ES" sz="1800" dirty="0"/>
              <a:t> de hasta 200 Gbps</a:t>
            </a:r>
          </a:p>
          <a:p>
            <a:pPr marL="0" indent="0">
              <a:buNone/>
            </a:pPr>
            <a:r>
              <a:rPr lang="es-ES" dirty="0"/>
              <a:t>Lote 2: equipos de red</a:t>
            </a:r>
          </a:p>
          <a:p>
            <a:r>
              <a:rPr lang="es-ES" sz="1800" dirty="0"/>
              <a:t>2 </a:t>
            </a:r>
            <a:r>
              <a:rPr lang="es-ES" sz="1800" b="1" dirty="0" err="1"/>
              <a:t>routers</a:t>
            </a:r>
            <a:r>
              <a:rPr lang="es-ES" sz="1800" dirty="0"/>
              <a:t>: </a:t>
            </a:r>
          </a:p>
          <a:p>
            <a:pPr lvl="1"/>
            <a:r>
              <a:rPr lang="es-ES" sz="1800" dirty="0"/>
              <a:t>8 conexiones 100 Gbps y 8 de 10 Gbps</a:t>
            </a:r>
          </a:p>
          <a:p>
            <a:pPr lvl="1"/>
            <a:r>
              <a:rPr lang="es-ES" sz="1800" dirty="0"/>
              <a:t>Ampliables en 4 conexiones más</a:t>
            </a:r>
          </a:p>
          <a:p>
            <a:pPr lvl="1"/>
            <a:r>
              <a:rPr lang="es-ES" sz="1800" dirty="0"/>
              <a:t>Limitación en tamaño de 10U</a:t>
            </a:r>
          </a:p>
          <a:p>
            <a:r>
              <a:rPr lang="es-ES" sz="1800" dirty="0"/>
              <a:t>11 </a:t>
            </a:r>
            <a:r>
              <a:rPr lang="es-ES" sz="1800" b="1" dirty="0"/>
              <a:t>equipamiento de acceso (switch)</a:t>
            </a:r>
            <a:r>
              <a:rPr lang="es-ES" sz="1800" dirty="0"/>
              <a:t>:</a:t>
            </a:r>
          </a:p>
          <a:p>
            <a:pPr lvl="1"/>
            <a:r>
              <a:rPr lang="es-ES" sz="1800" dirty="0"/>
              <a:t>Interfaces 100G y 2U máximo de altura.</a:t>
            </a:r>
          </a:p>
          <a:p>
            <a:endParaRPr lang="es-ES" sz="1800" dirty="0"/>
          </a:p>
          <a:p>
            <a:endParaRPr lang="es-ES" sz="18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B769729-CF4F-F34D-C7B1-2429DF72027A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F0BAA276-BB75-BB4B-02EF-016995E6C32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42816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4C88C697-A971-1B23-3BAD-59B3EE00C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0088" y="1031263"/>
            <a:ext cx="6976872" cy="479547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29CCD39-509F-A5E6-5FEC-9B6E273A0F6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D158D6A-0716-C0D6-C492-E382779FEAD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sp>
        <p:nvSpPr>
          <p:cNvPr id="2" name="Título 4">
            <a:extLst>
              <a:ext uri="{FF2B5EF4-FFF2-40B4-BE49-F238E27FC236}">
                <a16:creationId xmlns:a16="http://schemas.microsoft.com/office/drawing/2014/main" id="{59D8CACB-9E3A-23B2-3141-04EA448C44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7934" y="-134195"/>
            <a:ext cx="8458201" cy="1325563"/>
          </a:xfrm>
        </p:spPr>
        <p:txBody>
          <a:bodyPr>
            <a:normAutofit/>
          </a:bodyPr>
          <a:lstStyle/>
          <a:p>
            <a:r>
              <a:rPr lang="es-ES" sz="3600" dirty="0"/>
              <a:t>Diseño nueva arquitectura de red</a:t>
            </a:r>
          </a:p>
        </p:txBody>
      </p:sp>
    </p:spTree>
    <p:extLst>
      <p:ext uri="{BB962C8B-B14F-4D97-AF65-F5344CB8AC3E}">
        <p14:creationId xmlns:p14="http://schemas.microsoft.com/office/powerpoint/2010/main" val="3559317545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C99CF6-F3C7-A48B-4066-E2C3528C8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D8E1C429-DBD6-85DD-E88E-7F353D980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2446" y="59193"/>
            <a:ext cx="8458201" cy="1325563"/>
          </a:xfrm>
        </p:spPr>
        <p:txBody>
          <a:bodyPr/>
          <a:lstStyle/>
          <a:p>
            <a:r>
              <a:rPr lang="es-ES" dirty="0"/>
              <a:t>Equipamiento suministrado: Lote 1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467988A-39C5-D689-AE4D-15B2415317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38400" y="1376363"/>
            <a:ext cx="5836920" cy="376713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s-ES" sz="1600" b="1" dirty="0" err="1"/>
              <a:t>OptiXtrans</a:t>
            </a:r>
            <a:r>
              <a:rPr lang="es-ES" sz="1600" b="1" dirty="0"/>
              <a:t> E6608T </a:t>
            </a:r>
            <a:r>
              <a:rPr lang="es-ES" sz="1600" dirty="0"/>
              <a:t>– Plataforma de transmisión compacta de red de transporte óptico (OTN). Soporta una amplia variedad de protecciones de nivel de equipamiento (tarjetas, OLP, ventiladores, fuentes 1+1).</a:t>
            </a:r>
          </a:p>
          <a:p>
            <a:pPr marL="0" indent="0">
              <a:buNone/>
            </a:pPr>
            <a:r>
              <a:rPr lang="es-ES" sz="1600" b="1" dirty="0" err="1"/>
              <a:t>OptiXtrans</a:t>
            </a:r>
            <a:r>
              <a:rPr lang="es-ES" sz="1600" b="1" dirty="0"/>
              <a:t> DC908 </a:t>
            </a:r>
            <a:r>
              <a:rPr lang="es-ES" sz="1600" dirty="0"/>
              <a:t>- dispositivo de transmisión WDM (multiplexación por división de longitud de onda) óptico-eléctrico integrado, diseñado específicamente para la interconexión de centros de datos</a:t>
            </a:r>
          </a:p>
          <a:p>
            <a:pPr lvl="0"/>
            <a:r>
              <a:rPr lang="es-ES" sz="1300" b="1" dirty="0"/>
              <a:t>Transmisión Unificada</a:t>
            </a:r>
            <a:r>
              <a:rPr lang="es-ES" sz="1300" dirty="0"/>
              <a:t>: Encapsula servicios de baja velocidad y de gran ancho de banda (como SDH, Ethernet, SAN y vídeo) en tramas OTN para optimizar la infraestructura de fibra. </a:t>
            </a:r>
          </a:p>
          <a:p>
            <a:pPr lvl="0"/>
            <a:r>
              <a:rPr lang="es-ES" sz="1300" b="1" dirty="0"/>
              <a:t>Capacidad de Banda Ancha</a:t>
            </a:r>
            <a:r>
              <a:rPr lang="es-ES" sz="1300" dirty="0"/>
              <a:t>: Soporta tasas de línea de </a:t>
            </a:r>
            <a:r>
              <a:rPr lang="es-ES" sz="1300" b="1" dirty="0"/>
              <a:t>hasta 400 Gbit/s por canal</a:t>
            </a:r>
            <a:r>
              <a:rPr lang="es-ES" sz="1300" dirty="0"/>
              <a:t> (longitud de onda) en sistemas DWDM. </a:t>
            </a:r>
          </a:p>
          <a:p>
            <a:pPr lvl="0"/>
            <a:r>
              <a:rPr lang="es-ES" sz="1300" b="1" dirty="0"/>
              <a:t>Tecnología DWDM y CWDM</a:t>
            </a:r>
            <a:r>
              <a:rPr lang="es-ES" sz="1300" dirty="0"/>
              <a:t>: Permite multiplexación por división de longitud de onda densa (hasta 96 canales en DWDM) y ligera (8 canales en CWDM). </a:t>
            </a:r>
          </a:p>
          <a:p>
            <a:r>
              <a:rPr lang="es-ES" sz="1300" b="1" dirty="0"/>
              <a:t>Flexibilidad de Slots: </a:t>
            </a:r>
            <a:r>
              <a:rPr lang="es-ES" sz="1300" dirty="0"/>
              <a:t>Ofrece hasta 7/5 ranuras para tarjetas de servicio en DC y AC.</a:t>
            </a:r>
          </a:p>
          <a:p>
            <a:pPr lvl="0"/>
            <a:r>
              <a:rPr lang="es-ES" sz="1300" b="1" dirty="0"/>
              <a:t>Operación Inteligente</a:t>
            </a:r>
            <a:r>
              <a:rPr lang="es-ES" sz="1300" dirty="0"/>
              <a:t>: Incorpora los sistemas informáticos </a:t>
            </a:r>
            <a:r>
              <a:rPr lang="es-ES" sz="1300" i="1" dirty="0" err="1"/>
              <a:t>Optical</a:t>
            </a:r>
            <a:r>
              <a:rPr lang="es-ES" sz="1300" i="1" dirty="0"/>
              <a:t> Doctor</a:t>
            </a:r>
            <a:r>
              <a:rPr lang="es-ES" sz="1300" dirty="0"/>
              <a:t> (OD) y </a:t>
            </a:r>
            <a:r>
              <a:rPr lang="es-ES" sz="1300" i="1" dirty="0"/>
              <a:t>Fiber Doctor</a:t>
            </a:r>
            <a:r>
              <a:rPr lang="es-ES" sz="1300" dirty="0"/>
              <a:t> (FD) para la monitorización en tiempo real y la visualización de la capa óptica.</a:t>
            </a:r>
          </a:p>
          <a:p>
            <a:pPr marL="0" indent="0">
              <a:buNone/>
            </a:pPr>
            <a:endParaRPr lang="es-ES" sz="16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3ED4A65-D081-768F-2D00-E9A1434CC53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FFBFE0C-BF4D-DA60-39BE-65D0A41EACA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5557792"/>
            <a:ext cx="12192000" cy="1300208"/>
          </a:xfrm>
          <a:prstGeom prst="rect">
            <a:avLst/>
          </a:prstGeom>
        </p:spPr>
      </p:pic>
      <p:pic>
        <p:nvPicPr>
          <p:cNvPr id="5122" name="Picture 2" descr="OptiXtrans E6608T - Connectoway">
            <a:extLst>
              <a:ext uri="{FF2B5EF4-FFF2-40B4-BE49-F238E27FC236}">
                <a16:creationId xmlns:a16="http://schemas.microsoft.com/office/drawing/2014/main" id="{DB37ABFC-3F2C-24FE-C642-8A2AB9D152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103" y="267246"/>
            <a:ext cx="2703544" cy="270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37A1285-0F5B-C952-4657-A3BC6C13A1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5504" y="2008711"/>
            <a:ext cx="2082087" cy="117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0268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33D5CF-768E-7133-2625-D258D535D7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31FDC8ED-BF14-2FE8-235F-31AB97597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86454" y="-25359"/>
            <a:ext cx="8458201" cy="1325563"/>
          </a:xfrm>
        </p:spPr>
        <p:txBody>
          <a:bodyPr/>
          <a:lstStyle/>
          <a:p>
            <a:r>
              <a:rPr lang="es-ES" dirty="0"/>
              <a:t>Equipamiento suministrado: Lote 2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FB1F27-5433-FAFA-1A29-2C0566B88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8149" y="1157933"/>
            <a:ext cx="7538283" cy="4593644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s-ES" sz="3100" b="1" dirty="0" err="1"/>
              <a:t>NetEngine</a:t>
            </a:r>
            <a:r>
              <a:rPr lang="es-ES" sz="3100" b="1" dirty="0"/>
              <a:t> 8000 M14 </a:t>
            </a:r>
          </a:p>
          <a:p>
            <a:r>
              <a:rPr lang="es-ES" sz="2200" dirty="0"/>
              <a:t>El </a:t>
            </a:r>
            <a:r>
              <a:rPr lang="es-ES" sz="2200" b="1" dirty="0"/>
              <a:t>chasis o bastidor (</a:t>
            </a:r>
            <a:r>
              <a:rPr lang="es-ES" sz="2200" b="1" dirty="0" err="1"/>
              <a:t>frame</a:t>
            </a:r>
            <a:r>
              <a:rPr lang="es-ES" sz="2200" b="1" dirty="0"/>
              <a:t>/</a:t>
            </a:r>
            <a:r>
              <a:rPr lang="es-ES" sz="2200" b="1" dirty="0" err="1"/>
              <a:t>chassis</a:t>
            </a:r>
            <a:r>
              <a:rPr lang="es-ES" sz="2200" b="1" dirty="0"/>
              <a:t>)</a:t>
            </a:r>
            <a:r>
              <a:rPr lang="es-ES" sz="2200" dirty="0"/>
              <a:t> del </a:t>
            </a:r>
            <a:r>
              <a:rPr lang="es-ES" sz="2200" dirty="0" err="1"/>
              <a:t>router</a:t>
            </a:r>
            <a:r>
              <a:rPr lang="es-ES" sz="2200" dirty="0"/>
              <a:t> de servicios universales </a:t>
            </a:r>
            <a:r>
              <a:rPr lang="es-ES" sz="2200" dirty="0">
                <a:hlinkClick r:id="rId2"/>
              </a:rPr>
              <a:t>Huawei </a:t>
            </a:r>
            <a:r>
              <a:rPr lang="es-ES" sz="2200" dirty="0" err="1">
                <a:hlinkClick r:id="rId2"/>
              </a:rPr>
              <a:t>NetEngine</a:t>
            </a:r>
            <a:r>
              <a:rPr lang="es-ES" sz="2200" dirty="0">
                <a:hlinkClick r:id="rId2"/>
              </a:rPr>
              <a:t> 8000 M14</a:t>
            </a:r>
            <a:r>
              <a:rPr lang="es-ES" sz="2200" dirty="0"/>
              <a:t> destaca por ser uno de los diseños más compactos de la industria de alta capacidad, ocupando solo </a:t>
            </a:r>
            <a:r>
              <a:rPr lang="es-ES" sz="2200" b="1" dirty="0"/>
              <a:t>5 unidades de rack (5U)</a:t>
            </a:r>
            <a:r>
              <a:rPr lang="es-ES" sz="2200" dirty="0"/>
              <a:t> de altura. Está diseñado principalmente para escenarios de acceso y agregación en redes IP inteligentes.</a:t>
            </a:r>
          </a:p>
          <a:p>
            <a:r>
              <a:rPr lang="es-ES" sz="2200" b="1" dirty="0"/>
              <a:t>Distribución de Ranuras (Slot </a:t>
            </a:r>
            <a:r>
              <a:rPr lang="es-ES" sz="2200" b="1" dirty="0" err="1"/>
              <a:t>Layout</a:t>
            </a:r>
            <a:r>
              <a:rPr lang="es-ES" sz="2200" b="1" dirty="0"/>
              <a:t>): </a:t>
            </a:r>
            <a:r>
              <a:rPr lang="es-ES" sz="2200" dirty="0"/>
              <a:t>El chasis cuenta con un total de </a:t>
            </a:r>
            <a:r>
              <a:rPr lang="es-ES" sz="2200" b="1" dirty="0"/>
              <a:t>14 ranuras físicas</a:t>
            </a:r>
            <a:r>
              <a:rPr lang="es-ES" sz="2200" dirty="0"/>
              <a:t>, distribuidas de la siguiente manera dependiendo de la arquitectura de energía elegida: </a:t>
            </a:r>
          </a:p>
          <a:p>
            <a:r>
              <a:rPr lang="es-ES" sz="2200" b="1" dirty="0"/>
              <a:t>Ranuras para IPU (Interface &amp; Process </a:t>
            </a:r>
            <a:r>
              <a:rPr lang="es-ES" sz="2200" b="1" dirty="0" err="1"/>
              <a:t>Unit</a:t>
            </a:r>
            <a:r>
              <a:rPr lang="es-ES" sz="2200" b="1" dirty="0"/>
              <a:t>):</a:t>
            </a:r>
            <a:r>
              <a:rPr lang="es-ES" sz="2200" dirty="0"/>
              <a:t> 2 slots dedicados que admiten redundancia de control y reenvío 1:1.</a:t>
            </a:r>
          </a:p>
          <a:p>
            <a:r>
              <a:rPr lang="es-ES" sz="2200" b="1" dirty="0"/>
              <a:t>Ranuras de Servicio (LPU):</a:t>
            </a:r>
            <a:r>
              <a:rPr lang="es-ES" sz="2200" dirty="0"/>
              <a:t> Soporta placas de interfaz flexibles para velocidades que van desde interfaces Ethernet convencionales hasta alta densidad de puertos para agregación de tráfico. </a:t>
            </a:r>
          </a:p>
          <a:p>
            <a:r>
              <a:rPr lang="es-ES" sz="2200" b="1" dirty="0"/>
              <a:t>Ranuras de Alimentación (PIU):</a:t>
            </a:r>
            <a:r>
              <a:rPr lang="es-ES" sz="2200" dirty="0"/>
              <a:t> Configuración redundante 1+1. Admite módulos de energía DC o AC. Ambas fuentes no se pueden mezclar en el mismo chasis. </a:t>
            </a:r>
          </a:p>
          <a:p>
            <a:pPr marL="0" indent="0">
              <a:buNone/>
            </a:pPr>
            <a:endParaRPr lang="es-ES" sz="3200" b="1" dirty="0"/>
          </a:p>
          <a:p>
            <a:pPr marL="0" indent="0">
              <a:buNone/>
            </a:pPr>
            <a:r>
              <a:rPr lang="es-ES" sz="3200" b="1" dirty="0"/>
              <a:t>CE6865E 48S8CQ</a:t>
            </a:r>
          </a:p>
          <a:p>
            <a:pPr marL="0" indent="0">
              <a:buNone/>
            </a:pPr>
            <a:r>
              <a:rPr lang="es-ES" sz="2100" b="1" dirty="0"/>
              <a:t> </a:t>
            </a:r>
            <a:r>
              <a:rPr lang="es-ES" sz="2100" dirty="0"/>
              <a:t>Conmutador </a:t>
            </a:r>
            <a:r>
              <a:rPr lang="es-ES" sz="2200" dirty="0"/>
              <a:t>Ethernet de para centros de datos y redes de campus de gama alta.</a:t>
            </a:r>
          </a:p>
          <a:p>
            <a:pPr lvl="0" fontAlgn="base">
              <a:spcAft>
                <a:spcPct val="0"/>
              </a:spcAft>
            </a:pPr>
            <a:r>
              <a:rPr lang="es-ES" altLang="es-ES" sz="2200" b="1" dirty="0"/>
              <a:t>Puertos de acceso (</a:t>
            </a:r>
            <a:r>
              <a:rPr lang="es-ES" altLang="es-ES" sz="2200" b="1" dirty="0" err="1"/>
              <a:t>Downlink</a:t>
            </a:r>
            <a:r>
              <a:rPr lang="es-ES" altLang="es-ES" sz="2200" b="1" dirty="0"/>
              <a:t>)</a:t>
            </a:r>
            <a:r>
              <a:rPr lang="es-ES" altLang="es-ES" sz="2200" dirty="0"/>
              <a:t>: 48 puertos SFP28 que admiten velocidades de 25GE o 10GE.</a:t>
            </a:r>
          </a:p>
          <a:p>
            <a:pPr lvl="0" fontAlgn="base">
              <a:spcAft>
                <a:spcPct val="0"/>
              </a:spcAft>
            </a:pPr>
            <a:r>
              <a:rPr lang="es-ES" altLang="es-ES" sz="2200" b="1" dirty="0"/>
              <a:t>Puertos de enlace (</a:t>
            </a:r>
            <a:r>
              <a:rPr lang="es-ES" altLang="es-ES" sz="2200" b="1" dirty="0" err="1"/>
              <a:t>Uplink</a:t>
            </a:r>
            <a:r>
              <a:rPr lang="es-ES" altLang="es-ES" sz="2200" b="1" dirty="0"/>
              <a:t>): </a:t>
            </a:r>
            <a:r>
              <a:rPr lang="es-ES" altLang="es-ES" sz="2200" dirty="0"/>
              <a:t>8 puertos QSFP28 de 100GE. Cada puerto puede configurarse de forma flexible como un puerto de 40GE o dividirse (</a:t>
            </a:r>
            <a:r>
              <a:rPr lang="es-ES" altLang="es-ES" sz="2200" dirty="0" err="1"/>
              <a:t>breakout</a:t>
            </a:r>
            <a:r>
              <a:rPr lang="es-ES" altLang="es-ES" sz="2200" dirty="0"/>
              <a:t>) en 4 de 25GE o 4 de 10GE.</a:t>
            </a:r>
          </a:p>
          <a:p>
            <a:pPr lvl="0" fontAlgn="base">
              <a:spcAft>
                <a:spcPct val="0"/>
              </a:spcAft>
            </a:pPr>
            <a:r>
              <a:rPr lang="es-ES" altLang="es-ES" sz="2200" b="1" dirty="0"/>
              <a:t>Capacidad de conmutación y reenvío: </a:t>
            </a:r>
            <a:r>
              <a:rPr lang="es-ES" altLang="es-ES" sz="2200" dirty="0"/>
              <a:t>Conmutación de 4,8 </a:t>
            </a:r>
            <a:r>
              <a:rPr lang="es-ES" altLang="es-ES" sz="2200" dirty="0" err="1"/>
              <a:t>Tbps</a:t>
            </a:r>
            <a:r>
              <a:rPr lang="es-ES" altLang="es-ES" sz="2200" dirty="0"/>
              <a:t> y reenvío de hasta 2000 </a:t>
            </a:r>
            <a:r>
              <a:rPr lang="es-ES" altLang="es-ES" sz="2200" dirty="0" err="1"/>
              <a:t>Mpps</a:t>
            </a:r>
            <a:r>
              <a:rPr lang="es-ES" altLang="es-ES" sz="2200" dirty="0"/>
              <a:t> (millones de paquetes por segundo) con reenvío a velocidad de línea en capas L2 y L3. </a:t>
            </a:r>
          </a:p>
          <a:p>
            <a:pPr lvl="0" fontAlgn="base">
              <a:spcAft>
                <a:spcPct val="0"/>
              </a:spcAft>
            </a:pPr>
            <a:r>
              <a:rPr lang="es-ES" sz="2200" b="1" dirty="0"/>
              <a:t>Reenvío L2/L3</a:t>
            </a:r>
            <a:r>
              <a:rPr lang="es-ES" sz="2200" dirty="0"/>
              <a:t>: soporta </a:t>
            </a:r>
            <a:r>
              <a:rPr lang="es-ES" sz="2200" dirty="0" err="1"/>
              <a:t>routing</a:t>
            </a:r>
            <a:r>
              <a:rPr lang="es-ES" sz="2200" dirty="0"/>
              <a:t> estático y protocolos dinámicos (OSPF, BGP, </a:t>
            </a:r>
            <a:r>
              <a:rPr lang="es-ES" sz="2200" dirty="0" err="1"/>
              <a:t>etc</a:t>
            </a:r>
            <a:r>
              <a:rPr lang="es-ES" sz="2200" dirty="0"/>
              <a:t>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A94CBA29-6FBC-826A-AFAB-AA14AD4542B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26406" y="1926411"/>
            <a:ext cx="5557794" cy="170497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4F4C685-0479-4341-ADF7-B15409D88B33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5557796"/>
            <a:ext cx="12192000" cy="1300208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2D96760D-7147-430D-9DD8-52F43F837C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94" t="15323" r="5833" b="18008"/>
          <a:stretch>
            <a:fillRect/>
          </a:stretch>
        </p:blipFill>
        <p:spPr bwMode="auto">
          <a:xfrm>
            <a:off x="9610344" y="1687968"/>
            <a:ext cx="2039112" cy="15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main product photo">
            <a:extLst>
              <a:ext uri="{FF2B5EF4-FFF2-40B4-BE49-F238E27FC236}">
                <a16:creationId xmlns:a16="http://schemas.microsoft.com/office/drawing/2014/main" id="{4BE30058-D314-28B6-165C-ADC6F4BB45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345" b="38380"/>
          <a:stretch>
            <a:fillRect/>
          </a:stretch>
        </p:blipFill>
        <p:spPr bwMode="auto">
          <a:xfrm>
            <a:off x="9676432" y="4448730"/>
            <a:ext cx="2264228" cy="572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3381851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a Red Científico Tecnológica de Extremadura.potx  -  Autorecuperado" id="{A771D80F-7071-4813-8E67-5CB8D03BDB16}" vid="{E6543EFE-BE75-4A53-B036-DA64BA0631CA}"/>
    </a:ext>
  </a:extLst>
</a:theme>
</file>

<file path=ppt/theme/theme2.xml><?xml version="1.0" encoding="utf-8"?>
<a:theme xmlns:a="http://schemas.openxmlformats.org/drawingml/2006/main" name="1_Tema de Office">
  <a:themeElements>
    <a:clrScheme name="Tema de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Tema de Office">
      <a:majorFont>
        <a:latin typeface="Arial"/>
        <a:ea typeface=""/>
        <a:cs typeface="DejaVu Sans"/>
      </a:majorFont>
      <a:minorFont>
        <a:latin typeface="Arial"/>
        <a:ea typeface="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DejaVu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4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s-ES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DejaVu Sans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ma de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ma de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2010</TotalTime>
  <Words>1042</Words>
  <Application>Microsoft Office PowerPoint</Application>
  <PresentationFormat>Panorámica</PresentationFormat>
  <Paragraphs>149</Paragraphs>
  <Slides>17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Arial</vt:lpstr>
      <vt:lpstr>Times New Roman</vt:lpstr>
      <vt:lpstr>Wingdings</vt:lpstr>
      <vt:lpstr>Tema de Office</vt:lpstr>
      <vt:lpstr>1_Tema de Office</vt:lpstr>
      <vt:lpstr>La Red Científico Tecnológica de Extremadura:  evolución y capacidades</vt:lpstr>
      <vt:lpstr>Infraestructura</vt:lpstr>
      <vt:lpstr>Infraestructura</vt:lpstr>
      <vt:lpstr>Equipamiento inicial</vt:lpstr>
      <vt:lpstr>Presentación de PowerPoint</vt:lpstr>
      <vt:lpstr>Licitación del nuevo equipamiento</vt:lpstr>
      <vt:lpstr>Diseño nueva arquitectura de red</vt:lpstr>
      <vt:lpstr>Equipamiento suministrado: Lote 1</vt:lpstr>
      <vt:lpstr>Equipamiento suministrado: Lote 2</vt:lpstr>
      <vt:lpstr>Presentación de PowerPoint</vt:lpstr>
      <vt:lpstr>Presentación de PowerPoint</vt:lpstr>
      <vt:lpstr>Sistema de Gestión: iMaster NCE</vt:lpstr>
      <vt:lpstr>Sistema de Gestión: iMaster NCE</vt:lpstr>
      <vt:lpstr>Sistema de Gestión: iMaster NCE</vt:lpstr>
      <vt:lpstr>Sistema de Monitorización: Cetreon</vt:lpstr>
      <vt:lpstr>Conclusiones: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Santiago Sanchez Sanchez</dc:creator>
  <cp:lastModifiedBy>Juan Santiago Sanchez Sanchez</cp:lastModifiedBy>
  <cp:revision>13</cp:revision>
  <dcterms:created xsi:type="dcterms:W3CDTF">2026-06-10T10:15:06Z</dcterms:created>
  <dcterms:modified xsi:type="dcterms:W3CDTF">2026-06-16T06:29:21Z</dcterms:modified>
</cp:coreProperties>
</file>