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75" r:id="rId4"/>
    <p:sldId id="263" r:id="rId5"/>
    <p:sldId id="264" r:id="rId6"/>
    <p:sldId id="265" r:id="rId7"/>
    <p:sldId id="258" r:id="rId8"/>
    <p:sldId id="266" r:id="rId9"/>
    <p:sldId id="259" r:id="rId10"/>
    <p:sldId id="260" r:id="rId11"/>
    <p:sldId id="267" r:id="rId12"/>
    <p:sldId id="268" r:id="rId13"/>
    <p:sldId id="261" r:id="rId14"/>
    <p:sldId id="269" r:id="rId15"/>
    <p:sldId id="262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8" y="6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de35254a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ede35254a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de35254ab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de35254ab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EA63346E-292A-13E9-D9DF-E75548F3F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de35254ab_0_48:notes">
            <a:extLst>
              <a:ext uri="{FF2B5EF4-FFF2-40B4-BE49-F238E27FC236}">
                <a16:creationId xmlns:a16="http://schemas.microsoft.com/office/drawing/2014/main" id="{816BCFD6-92FF-B03E-F7D6-8590B490D6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de35254ab_0_48:notes">
            <a:extLst>
              <a:ext uri="{FF2B5EF4-FFF2-40B4-BE49-F238E27FC236}">
                <a16:creationId xmlns:a16="http://schemas.microsoft.com/office/drawing/2014/main" id="{6AE39313-7ECF-D7F2-C88F-3024462119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9234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93A2BC9A-AFD4-67F3-C655-45190C649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de35254ab_0_48:notes">
            <a:extLst>
              <a:ext uri="{FF2B5EF4-FFF2-40B4-BE49-F238E27FC236}">
                <a16:creationId xmlns:a16="http://schemas.microsoft.com/office/drawing/2014/main" id="{A90652F4-143C-BE1A-5BC5-7EA4F71C70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de35254ab_0_48:notes">
            <a:extLst>
              <a:ext uri="{FF2B5EF4-FFF2-40B4-BE49-F238E27FC236}">
                <a16:creationId xmlns:a16="http://schemas.microsoft.com/office/drawing/2014/main" id="{31CB57FF-69FB-5284-06A5-5CA1F11A06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3599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de35254ab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de35254ab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CF7F04E8-8F44-1284-FC65-7601E7895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de35254ab_0_48:notes">
            <a:extLst>
              <a:ext uri="{FF2B5EF4-FFF2-40B4-BE49-F238E27FC236}">
                <a16:creationId xmlns:a16="http://schemas.microsoft.com/office/drawing/2014/main" id="{82B57F82-CE92-EE9F-4344-25D0023FCC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de35254ab_0_48:notes">
            <a:extLst>
              <a:ext uri="{FF2B5EF4-FFF2-40B4-BE49-F238E27FC236}">
                <a16:creationId xmlns:a16="http://schemas.microsoft.com/office/drawing/2014/main" id="{BB2764FE-0BAA-2782-B8B7-7AD2E1320D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4503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de35254a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de35254a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92BD41AC-5195-8BD7-1550-563DAACC5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de35254ab_0_63:notes">
            <a:extLst>
              <a:ext uri="{FF2B5EF4-FFF2-40B4-BE49-F238E27FC236}">
                <a16:creationId xmlns:a16="http://schemas.microsoft.com/office/drawing/2014/main" id="{3FDDF508-46F8-3BA7-7E7F-43B226921D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de35254ab_0_63:notes">
            <a:extLst>
              <a:ext uri="{FF2B5EF4-FFF2-40B4-BE49-F238E27FC236}">
                <a16:creationId xmlns:a16="http://schemas.microsoft.com/office/drawing/2014/main" id="{72971B81-FC23-640C-863D-DE172CA946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95173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6A7418A4-F1E1-4E5C-FFAE-C82D91DB1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de35254ab_0_56:notes">
            <a:extLst>
              <a:ext uri="{FF2B5EF4-FFF2-40B4-BE49-F238E27FC236}">
                <a16:creationId xmlns:a16="http://schemas.microsoft.com/office/drawing/2014/main" id="{F63AB271-7132-78E3-0ECB-4C43C51445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de35254ab_0_56:notes">
            <a:extLst>
              <a:ext uri="{FF2B5EF4-FFF2-40B4-BE49-F238E27FC236}">
                <a16:creationId xmlns:a16="http://schemas.microsoft.com/office/drawing/2014/main" id="{79699ECB-C9F9-1740-0C2E-2BA51EEA5D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31288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4DAEC985-363F-D4D7-9041-0716360A3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de35254ab_0_63:notes">
            <a:extLst>
              <a:ext uri="{FF2B5EF4-FFF2-40B4-BE49-F238E27FC236}">
                <a16:creationId xmlns:a16="http://schemas.microsoft.com/office/drawing/2014/main" id="{2D25771C-DADA-4179-4A1E-6EBA04DA4E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de35254ab_0_63:notes">
            <a:extLst>
              <a:ext uri="{FF2B5EF4-FFF2-40B4-BE49-F238E27FC236}">
                <a16:creationId xmlns:a16="http://schemas.microsoft.com/office/drawing/2014/main" id="{AEECEE17-B351-5D49-F350-A5FB87EEF6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180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>
          <a:extLst>
            <a:ext uri="{FF2B5EF4-FFF2-40B4-BE49-F238E27FC236}">
              <a16:creationId xmlns:a16="http://schemas.microsoft.com/office/drawing/2014/main" id="{D352B22C-A818-AC67-D2FA-A4BA6DFBC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ede35254ab_0_63:notes">
            <a:extLst>
              <a:ext uri="{FF2B5EF4-FFF2-40B4-BE49-F238E27FC236}">
                <a16:creationId xmlns:a16="http://schemas.microsoft.com/office/drawing/2014/main" id="{E5AFD022-DF65-610E-F290-1E0F607BB5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ede35254ab_0_63:notes">
            <a:extLst>
              <a:ext uri="{FF2B5EF4-FFF2-40B4-BE49-F238E27FC236}">
                <a16:creationId xmlns:a16="http://schemas.microsoft.com/office/drawing/2014/main" id="{2703DC75-294D-A230-7319-EC1E0DD796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2679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de35254a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de35254a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A760E78B-E6F6-FB66-5EF9-B132C8CC0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de35254ab_0_56:notes">
            <a:extLst>
              <a:ext uri="{FF2B5EF4-FFF2-40B4-BE49-F238E27FC236}">
                <a16:creationId xmlns:a16="http://schemas.microsoft.com/office/drawing/2014/main" id="{3B7C085B-EBF8-B55F-2936-49C8FF05FC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ede35254ab_0_56:notes">
            <a:extLst>
              <a:ext uri="{FF2B5EF4-FFF2-40B4-BE49-F238E27FC236}">
                <a16:creationId xmlns:a16="http://schemas.microsoft.com/office/drawing/2014/main" id="{4D5257FA-90DB-B1B3-5DA4-B9E3FE5BF8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468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ABE1EB21-849D-C05D-B32B-62FE6041A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de35254ab_0_22:notes">
            <a:extLst>
              <a:ext uri="{FF2B5EF4-FFF2-40B4-BE49-F238E27FC236}">
                <a16:creationId xmlns:a16="http://schemas.microsoft.com/office/drawing/2014/main" id="{E8603662-C5C8-13CE-1669-DC554296F0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de35254ab_0_22:notes">
            <a:extLst>
              <a:ext uri="{FF2B5EF4-FFF2-40B4-BE49-F238E27FC236}">
                <a16:creationId xmlns:a16="http://schemas.microsoft.com/office/drawing/2014/main" id="{03CB2E5D-B10A-3F6B-0F03-32C16917A1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010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C743273E-7239-968F-45FE-5BFCD7463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de35254ab_0_22:notes">
            <a:extLst>
              <a:ext uri="{FF2B5EF4-FFF2-40B4-BE49-F238E27FC236}">
                <a16:creationId xmlns:a16="http://schemas.microsoft.com/office/drawing/2014/main" id="{5D669604-C548-3040-9C93-AD5F125FE9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de35254ab_0_22:notes">
            <a:extLst>
              <a:ext uri="{FF2B5EF4-FFF2-40B4-BE49-F238E27FC236}">
                <a16:creationId xmlns:a16="http://schemas.microsoft.com/office/drawing/2014/main" id="{EF25E49A-93D5-E97C-0325-4DC126C282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1626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A47F38D1-B3AD-019A-C11F-02BB31D6B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de35254ab_0_22:notes">
            <a:extLst>
              <a:ext uri="{FF2B5EF4-FFF2-40B4-BE49-F238E27FC236}">
                <a16:creationId xmlns:a16="http://schemas.microsoft.com/office/drawing/2014/main" id="{788DD89E-6D0E-D64B-3EEC-A1693CD80A0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de35254ab_0_22:notes">
            <a:extLst>
              <a:ext uri="{FF2B5EF4-FFF2-40B4-BE49-F238E27FC236}">
                <a16:creationId xmlns:a16="http://schemas.microsoft.com/office/drawing/2014/main" id="{1784B67D-FF43-44DE-F5D1-D491BB3150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6127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>
          <a:extLst>
            <a:ext uri="{FF2B5EF4-FFF2-40B4-BE49-F238E27FC236}">
              <a16:creationId xmlns:a16="http://schemas.microsoft.com/office/drawing/2014/main" id="{0EE7F066-2F9E-BA4E-9F73-5CE6CE23B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de35254ab_0_22:notes">
            <a:extLst>
              <a:ext uri="{FF2B5EF4-FFF2-40B4-BE49-F238E27FC236}">
                <a16:creationId xmlns:a16="http://schemas.microsoft.com/office/drawing/2014/main" id="{6A7AC55F-ABA9-9F2B-4BD2-6D255FCCB7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de35254ab_0_22:notes">
            <a:extLst>
              <a:ext uri="{FF2B5EF4-FFF2-40B4-BE49-F238E27FC236}">
                <a16:creationId xmlns:a16="http://schemas.microsoft.com/office/drawing/2014/main" id="{68D8F808-51EC-5A85-8B3D-8D52B734BA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6188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de35254a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de35254a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B2726936-2A23-4AE3-799E-5363A7E8B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de35254ab_0_31:notes">
            <a:extLst>
              <a:ext uri="{FF2B5EF4-FFF2-40B4-BE49-F238E27FC236}">
                <a16:creationId xmlns:a16="http://schemas.microsoft.com/office/drawing/2014/main" id="{5FB918F3-B9F1-2044-9BC2-A21160A522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de35254ab_0_31:notes">
            <a:extLst>
              <a:ext uri="{FF2B5EF4-FFF2-40B4-BE49-F238E27FC236}">
                <a16:creationId xmlns:a16="http://schemas.microsoft.com/office/drawing/2014/main" id="{6DED29FE-FE99-27EA-9205-2CE781DDF1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8050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ede35254a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ede35254a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5250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 economía de la IA y los entornos de IA soberanos</a:t>
            </a:r>
            <a:r>
              <a:rPr lang="es" sz="5300"/>
              <a:t> </a:t>
            </a:r>
            <a:endParaRPr sz="94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Lynx View 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404700" y="4183500"/>
            <a:ext cx="19137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2"/>
                </a:solidFill>
              </a:rPr>
              <a:t>David Ivorra Sempere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2"/>
                </a:solidFill>
              </a:rPr>
              <a:t>CEO LynxView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2"/>
                </a:solidFill>
              </a:rPr>
              <a:t>divorra@lynxview.es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46174" y="4115478"/>
            <a:ext cx="1792098" cy="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ctrTitle"/>
          </p:nvPr>
        </p:nvSpPr>
        <p:spPr>
          <a:xfrm>
            <a:off x="311700" y="2026700"/>
            <a:ext cx="8520600" cy="248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 dependencia extrema de las nubes estadounidenses ha encendido las alarmas en Europa y en sectores regulados (banca, sanidad, defensa). De ahí nace la IA Soberana.</a:t>
            </a: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Una IA Soberana no es solo un modelo entrenado en un idioma local; es un entorno donde el dato, el modelo y la infraestructura física están bajo la misma jurisdicción legal y geográfica.</a:t>
            </a: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261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Gravedad del dato y regulación</a:t>
            </a: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: Con normativas como el Reglamento de IA de la UE o el GDPR, los datos sensibles no pueden salir de ciertas fronteras ni usarse para entrenar modelos comerciales opacos.</a:t>
            </a: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261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Autonomía estratégica:</a:t>
            </a: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Si un proveedor extranjero decide cortar el acceso a su API por tensiones comerciales o políticas, tu negocio o tu gobierno se apagan. La soberanía busca desplegar clústeres locales privados o en nubes gubernamentales de confianza.</a:t>
            </a: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9448CBFE-8ADD-91A0-DD1F-27F08FD83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>
            <a:extLst>
              <a:ext uri="{FF2B5EF4-FFF2-40B4-BE49-F238E27FC236}">
                <a16:creationId xmlns:a16="http://schemas.microsoft.com/office/drawing/2014/main" id="{0D075F4F-8AB3-615B-32C8-D7CBD9ABAB8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>
            <a:extLst>
              <a:ext uri="{FF2B5EF4-FFF2-40B4-BE49-F238E27FC236}">
                <a16:creationId xmlns:a16="http://schemas.microsoft.com/office/drawing/2014/main" id="{CA89E897-09CB-6B81-C128-CE6476C56B7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>
            <a:extLst>
              <a:ext uri="{FF2B5EF4-FFF2-40B4-BE49-F238E27FC236}">
                <a16:creationId xmlns:a16="http://schemas.microsoft.com/office/drawing/2014/main" id="{EC7C14F3-D3D2-9A31-C44D-24ECAB1313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4F94C97-A922-36F6-953C-FA90876C8E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150" y="637242"/>
            <a:ext cx="7458456" cy="43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29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0F7CDF1B-A74E-5CE5-4E40-9865B231E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>
            <a:extLst>
              <a:ext uri="{FF2B5EF4-FFF2-40B4-BE49-F238E27FC236}">
                <a16:creationId xmlns:a16="http://schemas.microsoft.com/office/drawing/2014/main" id="{18CF5BAC-46D0-0758-02C1-1B5FD034DF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>
            <a:extLst>
              <a:ext uri="{FF2B5EF4-FFF2-40B4-BE49-F238E27FC236}">
                <a16:creationId xmlns:a16="http://schemas.microsoft.com/office/drawing/2014/main" id="{85FC1946-01DB-097E-94AD-4449E6F179B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>
            <a:extLst>
              <a:ext uri="{FF2B5EF4-FFF2-40B4-BE49-F238E27FC236}">
                <a16:creationId xmlns:a16="http://schemas.microsoft.com/office/drawing/2014/main" id="{272D4C39-CB90-C395-ACF7-0390706D4F9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C2DDA0-25B4-FF12-C9D4-A3BB44859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45" y="532163"/>
            <a:ext cx="7726261" cy="354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4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ctrTitle"/>
          </p:nvPr>
        </p:nvSpPr>
        <p:spPr>
          <a:xfrm>
            <a:off x="311700" y="1181375"/>
            <a:ext cx="8520600" cy="12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150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 importancia de las redes en la IA soberana</a:t>
            </a: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168471E0-53C9-FDBB-ACC6-603BF2321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>
            <a:extLst>
              <a:ext uri="{FF2B5EF4-FFF2-40B4-BE49-F238E27FC236}">
                <a16:creationId xmlns:a16="http://schemas.microsoft.com/office/drawing/2014/main" id="{203348EA-F64F-4AA2-82B7-97234AD0B3B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>
            <a:extLst>
              <a:ext uri="{FF2B5EF4-FFF2-40B4-BE49-F238E27FC236}">
                <a16:creationId xmlns:a16="http://schemas.microsoft.com/office/drawing/2014/main" id="{2B9C40A1-1EF7-4C94-EB69-79B39F13D92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>
            <a:extLst>
              <a:ext uri="{FF2B5EF4-FFF2-40B4-BE49-F238E27FC236}">
                <a16:creationId xmlns:a16="http://schemas.microsoft.com/office/drawing/2014/main" id="{D291EF1A-800C-3C09-6C9E-C3D2711A204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83029ED-5C70-3964-C9D0-949C4299B5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150" y="663534"/>
            <a:ext cx="7457813" cy="397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3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ctrTitle"/>
          </p:nvPr>
        </p:nvSpPr>
        <p:spPr>
          <a:xfrm>
            <a:off x="311700" y="1181375"/>
            <a:ext cx="8520600" cy="12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Imagen 92">
            <a:extLst>
              <a:ext uri="{FF2B5EF4-FFF2-40B4-BE49-F238E27FC236}">
                <a16:creationId xmlns:a16="http://schemas.microsoft.com/office/drawing/2014/main" id="{A26DF6BE-BA25-753C-7CD2-EC4838DC0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69277"/>
            <a:ext cx="9144000" cy="44049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F0C0863A-5512-2BB9-953A-B852F74C2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>
            <a:extLst>
              <a:ext uri="{FF2B5EF4-FFF2-40B4-BE49-F238E27FC236}">
                <a16:creationId xmlns:a16="http://schemas.microsoft.com/office/drawing/2014/main" id="{1765B52C-15CE-D6DC-252D-A67B7FD91DA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0" y="1181375"/>
            <a:ext cx="8520600" cy="12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9">
            <a:extLst>
              <a:ext uri="{FF2B5EF4-FFF2-40B4-BE49-F238E27FC236}">
                <a16:creationId xmlns:a16="http://schemas.microsoft.com/office/drawing/2014/main" id="{609F5368-303A-B55D-7FF0-ED72FE726B0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>
            <a:extLst>
              <a:ext uri="{FF2B5EF4-FFF2-40B4-BE49-F238E27FC236}">
                <a16:creationId xmlns:a16="http://schemas.microsoft.com/office/drawing/2014/main" id="{E3451981-A374-F4D7-51E4-0D67D268BE5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>
            <a:extLst>
              <a:ext uri="{FF2B5EF4-FFF2-40B4-BE49-F238E27FC236}">
                <a16:creationId xmlns:a16="http://schemas.microsoft.com/office/drawing/2014/main" id="{E09B30DB-DC4D-523C-71A0-10B83D6517A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2816EDF-548B-CCC7-2D3A-392F944D40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29321"/>
            <a:ext cx="9144000" cy="408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05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8945653F-F3F0-6B1F-D89D-0AD95EB0F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>
            <a:extLst>
              <a:ext uri="{FF2B5EF4-FFF2-40B4-BE49-F238E27FC236}">
                <a16:creationId xmlns:a16="http://schemas.microsoft.com/office/drawing/2014/main" id="{24F5444E-643E-988B-2177-C3BD9B11FDA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0" y="1181375"/>
            <a:ext cx="8520600" cy="12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61" dirty="0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150" b="1" dirty="0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150" b="1" dirty="0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Resumen final</a:t>
            </a:r>
            <a:endParaRPr sz="3150" b="1" dirty="0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18">
            <a:extLst>
              <a:ext uri="{FF2B5EF4-FFF2-40B4-BE49-F238E27FC236}">
                <a16:creationId xmlns:a16="http://schemas.microsoft.com/office/drawing/2014/main" id="{AC520862-8D9B-619B-1723-6F0BDCF7666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>
            <a:extLst>
              <a:ext uri="{FF2B5EF4-FFF2-40B4-BE49-F238E27FC236}">
                <a16:creationId xmlns:a16="http://schemas.microsoft.com/office/drawing/2014/main" id="{93718B5F-ADE3-048A-F5F2-EC536B3ED87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>
            <a:extLst>
              <a:ext uri="{FF2B5EF4-FFF2-40B4-BE49-F238E27FC236}">
                <a16:creationId xmlns:a16="http://schemas.microsoft.com/office/drawing/2014/main" id="{CD1FC955-3CE4-C7FF-C7AF-81A49DC0BE4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0460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DE5CFCE4-908B-F8BA-A875-6B268FA6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>
            <a:extLst>
              <a:ext uri="{FF2B5EF4-FFF2-40B4-BE49-F238E27FC236}">
                <a16:creationId xmlns:a16="http://schemas.microsoft.com/office/drawing/2014/main" id="{8A137B30-F629-A264-82B5-FEFEB31E90B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0" y="1181375"/>
            <a:ext cx="8520600" cy="12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9">
            <a:extLst>
              <a:ext uri="{FF2B5EF4-FFF2-40B4-BE49-F238E27FC236}">
                <a16:creationId xmlns:a16="http://schemas.microsoft.com/office/drawing/2014/main" id="{DE8E99A6-7B9F-237B-F215-AA1F37F796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>
            <a:extLst>
              <a:ext uri="{FF2B5EF4-FFF2-40B4-BE49-F238E27FC236}">
                <a16:creationId xmlns:a16="http://schemas.microsoft.com/office/drawing/2014/main" id="{6A08289D-7AD1-FA65-67A8-7ACA3068CAC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>
            <a:extLst>
              <a:ext uri="{FF2B5EF4-FFF2-40B4-BE49-F238E27FC236}">
                <a16:creationId xmlns:a16="http://schemas.microsoft.com/office/drawing/2014/main" id="{95C8688F-4F69-5CE1-5671-AE728A1F773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76FC777-74C5-34B0-76B2-8FB7906061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150" y="711015"/>
            <a:ext cx="7789178" cy="394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9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>
          <a:extLst>
            <a:ext uri="{FF2B5EF4-FFF2-40B4-BE49-F238E27FC236}">
              <a16:creationId xmlns:a16="http://schemas.microsoft.com/office/drawing/2014/main" id="{686FF667-5EC8-9D24-110F-4C4CD423D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>
            <a:extLst>
              <a:ext uri="{FF2B5EF4-FFF2-40B4-BE49-F238E27FC236}">
                <a16:creationId xmlns:a16="http://schemas.microsoft.com/office/drawing/2014/main" id="{58FC0A05-B120-DEDC-4F01-840DA49D408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0" y="1181375"/>
            <a:ext cx="8520600" cy="12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19">
            <a:extLst>
              <a:ext uri="{FF2B5EF4-FFF2-40B4-BE49-F238E27FC236}">
                <a16:creationId xmlns:a16="http://schemas.microsoft.com/office/drawing/2014/main" id="{328EBD20-19DF-0E80-1DFA-06C50769836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>
            <a:extLst>
              <a:ext uri="{FF2B5EF4-FFF2-40B4-BE49-F238E27FC236}">
                <a16:creationId xmlns:a16="http://schemas.microsoft.com/office/drawing/2014/main" id="{2957CF42-DEBF-0C46-6610-24FE9AAF766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>
            <a:extLst>
              <a:ext uri="{FF2B5EF4-FFF2-40B4-BE49-F238E27FC236}">
                <a16:creationId xmlns:a16="http://schemas.microsoft.com/office/drawing/2014/main" id="{382C3D17-9CA9-7752-D1BE-D720E5589D4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6E67DFF-6FFD-A79A-90AE-AF3783D70B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254" y="635260"/>
            <a:ext cx="5231138" cy="31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6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01EB6D-975F-0323-1C8E-746B1E4941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150" y="586691"/>
            <a:ext cx="5924593" cy="388622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F1FA2E11-E0D1-D3FC-C1F4-B5CE76031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>
            <a:extLst>
              <a:ext uri="{FF2B5EF4-FFF2-40B4-BE49-F238E27FC236}">
                <a16:creationId xmlns:a16="http://schemas.microsoft.com/office/drawing/2014/main" id="{ED3677B9-E3BC-DFDB-6B29-F60D0356BCD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0" y="1181375"/>
            <a:ext cx="8520600" cy="19393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4572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3150" b="1" dirty="0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Muchas gracias!</a:t>
            </a:r>
            <a:br>
              <a:rPr lang="es-ES" sz="3150" b="1" dirty="0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s-ES" sz="3150" b="1" dirty="0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Q&amp;A</a:t>
            </a:r>
            <a:br>
              <a:rPr lang="es-ES" sz="3150" b="1" dirty="0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es-ES" sz="3150" b="1" dirty="0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Contacto: divorra@lynxview.es</a:t>
            </a:r>
            <a:endParaRPr sz="1261" dirty="0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18">
            <a:extLst>
              <a:ext uri="{FF2B5EF4-FFF2-40B4-BE49-F238E27FC236}">
                <a16:creationId xmlns:a16="http://schemas.microsoft.com/office/drawing/2014/main" id="{E7E42136-18B0-F5F0-D393-32EC2939AAE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>
            <a:extLst>
              <a:ext uri="{FF2B5EF4-FFF2-40B4-BE49-F238E27FC236}">
                <a16:creationId xmlns:a16="http://schemas.microsoft.com/office/drawing/2014/main" id="{E5892C1C-F7BC-C7CA-5E4B-EE82CFC449F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>
            <a:extLst>
              <a:ext uri="{FF2B5EF4-FFF2-40B4-BE49-F238E27FC236}">
                <a16:creationId xmlns:a16="http://schemas.microsoft.com/office/drawing/2014/main" id="{2759FB91-D249-DA3B-31F0-2527536ECE8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904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C16D6491-6E5A-2FAA-D241-BEFEEAD30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>
            <a:extLst>
              <a:ext uri="{FF2B5EF4-FFF2-40B4-BE49-F238E27FC236}">
                <a16:creationId xmlns:a16="http://schemas.microsoft.com/office/drawing/2014/main" id="{E02396A1-9CAA-E6D7-B501-EE95E9E0B22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>
            <a:extLst>
              <a:ext uri="{FF2B5EF4-FFF2-40B4-BE49-F238E27FC236}">
                <a16:creationId xmlns:a16="http://schemas.microsoft.com/office/drawing/2014/main" id="{EFEF4D62-D231-04A8-23B4-3E735141F5B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>
            <a:extLst>
              <a:ext uri="{FF2B5EF4-FFF2-40B4-BE49-F238E27FC236}">
                <a16:creationId xmlns:a16="http://schemas.microsoft.com/office/drawing/2014/main" id="{C2B62D8B-DCA5-9E25-9EA3-A860AA44A20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CBC8D46-940B-7EF2-6790-195105DB18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443" y="573849"/>
            <a:ext cx="8043104" cy="421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6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B82255DF-0F46-53F8-18B9-A6EB8075E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>
            <a:extLst>
              <a:ext uri="{FF2B5EF4-FFF2-40B4-BE49-F238E27FC236}">
                <a16:creationId xmlns:a16="http://schemas.microsoft.com/office/drawing/2014/main" id="{A7F74039-C327-7AFA-3577-0333883C06F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>
            <a:extLst>
              <a:ext uri="{FF2B5EF4-FFF2-40B4-BE49-F238E27FC236}">
                <a16:creationId xmlns:a16="http://schemas.microsoft.com/office/drawing/2014/main" id="{F7A12B6E-D520-5088-9EF5-CF591962EC2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>
            <a:extLst>
              <a:ext uri="{FF2B5EF4-FFF2-40B4-BE49-F238E27FC236}">
                <a16:creationId xmlns:a16="http://schemas.microsoft.com/office/drawing/2014/main" id="{85197F55-7470-8815-0241-0F083B8656D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D806AFE-632E-9818-DC8D-0F0E3B788F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36198"/>
            <a:ext cx="9144000" cy="487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14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7CBC726C-23BE-71F0-AD5A-45EB8DA29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>
            <a:extLst>
              <a:ext uri="{FF2B5EF4-FFF2-40B4-BE49-F238E27FC236}">
                <a16:creationId xmlns:a16="http://schemas.microsoft.com/office/drawing/2014/main" id="{54E6A99F-E8B2-33AB-F65D-394E563C034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>
            <a:extLst>
              <a:ext uri="{FF2B5EF4-FFF2-40B4-BE49-F238E27FC236}">
                <a16:creationId xmlns:a16="http://schemas.microsoft.com/office/drawing/2014/main" id="{72A595ED-F25B-D508-646C-D1F19969540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>
            <a:extLst>
              <a:ext uri="{FF2B5EF4-FFF2-40B4-BE49-F238E27FC236}">
                <a16:creationId xmlns:a16="http://schemas.microsoft.com/office/drawing/2014/main" id="{10BD18AA-0178-18C1-243F-6824E2E7818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D63511C-3020-BB88-7BD0-64949370B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35384"/>
            <a:ext cx="9144000" cy="487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9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>
          <a:extLst>
            <a:ext uri="{FF2B5EF4-FFF2-40B4-BE49-F238E27FC236}">
              <a16:creationId xmlns:a16="http://schemas.microsoft.com/office/drawing/2014/main" id="{27EC3CF8-E2D2-40B8-80E1-2CD62D8C6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>
            <a:extLst>
              <a:ext uri="{FF2B5EF4-FFF2-40B4-BE49-F238E27FC236}">
                <a16:creationId xmlns:a16="http://schemas.microsoft.com/office/drawing/2014/main" id="{3654FFFC-76F3-A4A0-6E59-6AF7967E230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>
            <a:extLst>
              <a:ext uri="{FF2B5EF4-FFF2-40B4-BE49-F238E27FC236}">
                <a16:creationId xmlns:a16="http://schemas.microsoft.com/office/drawing/2014/main" id="{A08E50E8-BE93-5AAB-2164-65E72568B77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>
            <a:extLst>
              <a:ext uri="{FF2B5EF4-FFF2-40B4-BE49-F238E27FC236}">
                <a16:creationId xmlns:a16="http://schemas.microsoft.com/office/drawing/2014/main" id="{961B2643-C277-BF73-9D9F-02704F49792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E588CDA-FF39-B058-149B-99A971A8E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2691"/>
            <a:ext cx="9144000" cy="495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2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ctrTitle"/>
          </p:nvPr>
        </p:nvSpPr>
        <p:spPr>
          <a:xfrm>
            <a:off x="357775" y="1293750"/>
            <a:ext cx="8520600" cy="25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 economía de la IA actual se rige por una regla implacable: la ley de escala. A mayor escala de computación y datos, mejor rendimiento. Esto ha cambiado las reglas financieras de las empresas: </a:t>
            </a: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61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Hiperconcentración del CapEx</a:t>
            </a: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: El gasto de capital se ha disparado. Comprar infraestructura de computación (GPUs/TPUs) está al alcance de muy pocos jugadores. Quien controla el silicio, controla los márgenes.</a:t>
            </a: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225"/>
              <a:buFont typeface="Arial"/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61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 trampa del OpEx y el coste por token</a:t>
            </a: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: Entrenar un modelo es caro, pero se hace una vez (o cada pocos meses). El verdadero coste económico es la inferencia . Cada consulta cuesta dinero en energía y computación. </a:t>
            </a: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225"/>
              <a:buFont typeface="Arial"/>
              <a:buNone/>
            </a:pPr>
            <a:endParaRPr sz="126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225"/>
              <a:buFont typeface="Arial"/>
              <a:buNone/>
            </a:pPr>
            <a:r>
              <a:rPr lang="es" sz="1261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La paradoja del código abierto</a:t>
            </a:r>
            <a:r>
              <a:rPr lang="es" sz="126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: Modelos como Llama (Meta) o Mistral han democratizado el acceso, bajando el coste del software a cero. Pero el coste de la infraestructura para ejecutarlos localmente sigue siendo el mismo. El valor económico se ha desplazado del algoritmo al hierro y al dato.</a:t>
            </a:r>
            <a:endParaRPr sz="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CECB58BF-57A3-C841-21B0-CC5147288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>
            <a:extLst>
              <a:ext uri="{FF2B5EF4-FFF2-40B4-BE49-F238E27FC236}">
                <a16:creationId xmlns:a16="http://schemas.microsoft.com/office/drawing/2014/main" id="{372E21B4-0000-5442-A43F-D154F798E88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>
            <a:extLst>
              <a:ext uri="{FF2B5EF4-FFF2-40B4-BE49-F238E27FC236}">
                <a16:creationId xmlns:a16="http://schemas.microsoft.com/office/drawing/2014/main" id="{35759E96-33BF-FAB0-9996-0BCE103DE37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>
            <a:extLst>
              <a:ext uri="{FF2B5EF4-FFF2-40B4-BE49-F238E27FC236}">
                <a16:creationId xmlns:a16="http://schemas.microsoft.com/office/drawing/2014/main" id="{0E40444D-42D4-2D54-0CD8-2EF9A741524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FA0D8F-22CF-D82C-96A3-8C5600579D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425" y="466536"/>
            <a:ext cx="7025780" cy="351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71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ctrTitle"/>
          </p:nvPr>
        </p:nvSpPr>
        <p:spPr>
          <a:xfrm>
            <a:off x="350600" y="1448875"/>
            <a:ext cx="8520600" cy="166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150" b="1">
                <a:solidFill>
                  <a:srgbClr val="1A63A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Entornos de IA Soberana: El nuevo tablero geopolítico </a:t>
            </a: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50" b="1">
              <a:solidFill>
                <a:srgbClr val="1A63A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5275" y="3979426"/>
            <a:ext cx="4388924" cy="109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6975" y="0"/>
            <a:ext cx="5870040" cy="4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5150" y="42327"/>
            <a:ext cx="741949" cy="3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</Words>
  <Application>Microsoft Office PowerPoint</Application>
  <PresentationFormat>Presentación en pantalla (16:9)</PresentationFormat>
  <Paragraphs>29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Roboto</vt:lpstr>
      <vt:lpstr>Arial</vt:lpstr>
      <vt:lpstr>Simple Light</vt:lpstr>
      <vt:lpstr>La economía de la IA y los entornos de IA soberanos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economía de la IA actual se rige por una regla implacable: la ley de escala. A mayor escala de computación y datos, mejor rendimiento. Esto ha cambiado las reglas financieras de las empresas:    Hiperconcentración del CapEx: El gasto de capital se ha disparado. Comprar infraestructura de computación (GPUs/TPUs) está al alcance de muy pocos jugadores. Quien controla el silicio, controla los márgenes.  La trampa del OpEx y el coste por token: Entrenar un modelo es caro, pero se hace una vez (o cada pocos meses). El verdadero coste económico es la inferencia . Cada consulta cuesta dinero en energía y computación.   La paradoja del código abierto: Modelos como Llama (Meta) o Mistral han democratizado el acceso, bajando el coste del software a cero. Pero el coste de la infraestructura para ejecutarlos localmente sigue siendo el mismo. El valor económico se ha desplazado del algoritmo al hierro y al dato. </vt:lpstr>
      <vt:lpstr>Presentación de PowerPoint</vt:lpstr>
      <vt:lpstr>Entornos de IA Soberana: El nuevo tablero geopolítico  </vt:lpstr>
      <vt:lpstr>La dependencia extrema de las nubes estadounidenses ha encendido las alarmas en Europa y en sectores regulados (banca, sanidad, defensa). De ahí nace la IA Soberana. Una IA Soberana no es solo un modelo entrenado en un idioma local; es un entorno donde el dato, el modelo y la infraestructura física están bajo la misma jurisdicción legal y geográfica. Gravedad del dato y regulación: Con normativas como el Reglamento de IA de la UE o el GDPR, los datos sensibles no pueden salir de ciertas fronteras ni usarse para entrenar modelos comerciales opacos. Autonomía estratégica: Si un proveedor extranjero decide cortar el acceso a su API por tensiones comerciales o políticas, tu negocio o tu gobierno se apagan. La soberanía busca desplegar clústeres locales privados o en nubes gubernamentales de confianza.  </vt:lpstr>
      <vt:lpstr>Presentación de PowerPoint</vt:lpstr>
      <vt:lpstr>Presentación de PowerPoint</vt:lpstr>
      <vt:lpstr>  La importancia de las redes en la IA soberana</vt:lpstr>
      <vt:lpstr>Presentación de PowerPoint</vt:lpstr>
      <vt:lpstr>  </vt:lpstr>
      <vt:lpstr>  </vt:lpstr>
      <vt:lpstr>  Resumen final</vt:lpstr>
      <vt:lpstr>  </vt:lpstr>
      <vt:lpstr>  </vt:lpstr>
      <vt:lpstr>Muchas gracias! Q&amp;A Contacto: divorra@lynxview.es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David Ivorra</dc:creator>
  <cp:lastModifiedBy>David Ivorra</cp:lastModifiedBy>
  <cp:revision>1</cp:revision>
  <dcterms:modified xsi:type="dcterms:W3CDTF">2026-06-24T01:45:44Z</dcterms:modified>
</cp:coreProperties>
</file>