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y="6858000" cx="12192000"/>
  <p:notesSz cx="6858000" cy="9144000"/>
  <p:embeddedFontLst>
    <p:embeddedFont>
      <p:font typeface="Play"/>
      <p:regular r:id="rId23"/>
      <p:bold r:id="rId24"/>
    </p:embeddedFont>
    <p:embeddedFont>
      <p:font typeface="Roboto"/>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9" roundtripDataSignature="AMtx7mh7IIjSmDoEtcCAGNWnTy22K/43C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Play-bold.fntdata"/><Relationship Id="rId23" Type="http://schemas.openxmlformats.org/officeDocument/2006/relationships/font" Target="fonts/Play-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Roboto-bold.fntdata"/><Relationship Id="rId25" Type="http://schemas.openxmlformats.org/officeDocument/2006/relationships/font" Target="fonts/Roboto-regular.fntdata"/><Relationship Id="rId28" Type="http://schemas.openxmlformats.org/officeDocument/2006/relationships/font" Target="fonts/Roboto-boldItalic.fntdata"/><Relationship Id="rId27" Type="http://schemas.openxmlformats.org/officeDocument/2006/relationships/font" Target="fonts/Roboto-italic.fntdata"/><Relationship Id="rId5" Type="http://schemas.openxmlformats.org/officeDocument/2006/relationships/slide" Target="slides/slide1.xml"/><Relationship Id="rId6" Type="http://schemas.openxmlformats.org/officeDocument/2006/relationships/slide" Target="slides/slide2.xml"/><Relationship Id="rId29" Type="http://customschemas.google.com/relationships/presentationmetadata" Target="metadata"/><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4097a184f75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4097a184f75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4097a184f75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4097a184f75_0_4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4097a184f75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4097a184f75_0_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4097a184f75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4097a184f75_0_8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4097a184f75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4097a184f75_0_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4097a184f75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4097a184f75_0_3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4097a184f75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4097a184f75_0_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4097a184f75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4097a184f75_0_6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4097a184f75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4097a184f75_0_8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4097030965a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4097030965a_0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4097030965a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s-ES">
                <a:solidFill>
                  <a:schemeClr val="dk1"/>
                </a:solidFill>
              </a:rPr>
              <a:t>Cuando hablamos de soberanía digital y protección de datos, la industria suele escudarse en lo que expertos como Patrick Walsh (IronCore Labs) denominan 'criptografía transparente'. Nos dicen: 'Tranquilos, los datos viajan por TLS y los discos de Amazon o nuestro CPD están cifrados'. Pero seamos sinceros: el cifrado en disco solo nos protege si alguien entra físicamente al CPD y roba el disco duro bajo el brazo. Para el sistema operativo, la base de datos y la aplicación, la información está completamente en claro. Es una falsa sensación de seguridad.</a:t>
            </a:r>
            <a:endParaRPr/>
          </a:p>
        </p:txBody>
      </p:sp>
      <p:sp>
        <p:nvSpPr>
          <p:cNvPr id="96" name="Google Shape;96;g4097030965a_0_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4097734c208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s-ES">
                <a:solidFill>
                  <a:schemeClr val="dk1"/>
                </a:solidFill>
              </a:rPr>
              <a:t>Para entender la diferencia entre la soberanía digital real y la que nos venden como un servicio gestionado, no hay mejor ejemplo que el certificado TLS de nuestras webs.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ES">
                <a:solidFill>
                  <a:schemeClr val="dk1"/>
                </a:solidFill>
              </a:rPr>
              <a:t>Muchos delegan su DNS y certificados a gigantes como Cloudflare porque es cómodo y gratuito. Tienes el 'candado verde' en el navegador, y el usuario se siente seguro. Pero, ¿quién tiene la clave privada de ese certificado de frontera? El proveedor. Hacen terminación TLS en sus nodos, descifran el tráfico, lo inspeccionan para su WAF o su caché, y lo vuelven a cifrar hacia tu origen. Es un Man-in-the-Middle consentido. Es 'Soberanía Fake' porque tu privacidad depende de sus términos y condiciones.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ES">
                <a:solidFill>
                  <a:schemeClr val="dk1"/>
                </a:solidFill>
              </a:rPr>
              <a:t>En el otro extremo, tenemos el milagro que supuso Let's Encrypt y el protocolo ACME. Nos dieron certificados gratuitos, sí, pero lo revolucionario fue que nos devolvieron el control. La clave privada nace en tu servidor y nunca, jamás, sale de ahí. Tú controlas la terminación criptográfica.</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ES">
                <a:solidFill>
                  <a:schemeClr val="dk1"/>
                </a:solidFill>
              </a:rPr>
              <a:t>Este mismo principio, esta regla de oro de 'Si no tienes la clave, no son tus datos', es la que hemos elevado de la capa de red a la capa de aplicación para construir DEMS. Por eso el Terminal de DEMS se despliega en casa del cliente y actúa como el custodio exclusivo de los secretos</a:t>
            </a:r>
            <a:endParaRPr>
              <a:solidFill>
                <a:schemeClr val="dk1"/>
              </a:solidFill>
            </a:endParaRPr>
          </a:p>
          <a:p>
            <a:pPr indent="0" lvl="0" marL="0" rtl="0" algn="l">
              <a:spcBef>
                <a:spcPts val="1200"/>
              </a:spcBef>
              <a:spcAft>
                <a:spcPts val="0"/>
              </a:spcAft>
              <a:buNone/>
            </a:pPr>
            <a:r>
              <a:t/>
            </a:r>
            <a:endParaRPr>
              <a:solidFill>
                <a:schemeClr val="dk1"/>
              </a:solidFill>
            </a:endParaRPr>
          </a:p>
        </p:txBody>
      </p:sp>
      <p:sp>
        <p:nvSpPr>
          <p:cNvPr id="104" name="Google Shape;104;g4097734c208_0_4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4097734c208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ES">
                <a:solidFill>
                  <a:schemeClr val="dk1"/>
                </a:solidFill>
              </a:rPr>
              <a:t>Pero la historia de la criptografía nos ha enseñado que hay otro camino. En los 90, iniciativas como PGP introdujeron la 'Web of Trust', donde los usuarios validaban las claves de los demás sin un servidor central. Y, más recientemente, el paradigma extremo de las DLTs públicas y Bitcoin nos demostró algo revolucionario: es posible tener un consenso global sobre quién es el propietario de un activo (o de una firma) utilizando únicamente matemáticas, sin necesidad de un notario o un banco central. Nos enseñaron que la verdadera soberanía reside en la posesión exclusiva de tu clave privada."</a:t>
            </a:r>
            <a:endParaRPr/>
          </a:p>
        </p:txBody>
      </p:sp>
      <p:sp>
        <p:nvSpPr>
          <p:cNvPr id="112" name="Google Shape;112;g4097734c208_0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4097734c208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4097734c208_0_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4097734c208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4097734c208_0_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4097734c208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4097734c208_0_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4097734c208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4097734c208_0_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11" name="Shape 11"/>
        <p:cNvGrpSpPr/>
        <p:nvPr/>
      </p:nvGrpSpPr>
      <p:grpSpPr>
        <a:xfrm>
          <a:off x="0" y="0"/>
          <a:ext cx="0" cy="0"/>
          <a:chOff x="0" y="0"/>
          <a:chExt cx="0" cy="0"/>
        </a:xfrm>
      </p:grpSpPr>
      <p:sp>
        <p:nvSpPr>
          <p:cNvPr id="12" name="Google Shape;12;p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68" name="Shape 68"/>
        <p:cNvGrpSpPr/>
        <p:nvPr/>
      </p:nvGrpSpPr>
      <p:grpSpPr>
        <a:xfrm>
          <a:off x="0" y="0"/>
          <a:ext cx="0" cy="0"/>
          <a:chOff x="0" y="0"/>
          <a:chExt cx="0" cy="0"/>
        </a:xfrm>
      </p:grpSpPr>
      <p:sp>
        <p:nvSpPr>
          <p:cNvPr id="69" name="Google Shape;69;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74" name="Shape 74"/>
        <p:cNvGrpSpPr/>
        <p:nvPr/>
      </p:nvGrpSpPr>
      <p:grpSpPr>
        <a:xfrm>
          <a:off x="0" y="0"/>
          <a:ext cx="0" cy="0"/>
          <a:chOff x="0" y="0"/>
          <a:chExt cx="0" cy="0"/>
        </a:xfrm>
      </p:grpSpPr>
      <p:sp>
        <p:nvSpPr>
          <p:cNvPr id="75" name="Google Shape;75;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17" name="Shape 17"/>
        <p:cNvGrpSpPr/>
        <p:nvPr/>
      </p:nvGrpSpPr>
      <p:grpSpPr>
        <a:xfrm>
          <a:off x="0" y="0"/>
          <a:ext cx="0" cy="0"/>
          <a:chOff x="0" y="0"/>
          <a:chExt cx="0" cy="0"/>
        </a:xfrm>
      </p:grpSpPr>
      <p:sp>
        <p:nvSpPr>
          <p:cNvPr id="18" name="Google Shape;18;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23" name="Shape 23"/>
        <p:cNvGrpSpPr/>
        <p:nvPr/>
      </p:nvGrpSpPr>
      <p:grpSpPr>
        <a:xfrm>
          <a:off x="0" y="0"/>
          <a:ext cx="0" cy="0"/>
          <a:chOff x="0" y="0"/>
          <a:chExt cx="0" cy="0"/>
        </a:xfrm>
      </p:grpSpPr>
      <p:sp>
        <p:nvSpPr>
          <p:cNvPr id="24" name="Google Shape;24;p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26" name="Google Shape;26;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29" name="Shape 29"/>
        <p:cNvGrpSpPr/>
        <p:nvPr/>
      </p:nvGrpSpPr>
      <p:grpSpPr>
        <a:xfrm>
          <a:off x="0" y="0"/>
          <a:ext cx="0" cy="0"/>
          <a:chOff x="0" y="0"/>
          <a:chExt cx="0" cy="0"/>
        </a:xfrm>
      </p:grpSpPr>
      <p:sp>
        <p:nvSpPr>
          <p:cNvPr id="30" name="Google Shape;30;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36" name="Shape 36"/>
        <p:cNvGrpSpPr/>
        <p:nvPr/>
      </p:nvGrpSpPr>
      <p:grpSpPr>
        <a:xfrm>
          <a:off x="0" y="0"/>
          <a:ext cx="0" cy="0"/>
          <a:chOff x="0" y="0"/>
          <a:chExt cx="0" cy="0"/>
        </a:xfrm>
      </p:grpSpPr>
      <p:sp>
        <p:nvSpPr>
          <p:cNvPr id="37" name="Google Shape;37;p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45" name="Shape 45"/>
        <p:cNvGrpSpPr/>
        <p:nvPr/>
      </p:nvGrpSpPr>
      <p:grpSpPr>
        <a:xfrm>
          <a:off x="0" y="0"/>
          <a:ext cx="0" cy="0"/>
          <a:chOff x="0" y="0"/>
          <a:chExt cx="0" cy="0"/>
        </a:xfrm>
      </p:grpSpPr>
      <p:sp>
        <p:nvSpPr>
          <p:cNvPr id="46" name="Google Shape;46;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50" name="Shape 50"/>
        <p:cNvGrpSpPr/>
        <p:nvPr/>
      </p:nvGrpSpPr>
      <p:grpSpPr>
        <a:xfrm>
          <a:off x="0" y="0"/>
          <a:ext cx="0" cy="0"/>
          <a:chOff x="0" y="0"/>
          <a:chExt cx="0" cy="0"/>
        </a:xfrm>
      </p:grpSpPr>
      <p:sp>
        <p:nvSpPr>
          <p:cNvPr id="51" name="Google Shape;51;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54" name="Shape 54"/>
        <p:cNvGrpSpPr/>
        <p:nvPr/>
      </p:nvGrpSpPr>
      <p:grpSpPr>
        <a:xfrm>
          <a:off x="0" y="0"/>
          <a:ext cx="0" cy="0"/>
          <a:chOff x="0" y="0"/>
          <a:chExt cx="0" cy="0"/>
        </a:xfrm>
      </p:grpSpPr>
      <p:sp>
        <p:nvSpPr>
          <p:cNvPr id="55" name="Google Shape;55;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61" name="Shape 61"/>
        <p:cNvGrpSpPr/>
        <p:nvPr/>
      </p:nvGrpSpPr>
      <p:grpSpPr>
        <a:xfrm>
          <a:off x="0" y="0"/>
          <a:ext cx="0" cy="0"/>
          <a:chOff x="0" y="0"/>
          <a:chExt cx="0" cy="0"/>
        </a:xfrm>
      </p:grpSpPr>
      <p:sp>
        <p:nvSpPr>
          <p:cNvPr id="62" name="Google Shape;62;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1"/>
          <p:cNvSpPr/>
          <p:nvPr>
            <p:ph idx="2" type="pic"/>
          </p:nvPr>
        </p:nvSpPr>
        <p:spPr>
          <a:xfrm>
            <a:off x="5183188" y="987425"/>
            <a:ext cx="6172200" cy="4873625"/>
          </a:xfrm>
          <a:prstGeom prst="rect">
            <a:avLst/>
          </a:prstGeom>
          <a:noFill/>
          <a:ln>
            <a:noFill/>
          </a:ln>
        </p:spPr>
      </p:sp>
      <p:sp>
        <p:nvSpPr>
          <p:cNvPr id="64" name="Google Shape;64;p1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 name="Google Shape;8;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 name="Google Shape;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 name="Google Shape;1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757575"/>
                </a:solidFill>
                <a:latin typeface="Arial"/>
                <a:ea typeface="Arial"/>
                <a:cs typeface="Arial"/>
                <a:sym typeface="Arial"/>
              </a:defRPr>
            </a:lvl1pPr>
            <a:lvl2pPr indent="0" lvl="1" marL="0" marR="0" rtl="0" algn="r">
              <a:spcBef>
                <a:spcPts val="0"/>
              </a:spcBef>
              <a:buNone/>
              <a:defRPr b="0" i="0" sz="1200" u="none" cap="none" strike="noStrike">
                <a:solidFill>
                  <a:srgbClr val="757575"/>
                </a:solidFill>
                <a:latin typeface="Arial"/>
                <a:ea typeface="Arial"/>
                <a:cs typeface="Arial"/>
                <a:sym typeface="Arial"/>
              </a:defRPr>
            </a:lvl2pPr>
            <a:lvl3pPr indent="0" lvl="2" marL="0" marR="0" rtl="0" algn="r">
              <a:spcBef>
                <a:spcPts val="0"/>
              </a:spcBef>
              <a:buNone/>
              <a:defRPr b="0" i="0" sz="1200" u="none" cap="none" strike="noStrike">
                <a:solidFill>
                  <a:srgbClr val="757575"/>
                </a:solidFill>
                <a:latin typeface="Arial"/>
                <a:ea typeface="Arial"/>
                <a:cs typeface="Arial"/>
                <a:sym typeface="Arial"/>
              </a:defRPr>
            </a:lvl3pPr>
            <a:lvl4pPr indent="0" lvl="3" marL="0" marR="0" rtl="0" algn="r">
              <a:spcBef>
                <a:spcPts val="0"/>
              </a:spcBef>
              <a:buNone/>
              <a:defRPr b="0" i="0" sz="1200" u="none" cap="none" strike="noStrike">
                <a:solidFill>
                  <a:srgbClr val="757575"/>
                </a:solidFill>
                <a:latin typeface="Arial"/>
                <a:ea typeface="Arial"/>
                <a:cs typeface="Arial"/>
                <a:sym typeface="Arial"/>
              </a:defRPr>
            </a:lvl4pPr>
            <a:lvl5pPr indent="0" lvl="4" marL="0" marR="0" rtl="0" algn="r">
              <a:spcBef>
                <a:spcPts val="0"/>
              </a:spcBef>
              <a:buNone/>
              <a:defRPr b="0" i="0" sz="1200" u="none" cap="none" strike="noStrike">
                <a:solidFill>
                  <a:srgbClr val="757575"/>
                </a:solidFill>
                <a:latin typeface="Arial"/>
                <a:ea typeface="Arial"/>
                <a:cs typeface="Arial"/>
                <a:sym typeface="Arial"/>
              </a:defRPr>
            </a:lvl5pPr>
            <a:lvl6pPr indent="0" lvl="5" marL="0" marR="0" rtl="0" algn="r">
              <a:spcBef>
                <a:spcPts val="0"/>
              </a:spcBef>
              <a:buNone/>
              <a:defRPr b="0" i="0" sz="1200" u="none" cap="none" strike="noStrike">
                <a:solidFill>
                  <a:srgbClr val="757575"/>
                </a:solidFill>
                <a:latin typeface="Arial"/>
                <a:ea typeface="Arial"/>
                <a:cs typeface="Arial"/>
                <a:sym typeface="Arial"/>
              </a:defRPr>
            </a:lvl6pPr>
            <a:lvl7pPr indent="0" lvl="6" marL="0" marR="0" rtl="0" algn="r">
              <a:spcBef>
                <a:spcPts val="0"/>
              </a:spcBef>
              <a:buNone/>
              <a:defRPr b="0" i="0" sz="1200" u="none" cap="none" strike="noStrike">
                <a:solidFill>
                  <a:srgbClr val="757575"/>
                </a:solidFill>
                <a:latin typeface="Arial"/>
                <a:ea typeface="Arial"/>
                <a:cs typeface="Arial"/>
                <a:sym typeface="Arial"/>
              </a:defRPr>
            </a:lvl7pPr>
            <a:lvl8pPr indent="0" lvl="7" marL="0" marR="0" rtl="0" algn="r">
              <a:spcBef>
                <a:spcPts val="0"/>
              </a:spcBef>
              <a:buNone/>
              <a:defRPr b="0" i="0" sz="1200" u="none" cap="none" strike="noStrike">
                <a:solidFill>
                  <a:srgbClr val="757575"/>
                </a:solidFill>
                <a:latin typeface="Arial"/>
                <a:ea typeface="Arial"/>
                <a:cs typeface="Arial"/>
                <a:sym typeface="Arial"/>
              </a:defRPr>
            </a:lvl8pPr>
            <a:lvl9pPr indent="0" lvl="8" marL="0" marR="0" rtl="0" algn="r">
              <a:spcBef>
                <a:spcPts val="0"/>
              </a:spcBef>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E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13.png"/><Relationship Id="rId5"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10.png"/><Relationship Id="rId5"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16.png"/><Relationship Id="rId5" Type="http://schemas.openxmlformats.org/officeDocument/2006/relationships/image" Target="../media/image1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15.png"/><Relationship Id="rId5"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
          <p:cNvPicPr preferRelativeResize="0"/>
          <p:nvPr/>
        </p:nvPicPr>
        <p:blipFill rotWithShape="1">
          <a:blip r:embed="rId3">
            <a:alphaModFix amt="50000"/>
          </a:blip>
          <a:srcRect b="0" l="0" r="0" t="0"/>
          <a:stretch/>
        </p:blipFill>
        <p:spPr>
          <a:xfrm>
            <a:off x="0" y="5557792"/>
            <a:ext cx="12192000" cy="1300208"/>
          </a:xfrm>
          <a:prstGeom prst="rect">
            <a:avLst/>
          </a:prstGeom>
          <a:noFill/>
          <a:ln>
            <a:noFill/>
          </a:ln>
        </p:spPr>
      </p:pic>
      <p:sp>
        <p:nvSpPr>
          <p:cNvPr id="85" name="Google Shape;85;p1"/>
          <p:cNvSpPr txBox="1"/>
          <p:nvPr>
            <p:ph type="ctrTitle"/>
          </p:nvPr>
        </p:nvSpPr>
        <p:spPr>
          <a:xfrm>
            <a:off x="1524000" y="1122363"/>
            <a:ext cx="9144000" cy="2387700"/>
          </a:xfrm>
          <a:prstGeom prst="rect">
            <a:avLst/>
          </a:prstGeom>
        </p:spPr>
        <p:txBody>
          <a:bodyPr anchorCtr="0" anchor="b" bIns="45700" lIns="91425" spcFirstLastPara="1" rIns="91425" wrap="square" tIns="45700">
            <a:normAutofit fontScale="90000"/>
          </a:bodyPr>
          <a:lstStyle/>
          <a:p>
            <a:pPr indent="0" lvl="0" marL="0" rtl="0" algn="ctr">
              <a:spcBef>
                <a:spcPts val="0"/>
              </a:spcBef>
              <a:spcAft>
                <a:spcPts val="0"/>
              </a:spcAft>
              <a:buNone/>
            </a:pPr>
            <a:r>
              <a:rPr lang="es-ES">
                <a:latin typeface="Roboto"/>
                <a:ea typeface="Roboto"/>
                <a:cs typeface="Roboto"/>
                <a:sym typeface="Roboto"/>
              </a:rPr>
              <a:t>La criptografía como capa fundamental para la Soberanía Digital</a:t>
            </a:r>
            <a:endParaRPr>
              <a:latin typeface="Roboto"/>
              <a:ea typeface="Roboto"/>
              <a:cs typeface="Roboto"/>
              <a:sym typeface="Roboto"/>
            </a:endParaRPr>
          </a:p>
        </p:txBody>
      </p:sp>
      <p:sp>
        <p:nvSpPr>
          <p:cNvPr id="86" name="Google Shape;86;p1"/>
          <p:cNvSpPr txBox="1"/>
          <p:nvPr>
            <p:ph idx="1" type="subTitle"/>
          </p:nvPr>
        </p:nvSpPr>
        <p:spPr>
          <a:xfrm>
            <a:off x="1524000" y="3602038"/>
            <a:ext cx="9144000" cy="1655700"/>
          </a:xfrm>
          <a:prstGeom prst="rect">
            <a:avLst/>
          </a:prstGeom>
        </p:spPr>
        <p:txBody>
          <a:bodyPr anchorCtr="0" anchor="t" bIns="45700" lIns="91425" spcFirstLastPara="1" rIns="91425" wrap="square" tIns="45700">
            <a:normAutofit lnSpcReduction="10000"/>
          </a:bodyPr>
          <a:lstStyle/>
          <a:p>
            <a:pPr indent="0" lvl="0" marL="0" rtl="0" algn="ctr">
              <a:spcBef>
                <a:spcPts val="1000"/>
              </a:spcBef>
              <a:spcAft>
                <a:spcPts val="0"/>
              </a:spcAft>
              <a:buNone/>
            </a:pPr>
            <a:r>
              <a:rPr lang="es-ES">
                <a:latin typeface="Roboto"/>
                <a:ea typeface="Roboto"/>
                <a:cs typeface="Roboto"/>
                <a:sym typeface="Roboto"/>
              </a:rPr>
              <a:t>Alfonso Egio - Engineer - alfonso.egio@i2cat.net</a:t>
            </a:r>
            <a:endParaRPr>
              <a:latin typeface="Roboto"/>
              <a:ea typeface="Roboto"/>
              <a:cs typeface="Roboto"/>
              <a:sym typeface="Roboto"/>
            </a:endParaRPr>
          </a:p>
          <a:p>
            <a:pPr indent="0" lvl="0" marL="0" rtl="0" algn="ctr">
              <a:spcBef>
                <a:spcPts val="1000"/>
              </a:spcBef>
              <a:spcAft>
                <a:spcPts val="0"/>
              </a:spcAft>
              <a:buNone/>
            </a:pPr>
            <a:r>
              <a:rPr lang="es-ES">
                <a:latin typeface="Roboto"/>
                <a:ea typeface="Roboto"/>
                <a:cs typeface="Roboto"/>
                <a:sym typeface="Roboto"/>
              </a:rPr>
              <a:t>Cybersecurity &amp; Blockchain Research Group</a:t>
            </a:r>
            <a:endParaRPr>
              <a:latin typeface="Roboto"/>
              <a:ea typeface="Roboto"/>
              <a:cs typeface="Roboto"/>
              <a:sym typeface="Roboto"/>
            </a:endParaRPr>
          </a:p>
          <a:p>
            <a:pPr indent="0" lvl="0" marL="0" rtl="0" algn="ctr">
              <a:spcBef>
                <a:spcPts val="1000"/>
              </a:spcBef>
              <a:spcAft>
                <a:spcPts val="0"/>
              </a:spcAft>
              <a:buNone/>
            </a:pPr>
            <a:r>
              <a:rPr lang="es-ES">
                <a:latin typeface="Roboto"/>
                <a:ea typeface="Roboto"/>
                <a:cs typeface="Roboto"/>
                <a:sym typeface="Roboto"/>
              </a:rPr>
              <a:t>Fundació Privada i2CAT, Internet i Innovació Digital a Catalunya</a:t>
            </a:r>
            <a:endParaRPr>
              <a:latin typeface="Roboto"/>
              <a:ea typeface="Roboto"/>
              <a:cs typeface="Roboto"/>
              <a:sym typeface="Roboto"/>
            </a:endParaRPr>
          </a:p>
          <a:p>
            <a:pPr indent="0" lvl="0" marL="0" rtl="0" algn="ctr">
              <a:spcBef>
                <a:spcPts val="1000"/>
              </a:spcBef>
              <a:spcAft>
                <a:spcPts val="0"/>
              </a:spcAft>
              <a:buNone/>
            </a:pPr>
            <a:r>
              <a:rPr lang="es-ES">
                <a:latin typeface="Roboto"/>
                <a:ea typeface="Roboto"/>
                <a:cs typeface="Roboto"/>
                <a:sym typeface="Roboto"/>
              </a:rPr>
              <a:t>24/06/2026</a:t>
            </a:r>
            <a:endParaRPr>
              <a:latin typeface="Roboto"/>
              <a:ea typeface="Roboto"/>
              <a:cs typeface="Roboto"/>
              <a:sym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pic>
        <p:nvPicPr>
          <p:cNvPr id="152" name="Google Shape;152;g4097a184f75_0_4"/>
          <p:cNvPicPr preferRelativeResize="0"/>
          <p:nvPr/>
        </p:nvPicPr>
        <p:blipFill rotWithShape="1">
          <a:blip r:embed="rId3">
            <a:alphaModFix amt="50000"/>
          </a:blip>
          <a:srcRect b="0" l="0" r="0" t="0"/>
          <a:stretch/>
        </p:blipFill>
        <p:spPr>
          <a:xfrm>
            <a:off x="0" y="5557792"/>
            <a:ext cx="12192000" cy="1300208"/>
          </a:xfrm>
          <a:prstGeom prst="rect">
            <a:avLst/>
          </a:prstGeom>
          <a:noFill/>
          <a:ln>
            <a:noFill/>
          </a:ln>
        </p:spPr>
      </p:pic>
      <p:sp>
        <p:nvSpPr>
          <p:cNvPr id="153" name="Google Shape;153;g4097a184f75_0_4"/>
          <p:cNvSpPr txBox="1"/>
          <p:nvPr>
            <p:ph type="title"/>
          </p:nvPr>
        </p:nvSpPr>
        <p:spPr>
          <a:xfrm>
            <a:off x="770238" y="267750"/>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s-ES">
                <a:latin typeface="Roboto"/>
                <a:ea typeface="Roboto"/>
                <a:cs typeface="Roboto"/>
                <a:sym typeface="Roboto"/>
              </a:rPr>
              <a:t>Soberanía criptográfica vía Satélite QKD/PQC</a:t>
            </a:r>
            <a:endParaRPr>
              <a:latin typeface="Roboto"/>
              <a:ea typeface="Roboto"/>
              <a:cs typeface="Roboto"/>
              <a:sym typeface="Roboto"/>
            </a:endParaRPr>
          </a:p>
        </p:txBody>
      </p:sp>
      <p:sp>
        <p:nvSpPr>
          <p:cNvPr id="154" name="Google Shape;154;g4097a184f75_0_4"/>
          <p:cNvSpPr txBox="1"/>
          <p:nvPr/>
        </p:nvSpPr>
        <p:spPr>
          <a:xfrm>
            <a:off x="839800" y="1498825"/>
            <a:ext cx="73017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ES" sz="2800">
                <a:solidFill>
                  <a:schemeClr val="dk1"/>
                </a:solidFill>
              </a:rPr>
              <a:t>SpaceX suele cobrar una tarifa estándar de entre 5.500 y 6.000 dólares por kilogramo para llevar carga a la órbita baja terrestre: vida útil de 2 a 3 años.</a:t>
            </a:r>
            <a:endParaRPr sz="2800">
              <a:solidFill>
                <a:schemeClr val="dk1"/>
              </a:solidFill>
            </a:endParaRPr>
          </a:p>
        </p:txBody>
      </p:sp>
      <p:pic>
        <p:nvPicPr>
          <p:cNvPr id="155" name="Google Shape;155;g4097a184f75_0_4" title="Screenshot from 2026-06-18 10-56-50.png"/>
          <p:cNvPicPr preferRelativeResize="0"/>
          <p:nvPr/>
        </p:nvPicPr>
        <p:blipFill>
          <a:blip r:embed="rId4">
            <a:alphaModFix/>
          </a:blip>
          <a:stretch>
            <a:fillRect/>
          </a:stretch>
        </p:blipFill>
        <p:spPr>
          <a:xfrm>
            <a:off x="8293900" y="1843225"/>
            <a:ext cx="3745701" cy="3211498"/>
          </a:xfrm>
          <a:prstGeom prst="rect">
            <a:avLst/>
          </a:prstGeom>
          <a:noFill/>
          <a:ln>
            <a:noFill/>
          </a:ln>
        </p:spPr>
      </p:pic>
      <p:pic>
        <p:nvPicPr>
          <p:cNvPr id="156" name="Google Shape;156;g4097a184f75_0_4" title="Screenshot from 2026-06-18 10-56-18.png"/>
          <p:cNvPicPr preferRelativeResize="0"/>
          <p:nvPr/>
        </p:nvPicPr>
        <p:blipFill>
          <a:blip r:embed="rId5">
            <a:alphaModFix/>
          </a:blip>
          <a:stretch>
            <a:fillRect/>
          </a:stretch>
        </p:blipFill>
        <p:spPr>
          <a:xfrm>
            <a:off x="959200" y="3559825"/>
            <a:ext cx="6087532" cy="184556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pic>
        <p:nvPicPr>
          <p:cNvPr id="161" name="Google Shape;161;g4097a184f75_0_47"/>
          <p:cNvPicPr preferRelativeResize="0"/>
          <p:nvPr/>
        </p:nvPicPr>
        <p:blipFill rotWithShape="1">
          <a:blip r:embed="rId3">
            <a:alphaModFix amt="50000"/>
          </a:blip>
          <a:srcRect b="0" l="0" r="0" t="0"/>
          <a:stretch/>
        </p:blipFill>
        <p:spPr>
          <a:xfrm>
            <a:off x="0" y="5557792"/>
            <a:ext cx="12192000" cy="1300208"/>
          </a:xfrm>
          <a:prstGeom prst="rect">
            <a:avLst/>
          </a:prstGeom>
          <a:noFill/>
          <a:ln>
            <a:noFill/>
          </a:ln>
        </p:spPr>
      </p:pic>
      <p:sp>
        <p:nvSpPr>
          <p:cNvPr id="162" name="Google Shape;162;g4097a184f75_0_47"/>
          <p:cNvSpPr txBox="1"/>
          <p:nvPr>
            <p:ph type="title"/>
          </p:nvPr>
        </p:nvSpPr>
        <p:spPr>
          <a:xfrm>
            <a:off x="186000" y="1085425"/>
            <a:ext cx="4265400" cy="30735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None/>
            </a:pPr>
            <a:r>
              <a:rPr lang="es-ES">
                <a:latin typeface="Roboto"/>
                <a:ea typeface="Roboto"/>
                <a:cs typeface="Roboto"/>
                <a:sym typeface="Roboto"/>
              </a:rPr>
              <a:t>PQC: de la autenticación </a:t>
            </a:r>
            <a:br>
              <a:rPr lang="es-ES">
                <a:latin typeface="Roboto"/>
                <a:ea typeface="Roboto"/>
                <a:cs typeface="Roboto"/>
                <a:sym typeface="Roboto"/>
              </a:rPr>
            </a:br>
            <a:r>
              <a:rPr lang="es-ES">
                <a:latin typeface="Roboto"/>
                <a:ea typeface="Roboto"/>
                <a:cs typeface="Roboto"/>
                <a:sym typeface="Roboto"/>
              </a:rPr>
              <a:t>en el satélite </a:t>
            </a:r>
            <a:br>
              <a:rPr lang="es-ES">
                <a:latin typeface="Roboto"/>
                <a:ea typeface="Roboto"/>
                <a:cs typeface="Roboto"/>
                <a:sym typeface="Roboto"/>
              </a:rPr>
            </a:br>
            <a:r>
              <a:rPr lang="es-ES">
                <a:latin typeface="Roboto"/>
                <a:ea typeface="Roboto"/>
                <a:cs typeface="Roboto"/>
                <a:sym typeface="Roboto"/>
              </a:rPr>
              <a:t>a la securización </a:t>
            </a:r>
            <a:endParaRPr>
              <a:latin typeface="Roboto"/>
              <a:ea typeface="Roboto"/>
              <a:cs typeface="Roboto"/>
              <a:sym typeface="Roboto"/>
            </a:endParaRPr>
          </a:p>
          <a:p>
            <a:pPr indent="0" lvl="0" marL="0" rtl="0" algn="l">
              <a:spcBef>
                <a:spcPts val="0"/>
              </a:spcBef>
              <a:spcAft>
                <a:spcPts val="0"/>
              </a:spcAft>
              <a:buNone/>
            </a:pPr>
            <a:r>
              <a:rPr lang="es-ES">
                <a:latin typeface="Roboto"/>
                <a:ea typeface="Roboto"/>
                <a:cs typeface="Roboto"/>
                <a:sym typeface="Roboto"/>
              </a:rPr>
              <a:t>de la medicina remota</a:t>
            </a:r>
            <a:endParaRPr>
              <a:latin typeface="Roboto"/>
              <a:ea typeface="Roboto"/>
              <a:cs typeface="Roboto"/>
              <a:sym typeface="Roboto"/>
            </a:endParaRPr>
          </a:p>
        </p:txBody>
      </p:sp>
      <p:pic>
        <p:nvPicPr>
          <p:cNvPr id="163" name="Google Shape;163;g4097a184f75_0_47" title="Screenshot from 2026-06-18 11-24-20.png"/>
          <p:cNvPicPr preferRelativeResize="0"/>
          <p:nvPr/>
        </p:nvPicPr>
        <p:blipFill>
          <a:blip r:embed="rId4">
            <a:alphaModFix/>
          </a:blip>
          <a:stretch>
            <a:fillRect/>
          </a:stretch>
        </p:blipFill>
        <p:spPr>
          <a:xfrm>
            <a:off x="4451400" y="820225"/>
            <a:ext cx="7821026" cy="41347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g4097a184f75_0_23"/>
          <p:cNvPicPr preferRelativeResize="0"/>
          <p:nvPr/>
        </p:nvPicPr>
        <p:blipFill rotWithShape="1">
          <a:blip r:embed="rId3">
            <a:alphaModFix amt="50000"/>
          </a:blip>
          <a:srcRect b="0" l="0" r="0" t="0"/>
          <a:stretch/>
        </p:blipFill>
        <p:spPr>
          <a:xfrm>
            <a:off x="0" y="5557792"/>
            <a:ext cx="12192000" cy="1300208"/>
          </a:xfrm>
          <a:prstGeom prst="rect">
            <a:avLst/>
          </a:prstGeom>
          <a:noFill/>
          <a:ln>
            <a:noFill/>
          </a:ln>
        </p:spPr>
      </p:pic>
      <p:sp>
        <p:nvSpPr>
          <p:cNvPr id="169" name="Google Shape;169;g4097a184f75_0_23"/>
          <p:cNvSpPr txBox="1"/>
          <p:nvPr>
            <p:ph type="title"/>
          </p:nvPr>
        </p:nvSpPr>
        <p:spPr>
          <a:xfrm>
            <a:off x="603675" y="302641"/>
            <a:ext cx="10515600" cy="752100"/>
          </a:xfrm>
          <a:prstGeom prst="rect">
            <a:avLst/>
          </a:prstGeom>
        </p:spPr>
        <p:txBody>
          <a:bodyPr anchorCtr="0" anchor="b" bIns="45700" lIns="91425" spcFirstLastPara="1" rIns="91425" wrap="square" tIns="45700">
            <a:normAutofit fontScale="90000"/>
          </a:bodyPr>
          <a:lstStyle/>
          <a:p>
            <a:pPr indent="0" lvl="0" marL="0" rtl="0" algn="l">
              <a:spcBef>
                <a:spcPts val="0"/>
              </a:spcBef>
              <a:spcAft>
                <a:spcPts val="0"/>
              </a:spcAft>
              <a:buNone/>
            </a:pPr>
            <a:r>
              <a:rPr lang="es-ES">
                <a:latin typeface="Roboto"/>
                <a:ea typeface="Roboto"/>
                <a:cs typeface="Roboto"/>
                <a:sym typeface="Roboto"/>
              </a:rPr>
              <a:t>Conclusiones</a:t>
            </a:r>
            <a:endParaRPr>
              <a:latin typeface="Roboto"/>
              <a:ea typeface="Roboto"/>
              <a:cs typeface="Roboto"/>
              <a:sym typeface="Roboto"/>
            </a:endParaRPr>
          </a:p>
        </p:txBody>
      </p:sp>
      <p:sp>
        <p:nvSpPr>
          <p:cNvPr id="170" name="Google Shape;170;g4097a184f75_0_23"/>
          <p:cNvSpPr txBox="1"/>
          <p:nvPr/>
        </p:nvSpPr>
        <p:spPr>
          <a:xfrm>
            <a:off x="603675" y="1179413"/>
            <a:ext cx="10279500" cy="2339700"/>
          </a:xfrm>
          <a:prstGeom prst="rect">
            <a:avLst/>
          </a:prstGeom>
          <a:noFill/>
          <a:ln>
            <a:noFill/>
          </a:ln>
        </p:spPr>
        <p:txBody>
          <a:bodyPr anchorCtr="0" anchor="t" bIns="91425" lIns="91425" spcFirstLastPara="1" rIns="91425" wrap="square" tIns="91425">
            <a:spAutoFit/>
          </a:bodyPr>
          <a:lstStyle/>
          <a:p>
            <a:pPr indent="-406400" lvl="0" marL="457200" rtl="0" algn="l">
              <a:spcBef>
                <a:spcPts val="0"/>
              </a:spcBef>
              <a:spcAft>
                <a:spcPts val="0"/>
              </a:spcAft>
              <a:buClr>
                <a:schemeClr val="dk1"/>
              </a:buClr>
              <a:buSzPts val="2800"/>
              <a:buChar char="●"/>
            </a:pPr>
            <a:r>
              <a:rPr lang="es-ES" sz="2800">
                <a:solidFill>
                  <a:schemeClr val="dk1"/>
                </a:solidFill>
              </a:rPr>
              <a:t>La soberanía criptográfica es posible</a:t>
            </a:r>
            <a:endParaRPr sz="2800">
              <a:solidFill>
                <a:schemeClr val="dk1"/>
              </a:solidFill>
            </a:endParaRPr>
          </a:p>
          <a:p>
            <a:pPr indent="-406400" lvl="0" marL="457200" rtl="0" algn="l">
              <a:spcBef>
                <a:spcPts val="0"/>
              </a:spcBef>
              <a:spcAft>
                <a:spcPts val="0"/>
              </a:spcAft>
              <a:buClr>
                <a:schemeClr val="dk1"/>
              </a:buClr>
              <a:buSzPts val="2800"/>
              <a:buChar char="●"/>
            </a:pPr>
            <a:r>
              <a:rPr lang="es-ES" sz="2800">
                <a:solidFill>
                  <a:schemeClr val="dk1"/>
                </a:solidFill>
              </a:rPr>
              <a:t>Implica responsabilidades</a:t>
            </a:r>
            <a:endParaRPr sz="2800">
              <a:solidFill>
                <a:schemeClr val="dk1"/>
              </a:solidFill>
            </a:endParaRPr>
          </a:p>
          <a:p>
            <a:pPr indent="-406400" lvl="0" marL="457200" rtl="0" algn="l">
              <a:spcBef>
                <a:spcPts val="0"/>
              </a:spcBef>
              <a:spcAft>
                <a:spcPts val="0"/>
              </a:spcAft>
              <a:buClr>
                <a:schemeClr val="dk1"/>
              </a:buClr>
              <a:buSzPts val="2800"/>
              <a:buChar char="●"/>
            </a:pPr>
            <a:r>
              <a:rPr lang="es-ES" sz="2800">
                <a:solidFill>
                  <a:schemeClr val="dk1"/>
                </a:solidFill>
              </a:rPr>
              <a:t>Implica riesgos y en algunos casos puede presentar conflictos con la regulación</a:t>
            </a:r>
            <a:endParaRPr sz="2800">
              <a:solidFill>
                <a:schemeClr val="dk1"/>
              </a:solidFill>
            </a:endParaRPr>
          </a:p>
          <a:p>
            <a:pPr indent="-406400" lvl="0" marL="457200" rtl="0" algn="l">
              <a:spcBef>
                <a:spcPts val="0"/>
              </a:spcBef>
              <a:spcAft>
                <a:spcPts val="0"/>
              </a:spcAft>
              <a:buClr>
                <a:schemeClr val="dk1"/>
              </a:buClr>
              <a:buSzPts val="2800"/>
              <a:buChar char="●"/>
            </a:pPr>
            <a:r>
              <a:rPr lang="es-ES" sz="2800">
                <a:solidFill>
                  <a:schemeClr val="dk1"/>
                </a:solidFill>
              </a:rPr>
              <a:t>Nuestra apuesta:</a:t>
            </a:r>
            <a:endParaRPr sz="2800">
              <a:solidFill>
                <a:schemeClr val="dk1"/>
              </a:solidFill>
            </a:endParaRPr>
          </a:p>
        </p:txBody>
      </p:sp>
      <p:pic>
        <p:nvPicPr>
          <p:cNvPr id="171" name="Google Shape;171;g4097a184f75_0_23" title="Screenshot from 2026-06-18 11-39-38.png"/>
          <p:cNvPicPr preferRelativeResize="0"/>
          <p:nvPr/>
        </p:nvPicPr>
        <p:blipFill>
          <a:blip r:embed="rId4">
            <a:alphaModFix/>
          </a:blip>
          <a:stretch>
            <a:fillRect/>
          </a:stretch>
        </p:blipFill>
        <p:spPr>
          <a:xfrm>
            <a:off x="4246850" y="3048351"/>
            <a:ext cx="4761756" cy="22451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pic>
        <p:nvPicPr>
          <p:cNvPr id="176" name="Google Shape;176;g4097a184f75_0_89"/>
          <p:cNvPicPr preferRelativeResize="0"/>
          <p:nvPr/>
        </p:nvPicPr>
        <p:blipFill rotWithShape="1">
          <a:blip r:embed="rId3">
            <a:alphaModFix amt="50000"/>
          </a:blip>
          <a:srcRect b="0" l="0" r="0" t="0"/>
          <a:stretch/>
        </p:blipFill>
        <p:spPr>
          <a:xfrm>
            <a:off x="0" y="5557792"/>
            <a:ext cx="12192000" cy="1300208"/>
          </a:xfrm>
          <a:prstGeom prst="rect">
            <a:avLst/>
          </a:prstGeom>
          <a:noFill/>
          <a:ln>
            <a:noFill/>
          </a:ln>
        </p:spPr>
      </p:pic>
      <p:sp>
        <p:nvSpPr>
          <p:cNvPr id="177" name="Google Shape;177;g4097a184f75_0_89"/>
          <p:cNvSpPr txBox="1"/>
          <p:nvPr>
            <p:ph type="title"/>
          </p:nvPr>
        </p:nvSpPr>
        <p:spPr>
          <a:xfrm>
            <a:off x="831850" y="1709738"/>
            <a:ext cx="10515600" cy="2852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es-ES">
                <a:latin typeface="Roboto"/>
                <a:ea typeface="Roboto"/>
                <a:cs typeface="Roboto"/>
                <a:sym typeface="Roboto"/>
              </a:rPr>
              <a:t>Material extra (soporte a posibles preguntas)</a:t>
            </a:r>
            <a:endParaRPr>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pic>
        <p:nvPicPr>
          <p:cNvPr id="182" name="Google Shape;182;g4097a184f75_0_29"/>
          <p:cNvPicPr preferRelativeResize="0"/>
          <p:nvPr/>
        </p:nvPicPr>
        <p:blipFill rotWithShape="1">
          <a:blip r:embed="rId3">
            <a:alphaModFix amt="50000"/>
          </a:blip>
          <a:srcRect b="0" l="0" r="0" t="0"/>
          <a:stretch/>
        </p:blipFill>
        <p:spPr>
          <a:xfrm>
            <a:off x="0" y="5557792"/>
            <a:ext cx="12192000" cy="1300208"/>
          </a:xfrm>
          <a:prstGeom prst="rect">
            <a:avLst/>
          </a:prstGeom>
          <a:noFill/>
          <a:ln>
            <a:noFill/>
          </a:ln>
        </p:spPr>
      </p:pic>
      <p:sp>
        <p:nvSpPr>
          <p:cNvPr id="183" name="Google Shape;183;g4097a184f75_0_29"/>
          <p:cNvSpPr txBox="1"/>
          <p:nvPr>
            <p:ph type="title"/>
          </p:nvPr>
        </p:nvSpPr>
        <p:spPr>
          <a:xfrm>
            <a:off x="428000" y="217050"/>
            <a:ext cx="3831300" cy="47292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s-ES">
                <a:latin typeface="Roboto"/>
                <a:ea typeface="Roboto"/>
                <a:cs typeface="Roboto"/>
                <a:sym typeface="Roboto"/>
              </a:rPr>
              <a:t>Proxy Re-Encryption: Historia (i)</a:t>
            </a:r>
            <a:endParaRPr>
              <a:latin typeface="Roboto"/>
              <a:ea typeface="Roboto"/>
              <a:cs typeface="Roboto"/>
              <a:sym typeface="Roboto"/>
            </a:endParaRPr>
          </a:p>
          <a:p>
            <a:pPr indent="0" lvl="0" marL="0" rtl="0" algn="l">
              <a:spcBef>
                <a:spcPts val="0"/>
              </a:spcBef>
              <a:spcAft>
                <a:spcPts val="0"/>
              </a:spcAft>
              <a:buNone/>
            </a:pPr>
            <a:r>
              <a:rPr lang="es-ES">
                <a:latin typeface="Roboto"/>
                <a:ea typeface="Roboto"/>
                <a:cs typeface="Roboto"/>
                <a:sym typeface="Roboto"/>
              </a:rPr>
              <a:t>Blaze, Bleumer, Strauss</a:t>
            </a:r>
            <a:endParaRPr>
              <a:latin typeface="Roboto"/>
              <a:ea typeface="Roboto"/>
              <a:cs typeface="Roboto"/>
              <a:sym typeface="Roboto"/>
            </a:endParaRPr>
          </a:p>
        </p:txBody>
      </p:sp>
      <p:pic>
        <p:nvPicPr>
          <p:cNvPr descr="A blackboard with white text&#10;&#10;Description automatically generated" id="184" name="Google Shape;184;g4097a184f75_0_29"/>
          <p:cNvPicPr preferRelativeResize="0"/>
          <p:nvPr/>
        </p:nvPicPr>
        <p:blipFill rotWithShape="1">
          <a:blip r:embed="rId4">
            <a:alphaModFix/>
          </a:blip>
          <a:srcRect b="0" l="0" r="0" t="0"/>
          <a:stretch/>
        </p:blipFill>
        <p:spPr>
          <a:xfrm>
            <a:off x="4966525" y="651550"/>
            <a:ext cx="6277549" cy="4121199"/>
          </a:xfrm>
          <a:prstGeom prst="rect">
            <a:avLst/>
          </a:prstGeom>
          <a:noFill/>
          <a:ln cap="flat" cmpd="sng" w="57150">
            <a:solidFill>
              <a:srgbClr val="BF9000"/>
            </a:solidFill>
            <a:prstDash val="solid"/>
            <a:round/>
            <a:headEnd len="sm" w="sm" type="none"/>
            <a:tailEnd len="sm" w="sm" type="none"/>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pic>
        <p:nvPicPr>
          <p:cNvPr id="189" name="Google Shape;189;g4097a184f75_0_38"/>
          <p:cNvPicPr preferRelativeResize="0"/>
          <p:nvPr/>
        </p:nvPicPr>
        <p:blipFill rotWithShape="1">
          <a:blip r:embed="rId3">
            <a:alphaModFix amt="50000"/>
          </a:blip>
          <a:srcRect b="0" l="0" r="0" t="0"/>
          <a:stretch/>
        </p:blipFill>
        <p:spPr>
          <a:xfrm>
            <a:off x="0" y="5557792"/>
            <a:ext cx="12192000" cy="1300208"/>
          </a:xfrm>
          <a:prstGeom prst="rect">
            <a:avLst/>
          </a:prstGeom>
          <a:noFill/>
          <a:ln>
            <a:noFill/>
          </a:ln>
        </p:spPr>
      </p:pic>
      <p:sp>
        <p:nvSpPr>
          <p:cNvPr id="190" name="Google Shape;190;g4097a184f75_0_38"/>
          <p:cNvSpPr txBox="1"/>
          <p:nvPr>
            <p:ph type="title"/>
          </p:nvPr>
        </p:nvSpPr>
        <p:spPr>
          <a:xfrm>
            <a:off x="428000" y="217050"/>
            <a:ext cx="3831300" cy="47292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s-ES">
                <a:latin typeface="Roboto"/>
                <a:ea typeface="Roboto"/>
                <a:cs typeface="Roboto"/>
                <a:sym typeface="Roboto"/>
              </a:rPr>
              <a:t>Proxy Re-Encryption: Historia (ii)</a:t>
            </a:r>
            <a:endParaRPr>
              <a:latin typeface="Roboto"/>
              <a:ea typeface="Roboto"/>
              <a:cs typeface="Roboto"/>
              <a:sym typeface="Roboto"/>
            </a:endParaRPr>
          </a:p>
          <a:p>
            <a:pPr indent="0" lvl="0" marL="0" rtl="0" algn="l">
              <a:spcBef>
                <a:spcPts val="0"/>
              </a:spcBef>
              <a:spcAft>
                <a:spcPts val="0"/>
              </a:spcAft>
              <a:buNone/>
            </a:pPr>
            <a:r>
              <a:rPr lang="es-ES">
                <a:latin typeface="Roboto"/>
                <a:ea typeface="Roboto"/>
                <a:cs typeface="Roboto"/>
                <a:sym typeface="Roboto"/>
              </a:rPr>
              <a:t>2005 Ateniese  (Pairings)</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p:txBody>
      </p:sp>
      <p:pic>
        <p:nvPicPr>
          <p:cNvPr descr="A blackboard with white text&#10;&#10;Description automatically generated" id="191" name="Google Shape;191;g4097a184f75_0_38"/>
          <p:cNvPicPr preferRelativeResize="0"/>
          <p:nvPr/>
        </p:nvPicPr>
        <p:blipFill rotWithShape="1">
          <a:blip r:embed="rId4">
            <a:alphaModFix/>
          </a:blip>
          <a:srcRect b="0" l="0" r="0" t="0"/>
          <a:stretch/>
        </p:blipFill>
        <p:spPr>
          <a:xfrm>
            <a:off x="4939560" y="126245"/>
            <a:ext cx="6096000" cy="3796874"/>
          </a:xfrm>
          <a:prstGeom prst="rect">
            <a:avLst/>
          </a:prstGeom>
          <a:noFill/>
          <a:ln cap="flat" cmpd="sng" w="57150">
            <a:solidFill>
              <a:srgbClr val="BF9000"/>
            </a:solidFill>
            <a:prstDash val="solid"/>
            <a:round/>
            <a:headEnd len="sm" w="sm" type="none"/>
            <a:tailEnd len="sm" w="sm" type="none"/>
          </a:ln>
        </p:spPr>
      </p:pic>
      <p:pic>
        <p:nvPicPr>
          <p:cNvPr descr="A black background with white text&#10;&#10;Description automatically generated" id="192" name="Google Shape;192;g4097a184f75_0_38"/>
          <p:cNvPicPr preferRelativeResize="0"/>
          <p:nvPr/>
        </p:nvPicPr>
        <p:blipFill rotWithShape="1">
          <a:blip r:embed="rId5">
            <a:alphaModFix/>
          </a:blip>
          <a:srcRect b="0" l="0" r="0" t="0"/>
          <a:stretch/>
        </p:blipFill>
        <p:spPr>
          <a:xfrm>
            <a:off x="6599281" y="4213007"/>
            <a:ext cx="3853134" cy="1646056"/>
          </a:xfrm>
          <a:prstGeom prst="rect">
            <a:avLst/>
          </a:prstGeom>
          <a:noFill/>
          <a:ln cap="flat" cmpd="sng" w="57150">
            <a:solidFill>
              <a:srgbClr val="BF9000"/>
            </a:solidFill>
            <a:prstDash val="solid"/>
            <a:round/>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g4097a184f75_0_56"/>
          <p:cNvPicPr preferRelativeResize="0"/>
          <p:nvPr/>
        </p:nvPicPr>
        <p:blipFill rotWithShape="1">
          <a:blip r:embed="rId3">
            <a:alphaModFix amt="50000"/>
          </a:blip>
          <a:srcRect b="0" l="0" r="0" t="0"/>
          <a:stretch/>
        </p:blipFill>
        <p:spPr>
          <a:xfrm>
            <a:off x="0" y="5557792"/>
            <a:ext cx="12192000" cy="1300208"/>
          </a:xfrm>
          <a:prstGeom prst="rect">
            <a:avLst/>
          </a:prstGeom>
          <a:noFill/>
          <a:ln>
            <a:noFill/>
          </a:ln>
        </p:spPr>
      </p:pic>
      <p:pic>
        <p:nvPicPr>
          <p:cNvPr descr="A table with black text&#10;&#10;Description automatically generated" id="198" name="Google Shape;198;g4097a184f75_0_56"/>
          <p:cNvPicPr preferRelativeResize="0"/>
          <p:nvPr/>
        </p:nvPicPr>
        <p:blipFill rotWithShape="1">
          <a:blip r:embed="rId4">
            <a:alphaModFix/>
          </a:blip>
          <a:srcRect b="0" l="0" r="0" t="0"/>
          <a:stretch/>
        </p:blipFill>
        <p:spPr>
          <a:xfrm>
            <a:off x="1042356" y="1387716"/>
            <a:ext cx="10107283" cy="3874984"/>
          </a:xfrm>
          <a:prstGeom prst="rect">
            <a:avLst/>
          </a:prstGeom>
          <a:noFill/>
          <a:ln cap="flat" cmpd="sng" w="57150">
            <a:solidFill>
              <a:srgbClr val="BF9000"/>
            </a:solidFill>
            <a:prstDash val="solid"/>
            <a:round/>
            <a:headEnd len="sm" w="sm" type="none"/>
            <a:tailEnd len="sm" w="sm" type="none"/>
          </a:ln>
        </p:spPr>
      </p:pic>
      <p:sp>
        <p:nvSpPr>
          <p:cNvPr id="199" name="Google Shape;199;g4097a184f75_0_56"/>
          <p:cNvSpPr txBox="1"/>
          <p:nvPr>
            <p:ph type="title"/>
          </p:nvPr>
        </p:nvSpPr>
        <p:spPr>
          <a:xfrm>
            <a:off x="928800" y="334725"/>
            <a:ext cx="10334400" cy="10530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None/>
            </a:pPr>
            <a:r>
              <a:rPr lang="es-ES">
                <a:latin typeface="Roboto"/>
                <a:ea typeface="Roboto"/>
                <a:cs typeface="Roboto"/>
                <a:sym typeface="Roboto"/>
              </a:rPr>
              <a:t>Proxy Re-Encryption: Historia (iii)</a:t>
            </a:r>
            <a:endParaRPr>
              <a:latin typeface="Roboto"/>
              <a:ea typeface="Roboto"/>
              <a:cs typeface="Roboto"/>
              <a:sym typeface="Roboto"/>
            </a:endParaRPr>
          </a:p>
          <a:p>
            <a:pPr indent="0" lvl="0" marL="0" rtl="0" algn="l">
              <a:spcBef>
                <a:spcPts val="0"/>
              </a:spcBef>
              <a:spcAft>
                <a:spcPts val="0"/>
              </a:spcAft>
              <a:buNone/>
            </a:pPr>
            <a:r>
              <a:rPr lang="es-ES">
                <a:latin typeface="Roboto"/>
                <a:ea typeface="Roboto"/>
                <a:cs typeface="Roboto"/>
                <a:sym typeface="Roboto"/>
              </a:rPr>
              <a:t>Wall, Bob, and Patrick Walsh. 2018.</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pic>
        <p:nvPicPr>
          <p:cNvPr id="204" name="Google Shape;204;g4097a184f75_0_65"/>
          <p:cNvPicPr preferRelativeResize="0"/>
          <p:nvPr/>
        </p:nvPicPr>
        <p:blipFill rotWithShape="1">
          <a:blip r:embed="rId3">
            <a:alphaModFix amt="50000"/>
          </a:blip>
          <a:srcRect b="0" l="0" r="0" t="0"/>
          <a:stretch/>
        </p:blipFill>
        <p:spPr>
          <a:xfrm>
            <a:off x="0" y="5557792"/>
            <a:ext cx="12192000" cy="1300208"/>
          </a:xfrm>
          <a:prstGeom prst="rect">
            <a:avLst/>
          </a:prstGeom>
          <a:noFill/>
          <a:ln>
            <a:noFill/>
          </a:ln>
        </p:spPr>
      </p:pic>
      <p:sp>
        <p:nvSpPr>
          <p:cNvPr id="205" name="Google Shape;205;g4097a184f75_0_65"/>
          <p:cNvSpPr txBox="1"/>
          <p:nvPr>
            <p:ph type="title"/>
          </p:nvPr>
        </p:nvSpPr>
        <p:spPr>
          <a:xfrm>
            <a:off x="928800" y="334725"/>
            <a:ext cx="10334400" cy="10530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None/>
            </a:pPr>
            <a:r>
              <a:rPr lang="es-ES">
                <a:latin typeface="Roboto"/>
                <a:ea typeface="Roboto"/>
                <a:cs typeface="Roboto"/>
                <a:sym typeface="Roboto"/>
              </a:rPr>
              <a:t>PQC: Desafío ante el ruido atmosférico</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p:txBody>
      </p:sp>
      <p:pic>
        <p:nvPicPr>
          <p:cNvPr id="206" name="Google Shape;206;g4097a184f75_0_65" title="Screenshot from 2026-06-18 11-31-08.png"/>
          <p:cNvPicPr preferRelativeResize="0"/>
          <p:nvPr/>
        </p:nvPicPr>
        <p:blipFill>
          <a:blip r:embed="rId4">
            <a:alphaModFix/>
          </a:blip>
          <a:stretch>
            <a:fillRect/>
          </a:stretch>
        </p:blipFill>
        <p:spPr>
          <a:xfrm>
            <a:off x="786225" y="1299275"/>
            <a:ext cx="5704151" cy="3047350"/>
          </a:xfrm>
          <a:prstGeom prst="rect">
            <a:avLst/>
          </a:prstGeom>
          <a:noFill/>
          <a:ln>
            <a:noFill/>
          </a:ln>
        </p:spPr>
      </p:pic>
      <p:pic>
        <p:nvPicPr>
          <p:cNvPr id="207" name="Google Shape;207;g4097a184f75_0_65" title="Screenshot from 2026-06-18 11-31-20.png"/>
          <p:cNvPicPr preferRelativeResize="0"/>
          <p:nvPr/>
        </p:nvPicPr>
        <p:blipFill>
          <a:blip r:embed="rId5">
            <a:alphaModFix/>
          </a:blip>
          <a:stretch>
            <a:fillRect/>
          </a:stretch>
        </p:blipFill>
        <p:spPr>
          <a:xfrm>
            <a:off x="6490376" y="1388413"/>
            <a:ext cx="5396822" cy="286907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pic>
        <p:nvPicPr>
          <p:cNvPr id="212" name="Google Shape;212;g4097a184f75_0_80"/>
          <p:cNvPicPr preferRelativeResize="0"/>
          <p:nvPr/>
        </p:nvPicPr>
        <p:blipFill rotWithShape="1">
          <a:blip r:embed="rId3">
            <a:alphaModFix amt="50000"/>
          </a:blip>
          <a:srcRect b="0" l="0" r="0" t="0"/>
          <a:stretch/>
        </p:blipFill>
        <p:spPr>
          <a:xfrm>
            <a:off x="0" y="5557792"/>
            <a:ext cx="12192000" cy="1300208"/>
          </a:xfrm>
          <a:prstGeom prst="rect">
            <a:avLst/>
          </a:prstGeom>
          <a:noFill/>
          <a:ln>
            <a:noFill/>
          </a:ln>
        </p:spPr>
      </p:pic>
      <p:sp>
        <p:nvSpPr>
          <p:cNvPr id="213" name="Google Shape;213;g4097a184f75_0_80"/>
          <p:cNvSpPr txBox="1"/>
          <p:nvPr>
            <p:ph type="title"/>
          </p:nvPr>
        </p:nvSpPr>
        <p:spPr>
          <a:xfrm>
            <a:off x="928800" y="334725"/>
            <a:ext cx="10334400" cy="18660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None/>
            </a:pPr>
            <a:r>
              <a:rPr lang="es-ES">
                <a:latin typeface="Roboto"/>
                <a:ea typeface="Roboto"/>
                <a:cs typeface="Roboto"/>
                <a:sym typeface="Roboto"/>
              </a:rPr>
              <a:t>PQC: EDHOC-PQ y autenticaci</a:t>
            </a:r>
            <a:r>
              <a:rPr lang="es-ES">
                <a:latin typeface="Roboto"/>
                <a:ea typeface="Roboto"/>
                <a:cs typeface="Roboto"/>
                <a:sym typeface="Roboto"/>
              </a:rPr>
              <a:t>ón implícita aunque repudiable ML-KEM para ahorrar ancho de banda</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p:txBody>
      </p:sp>
      <p:pic>
        <p:nvPicPr>
          <p:cNvPr id="214" name="Google Shape;214;g4097a184f75_0_80" title="Screenshot from 2026-06-18 11-33-45.png"/>
          <p:cNvPicPr preferRelativeResize="0"/>
          <p:nvPr/>
        </p:nvPicPr>
        <p:blipFill>
          <a:blip r:embed="rId4">
            <a:alphaModFix/>
          </a:blip>
          <a:stretch>
            <a:fillRect/>
          </a:stretch>
        </p:blipFill>
        <p:spPr>
          <a:xfrm>
            <a:off x="166325" y="1902863"/>
            <a:ext cx="5703986" cy="3052266"/>
          </a:xfrm>
          <a:prstGeom prst="rect">
            <a:avLst/>
          </a:prstGeom>
          <a:noFill/>
          <a:ln>
            <a:noFill/>
          </a:ln>
        </p:spPr>
      </p:pic>
      <p:pic>
        <p:nvPicPr>
          <p:cNvPr id="215" name="Google Shape;215;g4097a184f75_0_80" title="Screenshot from 2026-06-18 11-31-35.png"/>
          <p:cNvPicPr preferRelativeResize="0"/>
          <p:nvPr/>
        </p:nvPicPr>
        <p:blipFill>
          <a:blip r:embed="rId5">
            <a:alphaModFix/>
          </a:blip>
          <a:stretch>
            <a:fillRect/>
          </a:stretch>
        </p:blipFill>
        <p:spPr>
          <a:xfrm>
            <a:off x="6078361" y="2088825"/>
            <a:ext cx="6016889" cy="280824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pic>
        <p:nvPicPr>
          <p:cNvPr id="91" name="Google Shape;91;g4097030965a_0_9"/>
          <p:cNvPicPr preferRelativeResize="0"/>
          <p:nvPr/>
        </p:nvPicPr>
        <p:blipFill rotWithShape="1">
          <a:blip r:embed="rId3">
            <a:alphaModFix amt="50000"/>
          </a:blip>
          <a:srcRect b="0" l="0" r="0" t="0"/>
          <a:stretch/>
        </p:blipFill>
        <p:spPr>
          <a:xfrm>
            <a:off x="0" y="5557792"/>
            <a:ext cx="12192000" cy="1300208"/>
          </a:xfrm>
          <a:prstGeom prst="rect">
            <a:avLst/>
          </a:prstGeom>
          <a:noFill/>
          <a:ln>
            <a:noFill/>
          </a:ln>
        </p:spPr>
      </p:pic>
      <p:sp>
        <p:nvSpPr>
          <p:cNvPr id="92" name="Google Shape;92;g4097030965a_0_9"/>
          <p:cNvSpPr txBox="1"/>
          <p:nvPr>
            <p:ph type="title"/>
          </p:nvPr>
        </p:nvSpPr>
        <p:spPr>
          <a:xfrm>
            <a:off x="831850" y="1709738"/>
            <a:ext cx="10515600" cy="2852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es-ES">
                <a:latin typeface="Roboto"/>
                <a:ea typeface="Roboto"/>
                <a:cs typeface="Roboto"/>
                <a:sym typeface="Roboto"/>
              </a:rPr>
              <a:t>Criptografía</a:t>
            </a:r>
            <a:endParaRPr>
              <a:latin typeface="Roboto"/>
              <a:ea typeface="Roboto"/>
              <a:cs typeface="Roboto"/>
              <a:sym typeface="Roboto"/>
            </a:endParaRPr>
          </a:p>
        </p:txBody>
      </p:sp>
      <p:sp>
        <p:nvSpPr>
          <p:cNvPr id="93" name="Google Shape;93;g4097030965a_0_9"/>
          <p:cNvSpPr txBox="1"/>
          <p:nvPr>
            <p:ph idx="1" type="body"/>
          </p:nvPr>
        </p:nvSpPr>
        <p:spPr>
          <a:xfrm>
            <a:off x="831850" y="4589463"/>
            <a:ext cx="10515600" cy="15003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s-ES">
                <a:latin typeface="Roboto"/>
                <a:ea typeface="Roboto"/>
                <a:cs typeface="Roboto"/>
                <a:sym typeface="Roboto"/>
              </a:rPr>
              <a:t>Implicaciones de diseño en sistemas de criptografía aplicada</a:t>
            </a:r>
            <a:endParaRPr>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pic>
        <p:nvPicPr>
          <p:cNvPr id="98" name="Google Shape;98;g4097030965a_0_17"/>
          <p:cNvPicPr preferRelativeResize="0"/>
          <p:nvPr/>
        </p:nvPicPr>
        <p:blipFill rotWithShape="1">
          <a:blip r:embed="rId3">
            <a:alphaModFix amt="50000"/>
          </a:blip>
          <a:srcRect b="0" l="0" r="0" t="0"/>
          <a:stretch/>
        </p:blipFill>
        <p:spPr>
          <a:xfrm>
            <a:off x="0" y="5557792"/>
            <a:ext cx="12192000" cy="1300208"/>
          </a:xfrm>
          <a:prstGeom prst="rect">
            <a:avLst/>
          </a:prstGeom>
          <a:noFill/>
          <a:ln>
            <a:noFill/>
          </a:ln>
        </p:spPr>
      </p:pic>
      <p:sp>
        <p:nvSpPr>
          <p:cNvPr id="99" name="Google Shape;99;g4097030965a_0_17"/>
          <p:cNvSpPr txBox="1"/>
          <p:nvPr>
            <p:ph type="title"/>
          </p:nvPr>
        </p:nvSpPr>
        <p:spPr>
          <a:xfrm>
            <a:off x="839788"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s-ES">
                <a:latin typeface="Roboto"/>
                <a:ea typeface="Roboto"/>
                <a:cs typeface="Roboto"/>
                <a:sym typeface="Roboto"/>
              </a:rPr>
              <a:t>La Ilusión de la "Seguridad Transparente"</a:t>
            </a:r>
            <a:endParaRPr>
              <a:latin typeface="Roboto"/>
              <a:ea typeface="Roboto"/>
              <a:cs typeface="Roboto"/>
              <a:sym typeface="Roboto"/>
            </a:endParaRPr>
          </a:p>
        </p:txBody>
      </p:sp>
      <p:sp>
        <p:nvSpPr>
          <p:cNvPr id="100" name="Google Shape;100;g4097030965a_0_17"/>
          <p:cNvSpPr txBox="1"/>
          <p:nvPr>
            <p:ph idx="2" type="body"/>
          </p:nvPr>
        </p:nvSpPr>
        <p:spPr>
          <a:xfrm>
            <a:off x="839800" y="2505075"/>
            <a:ext cx="10197000" cy="2700300"/>
          </a:xfrm>
          <a:prstGeom prst="rect">
            <a:avLst/>
          </a:prstGeom>
        </p:spPr>
        <p:txBody>
          <a:bodyPr anchorCtr="0" anchor="t" bIns="45700" lIns="91425" spcFirstLastPara="1" rIns="91425" wrap="square" tIns="45700">
            <a:normAutofit/>
          </a:bodyPr>
          <a:lstStyle/>
          <a:p>
            <a:pPr indent="-342900" lvl="0" marL="457200" rtl="0" algn="l">
              <a:spcBef>
                <a:spcPts val="1000"/>
              </a:spcBef>
              <a:spcAft>
                <a:spcPts val="0"/>
              </a:spcAft>
              <a:buSzPts val="1800"/>
              <a:buChar char="●"/>
            </a:pPr>
            <a:r>
              <a:rPr lang="es-ES"/>
              <a:t>Cifrado en tránsito (TLS/HTTPS): Protege el "tubo", no la información.</a:t>
            </a:r>
            <a:endParaRPr/>
          </a:p>
          <a:p>
            <a:pPr indent="-342900" lvl="0" marL="457200" rtl="0" algn="l">
              <a:spcBef>
                <a:spcPts val="0"/>
              </a:spcBef>
              <a:spcAft>
                <a:spcPts val="0"/>
              </a:spcAft>
              <a:buSzPts val="1800"/>
              <a:buChar char="●"/>
            </a:pPr>
            <a:r>
              <a:rPr lang="es-ES"/>
              <a:t>Cifrado en reposo (FDE/TDE): Protege el disco físico, no el acceso lógico.</a:t>
            </a:r>
            <a:endParaRPr/>
          </a:p>
          <a:p>
            <a:pPr indent="-342900" lvl="0" marL="457200" rtl="0" algn="l">
              <a:spcBef>
                <a:spcPts val="0"/>
              </a:spcBef>
              <a:spcAft>
                <a:spcPts val="0"/>
              </a:spcAft>
              <a:buSzPts val="1800"/>
              <a:buChar char="●"/>
            </a:pPr>
            <a:r>
              <a:rPr lang="es-ES"/>
              <a:t>Criptografía "Transparente": El dato siempre acaba en texto plano en el backend.</a:t>
            </a:r>
            <a:endParaRPr/>
          </a:p>
        </p:txBody>
      </p:sp>
      <p:pic>
        <p:nvPicPr>
          <p:cNvPr descr="Open safe (Provided by Getty Images)" id="101" name="Google Shape;101;g4097030965a_0_17"/>
          <p:cNvPicPr preferRelativeResize="0"/>
          <p:nvPr/>
        </p:nvPicPr>
        <p:blipFill>
          <a:blip r:embed="rId4">
            <a:alphaModFix/>
          </a:blip>
          <a:stretch>
            <a:fillRect/>
          </a:stretch>
        </p:blipFill>
        <p:spPr>
          <a:xfrm>
            <a:off x="10594500" y="1336024"/>
            <a:ext cx="1262776" cy="11690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pic>
        <p:nvPicPr>
          <p:cNvPr id="106" name="Google Shape;106;g4097734c208_0_49"/>
          <p:cNvPicPr preferRelativeResize="0"/>
          <p:nvPr/>
        </p:nvPicPr>
        <p:blipFill rotWithShape="1">
          <a:blip r:embed="rId3">
            <a:alphaModFix amt="50000"/>
          </a:blip>
          <a:srcRect b="0" l="0" r="0" t="0"/>
          <a:stretch/>
        </p:blipFill>
        <p:spPr>
          <a:xfrm>
            <a:off x="0" y="5557792"/>
            <a:ext cx="12192000" cy="1300208"/>
          </a:xfrm>
          <a:prstGeom prst="rect">
            <a:avLst/>
          </a:prstGeom>
          <a:noFill/>
          <a:ln>
            <a:noFill/>
          </a:ln>
        </p:spPr>
      </p:pic>
      <p:sp>
        <p:nvSpPr>
          <p:cNvPr id="107" name="Google Shape;107;g4097734c208_0_49"/>
          <p:cNvSpPr txBox="1"/>
          <p:nvPr>
            <p:ph type="title"/>
          </p:nvPr>
        </p:nvSpPr>
        <p:spPr>
          <a:xfrm>
            <a:off x="839788"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s-ES">
                <a:latin typeface="Roboto"/>
                <a:ea typeface="Roboto"/>
                <a:cs typeface="Roboto"/>
                <a:sym typeface="Roboto"/>
              </a:rPr>
              <a:t>¿Soberanía relativa y condicional?</a:t>
            </a:r>
            <a:endParaRPr>
              <a:latin typeface="Roboto"/>
              <a:ea typeface="Roboto"/>
              <a:cs typeface="Roboto"/>
              <a:sym typeface="Roboto"/>
            </a:endParaRPr>
          </a:p>
        </p:txBody>
      </p:sp>
      <p:pic>
        <p:nvPicPr>
          <p:cNvPr id="108" name="Google Shape;108;g4097734c208_0_49" title="Screenshot from 2026-06-17 16-30-17.png"/>
          <p:cNvPicPr preferRelativeResize="0"/>
          <p:nvPr/>
        </p:nvPicPr>
        <p:blipFill>
          <a:blip r:embed="rId4">
            <a:alphaModFix/>
          </a:blip>
          <a:stretch>
            <a:fillRect/>
          </a:stretch>
        </p:blipFill>
        <p:spPr>
          <a:xfrm>
            <a:off x="4937102" y="1404837"/>
            <a:ext cx="5808442" cy="4048325"/>
          </a:xfrm>
          <a:prstGeom prst="rect">
            <a:avLst/>
          </a:prstGeom>
          <a:noFill/>
          <a:ln>
            <a:noFill/>
          </a:ln>
        </p:spPr>
      </p:pic>
      <p:sp>
        <p:nvSpPr>
          <p:cNvPr id="109" name="Google Shape;109;g4097734c208_0_49"/>
          <p:cNvSpPr txBox="1"/>
          <p:nvPr/>
        </p:nvSpPr>
        <p:spPr>
          <a:xfrm>
            <a:off x="695550" y="1690825"/>
            <a:ext cx="3185700" cy="3797700"/>
          </a:xfrm>
          <a:prstGeom prst="rect">
            <a:avLst/>
          </a:prstGeom>
          <a:noFill/>
          <a:ln>
            <a:noFill/>
          </a:ln>
        </p:spPr>
        <p:txBody>
          <a:bodyPr anchorCtr="0" anchor="t" bIns="91425" lIns="91425" spcFirstLastPara="1" rIns="91425" wrap="square" tIns="91425">
            <a:noAutofit/>
          </a:bodyPr>
          <a:lstStyle/>
          <a:p>
            <a:pPr indent="-406400" lvl="0" marL="457200" rtl="0" algn="l">
              <a:spcBef>
                <a:spcPts val="0"/>
              </a:spcBef>
              <a:spcAft>
                <a:spcPts val="0"/>
              </a:spcAft>
              <a:buClr>
                <a:schemeClr val="dk1"/>
              </a:buClr>
              <a:buSzPts val="2800"/>
              <a:buChar char="●"/>
            </a:pPr>
            <a:r>
              <a:rPr lang="es-ES" sz="2800">
                <a:solidFill>
                  <a:schemeClr val="dk1"/>
                </a:solidFill>
              </a:rPr>
              <a:t>Soberanía "Fake" (TLS Delegado) 2014</a:t>
            </a:r>
            <a:endParaRPr sz="2800">
              <a:solidFill>
                <a:schemeClr val="dk1"/>
              </a:solidFill>
            </a:endParaRPr>
          </a:p>
          <a:p>
            <a:pPr indent="-406400" lvl="0" marL="457200" rtl="0" algn="l">
              <a:spcBef>
                <a:spcPts val="0"/>
              </a:spcBef>
              <a:spcAft>
                <a:spcPts val="0"/>
              </a:spcAft>
              <a:buClr>
                <a:schemeClr val="dk1"/>
              </a:buClr>
              <a:buSzPts val="2800"/>
              <a:buChar char="●"/>
            </a:pPr>
            <a:r>
              <a:rPr lang="es-ES" sz="2800">
                <a:solidFill>
                  <a:schemeClr val="dk1"/>
                </a:solidFill>
              </a:rPr>
              <a:t>Soberanía Real (Iniciativas Abiertas): ACME y Let's Encrypt. 2015</a:t>
            </a:r>
            <a:endParaRPr sz="28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id="114" name="Google Shape;114;g4097734c208_0_9"/>
          <p:cNvPicPr preferRelativeResize="0"/>
          <p:nvPr/>
        </p:nvPicPr>
        <p:blipFill rotWithShape="1">
          <a:blip r:embed="rId3">
            <a:alphaModFix amt="50000"/>
          </a:blip>
          <a:srcRect b="0" l="0" r="0" t="0"/>
          <a:stretch/>
        </p:blipFill>
        <p:spPr>
          <a:xfrm>
            <a:off x="0" y="5557792"/>
            <a:ext cx="12192000" cy="1300208"/>
          </a:xfrm>
          <a:prstGeom prst="rect">
            <a:avLst/>
          </a:prstGeom>
          <a:noFill/>
          <a:ln>
            <a:noFill/>
          </a:ln>
        </p:spPr>
      </p:pic>
      <p:sp>
        <p:nvSpPr>
          <p:cNvPr id="115" name="Google Shape;115;g4097734c208_0_9"/>
          <p:cNvSpPr txBox="1"/>
          <p:nvPr>
            <p:ph type="title"/>
          </p:nvPr>
        </p:nvSpPr>
        <p:spPr>
          <a:xfrm>
            <a:off x="839788"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s-ES">
                <a:latin typeface="Roboto"/>
                <a:ea typeface="Roboto"/>
                <a:cs typeface="Roboto"/>
                <a:sym typeface="Roboto"/>
              </a:rPr>
              <a:t>Implicaciones sobre la Soberanía</a:t>
            </a:r>
            <a:endParaRPr>
              <a:latin typeface="Roboto"/>
              <a:ea typeface="Roboto"/>
              <a:cs typeface="Roboto"/>
              <a:sym typeface="Roboto"/>
            </a:endParaRPr>
          </a:p>
        </p:txBody>
      </p:sp>
      <p:sp>
        <p:nvSpPr>
          <p:cNvPr id="116" name="Google Shape;116;g4097734c208_0_9"/>
          <p:cNvSpPr txBox="1"/>
          <p:nvPr>
            <p:ph idx="2" type="body"/>
          </p:nvPr>
        </p:nvSpPr>
        <p:spPr>
          <a:xfrm>
            <a:off x="839800" y="2505075"/>
            <a:ext cx="10197000" cy="2700300"/>
          </a:xfrm>
          <a:prstGeom prst="rect">
            <a:avLst/>
          </a:prstGeom>
        </p:spPr>
        <p:txBody>
          <a:bodyPr anchorCtr="0" anchor="t" bIns="45700" lIns="91425" spcFirstLastPara="1" rIns="91425" wrap="square" tIns="45700">
            <a:normAutofit/>
          </a:bodyPr>
          <a:lstStyle/>
          <a:p>
            <a:pPr indent="-342900" lvl="0" marL="457200" rtl="0" algn="l">
              <a:spcBef>
                <a:spcPts val="1000"/>
              </a:spcBef>
              <a:spcAft>
                <a:spcPts val="0"/>
              </a:spcAft>
              <a:buSzPts val="1800"/>
              <a:buChar char="●"/>
            </a:pPr>
            <a:r>
              <a:rPr lang="es-ES"/>
              <a:t>Ejemplo: PGP Phil Zimmermann (1991) Criptograf</a:t>
            </a:r>
            <a:r>
              <a:rPr lang="es-ES"/>
              <a:t>ía de clave pública descentralizada a nivel de redes de confianza para autenticar y establecer comunicaciones confidenciales a nivel de los usuarios.</a:t>
            </a:r>
            <a:endParaRPr/>
          </a:p>
          <a:p>
            <a:pPr indent="-342900" lvl="0" marL="457200" rtl="0" algn="l">
              <a:spcBef>
                <a:spcPts val="0"/>
              </a:spcBef>
              <a:spcAft>
                <a:spcPts val="0"/>
              </a:spcAft>
              <a:buSzPts val="1800"/>
              <a:buChar char="●"/>
            </a:pPr>
            <a:r>
              <a:rPr lang="es-ES"/>
              <a:t>El paradigma Bitcoin / DLTs: "Not your keys, not your coins".</a:t>
            </a:r>
            <a:endParaRPr/>
          </a:p>
        </p:txBody>
      </p:sp>
      <p:pic>
        <p:nvPicPr>
          <p:cNvPr descr="Blockchain technology. Bitcoin, digital cryptocurrency concept background for web, print. Online cloud computing, crypro currency. F (Provided by Getty Images)" id="117" name="Google Shape;117;g4097734c208_0_9"/>
          <p:cNvPicPr preferRelativeResize="0"/>
          <p:nvPr/>
        </p:nvPicPr>
        <p:blipFill>
          <a:blip r:embed="rId4">
            <a:alphaModFix/>
          </a:blip>
          <a:stretch>
            <a:fillRect/>
          </a:stretch>
        </p:blipFill>
        <p:spPr>
          <a:xfrm>
            <a:off x="10295800" y="1216425"/>
            <a:ext cx="1200251" cy="11996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pic>
        <p:nvPicPr>
          <p:cNvPr id="122" name="Google Shape;122;g4097734c208_0_18"/>
          <p:cNvPicPr preferRelativeResize="0"/>
          <p:nvPr/>
        </p:nvPicPr>
        <p:blipFill rotWithShape="1">
          <a:blip r:embed="rId3">
            <a:alphaModFix amt="50000"/>
          </a:blip>
          <a:srcRect b="0" l="0" r="0" t="0"/>
          <a:stretch/>
        </p:blipFill>
        <p:spPr>
          <a:xfrm>
            <a:off x="0" y="5557792"/>
            <a:ext cx="12192000" cy="1300208"/>
          </a:xfrm>
          <a:prstGeom prst="rect">
            <a:avLst/>
          </a:prstGeom>
          <a:noFill/>
          <a:ln>
            <a:noFill/>
          </a:ln>
        </p:spPr>
      </p:pic>
      <p:sp>
        <p:nvSpPr>
          <p:cNvPr id="123" name="Google Shape;123;g4097734c208_0_18"/>
          <p:cNvSpPr txBox="1"/>
          <p:nvPr>
            <p:ph type="title"/>
          </p:nvPr>
        </p:nvSpPr>
        <p:spPr>
          <a:xfrm>
            <a:off x="839788"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s-ES">
                <a:latin typeface="Roboto"/>
                <a:ea typeface="Roboto"/>
                <a:cs typeface="Roboto"/>
                <a:sym typeface="Roboto"/>
              </a:rPr>
              <a:t>Esquemas criptográficos innovadores</a:t>
            </a:r>
            <a:endParaRPr>
              <a:latin typeface="Roboto"/>
              <a:ea typeface="Roboto"/>
              <a:cs typeface="Roboto"/>
              <a:sym typeface="Roboto"/>
            </a:endParaRPr>
          </a:p>
        </p:txBody>
      </p:sp>
      <p:sp>
        <p:nvSpPr>
          <p:cNvPr id="124" name="Google Shape;124;g4097734c208_0_18"/>
          <p:cNvSpPr txBox="1"/>
          <p:nvPr>
            <p:ph idx="2" type="body"/>
          </p:nvPr>
        </p:nvSpPr>
        <p:spPr>
          <a:xfrm>
            <a:off x="839800" y="1528600"/>
            <a:ext cx="10197000" cy="538800"/>
          </a:xfrm>
          <a:prstGeom prst="rect">
            <a:avLst/>
          </a:prstGeom>
        </p:spPr>
        <p:txBody>
          <a:bodyPr anchorCtr="0" anchor="t" bIns="45700" lIns="91425" spcFirstLastPara="1" rIns="91425" wrap="square" tIns="45700">
            <a:normAutofit/>
          </a:bodyPr>
          <a:lstStyle/>
          <a:p>
            <a:pPr indent="-342900" lvl="0" marL="457200" rtl="0" algn="l">
              <a:spcBef>
                <a:spcPts val="1000"/>
              </a:spcBef>
              <a:spcAft>
                <a:spcPts val="0"/>
              </a:spcAft>
              <a:buSzPts val="1800"/>
              <a:buChar char="●"/>
            </a:pPr>
            <a:r>
              <a:rPr lang="es-ES"/>
              <a:t>Un ejemplo: Proxy Re-Encryption</a:t>
            </a:r>
            <a:endParaRPr/>
          </a:p>
        </p:txBody>
      </p:sp>
      <p:pic>
        <p:nvPicPr>
          <p:cNvPr descr="A black background with white text and symbols&#10;&#10;Description automatically generated" id="125" name="Google Shape;125;g4097734c208_0_18"/>
          <p:cNvPicPr preferRelativeResize="0"/>
          <p:nvPr/>
        </p:nvPicPr>
        <p:blipFill rotWithShape="1">
          <a:blip r:embed="rId4">
            <a:alphaModFix/>
          </a:blip>
          <a:srcRect b="0" l="0" r="0" t="0"/>
          <a:stretch/>
        </p:blipFill>
        <p:spPr>
          <a:xfrm>
            <a:off x="2943425" y="2166575"/>
            <a:ext cx="6936001" cy="3292050"/>
          </a:xfrm>
          <a:prstGeom prst="rect">
            <a:avLst/>
          </a:prstGeom>
          <a:noFill/>
          <a:ln cap="flat" cmpd="sng" w="57150">
            <a:solidFill>
              <a:srgbClr val="BF9000"/>
            </a:solidFill>
            <a:prstDash val="solid"/>
            <a:round/>
            <a:headEnd len="sm" w="sm" type="none"/>
            <a:tailEnd len="sm" w="sm" type="none"/>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pic>
        <p:nvPicPr>
          <p:cNvPr id="130" name="Google Shape;130;g4097734c208_0_41"/>
          <p:cNvPicPr preferRelativeResize="0"/>
          <p:nvPr/>
        </p:nvPicPr>
        <p:blipFill rotWithShape="1">
          <a:blip r:embed="rId3">
            <a:alphaModFix amt="50000"/>
          </a:blip>
          <a:srcRect b="0" l="0" r="0" t="0"/>
          <a:stretch/>
        </p:blipFill>
        <p:spPr>
          <a:xfrm>
            <a:off x="0" y="5557792"/>
            <a:ext cx="12192000" cy="1300208"/>
          </a:xfrm>
          <a:prstGeom prst="rect">
            <a:avLst/>
          </a:prstGeom>
          <a:noFill/>
          <a:ln>
            <a:noFill/>
          </a:ln>
        </p:spPr>
      </p:pic>
      <p:sp>
        <p:nvSpPr>
          <p:cNvPr id="131" name="Google Shape;131;g4097734c208_0_41"/>
          <p:cNvSpPr txBox="1"/>
          <p:nvPr>
            <p:ph type="title"/>
          </p:nvPr>
        </p:nvSpPr>
        <p:spPr>
          <a:xfrm>
            <a:off x="421300" y="365125"/>
            <a:ext cx="3819300" cy="3850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s-ES">
                <a:latin typeface="Roboto"/>
                <a:ea typeface="Roboto"/>
                <a:cs typeface="Roboto"/>
                <a:sym typeface="Roboto"/>
              </a:rPr>
              <a:t>Ejemplo de</a:t>
            </a:r>
            <a:br>
              <a:rPr lang="es-ES">
                <a:latin typeface="Roboto"/>
                <a:ea typeface="Roboto"/>
                <a:cs typeface="Roboto"/>
                <a:sym typeface="Roboto"/>
              </a:rPr>
            </a:br>
            <a:r>
              <a:rPr lang="es-ES">
                <a:latin typeface="Roboto"/>
                <a:ea typeface="Roboto"/>
                <a:cs typeface="Roboto"/>
                <a:sym typeface="Roboto"/>
              </a:rPr>
              <a:t>Arquitectura</a:t>
            </a:r>
            <a:br>
              <a:rPr lang="es-ES">
                <a:latin typeface="Roboto"/>
                <a:ea typeface="Roboto"/>
                <a:cs typeface="Roboto"/>
                <a:sym typeface="Roboto"/>
              </a:rPr>
            </a:br>
            <a:r>
              <a:rPr lang="es-ES">
                <a:latin typeface="Roboto"/>
                <a:ea typeface="Roboto"/>
                <a:cs typeface="Roboto"/>
                <a:sym typeface="Roboto"/>
              </a:rPr>
              <a:t>básica PRE</a:t>
            </a:r>
            <a:endParaRPr>
              <a:latin typeface="Roboto"/>
              <a:ea typeface="Roboto"/>
              <a:cs typeface="Roboto"/>
              <a:sym typeface="Roboto"/>
            </a:endParaRPr>
          </a:p>
        </p:txBody>
      </p:sp>
      <p:pic>
        <p:nvPicPr>
          <p:cNvPr descr="A blackboard with writing on it&#10;&#10;Description automatically generated" id="132" name="Google Shape;132;g4097734c208_0_41"/>
          <p:cNvPicPr preferRelativeResize="0"/>
          <p:nvPr/>
        </p:nvPicPr>
        <p:blipFill rotWithShape="1">
          <a:blip r:embed="rId4">
            <a:alphaModFix/>
          </a:blip>
          <a:srcRect b="0" l="0" r="0" t="0"/>
          <a:stretch/>
        </p:blipFill>
        <p:spPr>
          <a:xfrm>
            <a:off x="4320525" y="190275"/>
            <a:ext cx="7048451" cy="5304674"/>
          </a:xfrm>
          <a:prstGeom prst="rect">
            <a:avLst/>
          </a:prstGeom>
          <a:noFill/>
          <a:ln cap="flat" cmpd="sng" w="57150">
            <a:solidFill>
              <a:srgbClr val="BF9000"/>
            </a:solidFill>
            <a:prstDash val="solid"/>
            <a:round/>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pic>
        <p:nvPicPr>
          <p:cNvPr id="137" name="Google Shape;137;g4097734c208_0_26"/>
          <p:cNvPicPr preferRelativeResize="0"/>
          <p:nvPr/>
        </p:nvPicPr>
        <p:blipFill rotWithShape="1">
          <a:blip r:embed="rId3">
            <a:alphaModFix amt="50000"/>
          </a:blip>
          <a:srcRect b="0" l="0" r="0" t="0"/>
          <a:stretch/>
        </p:blipFill>
        <p:spPr>
          <a:xfrm>
            <a:off x="0" y="5557792"/>
            <a:ext cx="12192000" cy="1300208"/>
          </a:xfrm>
          <a:prstGeom prst="rect">
            <a:avLst/>
          </a:prstGeom>
          <a:noFill/>
          <a:ln>
            <a:noFill/>
          </a:ln>
        </p:spPr>
      </p:pic>
      <p:sp>
        <p:nvSpPr>
          <p:cNvPr id="138" name="Google Shape;138;g4097734c208_0_26"/>
          <p:cNvSpPr txBox="1"/>
          <p:nvPr>
            <p:ph type="title"/>
          </p:nvPr>
        </p:nvSpPr>
        <p:spPr>
          <a:xfrm>
            <a:off x="393400" y="713875"/>
            <a:ext cx="5074800" cy="34878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s-ES">
                <a:latin typeface="Roboto"/>
                <a:ea typeface="Roboto"/>
                <a:cs typeface="Roboto"/>
                <a:sym typeface="Roboto"/>
              </a:rPr>
              <a:t>Mensajería </a:t>
            </a:r>
            <a:endParaRPr>
              <a:latin typeface="Roboto"/>
              <a:ea typeface="Roboto"/>
              <a:cs typeface="Roboto"/>
              <a:sym typeface="Roboto"/>
            </a:endParaRPr>
          </a:p>
          <a:p>
            <a:pPr indent="0" lvl="0" marL="0" rtl="0" algn="l">
              <a:spcBef>
                <a:spcPts val="0"/>
              </a:spcBef>
              <a:spcAft>
                <a:spcPts val="0"/>
              </a:spcAft>
              <a:buNone/>
            </a:pPr>
            <a:r>
              <a:rPr lang="es-ES">
                <a:latin typeface="Roboto"/>
                <a:ea typeface="Roboto"/>
                <a:cs typeface="Roboto"/>
                <a:sym typeface="Roboto"/>
              </a:rPr>
              <a:t>sobre Proxy Re-Encryption:</a:t>
            </a:r>
            <a:br>
              <a:rPr lang="es-ES">
                <a:latin typeface="Roboto"/>
                <a:ea typeface="Roboto"/>
                <a:cs typeface="Roboto"/>
                <a:sym typeface="Roboto"/>
              </a:rPr>
            </a:br>
            <a:r>
              <a:rPr lang="es-ES">
                <a:latin typeface="Roboto"/>
                <a:ea typeface="Roboto"/>
                <a:cs typeface="Roboto"/>
                <a:sym typeface="Roboto"/>
              </a:rPr>
              <a:t>Comunicaciones</a:t>
            </a:r>
            <a:endParaRPr>
              <a:latin typeface="Roboto"/>
              <a:ea typeface="Roboto"/>
              <a:cs typeface="Roboto"/>
              <a:sym typeface="Roboto"/>
            </a:endParaRPr>
          </a:p>
          <a:p>
            <a:pPr indent="0" lvl="0" marL="0" rtl="0" algn="l">
              <a:spcBef>
                <a:spcPts val="0"/>
              </a:spcBef>
              <a:spcAft>
                <a:spcPts val="0"/>
              </a:spcAft>
              <a:buNone/>
            </a:pPr>
            <a:r>
              <a:rPr lang="es-ES">
                <a:latin typeface="Roboto"/>
                <a:ea typeface="Roboto"/>
                <a:cs typeface="Roboto"/>
                <a:sym typeface="Roboto"/>
              </a:rPr>
              <a:t>Soberanas</a:t>
            </a:r>
            <a:endParaRPr>
              <a:latin typeface="Roboto"/>
              <a:ea typeface="Roboto"/>
              <a:cs typeface="Roboto"/>
              <a:sym typeface="Roboto"/>
            </a:endParaRPr>
          </a:p>
        </p:txBody>
      </p:sp>
      <p:pic>
        <p:nvPicPr>
          <p:cNvPr id="139" name="Google Shape;139;g4097734c208_0_26" title="Screenshot from 2025-05-10 11-12-15.png"/>
          <p:cNvPicPr preferRelativeResize="0"/>
          <p:nvPr/>
        </p:nvPicPr>
        <p:blipFill>
          <a:blip r:embed="rId4">
            <a:alphaModFix/>
          </a:blip>
          <a:stretch>
            <a:fillRect/>
          </a:stretch>
        </p:blipFill>
        <p:spPr>
          <a:xfrm>
            <a:off x="4960225" y="978925"/>
            <a:ext cx="6886075" cy="384225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pic>
        <p:nvPicPr>
          <p:cNvPr id="144" name="Google Shape;144;g4097734c208_0_34"/>
          <p:cNvPicPr preferRelativeResize="0"/>
          <p:nvPr/>
        </p:nvPicPr>
        <p:blipFill rotWithShape="1">
          <a:blip r:embed="rId3">
            <a:alphaModFix amt="50000"/>
          </a:blip>
          <a:srcRect b="0" l="0" r="0" t="0"/>
          <a:stretch/>
        </p:blipFill>
        <p:spPr>
          <a:xfrm>
            <a:off x="0" y="5557792"/>
            <a:ext cx="12192000" cy="1300208"/>
          </a:xfrm>
          <a:prstGeom prst="rect">
            <a:avLst/>
          </a:prstGeom>
          <a:noFill/>
          <a:ln>
            <a:noFill/>
          </a:ln>
        </p:spPr>
      </p:pic>
      <p:sp>
        <p:nvSpPr>
          <p:cNvPr id="145" name="Google Shape;145;g4097734c208_0_34"/>
          <p:cNvSpPr txBox="1"/>
          <p:nvPr>
            <p:ph type="title"/>
          </p:nvPr>
        </p:nvSpPr>
        <p:spPr>
          <a:xfrm>
            <a:off x="839788"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s-ES">
                <a:latin typeface="Roboto"/>
                <a:ea typeface="Roboto"/>
                <a:cs typeface="Roboto"/>
                <a:sym typeface="Roboto"/>
              </a:rPr>
              <a:t>Sistemas para la administración</a:t>
            </a:r>
            <a:endParaRPr>
              <a:latin typeface="Roboto"/>
              <a:ea typeface="Roboto"/>
              <a:cs typeface="Roboto"/>
              <a:sym typeface="Roboto"/>
            </a:endParaRPr>
          </a:p>
        </p:txBody>
      </p:sp>
      <p:pic>
        <p:nvPicPr>
          <p:cNvPr id="146" name="Google Shape;146;g4097734c208_0_34" title="e2e_security-external.png"/>
          <p:cNvPicPr preferRelativeResize="0"/>
          <p:nvPr/>
        </p:nvPicPr>
        <p:blipFill>
          <a:blip r:embed="rId4">
            <a:alphaModFix/>
          </a:blip>
          <a:stretch>
            <a:fillRect/>
          </a:stretch>
        </p:blipFill>
        <p:spPr>
          <a:xfrm>
            <a:off x="497547" y="2045400"/>
            <a:ext cx="3498675" cy="3157825"/>
          </a:xfrm>
          <a:prstGeom prst="rect">
            <a:avLst/>
          </a:prstGeom>
          <a:noFill/>
          <a:ln>
            <a:noFill/>
          </a:ln>
        </p:spPr>
      </p:pic>
      <p:pic>
        <p:nvPicPr>
          <p:cNvPr id="147" name="Google Shape;147;g4097734c208_0_34" title="Screenshot from 2026-06-18 09-56-46.png"/>
          <p:cNvPicPr preferRelativeResize="0"/>
          <p:nvPr/>
        </p:nvPicPr>
        <p:blipFill>
          <a:blip r:embed="rId5">
            <a:alphaModFix/>
          </a:blip>
          <a:stretch>
            <a:fillRect/>
          </a:stretch>
        </p:blipFill>
        <p:spPr>
          <a:xfrm>
            <a:off x="4389211" y="1774700"/>
            <a:ext cx="7422676" cy="36992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2026-06-10T08:10:35Z</dcterms:created>
  <dc:creator>Aída Gómez González</dc:creator>
</cp:coreProperties>
</file>