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8" r:id="rId4"/>
  </p:sldMasterIdLst>
  <p:notesMasterIdLst>
    <p:notesMasterId r:id="rId20"/>
  </p:notesMasterIdLst>
  <p:handoutMasterIdLst>
    <p:handoutMasterId r:id="rId21"/>
  </p:handoutMasterIdLst>
  <p:sldIdLst>
    <p:sldId id="749" r:id="rId5"/>
    <p:sldId id="748" r:id="rId6"/>
    <p:sldId id="727" r:id="rId7"/>
    <p:sldId id="298" r:id="rId8"/>
    <p:sldId id="729" r:id="rId9"/>
    <p:sldId id="732" r:id="rId10"/>
    <p:sldId id="731" r:id="rId11"/>
    <p:sldId id="733" r:id="rId12"/>
    <p:sldId id="741" r:id="rId13"/>
    <p:sldId id="730" r:id="rId14"/>
    <p:sldId id="736" r:id="rId15"/>
    <p:sldId id="737" r:id="rId16"/>
    <p:sldId id="724" r:id="rId17"/>
    <p:sldId id="745" r:id="rId18"/>
    <p:sldId id="650" r:id="rId19"/>
  </p:sldIdLst>
  <p:sldSz cx="9144000" cy="6858000" type="screen4x3"/>
  <p:notesSz cx="6858000" cy="9144000"/>
  <p:embeddedFontLst>
    <p:embeddedFont>
      <p:font typeface="Ink Free" panose="03080402000500000000" pitchFamily="66" charset="0"/>
      <p:regular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375CB-C17A-4A5C-99EE-1BCCD42EC00D}" v="6" dt="2026-06-15T12:06:55.53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5" d="100"/>
          <a:sy n="105" d="100"/>
        </p:scale>
        <p:origin x="84"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030B4AA-F46A-F32D-AA97-AA22C3B38A9D}"/>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0ECB9D68-AEBD-0CC5-E547-F4A81F62925D}"/>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D167FD9B-33F5-4643-9D76-3CD99E139B04}" type="datetimeFigureOut">
              <a:rPr lang="es-ES" smtClean="0"/>
              <a:t>16/06/2026</a:t>
            </a:fld>
            <a:endParaRPr lang="es-ES"/>
          </a:p>
        </p:txBody>
      </p:sp>
      <p:sp>
        <p:nvSpPr>
          <p:cNvPr id="4" name="Marcador de pie de página 3">
            <a:extLst>
              <a:ext uri="{FF2B5EF4-FFF2-40B4-BE49-F238E27FC236}">
                <a16:creationId xmlns:a16="http://schemas.microsoft.com/office/drawing/2014/main" id="{A54BFAAA-AF58-0B6B-3419-E64CD44076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DFE72215-F3EA-2455-1E94-EBFA21C9B9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C9EA3F-972A-4C8B-B339-C0A7EEEDD5C1}" type="slidenum">
              <a:rPr lang="es-ES" smtClean="0"/>
              <a:t>‹Nº›</a:t>
            </a:fld>
            <a:endParaRPr lang="es-ES"/>
          </a:p>
        </p:txBody>
      </p:sp>
    </p:spTree>
    <p:extLst>
      <p:ext uri="{BB962C8B-B14F-4D97-AF65-F5344CB8AC3E}">
        <p14:creationId xmlns:p14="http://schemas.microsoft.com/office/powerpoint/2010/main" val="130270933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345AB6-6113-498E-B306-1A7B2AC91D53}" type="slidenum">
              <a:rPr lang="es-ES" smtClean="0"/>
              <a:t>‹Nº›</a:t>
            </a:fld>
            <a:endParaRPr lang="es-ES"/>
          </a:p>
        </p:txBody>
      </p:sp>
      <p:sp>
        <p:nvSpPr>
          <p:cNvPr id="10" name="Marcador de imagen de diapositiva 9">
            <a:extLst>
              <a:ext uri="{FF2B5EF4-FFF2-40B4-BE49-F238E27FC236}">
                <a16:creationId xmlns:a16="http://schemas.microsoft.com/office/drawing/2014/main" id="{58782EB7-5A15-91F3-3F04-323180834A2D}"/>
              </a:ext>
            </a:extLst>
          </p:cNvPr>
          <p:cNvSpPr>
            <a:spLocks noGrp="1" noRot="1" noChangeAspect="1"/>
          </p:cNvSpPr>
          <p:nvPr>
            <p:ph type="sldImg" idx="2"/>
          </p:nvPr>
        </p:nvSpPr>
        <p:spPr>
          <a:xfrm>
            <a:off x="1258888" y="458788"/>
            <a:ext cx="4313237" cy="3233737"/>
          </a:xfrm>
          <a:prstGeom prst="rect">
            <a:avLst/>
          </a:prstGeom>
          <a:noFill/>
          <a:ln w="12700">
            <a:solidFill>
              <a:prstClr val="black"/>
            </a:solidFill>
          </a:ln>
        </p:spPr>
        <p:txBody>
          <a:bodyPr vert="horz" lIns="91440" tIns="45720" rIns="91440" bIns="45720" rtlCol="0" anchor="ctr"/>
          <a:lstStyle/>
          <a:p>
            <a:endParaRPr lang="es-ES"/>
          </a:p>
        </p:txBody>
      </p:sp>
      <p:sp>
        <p:nvSpPr>
          <p:cNvPr id="11" name="Marcador de notas 10">
            <a:extLst>
              <a:ext uri="{FF2B5EF4-FFF2-40B4-BE49-F238E27FC236}">
                <a16:creationId xmlns:a16="http://schemas.microsoft.com/office/drawing/2014/main" id="{3F994E44-CCF3-84E8-62CD-54711A79E40C}"/>
              </a:ext>
            </a:extLst>
          </p:cNvPr>
          <p:cNvSpPr>
            <a:spLocks noGrp="1"/>
          </p:cNvSpPr>
          <p:nvPr>
            <p:ph type="body" sz="quarter" idx="3"/>
          </p:nvPr>
        </p:nvSpPr>
        <p:spPr>
          <a:xfrm>
            <a:off x="540491" y="3859481"/>
            <a:ext cx="5750107" cy="4141519"/>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726275468"/>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blog.barracuda.com/2026/01/07/threat-spotlight-phishing-kits-evolved-202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ages.nist.gov/800-63-4/sp800-63b.html#appB"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CD682-D1FC-9C6E-8633-4A22DF65D2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03E1893-D9B3-1BA5-F3F8-56E8B3967E7D}"/>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9B972728-B217-93AF-D3FD-ED9EE711BB0C}"/>
              </a:ext>
            </a:extLst>
          </p:cNvPr>
          <p:cNvSpPr>
            <a:spLocks noGrp="1"/>
          </p:cNvSpPr>
          <p:nvPr>
            <p:ph type="body" idx="1"/>
          </p:nvPr>
        </p:nvSpPr>
        <p:spPr>
          <a:xfrm>
            <a:off x="685800" y="4400549"/>
            <a:ext cx="5486400" cy="3600451"/>
          </a:xfrm>
          <a:prstGeom prst="rect">
            <a:avLst/>
          </a:prstGeom>
        </p:spPr>
        <p:txBody>
          <a:bodyPr/>
          <a:lstStyle/>
          <a:p>
            <a:r>
              <a:rPr lang="es-ES"/>
              <a:t>Pese a tener el 100% de nuestras cuentas protegidas con MFA, en los dos últimos años nos han tomado 19 cuentas usando kits de phishing como servicio. </a:t>
            </a:r>
          </a:p>
          <a:p>
            <a:r>
              <a:rPr lang="es-ES"/>
              <a:t>Esto no es mala suerte. Es consecuencia de que el 90% de las campañas masivas de phishing utilizan estos kits que superan el MFA. </a:t>
            </a:r>
          </a:p>
          <a:p>
            <a:endParaRPr lang="es-ES"/>
          </a:p>
          <a:p>
            <a:r>
              <a:rPr lang="es-ES"/>
              <a:t>Sobre esta diapositiva: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Datos: </a:t>
            </a:r>
            <a:r>
              <a:rPr lang="en-US">
                <a:hlinkClick r:id="rId3"/>
              </a:rPr>
              <a:t>Threat Spotlight: How phishing kits evolved in 2025 | Barracuda Networks Blog</a:t>
            </a:r>
            <a:r>
              <a:rPr lang="en-US"/>
              <a:t>, https://blog.barracuda.com/2026/01/07/threat-spotlight-phishing-kits-evolved-2025</a:t>
            </a:r>
          </a:p>
          <a:p>
            <a:pPr marL="628650" lvl="1" indent="-171450">
              <a:buFontTx/>
              <a:buChar char="-"/>
            </a:pPr>
            <a:r>
              <a:rPr lang="es-ES"/>
              <a:t>90% de las campañas de phishing de gran volumen se realizaron usando kits de Phishing-as-a-Service (</a:t>
            </a:r>
            <a:r>
              <a:rPr lang="es-ES" err="1"/>
              <a:t>PhaaS</a:t>
            </a:r>
            <a:r>
              <a:rPr lang="es-ES"/>
              <a:t>) capaces de superar los mecanismos básicos de MFA</a:t>
            </a:r>
            <a:endParaRPr lang="en-US"/>
          </a:p>
          <a:p>
            <a:pPr marL="171450" indent="-171450">
              <a:buFontTx/>
              <a:buChar char="-"/>
            </a:pPr>
            <a:endParaRPr lang="es-ES"/>
          </a:p>
        </p:txBody>
      </p:sp>
      <p:sp>
        <p:nvSpPr>
          <p:cNvPr id="4" name="Marcador de número de diapositiva 3">
            <a:extLst>
              <a:ext uri="{FF2B5EF4-FFF2-40B4-BE49-F238E27FC236}">
                <a16:creationId xmlns:a16="http://schemas.microsoft.com/office/drawing/2014/main" id="{A93DFE57-C130-D6ED-0154-3499A6BF16E5}"/>
              </a:ext>
            </a:extLst>
          </p:cNvPr>
          <p:cNvSpPr>
            <a:spLocks noGrp="1"/>
          </p:cNvSpPr>
          <p:nvPr>
            <p:ph type="sldNum" sz="quarter" idx="5"/>
          </p:nvPr>
        </p:nvSpPr>
        <p:spPr/>
        <p:txBody>
          <a:bodyPr/>
          <a:lstStyle/>
          <a:p>
            <a:fld id="{1E345AB6-6113-498E-B306-1A7B2AC91D53}" type="slidenum">
              <a:rPr lang="es-ES" smtClean="0"/>
              <a:t>2</a:t>
            </a:fld>
            <a:endParaRPr lang="es-ES"/>
          </a:p>
        </p:txBody>
      </p:sp>
    </p:spTree>
    <p:extLst>
      <p:ext uri="{BB962C8B-B14F-4D97-AF65-F5344CB8AC3E}">
        <p14:creationId xmlns:p14="http://schemas.microsoft.com/office/powerpoint/2010/main" val="245483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sp>
      <p:sp>
        <p:nvSpPr>
          <p:cNvPr id="3" name="Marcador de notas 2"/>
          <p:cNvSpPr>
            <a:spLocks noGrp="1"/>
          </p:cNvSpPr>
          <p:nvPr>
            <p:ph type="body" idx="1"/>
          </p:nvPr>
        </p:nvSpPr>
        <p:spPr/>
        <p:txBody>
          <a:bodyPr/>
          <a:lstStyle/>
          <a:p>
            <a:r>
              <a:rPr lang="es-ES"/>
              <a:t>¿Te has dado cuenta de que la superficie de exposición de tu </a:t>
            </a:r>
            <a:r>
              <a:rPr lang="es-ES" err="1"/>
              <a:t>Wi</a:t>
            </a:r>
            <a:r>
              <a:rPr lang="es-ES"/>
              <a:t>-Fi es </a:t>
            </a:r>
            <a:r>
              <a:rPr lang="es-ES" b="1"/>
              <a:t>planetaria</a:t>
            </a:r>
            <a:r>
              <a:rPr lang="es-ES"/>
              <a:t>?</a:t>
            </a:r>
          </a:p>
          <a:p>
            <a:endParaRPr lang="es-ES"/>
          </a:p>
          <a:p>
            <a:pPr marL="0" marR="0" lvl="0" indent="0" algn="l" defTabSz="914400" rtl="0" eaLnBrk="1" fontAlgn="auto" latinLnBrk="0" hangingPunct="1">
              <a:lnSpc>
                <a:spcPct val="100000"/>
              </a:lnSpc>
              <a:spcBef>
                <a:spcPts val="0"/>
              </a:spcBef>
              <a:spcAft>
                <a:spcPts val="0"/>
              </a:spcAft>
              <a:buClrTx/>
              <a:buSzTx/>
              <a:buFontTx/>
              <a:buNone/>
              <a:tabLst/>
              <a:defRPr/>
            </a:pPr>
            <a:r>
              <a:rPr lang="es-ES"/>
              <a:t>Como en la UCLM usamos </a:t>
            </a:r>
            <a:r>
              <a:rPr lang="es-ES" b="1"/>
              <a:t>contraseñas</a:t>
            </a:r>
            <a:r>
              <a:rPr lang="es-ES"/>
              <a:t> para autenticar, podemos sufrir </a:t>
            </a:r>
            <a:r>
              <a:rPr lang="es-ES" b="1"/>
              <a:t>ataques de diccionario</a:t>
            </a:r>
            <a:r>
              <a:rPr lang="es-ES"/>
              <a:t> o de DoS (</a:t>
            </a:r>
            <a:r>
              <a:rPr lang="es-ES" b="1"/>
              <a:t>bloqueo de cuentas</a:t>
            </a:r>
            <a:r>
              <a:rPr lang="es-ES"/>
              <a:t>) desde cualquier centro afiliado a </a:t>
            </a:r>
            <a:r>
              <a:rPr lang="es-ES" b="1" err="1"/>
              <a:t>eduroam</a:t>
            </a:r>
            <a:r>
              <a:rPr lang="es-ES"/>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a:p>
          <a:p>
            <a:r>
              <a:rPr lang="es-ES"/>
              <a:t>La solución, claro, es la autenticación con certificados, pero son más difíciles de configurar.</a:t>
            </a:r>
          </a:p>
          <a:p>
            <a:endParaRPr lang="es-ES"/>
          </a:p>
        </p:txBody>
      </p:sp>
      <p:sp>
        <p:nvSpPr>
          <p:cNvPr id="4" name="Marcador de número de diapositiva 3"/>
          <p:cNvSpPr>
            <a:spLocks noGrp="1"/>
          </p:cNvSpPr>
          <p:nvPr>
            <p:ph type="sldNum" sz="quarter" idx="5"/>
          </p:nvPr>
        </p:nvSpPr>
        <p:spPr/>
        <p:txBody>
          <a:bodyPr/>
          <a:lstStyle/>
          <a:p>
            <a:fld id="{1E345AB6-6113-498E-B306-1A7B2AC91D53}" type="slidenum">
              <a:rPr lang="es-ES" smtClean="0"/>
              <a:t>11</a:t>
            </a:fld>
            <a:endParaRPr lang="es-ES"/>
          </a:p>
        </p:txBody>
      </p:sp>
    </p:spTree>
    <p:extLst>
      <p:ext uri="{BB962C8B-B14F-4D97-AF65-F5344CB8AC3E}">
        <p14:creationId xmlns:p14="http://schemas.microsoft.com/office/powerpoint/2010/main" val="2218050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sp>
      <p:sp>
        <p:nvSpPr>
          <p:cNvPr id="3" name="Marcador de notas 2"/>
          <p:cNvSpPr>
            <a:spLocks noGrp="1"/>
          </p:cNvSpPr>
          <p:nvPr>
            <p:ph type="body" idx="1"/>
          </p:nvPr>
        </p:nvSpPr>
        <p:spPr/>
        <p:txBody>
          <a:bodyPr/>
          <a:lstStyle/>
          <a:p>
            <a:r>
              <a:rPr lang="es-ES"/>
              <a:t>Por el momento hemos logrado automatizar la configuración de certificados para los dispositivos que gestionamos de forma centralizada.</a:t>
            </a:r>
          </a:p>
          <a:p>
            <a:endParaRPr lang="es-ES"/>
          </a:p>
          <a:p>
            <a:r>
              <a:rPr lang="es-ES"/>
              <a:t>Usando políticas de Intune (el gestor de dispositivos de Microsoft en la nube), es el propio dispositivo quien se encarga de obtener un certificado de usuario emitido por la autoridad de certificación de Microsoft, usando como intermediario un servicio de enrolado de certificados llamado NDES.</a:t>
            </a:r>
          </a:p>
          <a:p>
            <a:endParaRPr lang="es-ES"/>
          </a:p>
          <a:p>
            <a:r>
              <a:rPr lang="es-ES"/>
              <a:t>La política afecta a Windows, Mac, Android y iOS. Los certificados se renuevan cada 12 meses y, si el dispositivo lo permite, la clave privada del certificado se guarda en el chip criptográfico del equipo.</a:t>
            </a:r>
          </a:p>
          <a:p>
            <a:endParaRPr lang="es-ES"/>
          </a:p>
          <a:p>
            <a:r>
              <a:rPr lang="es-ES"/>
              <a:t>La gestión automática de certificados cubrirá el 100% de los equipos corporativos cuando terminemos el plan </a:t>
            </a:r>
            <a:r>
              <a:rPr lang="es-ES" err="1"/>
              <a:t>renove</a:t>
            </a:r>
            <a:r>
              <a:rPr lang="es-ES"/>
              <a:t> 2026.</a:t>
            </a:r>
          </a:p>
        </p:txBody>
      </p:sp>
      <p:sp>
        <p:nvSpPr>
          <p:cNvPr id="4" name="Marcador de número de diapositiva 3"/>
          <p:cNvSpPr>
            <a:spLocks noGrp="1"/>
          </p:cNvSpPr>
          <p:nvPr>
            <p:ph type="sldNum" sz="quarter" idx="5"/>
          </p:nvPr>
        </p:nvSpPr>
        <p:spPr/>
        <p:txBody>
          <a:bodyPr/>
          <a:lstStyle/>
          <a:p>
            <a:fld id="{1E345AB6-6113-498E-B306-1A7B2AC91D53}" type="slidenum">
              <a:rPr lang="es-ES" smtClean="0"/>
              <a:t>12</a:t>
            </a:fld>
            <a:endParaRPr lang="es-ES"/>
          </a:p>
        </p:txBody>
      </p:sp>
    </p:spTree>
    <p:extLst>
      <p:ext uri="{BB962C8B-B14F-4D97-AF65-F5344CB8AC3E}">
        <p14:creationId xmlns:p14="http://schemas.microsoft.com/office/powerpoint/2010/main" val="2875469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FF656-B4CF-D19F-040F-A7443B3E33E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F05EA0-8D10-1D43-96E9-4C606F4A075C}"/>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AA5A0FE4-E840-77B6-535F-31E7A2A5C624}"/>
              </a:ext>
            </a:extLst>
          </p:cNvPr>
          <p:cNvSpPr>
            <a:spLocks noGrp="1"/>
          </p:cNvSpPr>
          <p:nvPr>
            <p:ph type="body" idx="1"/>
          </p:nvPr>
        </p:nvSpPr>
        <p:spPr>
          <a:xfrm>
            <a:off x="685800" y="4400549"/>
            <a:ext cx="5486400" cy="3600451"/>
          </a:xfrm>
          <a:prstGeom prst="rect">
            <a:avLst/>
          </a:prstGeom>
        </p:spPr>
        <p:txBody>
          <a:bodyPr/>
          <a:lstStyle/>
          <a:p>
            <a:r>
              <a:rPr lang="es-ES"/>
              <a:t>Y para terminar, un efecto colateral de todas estas iniciativas, que nos sirve para resumir la charla. </a:t>
            </a:r>
          </a:p>
        </p:txBody>
      </p:sp>
      <p:sp>
        <p:nvSpPr>
          <p:cNvPr id="4" name="Marcador de número de diapositiva 3">
            <a:extLst>
              <a:ext uri="{FF2B5EF4-FFF2-40B4-BE49-F238E27FC236}">
                <a16:creationId xmlns:a16="http://schemas.microsoft.com/office/drawing/2014/main" id="{B7B3F5FB-1363-0E1C-5EB7-11DEF4998BBB}"/>
              </a:ext>
            </a:extLst>
          </p:cNvPr>
          <p:cNvSpPr>
            <a:spLocks noGrp="1"/>
          </p:cNvSpPr>
          <p:nvPr>
            <p:ph type="sldNum" sz="quarter" idx="5"/>
          </p:nvPr>
        </p:nvSpPr>
        <p:spPr/>
        <p:txBody>
          <a:bodyPr/>
          <a:lstStyle/>
          <a:p>
            <a:fld id="{1E345AB6-6113-498E-B306-1A7B2AC91D53}" type="slidenum">
              <a:rPr lang="es-ES" smtClean="0"/>
              <a:t>13</a:t>
            </a:fld>
            <a:endParaRPr lang="es-ES"/>
          </a:p>
        </p:txBody>
      </p:sp>
    </p:spTree>
    <p:extLst>
      <p:ext uri="{BB962C8B-B14F-4D97-AF65-F5344CB8AC3E}">
        <p14:creationId xmlns:p14="http://schemas.microsoft.com/office/powerpoint/2010/main" val="3844635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txBody>
          <a:bodyPr/>
          <a:lstStyle/>
          <a:p>
            <a:endParaRPr lang="es-ES"/>
          </a:p>
        </p:txBody>
      </p:sp>
      <p:sp>
        <p:nvSpPr>
          <p:cNvPr id="3" name="Marcador de notas 2"/>
          <p:cNvSpPr>
            <a:spLocks noGrp="1"/>
          </p:cNvSpPr>
          <p:nvPr>
            <p:ph type="body" idx="1"/>
          </p:nvPr>
        </p:nvSpPr>
        <p:spPr/>
        <p:txBody>
          <a:bodyPr/>
          <a:lstStyle/>
          <a:p>
            <a:r>
              <a:rPr lang="es-ES"/>
              <a:t>Supongamos que Bautista acaba de firmar su contrato en la UCLM y RR.HH. ha dado del alta su cuenta.</a:t>
            </a:r>
          </a:p>
          <a:p>
            <a:endParaRPr lang="es-ES"/>
          </a:p>
          <a:p>
            <a:pPr marL="171450" indent="-171450">
              <a:buFontTx/>
              <a:buChar char="-"/>
            </a:pPr>
            <a:r>
              <a:rPr lang="es-ES"/>
              <a:t>Bautista entra en la aplicación de cuentas autenticando con el sistema </a:t>
            </a:r>
            <a:r>
              <a:rPr lang="es-ES" err="1"/>
              <a:t>Cl@ve</a:t>
            </a:r>
            <a:r>
              <a:rPr lang="es-ES"/>
              <a:t> (por ejemplo, usan su certificado de la FNMT) y obtiene una TAP (un código aleatorio, valido por un solo día).</a:t>
            </a:r>
          </a:p>
          <a:p>
            <a:pPr marL="171450" indent="-171450">
              <a:buFontTx/>
              <a:buChar char="-"/>
            </a:pPr>
            <a:r>
              <a:rPr lang="es-ES"/>
              <a:t>Accede al portátil que le acaba de dar el Área TIC con el código temporal e Intune le fuerza a configurar Windows </a:t>
            </a:r>
            <a:r>
              <a:rPr lang="es-ES" err="1"/>
              <a:t>Hello</a:t>
            </a:r>
            <a:r>
              <a:rPr lang="es-ES"/>
              <a:t> para autenticar con biometría.</a:t>
            </a:r>
          </a:p>
          <a:p>
            <a:pPr marL="171450" indent="-171450">
              <a:buFontTx/>
              <a:buChar char="-"/>
            </a:pPr>
            <a:r>
              <a:rPr lang="es-ES"/>
              <a:t>Sin ningún tipo de intervención, Intune también configura su acceso a la red con autenticación mediante certificados.</a:t>
            </a:r>
          </a:p>
          <a:p>
            <a:pPr marL="171450" indent="-171450">
              <a:buFontTx/>
              <a:buChar char="-"/>
            </a:pPr>
            <a:r>
              <a:rPr lang="es-ES"/>
              <a:t>Por último, Bautista quiere acceder al correo desde su móvil, así que usa el mismo código temporal para configurar una </a:t>
            </a:r>
            <a:r>
              <a:rPr lang="es-ES" err="1"/>
              <a:t>passkey</a:t>
            </a:r>
            <a:r>
              <a:rPr lang="es-ES"/>
              <a:t>.</a:t>
            </a:r>
          </a:p>
          <a:p>
            <a:pPr marL="171450" indent="-171450">
              <a:buFontTx/>
              <a:buChar char="-"/>
            </a:pPr>
            <a:endParaRPr lang="es-ES"/>
          </a:p>
          <a:p>
            <a:pPr marL="0" indent="0">
              <a:buFontTx/>
              <a:buNone/>
            </a:pPr>
            <a:r>
              <a:rPr lang="es-ES"/>
              <a:t>Bautista nunca tendrá que activar el </a:t>
            </a:r>
            <a:r>
              <a:rPr lang="es-ES" err="1"/>
              <a:t>roaming</a:t>
            </a:r>
            <a:r>
              <a:rPr lang="es-ES"/>
              <a:t> de autenticación para acceder desde el extranjero porque todos los métodos de autenticación que ha configurado son resistentes al phishing… y nunca ha tocado su contraseña. </a:t>
            </a:r>
          </a:p>
          <a:p>
            <a:pPr marL="0" indent="0">
              <a:buFontTx/>
              <a:buNone/>
            </a:pPr>
            <a:endParaRPr lang="es-ES"/>
          </a:p>
          <a:p>
            <a:pPr marL="0" indent="0">
              <a:buFontTx/>
              <a:buNone/>
            </a:pPr>
            <a:r>
              <a:rPr lang="es-ES"/>
              <a:t>Por eso esta charla se titula, “¡Mira mamá: sin contraseñas!”. </a:t>
            </a:r>
          </a:p>
          <a:p>
            <a:pPr marL="171450" indent="-171450">
              <a:buFontTx/>
              <a:buChar char="-"/>
            </a:pPr>
            <a:endParaRPr lang="es-ES"/>
          </a:p>
          <a:p>
            <a:endParaRPr lang="es-ES"/>
          </a:p>
          <a:p>
            <a:endParaRPr lang="es-ES"/>
          </a:p>
        </p:txBody>
      </p:sp>
      <p:sp>
        <p:nvSpPr>
          <p:cNvPr id="4" name="Marcador de número de diapositiva 3"/>
          <p:cNvSpPr>
            <a:spLocks noGrp="1"/>
          </p:cNvSpPr>
          <p:nvPr>
            <p:ph type="sldNum" sz="quarter" idx="5"/>
          </p:nvPr>
        </p:nvSpPr>
        <p:spPr/>
        <p:txBody>
          <a:bodyPr/>
          <a:lstStyle/>
          <a:p>
            <a:fld id="{1E345AB6-6113-498E-B306-1A7B2AC91D53}" type="slidenum">
              <a:rPr lang="es-ES" smtClean="0"/>
              <a:t>14</a:t>
            </a:fld>
            <a:endParaRPr lang="es-ES"/>
          </a:p>
        </p:txBody>
      </p:sp>
    </p:spTree>
    <p:extLst>
      <p:ext uri="{BB962C8B-B14F-4D97-AF65-F5344CB8AC3E}">
        <p14:creationId xmlns:p14="http://schemas.microsoft.com/office/powerpoint/2010/main" val="1890272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txBody>
          <a:bodyPr/>
          <a:lstStyle/>
          <a:p>
            <a:endParaRPr lang="es-ES"/>
          </a:p>
        </p:txBody>
      </p:sp>
      <p:sp>
        <p:nvSpPr>
          <p:cNvPr id="3" name="Marcador de notas 2"/>
          <p:cNvSpPr>
            <a:spLocks noGrp="1"/>
          </p:cNvSpPr>
          <p:nvPr>
            <p:ph type="body" idx="1"/>
          </p:nvPr>
        </p:nvSpPr>
        <p:spPr/>
        <p:txBody>
          <a:bodyPr/>
          <a:lstStyle/>
          <a:p>
            <a:pPr marL="171450" lvl="0" indent="-171450">
              <a:buFont typeface="Arial" panose="020B0604020202020204" pitchFamily="34" charset="0"/>
              <a:buChar char="•"/>
            </a:pPr>
            <a:endParaRPr lang="es-ES"/>
          </a:p>
        </p:txBody>
      </p:sp>
      <p:sp>
        <p:nvSpPr>
          <p:cNvPr id="4" name="Marcador de número de diapositiva 3"/>
          <p:cNvSpPr>
            <a:spLocks noGrp="1"/>
          </p:cNvSpPr>
          <p:nvPr>
            <p:ph type="sldNum" sz="quarter" idx="5"/>
          </p:nvPr>
        </p:nvSpPr>
        <p:spPr/>
        <p:txBody>
          <a:bodyPr/>
          <a:lstStyle/>
          <a:p>
            <a:fld id="{CF4CF664-4AC4-4F9D-A356-1AA5F128F8D0}" type="slidenum">
              <a:rPr lang="es-ES" smtClean="0"/>
              <a:t>15</a:t>
            </a:fld>
            <a:endParaRPr lang="es-ES"/>
          </a:p>
        </p:txBody>
      </p:sp>
    </p:spTree>
    <p:extLst>
      <p:ext uri="{BB962C8B-B14F-4D97-AF65-F5344CB8AC3E}">
        <p14:creationId xmlns:p14="http://schemas.microsoft.com/office/powerpoint/2010/main" val="263013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B154-0E4E-2E22-2D84-0A6AC85A739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73B37C3-D127-B001-7B1D-355C816D2004}"/>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0CABD59B-6C04-C510-5C35-7A593ED43C0F}"/>
              </a:ext>
            </a:extLst>
          </p:cNvPr>
          <p:cNvSpPr>
            <a:spLocks noGrp="1"/>
          </p:cNvSpPr>
          <p:nvPr>
            <p:ph type="body" idx="1"/>
          </p:nvPr>
        </p:nvSpPr>
        <p:spPr>
          <a:xfrm>
            <a:off x="685800" y="4400549"/>
            <a:ext cx="5486400" cy="3600451"/>
          </a:xfrm>
          <a:prstGeom prst="rect">
            <a:avLst/>
          </a:prstGeom>
        </p:spPr>
        <p:txBody>
          <a:bodyPr/>
          <a:lstStyle/>
          <a:p>
            <a:r>
              <a:rPr lang="es-ES"/>
              <a:t>Lo que os vamos a contar hoy es nuestro viaje de los 19 incidentes sufridos durante los pasados dos años a los cero incidentes que hemos registrado durante 2026.</a:t>
            </a:r>
          </a:p>
          <a:p>
            <a:r>
              <a:rPr lang="es-ES"/>
              <a:t>Cero no significa que tengamos una solución perfecta. Solo significa que, de momento, hemos parado el golpe.</a:t>
            </a:r>
          </a:p>
          <a:p>
            <a:endParaRPr lang="es-ES"/>
          </a:p>
          <a:p>
            <a:r>
              <a:rPr lang="es-ES"/>
              <a:t>Los tres ejes de actuación sobre los que hemos trabajado han sido:</a:t>
            </a:r>
          </a:p>
          <a:p>
            <a:pPr marL="171450" indent="-171450">
              <a:buFontTx/>
              <a:buChar char="-"/>
            </a:pPr>
            <a:r>
              <a:rPr lang="es-ES"/>
              <a:t>Cómo nos autenticamos ante nuestro proveedor de identidad.</a:t>
            </a:r>
          </a:p>
          <a:p>
            <a:pPr marL="171450" indent="-171450">
              <a:buFontTx/>
              <a:buChar char="-"/>
            </a:pPr>
            <a:r>
              <a:rPr lang="es-ES"/>
              <a:t>Qué medidas de contención hemos aplicado mientras llegamos a donde queremos.</a:t>
            </a:r>
          </a:p>
          <a:p>
            <a:pPr marL="171450" indent="-171450">
              <a:buFontTx/>
              <a:buChar char="-"/>
            </a:pPr>
            <a:r>
              <a:rPr lang="es-ES"/>
              <a:t>Qué hemos hecho con respecto a la autenticación frente a la red.</a:t>
            </a:r>
          </a:p>
        </p:txBody>
      </p:sp>
      <p:sp>
        <p:nvSpPr>
          <p:cNvPr id="4" name="Marcador de número de diapositiva 3">
            <a:extLst>
              <a:ext uri="{FF2B5EF4-FFF2-40B4-BE49-F238E27FC236}">
                <a16:creationId xmlns:a16="http://schemas.microsoft.com/office/drawing/2014/main" id="{EB7170FC-9184-DE2A-4299-22BEE1B7B8FE}"/>
              </a:ext>
            </a:extLst>
          </p:cNvPr>
          <p:cNvSpPr>
            <a:spLocks noGrp="1"/>
          </p:cNvSpPr>
          <p:nvPr>
            <p:ph type="sldNum" sz="quarter" idx="5"/>
          </p:nvPr>
        </p:nvSpPr>
        <p:spPr/>
        <p:txBody>
          <a:bodyPr/>
          <a:lstStyle/>
          <a:p>
            <a:fld id="{1E345AB6-6113-498E-B306-1A7B2AC91D53}" type="slidenum">
              <a:rPr lang="es-ES" smtClean="0"/>
              <a:t>3</a:t>
            </a:fld>
            <a:endParaRPr lang="es-ES"/>
          </a:p>
        </p:txBody>
      </p:sp>
    </p:spTree>
    <p:extLst>
      <p:ext uri="{BB962C8B-B14F-4D97-AF65-F5344CB8AC3E}">
        <p14:creationId xmlns:p14="http://schemas.microsoft.com/office/powerpoint/2010/main" val="3384868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0F486-C9FC-9111-3405-B9DFB346033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AA0F4C-36EB-B0DF-0267-E80096421CFC}"/>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DF71187E-0806-9C3A-230E-4BFB9E42FD70}"/>
              </a:ext>
            </a:extLst>
          </p:cNvPr>
          <p:cNvSpPr>
            <a:spLocks noGrp="1"/>
          </p:cNvSpPr>
          <p:nvPr>
            <p:ph type="body" idx="1"/>
          </p:nvPr>
        </p:nvSpPr>
        <p:spPr>
          <a:xfrm>
            <a:off x="685800" y="4400549"/>
            <a:ext cx="5486400" cy="3600451"/>
          </a:xfrm>
          <a:prstGeom prst="rect">
            <a:avLst/>
          </a:prstGeom>
        </p:spPr>
        <p:txBody>
          <a:bodyPr/>
          <a:lstStyle/>
          <a:p>
            <a:r>
              <a:rPr lang="es-ES"/>
              <a:t>Comenzamos con la autenticación frente a nuestro proveedor de identidad, que, en nuestro caso, es siempre Entra ID (el directorio de Azure/Microsoft 365).</a:t>
            </a:r>
          </a:p>
        </p:txBody>
      </p:sp>
      <p:sp>
        <p:nvSpPr>
          <p:cNvPr id="4" name="Marcador de número de diapositiva 3">
            <a:extLst>
              <a:ext uri="{FF2B5EF4-FFF2-40B4-BE49-F238E27FC236}">
                <a16:creationId xmlns:a16="http://schemas.microsoft.com/office/drawing/2014/main" id="{9C7714BD-7AF6-94CC-F641-C37EC12A4764}"/>
              </a:ext>
            </a:extLst>
          </p:cNvPr>
          <p:cNvSpPr>
            <a:spLocks noGrp="1"/>
          </p:cNvSpPr>
          <p:nvPr>
            <p:ph type="sldNum" sz="quarter" idx="5"/>
          </p:nvPr>
        </p:nvSpPr>
        <p:spPr/>
        <p:txBody>
          <a:bodyPr/>
          <a:lstStyle/>
          <a:p>
            <a:fld id="{1E345AB6-6113-498E-B306-1A7B2AC91D53}" type="slidenum">
              <a:rPr lang="es-ES" smtClean="0"/>
              <a:t>4</a:t>
            </a:fld>
            <a:endParaRPr lang="es-ES"/>
          </a:p>
        </p:txBody>
      </p:sp>
    </p:spTree>
    <p:extLst>
      <p:ext uri="{BB962C8B-B14F-4D97-AF65-F5344CB8AC3E}">
        <p14:creationId xmlns:p14="http://schemas.microsoft.com/office/powerpoint/2010/main" val="111382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txBody>
          <a:bodyPr/>
          <a:lstStyle/>
          <a:p>
            <a:endParaRPr lang="es-ES"/>
          </a:p>
        </p:txBody>
      </p:sp>
      <p:sp>
        <p:nvSpPr>
          <p:cNvPr id="3" name="Marcador de notas 2"/>
          <p:cNvSpPr>
            <a:spLocks noGrp="1"/>
          </p:cNvSpPr>
          <p:nvPr>
            <p:ph type="body" idx="1"/>
          </p:nvPr>
        </p:nvSpPr>
        <p:spPr/>
        <p:txBody>
          <a:bodyPr/>
          <a:lstStyle/>
          <a:p>
            <a:r>
              <a:rPr lang="es-ES"/>
              <a:t>Intentamos que todos nuestros usuarios utilicen uno de estos tres métodos de autenticación:</a:t>
            </a:r>
          </a:p>
          <a:p>
            <a:pPr marL="171450" indent="-171450">
              <a:buFontTx/>
              <a:buChar char="-"/>
            </a:pPr>
            <a:r>
              <a:rPr lang="es-ES"/>
              <a:t>Si tienen un equipo Windows corporativo, Windows </a:t>
            </a:r>
            <a:r>
              <a:rPr lang="es-ES" err="1"/>
              <a:t>Hello</a:t>
            </a:r>
            <a:r>
              <a:rPr lang="es-ES"/>
              <a:t>.</a:t>
            </a:r>
          </a:p>
          <a:p>
            <a:pPr marL="171450" indent="-171450">
              <a:buFontTx/>
              <a:buChar char="-"/>
            </a:pPr>
            <a:r>
              <a:rPr lang="es-ES"/>
              <a:t>Si tienen un Mac corporativo, </a:t>
            </a:r>
            <a:r>
              <a:rPr lang="es-ES" err="1"/>
              <a:t>Platform</a:t>
            </a:r>
            <a:r>
              <a:rPr lang="es-ES"/>
              <a:t> SSO con el </a:t>
            </a:r>
            <a:r>
              <a:rPr lang="es-ES" err="1"/>
              <a:t>plug</a:t>
            </a:r>
            <a:r>
              <a:rPr lang="es-ES"/>
              <a:t>-in de Entra ID.</a:t>
            </a:r>
          </a:p>
          <a:p>
            <a:pPr marL="171450" indent="-171450">
              <a:buFontTx/>
              <a:buChar char="-"/>
            </a:pPr>
            <a:r>
              <a:rPr lang="es-ES"/>
              <a:t>En el resto de los casos (equipos personales, móviles, etc.), llaves FIDO2 o </a:t>
            </a:r>
            <a:r>
              <a:rPr lang="es-ES" err="1"/>
              <a:t>passkeys</a:t>
            </a:r>
            <a:r>
              <a:rPr lang="es-ES"/>
              <a:t>. </a:t>
            </a:r>
          </a:p>
          <a:p>
            <a:pPr marL="171450" indent="-171450">
              <a:buFontTx/>
              <a:buChar char="-"/>
            </a:pPr>
            <a:endParaRPr lang="es-ES"/>
          </a:p>
          <a:p>
            <a:pPr marL="0" indent="0">
              <a:buFontTx/>
              <a:buNone/>
            </a:pPr>
            <a:r>
              <a:rPr lang="es-ES"/>
              <a:t>Lo que tienen en común estos tres métodos (aparte de estar basados en clave pública/clave privada) es que permiten autenticación </a:t>
            </a:r>
            <a:r>
              <a:rPr lang="es-ES" err="1"/>
              <a:t>multifactor</a:t>
            </a:r>
            <a:r>
              <a:rPr lang="es-ES"/>
              <a:t> resistentes al phishing. ¿Por qué? Porque la URL donde se puede usar la clave privada (vamos a llamarla </a:t>
            </a:r>
            <a:r>
              <a:rPr lang="es-ES" err="1"/>
              <a:t>passkey</a:t>
            </a:r>
            <a:r>
              <a:rPr lang="es-ES"/>
              <a:t> en los tres casos) está vinculada a un nombre DNS. Si un atacante intenta llevarnos a un sitio de phishing que simula ser, por ejemplo, M365, nuestro navegador dirá que no tiene ninguna </a:t>
            </a:r>
            <a:r>
              <a:rPr lang="es-ES" err="1"/>
              <a:t>passkey</a:t>
            </a:r>
            <a:r>
              <a:rPr lang="es-ES"/>
              <a:t> para esa URL.</a:t>
            </a:r>
          </a:p>
          <a:p>
            <a:pPr marL="0" indent="0">
              <a:buFontTx/>
              <a:buNone/>
            </a:pPr>
            <a:endParaRPr lang="es-ES"/>
          </a:p>
          <a:p>
            <a:pPr marL="0" indent="0">
              <a:buFontTx/>
              <a:buNone/>
            </a:pPr>
            <a:r>
              <a:rPr lang="es-ES"/>
              <a:t>Para asegurarnos de que estos métodos de autenticación no solo se configuran, sino que se usan, hemos aplicado una política de acceso condicional que obliga a usarlos si se accede a M365 desde un equipo corporativo.</a:t>
            </a:r>
          </a:p>
          <a:p>
            <a:pPr marL="0" indent="0">
              <a:buFontTx/>
              <a:buNone/>
            </a:pPr>
            <a:endParaRPr lang="es-ES"/>
          </a:p>
          <a:p>
            <a:pPr marL="0" indent="0">
              <a:buFontTx/>
              <a:buNone/>
            </a:pPr>
            <a:r>
              <a:rPr lang="es-ES"/>
              <a:t>Actualmente, el 100% de los equipos corporativos tienen configurado Windows </a:t>
            </a:r>
            <a:r>
              <a:rPr lang="es-ES" err="1"/>
              <a:t>Hello</a:t>
            </a:r>
            <a:r>
              <a:rPr lang="es-ES"/>
              <a:t> o </a:t>
            </a:r>
            <a:r>
              <a:rPr lang="es-ES" err="1"/>
              <a:t>Platform</a:t>
            </a:r>
            <a:r>
              <a:rPr lang="es-ES"/>
              <a:t> SSO.</a:t>
            </a:r>
          </a:p>
          <a:p>
            <a:endParaRPr lang="es-ES"/>
          </a:p>
          <a:p>
            <a:r>
              <a:rPr lang="es-ES"/>
              <a:t>Sobre esta diapositiva:</a:t>
            </a:r>
          </a:p>
          <a:p>
            <a:pPr marL="171450" indent="-171450">
              <a:buFontTx/>
              <a:buChar char="-"/>
            </a:pPr>
            <a:r>
              <a:rPr lang="es-ES"/>
              <a:t>https://pages.nist.gov/800-63-4/sp800-63b.html. </a:t>
            </a:r>
            <a:r>
              <a:rPr lang="es-ES" err="1"/>
              <a:t>Verifier</a:t>
            </a:r>
            <a:r>
              <a:rPr lang="es-ES"/>
              <a:t> Name Bing o Channel </a:t>
            </a:r>
            <a:r>
              <a:rPr lang="es-ES" err="1"/>
              <a:t>Binding</a:t>
            </a:r>
            <a:endParaRPr lang="es-ES"/>
          </a:p>
          <a:p>
            <a:pPr marL="171450" indent="-171450">
              <a:buFontTx/>
              <a:buChar char="-"/>
            </a:pPr>
            <a:r>
              <a:rPr lang="es-ES"/>
              <a:t>Imagen </a:t>
            </a:r>
            <a:r>
              <a:rPr lang="es-ES" err="1"/>
              <a:t>passkey</a:t>
            </a:r>
            <a:r>
              <a:rPr lang="es-ES"/>
              <a:t>: https://www.chorus.co.uk/resources/passkeys-explained-and-the-road-to-a-passwordless-future/</a:t>
            </a:r>
          </a:p>
        </p:txBody>
      </p:sp>
      <p:sp>
        <p:nvSpPr>
          <p:cNvPr id="4" name="Marcador de número de diapositiva 3"/>
          <p:cNvSpPr>
            <a:spLocks noGrp="1"/>
          </p:cNvSpPr>
          <p:nvPr>
            <p:ph type="sldNum" sz="quarter" idx="5"/>
          </p:nvPr>
        </p:nvSpPr>
        <p:spPr/>
        <p:txBody>
          <a:bodyPr/>
          <a:lstStyle/>
          <a:p>
            <a:fld id="{1E345AB6-6113-498E-B306-1A7B2AC91D53}" type="slidenum">
              <a:rPr lang="es-ES" smtClean="0"/>
              <a:t>5</a:t>
            </a:fld>
            <a:endParaRPr lang="es-ES"/>
          </a:p>
        </p:txBody>
      </p:sp>
    </p:spTree>
    <p:extLst>
      <p:ext uri="{BB962C8B-B14F-4D97-AF65-F5344CB8AC3E}">
        <p14:creationId xmlns:p14="http://schemas.microsoft.com/office/powerpoint/2010/main" val="4100853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txBody>
          <a:bodyPr/>
          <a:lstStyle/>
          <a:p>
            <a:endParaRPr lang="es-ES"/>
          </a:p>
        </p:txBody>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Las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merecen un capítulo aparte porque, aunque son un tipo de MFA resistente al phishing, nos pueden meter en un jardín donde quizá no queremos entrar. Y es que su apellido importa mucho.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Tenemos dos tipos de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100" b="0" i="0" kern="1200">
                <a:solidFill>
                  <a:schemeClr val="tx1"/>
                </a:solidFill>
                <a:effectLst/>
                <a:latin typeface="+mn-lt"/>
                <a:ea typeface="+mn-ea"/>
                <a:cs typeface="+mn-cs"/>
              </a:rPr>
              <a:t>Las vinculadas al dispositivo. Aquí la clave privada se genera dentro del dispositivo (en el chip criptográfico del equipo) y no sale nunca. Eso significa que, si quiero acceder desde tres dispositivos, tengo que registrar los tres en el </a:t>
            </a:r>
            <a:r>
              <a:rPr lang="es-ES" sz="1100" b="0" i="0" kern="1200" err="1">
                <a:solidFill>
                  <a:schemeClr val="tx1"/>
                </a:solidFill>
                <a:effectLst/>
                <a:latin typeface="+mn-lt"/>
                <a:ea typeface="+mn-ea"/>
                <a:cs typeface="+mn-cs"/>
              </a:rPr>
              <a:t>IdP</a:t>
            </a:r>
            <a:r>
              <a:rPr lang="es-ES" sz="1100" b="0" i="0" kern="1200">
                <a:solidFill>
                  <a:schemeClr val="tx1"/>
                </a:solidFill>
                <a:effectLst/>
                <a:latin typeface="+mn-lt"/>
                <a:ea typeface="+mn-ea"/>
                <a:cs typeface="+mn-cs"/>
              </a:rPr>
              <a:t> (en nuestro caso, Entra ID).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100" b="0" i="0" kern="1200">
                <a:solidFill>
                  <a:schemeClr val="tx1"/>
                </a:solidFill>
                <a:effectLst/>
                <a:latin typeface="+mn-lt"/>
                <a:ea typeface="+mn-ea"/>
                <a:cs typeface="+mn-cs"/>
              </a:rPr>
              <a:t>Las sincronizadas. Aquí entra en juego el proveedor de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que suele estar asociado a la plataforma (Google para Android, Apple para iOS/macOS), pero que puede ser otro gestor de contraseñas, como 1Password o </a:t>
            </a:r>
            <a:r>
              <a:rPr lang="es-ES" sz="1100" b="0" i="0" kern="1200" err="1">
                <a:solidFill>
                  <a:schemeClr val="tx1"/>
                </a:solidFill>
                <a:effectLst/>
                <a:latin typeface="+mn-lt"/>
                <a:ea typeface="+mn-ea"/>
                <a:cs typeface="+mn-cs"/>
              </a:rPr>
              <a:t>Bitwarden</a:t>
            </a:r>
            <a:r>
              <a:rPr lang="es-ES" sz="1100" b="0" i="0" kern="1200">
                <a:solidFill>
                  <a:schemeClr val="tx1"/>
                </a:solidFill>
                <a:effectLst/>
                <a:latin typeface="+mn-lt"/>
                <a:ea typeface="+mn-ea"/>
                <a:cs typeface="+mn-cs"/>
              </a:rPr>
              <a:t>. Cuando registramos un dispositivo, la clave privada sale de nuestro dispositivo y es custodiada por el proveedor de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que la sincroniza con el resto de nuestros dispositivos. ¿Cuál es el problema? Que no tenemos control sobre qué requisitos se piden al usuario para replicar esas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¿Qué pasa si le toman al usuario la cuenta de Google o si Google sufre una brecha de seguridad?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Por ese motivo, en la UCLM hemos optado por permitir emitir solo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vinculadas al dispositivo. Eso nos obliga a depender de la app Microsoft </a:t>
            </a:r>
            <a:r>
              <a:rPr lang="es-ES" sz="1100" b="0" i="0" kern="1200" err="1">
                <a:solidFill>
                  <a:schemeClr val="tx1"/>
                </a:solidFill>
                <a:effectLst/>
                <a:latin typeface="+mn-lt"/>
                <a:ea typeface="+mn-ea"/>
                <a:cs typeface="+mn-cs"/>
              </a:rPr>
              <a:t>Authenticator</a:t>
            </a:r>
            <a:r>
              <a:rPr lang="es-ES" sz="1100" b="0" i="0" kern="1200">
                <a:solidFill>
                  <a:schemeClr val="tx1"/>
                </a:solidFill>
                <a:effectLst/>
                <a:latin typeface="+mn-lt"/>
                <a:ea typeface="+mn-ea"/>
                <a:cs typeface="+mn-cs"/>
              </a:rPr>
              <a:t>, que, para gestionar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necesita Android 14+ o iOS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Un tercio del personal y un cuarto de los alumnos ya usan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Seguro que si permitiéramos las </a:t>
            </a:r>
            <a:r>
              <a:rPr lang="es-ES" sz="1100" b="0" i="0" kern="1200" err="1">
                <a:solidFill>
                  <a:schemeClr val="tx1"/>
                </a:solidFill>
                <a:effectLst/>
                <a:latin typeface="+mn-lt"/>
                <a:ea typeface="+mn-ea"/>
                <a:cs typeface="+mn-cs"/>
              </a:rPr>
              <a:t>passkeys</a:t>
            </a:r>
            <a:r>
              <a:rPr lang="es-ES" sz="1100" b="0" i="0" kern="1200">
                <a:solidFill>
                  <a:schemeClr val="tx1"/>
                </a:solidFill>
                <a:effectLst/>
                <a:latin typeface="+mn-lt"/>
                <a:ea typeface="+mn-ea"/>
                <a:cs typeface="+mn-cs"/>
              </a:rPr>
              <a:t> </a:t>
            </a:r>
            <a:r>
              <a:rPr lang="es-ES" sz="1100" b="0" i="0" kern="1200" err="1">
                <a:solidFill>
                  <a:schemeClr val="tx1"/>
                </a:solidFill>
                <a:effectLst/>
                <a:latin typeface="+mn-lt"/>
                <a:ea typeface="+mn-ea"/>
                <a:cs typeface="+mn-cs"/>
              </a:rPr>
              <a:t>sincronizables</a:t>
            </a:r>
            <a:r>
              <a:rPr lang="es-ES" sz="1100" b="0" i="0" kern="1200">
                <a:solidFill>
                  <a:schemeClr val="tx1"/>
                </a:solidFill>
                <a:effectLst/>
                <a:latin typeface="+mn-lt"/>
                <a:ea typeface="+mn-ea"/>
                <a:cs typeface="+mn-cs"/>
              </a:rPr>
              <a:t> las usaría más gente, pero, de momento, opinamos que no compensa.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¿Y que hacemos con la gente que todavía no usa MFA resistente al phishing y que por tanto continúa expuesta a los ataques de phishing que superan el MFA?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i="0" kern="1200">
                <a:solidFill>
                  <a:schemeClr val="tx1"/>
                </a:solidFill>
                <a:effectLst/>
                <a:latin typeface="+mn-lt"/>
                <a:ea typeface="+mn-ea"/>
                <a:cs typeface="+mn-cs"/>
              </a:rPr>
              <a:t>Sobre la diapositiva: </a:t>
            </a:r>
            <a:endParaRPr lang="es-ES">
              <a:hlinkClick r:id="rId3"/>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a:hlinkClick r:id="rId3"/>
              </a:rPr>
              <a:t>NIST Special </a:t>
            </a:r>
            <a:r>
              <a:rPr lang="es-ES" err="1">
                <a:hlinkClick r:id="rId3"/>
              </a:rPr>
              <a:t>Publication</a:t>
            </a:r>
            <a:r>
              <a:rPr lang="es-ES">
                <a:hlinkClick r:id="rId3"/>
              </a:rPr>
              <a:t> 800-63B</a:t>
            </a:r>
            <a:r>
              <a:rPr lang="es-ES"/>
              <a:t>, https://pages.nist.gov/800-63-4/sp800-63b.html#appB (</a:t>
            </a:r>
            <a:r>
              <a:rPr lang="es-ES" err="1"/>
              <a:t>rev</a:t>
            </a:r>
            <a:r>
              <a:rPr lang="es-ES"/>
              <a:t> 4 de 2024 que incluye el apéndice B (</a:t>
            </a:r>
            <a:r>
              <a:rPr lang="es-ES" sz="1100" b="0" i="0" kern="1200" err="1">
                <a:solidFill>
                  <a:schemeClr val="tx1"/>
                </a:solidFill>
                <a:effectLst/>
                <a:latin typeface="+mn-lt"/>
                <a:ea typeface="+mn-ea"/>
                <a:cs typeface="+mn-cs"/>
              </a:rPr>
              <a:t>Syncable</a:t>
            </a:r>
            <a:r>
              <a:rPr lang="es-ES" sz="1100" b="0" i="0" kern="1200">
                <a:solidFill>
                  <a:schemeClr val="tx1"/>
                </a:solidFill>
                <a:effectLst/>
                <a:latin typeface="+mn-lt"/>
                <a:ea typeface="+mn-ea"/>
                <a:cs typeface="+mn-cs"/>
              </a:rPr>
              <a:t> </a:t>
            </a:r>
            <a:r>
              <a:rPr lang="es-ES" sz="1100" b="0" i="0" kern="1200" err="1">
                <a:solidFill>
                  <a:schemeClr val="tx1"/>
                </a:solidFill>
                <a:effectLst/>
                <a:latin typeface="+mn-lt"/>
                <a:ea typeface="+mn-ea"/>
                <a:cs typeface="+mn-cs"/>
              </a:rPr>
              <a:t>Authenticators</a:t>
            </a:r>
            <a:r>
              <a:rPr lang="es-ES" sz="1100" b="0" i="0" kern="120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100" b="0" i="0" kern="1200">
                <a:solidFill>
                  <a:schemeClr val="tx1"/>
                </a:solidFill>
                <a:effectLst/>
                <a:latin typeface="+mn-lt"/>
                <a:ea typeface="+mn-ea"/>
                <a:cs typeface="+mn-cs"/>
              </a:rPr>
              <a:t>https://nvlpubs.nist.gov/nistpubs/SpecialPublications/NIST.SP.800-63Bsup1.pdf</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s-ES" sz="1100" b="0" i="0" kern="1200">
                <a:solidFill>
                  <a:schemeClr val="tx1"/>
                </a:solidFill>
                <a:effectLst/>
                <a:latin typeface="+mn-lt"/>
                <a:ea typeface="+mn-ea"/>
                <a:cs typeface="+mn-cs"/>
              </a:rPr>
              <a:t>“</a:t>
            </a:r>
            <a:r>
              <a:rPr lang="en-US"/>
              <a:t>However, when deployed in a manner that is consistent with the guidelines contained in this supplement, they can achieve alignment with AAL2 risk mitigations and promote the adoption of phishing-resistant authentication more broadly”</a:t>
            </a: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b="1" i="0" kern="1200">
              <a:solidFill>
                <a:schemeClr val="tx1"/>
              </a:solidFill>
              <a:effectLst/>
              <a:latin typeface="+mn-lt"/>
              <a:ea typeface="+mn-ea"/>
              <a:cs typeface="+mn-cs"/>
            </a:endParaRPr>
          </a:p>
          <a:p>
            <a:endParaRPr lang="es-ES"/>
          </a:p>
        </p:txBody>
      </p:sp>
      <p:sp>
        <p:nvSpPr>
          <p:cNvPr id="4" name="Marcador de número de diapositiva 3"/>
          <p:cNvSpPr>
            <a:spLocks noGrp="1"/>
          </p:cNvSpPr>
          <p:nvPr>
            <p:ph type="sldNum" sz="quarter" idx="5"/>
          </p:nvPr>
        </p:nvSpPr>
        <p:spPr/>
        <p:txBody>
          <a:bodyPr/>
          <a:lstStyle/>
          <a:p>
            <a:fld id="{1E345AB6-6113-498E-B306-1A7B2AC91D53}" type="slidenum">
              <a:rPr lang="es-ES" smtClean="0"/>
              <a:t>6</a:t>
            </a:fld>
            <a:endParaRPr lang="es-ES"/>
          </a:p>
        </p:txBody>
      </p:sp>
    </p:spTree>
    <p:extLst>
      <p:ext uri="{BB962C8B-B14F-4D97-AF65-F5344CB8AC3E}">
        <p14:creationId xmlns:p14="http://schemas.microsoft.com/office/powerpoint/2010/main" val="166408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55CFF-DB86-6EB4-4C1F-07700403B30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13B61E-4866-5B14-5E11-943F0419D07A}"/>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7D260784-F530-8C77-E687-A426943267BD}"/>
              </a:ext>
            </a:extLst>
          </p:cNvPr>
          <p:cNvSpPr>
            <a:spLocks noGrp="1"/>
          </p:cNvSpPr>
          <p:nvPr>
            <p:ph type="body" idx="1"/>
          </p:nvPr>
        </p:nvSpPr>
        <p:spPr>
          <a:xfrm>
            <a:off x="685800" y="4400549"/>
            <a:ext cx="5486400" cy="3600451"/>
          </a:xfrm>
          <a:prstGeom prst="rect">
            <a:avLst/>
          </a:prstGeom>
        </p:spPr>
        <p:txBody>
          <a:bodyPr/>
          <a:lstStyle/>
          <a:p>
            <a:r>
              <a:rPr lang="es-ES"/>
              <a:t>Pues aplicar medidas de contención.</a:t>
            </a:r>
          </a:p>
        </p:txBody>
      </p:sp>
      <p:sp>
        <p:nvSpPr>
          <p:cNvPr id="4" name="Marcador de número de diapositiva 3">
            <a:extLst>
              <a:ext uri="{FF2B5EF4-FFF2-40B4-BE49-F238E27FC236}">
                <a16:creationId xmlns:a16="http://schemas.microsoft.com/office/drawing/2014/main" id="{A44A9C8F-B0B9-EA01-6B9B-647F1B9F989F}"/>
              </a:ext>
            </a:extLst>
          </p:cNvPr>
          <p:cNvSpPr>
            <a:spLocks noGrp="1"/>
          </p:cNvSpPr>
          <p:nvPr>
            <p:ph type="sldNum" sz="quarter" idx="5"/>
          </p:nvPr>
        </p:nvSpPr>
        <p:spPr/>
        <p:txBody>
          <a:bodyPr/>
          <a:lstStyle/>
          <a:p>
            <a:fld id="{1E345AB6-6113-498E-B306-1A7B2AC91D53}" type="slidenum">
              <a:rPr lang="es-ES" smtClean="0"/>
              <a:t>7</a:t>
            </a:fld>
            <a:endParaRPr lang="es-ES"/>
          </a:p>
        </p:txBody>
      </p:sp>
    </p:spTree>
    <p:extLst>
      <p:ext uri="{BB962C8B-B14F-4D97-AF65-F5344CB8AC3E}">
        <p14:creationId xmlns:p14="http://schemas.microsoft.com/office/powerpoint/2010/main" val="1732982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58888" y="458788"/>
            <a:ext cx="4313237" cy="3233737"/>
          </a:xfrm>
        </p:spPr>
      </p:sp>
      <p:sp>
        <p:nvSpPr>
          <p:cNvPr id="3" name="Marcador de notas 2"/>
          <p:cNvSpPr>
            <a:spLocks noGrp="1"/>
          </p:cNvSpPr>
          <p:nvPr>
            <p:ph type="body" idx="1"/>
          </p:nvPr>
        </p:nvSpPr>
        <p:spPr/>
        <p:txBody>
          <a:bodyPr/>
          <a:lstStyle/>
          <a:p>
            <a:r>
              <a:rPr lang="es-ES"/>
              <a:t>La primera medida de la que vamos a hablar es reactiva: cuando Defender XDR (la capa de Defender que correlaciona todas las señales) detecta un ataque de phishing con proxy inverso, un componente llamado </a:t>
            </a:r>
            <a:r>
              <a:rPr lang="es-ES" err="1"/>
              <a:t>Automatic</a:t>
            </a:r>
            <a:r>
              <a:rPr lang="es-ES"/>
              <a:t> </a:t>
            </a:r>
            <a:r>
              <a:rPr lang="es-ES" err="1"/>
              <a:t>Attack</a:t>
            </a:r>
            <a:r>
              <a:rPr lang="es-ES"/>
              <a:t> </a:t>
            </a:r>
            <a:r>
              <a:rPr lang="es-ES" err="1"/>
              <a:t>Disruption</a:t>
            </a:r>
            <a:r>
              <a:rPr lang="es-ES"/>
              <a:t> bloquea la cuenta afectada en menos de 5 minutos. Después, claro, hay que hacer todo el trabajo de revisión y recuperación de forma manual. </a:t>
            </a:r>
          </a:p>
          <a:p>
            <a:endParaRPr lang="es-ES"/>
          </a:p>
        </p:txBody>
      </p:sp>
      <p:sp>
        <p:nvSpPr>
          <p:cNvPr id="4" name="Marcador de número de diapositiva 3"/>
          <p:cNvSpPr>
            <a:spLocks noGrp="1"/>
          </p:cNvSpPr>
          <p:nvPr>
            <p:ph type="sldNum" sz="quarter" idx="5"/>
          </p:nvPr>
        </p:nvSpPr>
        <p:spPr/>
        <p:txBody>
          <a:bodyPr/>
          <a:lstStyle/>
          <a:p>
            <a:fld id="{1E345AB6-6113-498E-B306-1A7B2AC91D53}" type="slidenum">
              <a:rPr lang="es-ES" smtClean="0"/>
              <a:t>8</a:t>
            </a:fld>
            <a:endParaRPr lang="es-ES"/>
          </a:p>
        </p:txBody>
      </p:sp>
    </p:spTree>
    <p:extLst>
      <p:ext uri="{BB962C8B-B14F-4D97-AF65-F5344CB8AC3E}">
        <p14:creationId xmlns:p14="http://schemas.microsoft.com/office/powerpoint/2010/main" val="1339980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65AB9-7FFD-9E99-D019-5F98751D5AB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DE1F712-5D96-D0DD-ADDB-B65E1FA3B1C6}"/>
              </a:ext>
            </a:extLst>
          </p:cNvPr>
          <p:cNvSpPr>
            <a:spLocks noGrp="1" noRot="1" noChangeAspect="1"/>
          </p:cNvSpPr>
          <p:nvPr>
            <p:ph type="sldImg"/>
          </p:nvPr>
        </p:nvSpPr>
        <p:spPr>
          <a:xfrm>
            <a:off x="1258888" y="458788"/>
            <a:ext cx="4313237" cy="3233737"/>
          </a:xfrm>
        </p:spPr>
        <p:txBody>
          <a:bodyPr/>
          <a:lstStyle/>
          <a:p>
            <a:endParaRPr lang="es-ES"/>
          </a:p>
        </p:txBody>
      </p:sp>
      <p:sp>
        <p:nvSpPr>
          <p:cNvPr id="3" name="Marcador de notas 2">
            <a:extLst>
              <a:ext uri="{FF2B5EF4-FFF2-40B4-BE49-F238E27FC236}">
                <a16:creationId xmlns:a16="http://schemas.microsoft.com/office/drawing/2014/main" id="{4ECC2AA1-7E30-EF2C-FA62-4157A47863A8}"/>
              </a:ext>
            </a:extLst>
          </p:cNvPr>
          <p:cNvSpPr>
            <a:spLocks noGrp="1"/>
          </p:cNvSpPr>
          <p:nvPr>
            <p:ph type="body" idx="1"/>
          </p:nvPr>
        </p:nvSpPr>
        <p:spPr/>
        <p:txBody>
          <a:bodyPr/>
          <a:lstStyle/>
          <a:p>
            <a:r>
              <a:rPr lang="es-ES"/>
              <a:t>La segunda medida es proactiva. </a:t>
            </a:r>
          </a:p>
          <a:p>
            <a:endParaRPr lang="es-ES"/>
          </a:p>
          <a:p>
            <a:r>
              <a:rPr lang="es-ES"/>
              <a:t>Hicimos un estudio de la situación y nos dimos cuenta de que:</a:t>
            </a:r>
          </a:p>
          <a:p>
            <a:pPr marL="171450" indent="-171450">
              <a:buFontTx/>
              <a:buChar char="-"/>
            </a:pPr>
            <a:r>
              <a:rPr lang="es-ES"/>
              <a:t>Todos los ataques de phishing como servicio habían venido desde </a:t>
            </a:r>
            <a:r>
              <a:rPr lang="es-ES" err="1"/>
              <a:t>proxies</a:t>
            </a:r>
            <a:r>
              <a:rPr lang="es-ES"/>
              <a:t> ubicados en el extranjero.</a:t>
            </a:r>
          </a:p>
          <a:p>
            <a:pPr marL="171450" indent="-171450">
              <a:buFontTx/>
              <a:buChar char="-"/>
            </a:pPr>
            <a:r>
              <a:rPr lang="es-ES"/>
              <a:t>El número de usuarios que tenemos en itinerancia en un instante es relativamente bajo.</a:t>
            </a:r>
          </a:p>
          <a:p>
            <a:pPr marL="171450" indent="-171450">
              <a:buFontTx/>
              <a:buChar char="-"/>
            </a:pPr>
            <a:endParaRPr lang="es-ES"/>
          </a:p>
          <a:p>
            <a:pPr marL="0" indent="0">
              <a:buFontTx/>
              <a:buNone/>
            </a:pPr>
            <a:r>
              <a:rPr lang="es-ES"/>
              <a:t>Así que pensamos: ¿y si obligamos a usar MFA resistente al phishing para autenticar fuera de España? Es una forma de reducir radicalmente nuestra superficie de exposición.</a:t>
            </a:r>
          </a:p>
          <a:p>
            <a:pPr marL="0" indent="0">
              <a:buFontTx/>
              <a:buNone/>
            </a:pPr>
            <a:endParaRPr lang="es-ES"/>
          </a:p>
          <a:p>
            <a:pPr marL="0" indent="0">
              <a:buFontTx/>
              <a:buNone/>
            </a:pPr>
            <a:r>
              <a:rPr lang="es-ES"/>
              <a:t>Como hay usuarios que todavía no pueden configurar </a:t>
            </a:r>
            <a:r>
              <a:rPr lang="es-ES" err="1"/>
              <a:t>passkeys</a:t>
            </a:r>
            <a:r>
              <a:rPr lang="es-ES"/>
              <a:t>, permitimos activar lo que llamamos el </a:t>
            </a:r>
            <a:r>
              <a:rPr lang="es-ES" err="1"/>
              <a:t>roaming</a:t>
            </a:r>
            <a:r>
              <a:rPr lang="es-ES"/>
              <a:t> de autenticación, que no es más que una excepción temporal por un periodo máximo de un año. </a:t>
            </a:r>
          </a:p>
          <a:p>
            <a:pPr marL="0" indent="0">
              <a:buFontTx/>
              <a:buNone/>
            </a:pPr>
            <a:endParaRPr lang="es-ES"/>
          </a:p>
          <a:p>
            <a:pPr marL="0" indent="0">
              <a:buFontTx/>
              <a:buNone/>
            </a:pPr>
            <a:r>
              <a:rPr lang="es-ES"/>
              <a:t>Actualmente solo el 2% del personal y el 4% de los estudiantes han recurrido a esta excepción. </a:t>
            </a:r>
          </a:p>
          <a:p>
            <a:pPr marL="0" indent="0">
              <a:buFontTx/>
              <a:buNone/>
            </a:pPr>
            <a:endParaRPr lang="es-ES"/>
          </a:p>
          <a:p>
            <a:pPr marL="0" indent="0">
              <a:buFontTx/>
              <a:buNone/>
            </a:pPr>
            <a:r>
              <a:rPr lang="es-ES"/>
              <a:t>Aunque seguimos teniendo cierta exposición a los ataques de phishing que superan el MFA, con esta medida hemos reducido a cero el número de incidentes (al menos hasta la fecha).</a:t>
            </a:r>
          </a:p>
          <a:p>
            <a:pPr marL="0" indent="0">
              <a:buFontTx/>
              <a:buNone/>
            </a:pPr>
            <a:endParaRPr lang="es-ES"/>
          </a:p>
          <a:p>
            <a:pPr marL="0" indent="0">
              <a:buFontTx/>
              <a:buNone/>
            </a:pPr>
            <a:r>
              <a:rPr lang="es-ES"/>
              <a:t>Se supone que ya casi no permitimos accesos sin MFA resistente al phishing desde el extranjero. ¿O sí? </a:t>
            </a:r>
          </a:p>
        </p:txBody>
      </p:sp>
      <p:sp>
        <p:nvSpPr>
          <p:cNvPr id="4" name="Marcador de número de diapositiva 3">
            <a:extLst>
              <a:ext uri="{FF2B5EF4-FFF2-40B4-BE49-F238E27FC236}">
                <a16:creationId xmlns:a16="http://schemas.microsoft.com/office/drawing/2014/main" id="{35B81A92-82EA-64F6-9A04-DFE32D3A51D8}"/>
              </a:ext>
            </a:extLst>
          </p:cNvPr>
          <p:cNvSpPr>
            <a:spLocks noGrp="1"/>
          </p:cNvSpPr>
          <p:nvPr>
            <p:ph type="sldNum" sz="quarter" idx="5"/>
          </p:nvPr>
        </p:nvSpPr>
        <p:spPr/>
        <p:txBody>
          <a:bodyPr/>
          <a:lstStyle/>
          <a:p>
            <a:fld id="{1E345AB6-6113-498E-B306-1A7B2AC91D53}" type="slidenum">
              <a:rPr lang="es-ES" smtClean="0"/>
              <a:t>9</a:t>
            </a:fld>
            <a:endParaRPr lang="es-ES"/>
          </a:p>
        </p:txBody>
      </p:sp>
    </p:spTree>
    <p:extLst>
      <p:ext uri="{BB962C8B-B14F-4D97-AF65-F5344CB8AC3E}">
        <p14:creationId xmlns:p14="http://schemas.microsoft.com/office/powerpoint/2010/main" val="1797770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30498-5E8E-FCB6-5C1B-5B6D0443B2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E44AB7B-1A8A-1B15-6928-3665A47B0ED2}"/>
              </a:ext>
            </a:extLst>
          </p:cNvPr>
          <p:cNvSpPr>
            <a:spLocks noGrp="1" noRot="1" noChangeAspect="1"/>
          </p:cNvSpPr>
          <p:nvPr>
            <p:ph type="sldImg"/>
          </p:nvPr>
        </p:nvSpPr>
        <p:spPr>
          <a:xfrm>
            <a:off x="1371600" y="1143000"/>
            <a:ext cx="4114800" cy="3086100"/>
          </a:xfrm>
          <a:prstGeom prst="rect">
            <a:avLst/>
          </a:prstGeom>
        </p:spPr>
        <p:txBody>
          <a:bodyPr/>
          <a:lstStyle/>
          <a:p>
            <a:endParaRPr lang="es-ES"/>
          </a:p>
        </p:txBody>
      </p:sp>
      <p:sp>
        <p:nvSpPr>
          <p:cNvPr id="3" name="Marcador de notas 2">
            <a:extLst>
              <a:ext uri="{FF2B5EF4-FFF2-40B4-BE49-F238E27FC236}">
                <a16:creationId xmlns:a16="http://schemas.microsoft.com/office/drawing/2014/main" id="{04D97232-5A71-8318-B679-6C408D43E616}"/>
              </a:ext>
            </a:extLst>
          </p:cNvPr>
          <p:cNvSpPr>
            <a:spLocks noGrp="1"/>
          </p:cNvSpPr>
          <p:nvPr>
            <p:ph type="body" idx="1"/>
          </p:nvPr>
        </p:nvSpPr>
        <p:spPr>
          <a:xfrm>
            <a:off x="685800" y="4400549"/>
            <a:ext cx="5486400" cy="3600451"/>
          </a:xfrm>
          <a:prstGeom prst="rect">
            <a:avLst/>
          </a:prstGeom>
        </p:spPr>
        <p:txBody>
          <a:bodyPr/>
          <a:lstStyle/>
          <a:p>
            <a:r>
              <a:rPr lang="es-ES"/>
              <a:t>Para responder a esta pregunta, tenemos que echar un ojo a cómo nos autenticamos frente a la red.</a:t>
            </a:r>
          </a:p>
        </p:txBody>
      </p:sp>
      <p:sp>
        <p:nvSpPr>
          <p:cNvPr id="4" name="Marcador de número de diapositiva 3">
            <a:extLst>
              <a:ext uri="{FF2B5EF4-FFF2-40B4-BE49-F238E27FC236}">
                <a16:creationId xmlns:a16="http://schemas.microsoft.com/office/drawing/2014/main" id="{37969219-9002-90B3-64DA-ADE4D955ECDF}"/>
              </a:ext>
            </a:extLst>
          </p:cNvPr>
          <p:cNvSpPr>
            <a:spLocks noGrp="1"/>
          </p:cNvSpPr>
          <p:nvPr>
            <p:ph type="sldNum" sz="quarter" idx="5"/>
          </p:nvPr>
        </p:nvSpPr>
        <p:spPr/>
        <p:txBody>
          <a:bodyPr/>
          <a:lstStyle/>
          <a:p>
            <a:fld id="{1E345AB6-6113-498E-B306-1A7B2AC91D53}" type="slidenum">
              <a:rPr lang="es-ES" smtClean="0"/>
              <a:t>10</a:t>
            </a:fld>
            <a:endParaRPr lang="es-ES"/>
          </a:p>
        </p:txBody>
      </p:sp>
    </p:spTree>
    <p:extLst>
      <p:ext uri="{BB962C8B-B14F-4D97-AF65-F5344CB8AC3E}">
        <p14:creationId xmlns:p14="http://schemas.microsoft.com/office/powerpoint/2010/main" val="346054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942783-9409-0517-33BA-5696E1100104}"/>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B0CA078-15B5-6021-C03C-F15895708586}"/>
              </a:ext>
            </a:extLst>
          </p:cNvPr>
          <p:cNvSpPr>
            <a:spLocks noGrp="1"/>
          </p:cNvSpPr>
          <p:nvPr>
            <p:ph type="subTitle" idx="1"/>
          </p:nvPr>
        </p:nvSpPr>
        <p:spPr>
          <a:xfrm>
            <a:off x="1143000" y="3602038"/>
            <a:ext cx="6858000" cy="728252"/>
          </a:xfrm>
        </p:spPr>
        <p:txBody>
          <a:bodyPr>
            <a:normAutofit/>
          </a:bodyPr>
          <a:lstStyle>
            <a:lvl1pPr marL="0" indent="0" algn="ctr">
              <a:buNone/>
              <a:defRPr sz="15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DD08B74-71E8-C1CB-6AEB-612050F208DE}"/>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9941593A-A056-A94B-D807-C32A820403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0C884A-2A81-CB2C-ADE3-45FC9B7280CE}"/>
              </a:ext>
            </a:extLst>
          </p:cNvPr>
          <p:cNvSpPr>
            <a:spLocks noGrp="1"/>
          </p:cNvSpPr>
          <p:nvPr>
            <p:ph type="sldNum" sz="quarter" idx="12"/>
          </p:nvPr>
        </p:nvSpPr>
        <p:spPr/>
        <p:txBody>
          <a:bodyPr/>
          <a:lstStyle/>
          <a:p>
            <a:fld id="{900751D9-40A1-4CAA-B00B-7E87385303B4}" type="slidenum">
              <a:rPr lang="es-ES" smtClean="0"/>
              <a:t>‹Nº›</a:t>
            </a:fld>
            <a:endParaRPr lang="es-ES"/>
          </a:p>
        </p:txBody>
      </p:sp>
      <p:sp>
        <p:nvSpPr>
          <p:cNvPr id="9" name="Marcador de texto 8">
            <a:extLst>
              <a:ext uri="{FF2B5EF4-FFF2-40B4-BE49-F238E27FC236}">
                <a16:creationId xmlns:a16="http://schemas.microsoft.com/office/drawing/2014/main" id="{95F35897-EC3C-E672-CBBB-A703627D2748}"/>
              </a:ext>
            </a:extLst>
          </p:cNvPr>
          <p:cNvSpPr>
            <a:spLocks noGrp="1"/>
          </p:cNvSpPr>
          <p:nvPr>
            <p:ph type="body" sz="quarter" idx="13" hasCustomPrompt="1"/>
          </p:nvPr>
        </p:nvSpPr>
        <p:spPr>
          <a:xfrm>
            <a:off x="1143000" y="5122223"/>
            <a:ext cx="6858000" cy="1059516"/>
          </a:xfrm>
        </p:spPr>
        <p:txBody>
          <a:bodyPr>
            <a:normAutofit/>
          </a:bodyPr>
          <a:lstStyle>
            <a:lvl1pPr marL="0" indent="0">
              <a:buFontTx/>
              <a:buNone/>
              <a:defRPr sz="1350">
                <a:solidFill>
                  <a:schemeClr val="tx1">
                    <a:lumMod val="50000"/>
                    <a:lumOff val="50000"/>
                  </a:schemeClr>
                </a:solidFill>
              </a:defRPr>
            </a:lvl1pPr>
          </a:lstStyle>
          <a:p>
            <a:pPr lvl="0"/>
            <a:r>
              <a:rPr lang="es-ES"/>
              <a:t>Autor</a:t>
            </a:r>
            <a:br>
              <a:rPr lang="es-ES"/>
            </a:br>
            <a:r>
              <a:rPr lang="es-ES"/>
              <a:t>Organización</a:t>
            </a:r>
            <a:br>
              <a:rPr lang="es-ES"/>
            </a:br>
            <a:r>
              <a:rPr lang="es-ES"/>
              <a:t>Evento</a:t>
            </a:r>
            <a:br>
              <a:rPr lang="es-ES"/>
            </a:br>
            <a:r>
              <a:rPr lang="es-ES"/>
              <a:t>Fecha</a:t>
            </a:r>
          </a:p>
        </p:txBody>
      </p:sp>
      <p:pic>
        <p:nvPicPr>
          <p:cNvPr id="8" name="Picture 2">
            <a:extLst>
              <a:ext uri="{FF2B5EF4-FFF2-40B4-BE49-F238E27FC236}">
                <a16:creationId xmlns:a16="http://schemas.microsoft.com/office/drawing/2014/main" id="{89B29EC4-1A78-0563-1277-14A498D4A6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2834" y="288607"/>
            <a:ext cx="2038595" cy="127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77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C380B9-31C3-43A9-2E63-93D4C55860F6}"/>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3" name="Marcador de pie de página 2">
            <a:extLst>
              <a:ext uri="{FF2B5EF4-FFF2-40B4-BE49-F238E27FC236}">
                <a16:creationId xmlns:a16="http://schemas.microsoft.com/office/drawing/2014/main" id="{5FDF4802-2429-622A-C9A1-CEFAA52F36B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C4F25A2-A77A-35B2-371E-4898E1DC92F0}"/>
              </a:ext>
            </a:extLst>
          </p:cNvPr>
          <p:cNvSpPr>
            <a:spLocks noGrp="1"/>
          </p:cNvSpPr>
          <p:nvPr>
            <p:ph type="sldNum" sz="quarter" idx="12"/>
          </p:nvPr>
        </p:nvSpPr>
        <p:spPr/>
        <p:txBody>
          <a:bodyPr/>
          <a:lstStyle/>
          <a:p>
            <a:fld id="{900751D9-40A1-4CAA-B00B-7E87385303B4}" type="slidenum">
              <a:rPr lang="es-ES" smtClean="0"/>
              <a:t>‹Nº›</a:t>
            </a:fld>
            <a:endParaRPr lang="es-ES"/>
          </a:p>
        </p:txBody>
      </p:sp>
      <p:sp>
        <p:nvSpPr>
          <p:cNvPr id="5" name="Título 1">
            <a:extLst>
              <a:ext uri="{FF2B5EF4-FFF2-40B4-BE49-F238E27FC236}">
                <a16:creationId xmlns:a16="http://schemas.microsoft.com/office/drawing/2014/main" id="{CF84BC16-3440-F9EF-E878-0CF8453BB6C7}"/>
              </a:ext>
            </a:extLst>
          </p:cNvPr>
          <p:cNvSpPr>
            <a:spLocks noGrp="1"/>
          </p:cNvSpPr>
          <p:nvPr>
            <p:ph type="title"/>
          </p:nvPr>
        </p:nvSpPr>
        <p:spPr>
          <a:xfrm>
            <a:off x="628650" y="2763928"/>
            <a:ext cx="7886700" cy="1325563"/>
          </a:xfrm>
        </p:spPr>
        <p:txBody>
          <a:bodyPr/>
          <a:lstStyle>
            <a:lvl1pPr algn="ctr">
              <a:defRPr>
                <a:solidFill>
                  <a:schemeClr val="accent2">
                    <a:alpha val="0"/>
                  </a:schemeClr>
                </a:solidFill>
              </a:defRPr>
            </a:lvl1pPr>
          </a:lstStyle>
          <a:p>
            <a:r>
              <a:rPr lang="es-ES"/>
              <a:t>Haga clic para modificar el estilo de título del patrón</a:t>
            </a:r>
          </a:p>
        </p:txBody>
      </p:sp>
    </p:spTree>
    <p:extLst>
      <p:ext uri="{BB962C8B-B14F-4D97-AF65-F5344CB8AC3E}">
        <p14:creationId xmlns:p14="http://schemas.microsoft.com/office/powerpoint/2010/main" val="263171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C93FBB-3B46-2611-F20B-57A6D9EB292E}"/>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C2301EB-57A6-FB95-C389-4ABB5086751A}"/>
              </a:ext>
            </a:extLst>
          </p:cNvPr>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F0B85ED-3930-2E18-9019-F809F0856984}"/>
              </a:ext>
            </a:extLst>
          </p:cNvPr>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3E5E9CF-43C5-F2C3-A9EF-BF8F877E8D5F}"/>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6" name="Marcador de pie de página 5">
            <a:extLst>
              <a:ext uri="{FF2B5EF4-FFF2-40B4-BE49-F238E27FC236}">
                <a16:creationId xmlns:a16="http://schemas.microsoft.com/office/drawing/2014/main" id="{8A64FCFB-0EDB-1187-A2D9-D48E13AD4E6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6D77AB3-36B4-3CB7-C3BC-DD7ACCAD0471}"/>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2529494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CE6FEB-DE61-0964-C9E0-786F2E788548}"/>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966F100-6C07-995A-6E2B-BB5C46E1456A}"/>
              </a:ext>
            </a:extLst>
          </p:cNvPr>
          <p:cNvSpPr>
            <a:spLocks noGrp="1"/>
          </p:cNvSpPr>
          <p:nvPr>
            <p:ph type="pic" idx="1"/>
          </p:nvPr>
        </p:nvSpPr>
        <p:spPr>
          <a:xfrm>
            <a:off x="3887391" y="987430"/>
            <a:ext cx="4629150" cy="48736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s-ES"/>
              <a:t>Haga clic en el icono para agregar una imagen</a:t>
            </a:r>
          </a:p>
        </p:txBody>
      </p:sp>
      <p:sp>
        <p:nvSpPr>
          <p:cNvPr id="4" name="Marcador de texto 3">
            <a:extLst>
              <a:ext uri="{FF2B5EF4-FFF2-40B4-BE49-F238E27FC236}">
                <a16:creationId xmlns:a16="http://schemas.microsoft.com/office/drawing/2014/main" id="{4EFEE4DB-35B4-0CB2-7399-147891A01BC7}"/>
              </a:ext>
            </a:extLst>
          </p:cNvPr>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CD09598-8CA1-EAD7-D945-97B04331F046}"/>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6" name="Marcador de pie de página 5">
            <a:extLst>
              <a:ext uri="{FF2B5EF4-FFF2-40B4-BE49-F238E27FC236}">
                <a16:creationId xmlns:a16="http://schemas.microsoft.com/office/drawing/2014/main" id="{08EEEBD7-8468-D617-9032-0FBB40905AF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9919124-8E2D-8AD3-FE87-913CD313C7B5}"/>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1952965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Imagen a sangre con título ">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CE6FEB-DE61-0964-C9E0-786F2E788548}"/>
              </a:ext>
            </a:extLst>
          </p:cNvPr>
          <p:cNvSpPr>
            <a:spLocks noGrp="1"/>
          </p:cNvSpPr>
          <p:nvPr>
            <p:ph type="title"/>
          </p:nvPr>
        </p:nvSpPr>
        <p:spPr>
          <a:xfrm>
            <a:off x="629841" y="457200"/>
            <a:ext cx="2949178" cy="226183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966F100-6C07-995A-6E2B-BB5C46E1456A}"/>
              </a:ext>
            </a:extLst>
          </p:cNvPr>
          <p:cNvSpPr>
            <a:spLocks noGrp="1"/>
          </p:cNvSpPr>
          <p:nvPr>
            <p:ph type="pic" idx="1"/>
          </p:nvPr>
        </p:nvSpPr>
        <p:spPr>
          <a:xfrm>
            <a:off x="4572000" y="4"/>
            <a:ext cx="4572000" cy="6857999"/>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s-ES"/>
              <a:t>Haga clic en el icono para agregar una imagen</a:t>
            </a:r>
          </a:p>
        </p:txBody>
      </p:sp>
      <p:sp>
        <p:nvSpPr>
          <p:cNvPr id="4" name="Marcador de texto 3">
            <a:extLst>
              <a:ext uri="{FF2B5EF4-FFF2-40B4-BE49-F238E27FC236}">
                <a16:creationId xmlns:a16="http://schemas.microsoft.com/office/drawing/2014/main" id="{4EFEE4DB-35B4-0CB2-7399-147891A01BC7}"/>
              </a:ext>
            </a:extLst>
          </p:cNvPr>
          <p:cNvSpPr>
            <a:spLocks noGrp="1"/>
          </p:cNvSpPr>
          <p:nvPr>
            <p:ph type="body" sz="half" idx="2"/>
          </p:nvPr>
        </p:nvSpPr>
        <p:spPr>
          <a:xfrm>
            <a:off x="629841" y="2719035"/>
            <a:ext cx="2949178" cy="3149957"/>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CD09598-8CA1-EAD7-D945-97B04331F046}"/>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6" name="Marcador de pie de página 5">
            <a:extLst>
              <a:ext uri="{FF2B5EF4-FFF2-40B4-BE49-F238E27FC236}">
                <a16:creationId xmlns:a16="http://schemas.microsoft.com/office/drawing/2014/main" id="{08EEEBD7-8468-D617-9032-0FBB40905AF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9919124-8E2D-8AD3-FE87-913CD313C7B5}"/>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1511678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942783-9409-0517-33BA-5696E1100104}"/>
              </a:ext>
            </a:extLst>
          </p:cNvPr>
          <p:cNvSpPr>
            <a:spLocks noGrp="1"/>
          </p:cNvSpPr>
          <p:nvPr>
            <p:ph type="ctrTitle"/>
          </p:nvPr>
        </p:nvSpPr>
        <p:spPr>
          <a:xfrm>
            <a:off x="1143000" y="1122363"/>
            <a:ext cx="6858000" cy="2387600"/>
          </a:xfrm>
        </p:spPr>
        <p:txBody>
          <a:bodyPr anchor="b"/>
          <a:lstStyle>
            <a:lvl1pPr algn="ctr">
              <a:defRPr sz="6000"/>
            </a:lvl1pPr>
          </a:lstStyle>
          <a:p>
            <a:endParaRPr lang="es-ES"/>
          </a:p>
        </p:txBody>
      </p:sp>
      <p:sp>
        <p:nvSpPr>
          <p:cNvPr id="3" name="Subtítulo 2">
            <a:extLst>
              <a:ext uri="{FF2B5EF4-FFF2-40B4-BE49-F238E27FC236}">
                <a16:creationId xmlns:a16="http://schemas.microsoft.com/office/drawing/2014/main" id="{FB0CA078-15B5-6021-C03C-F15895708586}"/>
              </a:ext>
            </a:extLst>
          </p:cNvPr>
          <p:cNvSpPr>
            <a:spLocks noGrp="1"/>
          </p:cNvSpPr>
          <p:nvPr>
            <p:ph type="subTitle" idx="1"/>
          </p:nvPr>
        </p:nvSpPr>
        <p:spPr>
          <a:xfrm>
            <a:off x="1143000" y="3602038"/>
            <a:ext cx="6858000" cy="72825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s-ES"/>
          </a:p>
        </p:txBody>
      </p:sp>
      <p:sp>
        <p:nvSpPr>
          <p:cNvPr id="4" name="Marcador de fecha 3">
            <a:extLst>
              <a:ext uri="{FF2B5EF4-FFF2-40B4-BE49-F238E27FC236}">
                <a16:creationId xmlns:a16="http://schemas.microsoft.com/office/drawing/2014/main" id="{0DD08B74-71E8-C1CB-6AEB-612050F208DE}"/>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9941593A-A056-A94B-D807-C32A820403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0C884A-2A81-CB2C-ADE3-45FC9B7280CE}"/>
              </a:ext>
            </a:extLst>
          </p:cNvPr>
          <p:cNvSpPr>
            <a:spLocks noGrp="1"/>
          </p:cNvSpPr>
          <p:nvPr>
            <p:ph type="sldNum" sz="quarter" idx="12"/>
          </p:nvPr>
        </p:nvSpPr>
        <p:spPr/>
        <p:txBody>
          <a:bodyPr/>
          <a:lstStyle/>
          <a:p>
            <a:fld id="{900751D9-40A1-4CAA-B00B-7E87385303B4}" type="slidenum">
              <a:rPr lang="es-ES" smtClean="0"/>
              <a:t>‹Nº›</a:t>
            </a:fld>
            <a:endParaRPr lang="es-ES"/>
          </a:p>
        </p:txBody>
      </p:sp>
      <p:sp>
        <p:nvSpPr>
          <p:cNvPr id="9" name="Marcador de texto 8">
            <a:extLst>
              <a:ext uri="{FF2B5EF4-FFF2-40B4-BE49-F238E27FC236}">
                <a16:creationId xmlns:a16="http://schemas.microsoft.com/office/drawing/2014/main" id="{95F35897-EC3C-E672-CBBB-A703627D2748}"/>
              </a:ext>
            </a:extLst>
          </p:cNvPr>
          <p:cNvSpPr>
            <a:spLocks noGrp="1"/>
          </p:cNvSpPr>
          <p:nvPr>
            <p:ph type="body" sz="quarter" idx="13" hasCustomPrompt="1"/>
          </p:nvPr>
        </p:nvSpPr>
        <p:spPr>
          <a:xfrm>
            <a:off x="1143000" y="5122223"/>
            <a:ext cx="6858000" cy="1059516"/>
          </a:xfrm>
        </p:spPr>
        <p:txBody>
          <a:bodyPr>
            <a:normAutofit/>
          </a:bodyPr>
          <a:lstStyle>
            <a:lvl1pPr marL="0" indent="0">
              <a:buFontTx/>
              <a:buNone/>
              <a:defRPr sz="1800">
                <a:solidFill>
                  <a:schemeClr val="tx1">
                    <a:lumMod val="50000"/>
                    <a:lumOff val="50000"/>
                  </a:schemeClr>
                </a:solidFill>
              </a:defRPr>
            </a:lvl1pPr>
          </a:lstStyle>
          <a:p>
            <a:pPr lvl="0"/>
            <a:r>
              <a:rPr lang="es-ES"/>
              <a:t>Autor</a:t>
            </a:r>
            <a:br>
              <a:rPr lang="es-ES"/>
            </a:br>
            <a:r>
              <a:rPr lang="es-ES"/>
              <a:t>Organización</a:t>
            </a:r>
            <a:br>
              <a:rPr lang="es-ES"/>
            </a:br>
            <a:r>
              <a:rPr lang="es-ES"/>
              <a:t>Evento</a:t>
            </a:r>
            <a:br>
              <a:rPr lang="es-ES"/>
            </a:br>
            <a:r>
              <a:rPr lang="es-ES"/>
              <a:t>Fecha</a:t>
            </a:r>
          </a:p>
        </p:txBody>
      </p:sp>
      <p:pic>
        <p:nvPicPr>
          <p:cNvPr id="7" name="Picture 2">
            <a:extLst>
              <a:ext uri="{FF2B5EF4-FFF2-40B4-BE49-F238E27FC236}">
                <a16:creationId xmlns:a16="http://schemas.microsoft.com/office/drawing/2014/main" id="{FA8B76E7-B6BD-CFC6-277B-CB2AAED903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7126" y="288607"/>
            <a:ext cx="1528946" cy="127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133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Encabezado de sección (Rojo UCLM)">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649C3-BFE6-7BAB-E064-7FE6345F4C3E}"/>
              </a:ext>
            </a:extLst>
          </p:cNvPr>
          <p:cNvSpPr>
            <a:spLocks noGrp="1"/>
          </p:cNvSpPr>
          <p:nvPr>
            <p:ph type="title"/>
          </p:nvPr>
        </p:nvSpPr>
        <p:spPr>
          <a:xfrm>
            <a:off x="628650" y="3637808"/>
            <a:ext cx="7886700" cy="2580904"/>
          </a:xfrm>
        </p:spPr>
        <p:txBody>
          <a:bodyPr anchor="t"/>
          <a:lstStyle>
            <a:lvl1pPr>
              <a:defRPr sz="6000">
                <a:solidFill>
                  <a:schemeClr val="bg1"/>
                </a:solidFill>
              </a:defRPr>
            </a:lvl1pPr>
          </a:lstStyle>
          <a:p>
            <a:r>
              <a:rPr lang="es-ES"/>
              <a:t>Haga clic para modificar el estilo de título del patrón</a:t>
            </a:r>
          </a:p>
        </p:txBody>
      </p:sp>
      <p:sp>
        <p:nvSpPr>
          <p:cNvPr id="4" name="Marcador de fecha 3">
            <a:extLst>
              <a:ext uri="{FF2B5EF4-FFF2-40B4-BE49-F238E27FC236}">
                <a16:creationId xmlns:a16="http://schemas.microsoft.com/office/drawing/2014/main" id="{FE2CB11C-A54C-FE21-5403-53D3936E35C2}"/>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82FFCE54-CD42-C48A-12C0-67B66FE09FD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AF096C-665A-2195-A0EA-7FDB3F0C0F70}"/>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2641311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C380B9-31C3-43A9-2E63-93D4C55860F6}"/>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3" name="Marcador de pie de página 2">
            <a:extLst>
              <a:ext uri="{FF2B5EF4-FFF2-40B4-BE49-F238E27FC236}">
                <a16:creationId xmlns:a16="http://schemas.microsoft.com/office/drawing/2014/main" id="{5FDF4802-2429-622A-C9A1-CEFAA52F36B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C4F25A2-A77A-35B2-371E-4898E1DC92F0}"/>
              </a:ext>
            </a:extLst>
          </p:cNvPr>
          <p:cNvSpPr>
            <a:spLocks noGrp="1"/>
          </p:cNvSpPr>
          <p:nvPr>
            <p:ph type="sldNum" sz="quarter" idx="12"/>
          </p:nvPr>
        </p:nvSpPr>
        <p:spPr/>
        <p:txBody>
          <a:bodyPr/>
          <a:lstStyle/>
          <a:p>
            <a:fld id="{900751D9-40A1-4CAA-B00B-7E87385303B4}" type="slidenum">
              <a:rPr lang="es-ES" smtClean="0"/>
              <a:t>‹Nº›</a:t>
            </a:fld>
            <a:endParaRPr lang="es-ES"/>
          </a:p>
        </p:txBody>
      </p:sp>
      <p:sp>
        <p:nvSpPr>
          <p:cNvPr id="5" name="Título 1">
            <a:extLst>
              <a:ext uri="{FF2B5EF4-FFF2-40B4-BE49-F238E27FC236}">
                <a16:creationId xmlns:a16="http://schemas.microsoft.com/office/drawing/2014/main" id="{CF84BC16-3440-F9EF-E878-0CF8453BB6C7}"/>
              </a:ext>
            </a:extLst>
          </p:cNvPr>
          <p:cNvSpPr>
            <a:spLocks noGrp="1"/>
          </p:cNvSpPr>
          <p:nvPr>
            <p:ph type="title"/>
          </p:nvPr>
        </p:nvSpPr>
        <p:spPr>
          <a:xfrm>
            <a:off x="628650" y="2763922"/>
            <a:ext cx="7886700" cy="1325563"/>
          </a:xfrm>
        </p:spPr>
        <p:txBody>
          <a:bodyPr/>
          <a:lstStyle>
            <a:lvl1pPr algn="ctr">
              <a:defRPr>
                <a:solidFill>
                  <a:schemeClr val="accent2">
                    <a:alpha val="0"/>
                  </a:schemeClr>
                </a:solidFill>
              </a:defRPr>
            </a:lvl1pPr>
          </a:lstStyle>
          <a:p>
            <a:r>
              <a:rPr lang="es-ES"/>
              <a:t>Haga clic para modificar el estilo de título del patrón</a:t>
            </a:r>
          </a:p>
        </p:txBody>
      </p:sp>
    </p:spTree>
    <p:extLst>
      <p:ext uri="{BB962C8B-B14F-4D97-AF65-F5344CB8AC3E}">
        <p14:creationId xmlns:p14="http://schemas.microsoft.com/office/powerpoint/2010/main" val="241533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9FF1AB-A729-22DD-AC21-6BEDC4C478BF}"/>
              </a:ext>
            </a:extLst>
          </p:cNvPr>
          <p:cNvSpPr>
            <a:spLocks noGrp="1"/>
          </p:cNvSpPr>
          <p:nvPr>
            <p:ph type="title"/>
          </p:nvPr>
        </p:nvSpPr>
        <p:spPr/>
        <p:txBody>
          <a:bodyPr/>
          <a:lstStyle>
            <a:lvl1pPr>
              <a:defRPr>
                <a:latin typeface="+mj-lt"/>
              </a:defRPr>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6DF1EB3-3A5C-0653-0F26-979A4FAF3287}"/>
              </a:ext>
            </a:extLst>
          </p:cNvPr>
          <p:cNvSpPr>
            <a:spLocks noGrp="1"/>
          </p:cNvSpPr>
          <p:nvPr>
            <p:ph idx="1"/>
          </p:nvPr>
        </p:nvSpPr>
        <p:spPr/>
        <p:txBody>
          <a:bodyPr/>
          <a:lstStyle>
            <a:lvl1pPr marL="0" indent="0">
              <a:buFontTx/>
              <a:buNone/>
              <a:defRPr>
                <a:latin typeface="+mn-lt"/>
              </a:defRPr>
            </a:lvl1pPr>
            <a:lvl2pPr marL="342892" indent="0">
              <a:buFontTx/>
              <a:buNone/>
              <a:defRPr>
                <a:latin typeface="+mn-lt"/>
              </a:defRPr>
            </a:lvl2pPr>
            <a:lvl3pPr marL="685783" indent="0">
              <a:buFontTx/>
              <a:buNone/>
              <a:defRPr>
                <a:latin typeface="+mn-lt"/>
              </a:defRPr>
            </a:lvl3pPr>
            <a:lvl4pPr marL="1028675" indent="0">
              <a:buFontTx/>
              <a:buNone/>
              <a:defRPr>
                <a:latin typeface="+mn-lt"/>
              </a:defRPr>
            </a:lvl4pPr>
            <a:lvl5pPr marL="1371566" indent="0">
              <a:buFontTx/>
              <a:buNone/>
              <a:defRPr>
                <a:latin typeface="+mn-l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0DCBCB1-CFA4-BBAA-1C78-69AEE5DD76AA}"/>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57EB7874-6500-92CB-E06F-C723399AA2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46C617-473F-8156-F5AD-3A7712901802}"/>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380124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con viñet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9FF1AB-A729-22DD-AC21-6BEDC4C478BF}"/>
              </a:ext>
            </a:extLst>
          </p:cNvPr>
          <p:cNvSpPr>
            <a:spLocks noGrp="1"/>
          </p:cNvSpPr>
          <p:nvPr>
            <p:ph type="title"/>
          </p:nvPr>
        </p:nvSpPr>
        <p:spPr/>
        <p:txBody>
          <a:bodyPr/>
          <a:lstStyle>
            <a:lvl1pPr>
              <a:defRPr>
                <a:latin typeface="+mj-lt"/>
              </a:defRPr>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6DF1EB3-3A5C-0653-0F26-979A4FAF3287}"/>
              </a:ext>
            </a:extLst>
          </p:cNvPr>
          <p:cNvSpPr>
            <a:spLocks noGrp="1"/>
          </p:cNvSpPr>
          <p:nvPr>
            <p:ph idx="1"/>
          </p:nvPr>
        </p:nvSpPr>
        <p:spPr/>
        <p:txBody>
          <a:bodyPr/>
          <a:lstStyle>
            <a:lvl1pPr marL="257168" indent="-257168">
              <a:buFont typeface="Wingdings" panose="05000000000000000000" pitchFamily="2" charset="2"/>
              <a:buChar char="§"/>
              <a:defRPr>
                <a:latin typeface="+mn-lt"/>
              </a:defRPr>
            </a:lvl1pPr>
            <a:lvl2pPr marL="600060" indent="-257168">
              <a:buFont typeface="Wingdings" panose="05000000000000000000" pitchFamily="2" charset="2"/>
              <a:buChar char="§"/>
              <a:defRPr>
                <a:latin typeface="+mn-lt"/>
              </a:defRPr>
            </a:lvl2pPr>
            <a:lvl3pPr marL="942952" indent="-257168">
              <a:buFont typeface="Wingdings" panose="05000000000000000000" pitchFamily="2" charset="2"/>
              <a:buChar char="§"/>
              <a:defRPr>
                <a:latin typeface="+mn-lt"/>
              </a:defRPr>
            </a:lvl3pPr>
            <a:lvl4pPr marL="1242982" indent="-214308">
              <a:buFont typeface="Wingdings" panose="05000000000000000000" pitchFamily="2" charset="2"/>
              <a:buChar char="§"/>
              <a:defRPr>
                <a:latin typeface="+mn-lt"/>
              </a:defRPr>
            </a:lvl4pPr>
            <a:lvl5pPr marL="1585874" indent="-214308">
              <a:buFont typeface="Wingdings" panose="05000000000000000000" pitchFamily="2" charset="2"/>
              <a:buChar char="§"/>
              <a:defRPr>
                <a:latin typeface="+mn-l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0DCBCB1-CFA4-BBAA-1C78-69AEE5DD76AA}"/>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57EB7874-6500-92CB-E06F-C723399AA2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46C617-473F-8156-F5AD-3A7712901802}"/>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288486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649C3-BFE6-7BAB-E064-7FE6345F4C3E}"/>
              </a:ext>
            </a:extLst>
          </p:cNvPr>
          <p:cNvSpPr>
            <a:spLocks noGrp="1"/>
          </p:cNvSpPr>
          <p:nvPr>
            <p:ph type="title"/>
          </p:nvPr>
        </p:nvSpPr>
        <p:spPr>
          <a:xfrm>
            <a:off x="623888" y="1709743"/>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D67F36E-2356-BD75-10B2-843D64EACF07}"/>
              </a:ext>
            </a:extLst>
          </p:cNvPr>
          <p:cNvSpPr>
            <a:spLocks noGrp="1"/>
          </p:cNvSpPr>
          <p:nvPr>
            <p:ph type="body" idx="1"/>
          </p:nvPr>
        </p:nvSpPr>
        <p:spPr>
          <a:xfrm>
            <a:off x="623888" y="4589468"/>
            <a:ext cx="7886700" cy="1500187"/>
          </a:xfrm>
        </p:spPr>
        <p:txBody>
          <a:bodyPr/>
          <a:lstStyle>
            <a:lvl1pPr marL="0" indent="0">
              <a:buNone/>
              <a:defRPr sz="1800">
                <a:solidFill>
                  <a:schemeClr val="tx1">
                    <a:tint val="82000"/>
                  </a:schemeClr>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2CB11C-A54C-FE21-5403-53D3936E35C2}"/>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82FFCE54-CD42-C48A-12C0-67B66FE09FD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AF096C-665A-2195-A0EA-7FDB3F0C0F70}"/>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23843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ncabezado de sección (Rojo UCLM)">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649C3-BFE6-7BAB-E064-7FE6345F4C3E}"/>
              </a:ext>
            </a:extLst>
          </p:cNvPr>
          <p:cNvSpPr>
            <a:spLocks noGrp="1"/>
          </p:cNvSpPr>
          <p:nvPr>
            <p:ph type="title"/>
          </p:nvPr>
        </p:nvSpPr>
        <p:spPr>
          <a:xfrm>
            <a:off x="628650" y="3637808"/>
            <a:ext cx="7886700" cy="2580904"/>
          </a:xfrm>
        </p:spPr>
        <p:txBody>
          <a:bodyPr anchor="t"/>
          <a:lstStyle>
            <a:lvl1pPr>
              <a:defRPr sz="4500">
                <a:solidFill>
                  <a:schemeClr val="bg1"/>
                </a:solidFill>
              </a:defRPr>
            </a:lvl1pPr>
          </a:lstStyle>
          <a:p>
            <a:r>
              <a:rPr lang="es-ES"/>
              <a:t>Haga clic para modificar el estilo de título del patrón</a:t>
            </a:r>
          </a:p>
        </p:txBody>
      </p:sp>
      <p:sp>
        <p:nvSpPr>
          <p:cNvPr id="4" name="Marcador de fecha 3">
            <a:extLst>
              <a:ext uri="{FF2B5EF4-FFF2-40B4-BE49-F238E27FC236}">
                <a16:creationId xmlns:a16="http://schemas.microsoft.com/office/drawing/2014/main" id="{FE2CB11C-A54C-FE21-5403-53D3936E35C2}"/>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82FFCE54-CD42-C48A-12C0-67B66FE09FD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AF096C-665A-2195-A0EA-7FDB3F0C0F70}"/>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248315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83A6BF-4ADF-AD8D-21F2-4A90C4B3E4B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9BE3BFF-161B-2D37-AED5-BB1E079BF3A2}"/>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457BA54-4814-6202-1737-A6C838439B29}"/>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C0699BA4-B0DE-7BB5-D2E6-8DDBEA5DE8A3}"/>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6" name="Marcador de pie de página 5">
            <a:extLst>
              <a:ext uri="{FF2B5EF4-FFF2-40B4-BE49-F238E27FC236}">
                <a16:creationId xmlns:a16="http://schemas.microsoft.com/office/drawing/2014/main" id="{81F3A9EF-1B78-2679-8366-4DF5C4CBD38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C8B79CC-4D32-0FDC-A7FC-AFCBBAA77A72}"/>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1035315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6DEF2-44CE-ACA6-E71A-2E831385CED4}"/>
              </a:ext>
            </a:extLst>
          </p:cNvPr>
          <p:cNvSpPr>
            <a:spLocks noGrp="1"/>
          </p:cNvSpPr>
          <p:nvPr>
            <p:ph type="title"/>
          </p:nvPr>
        </p:nvSpPr>
        <p:spPr>
          <a:xfrm>
            <a:off x="629841" y="365129"/>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28EF4A-23C2-5B78-206C-EC9F4A123785}"/>
              </a:ext>
            </a:extLst>
          </p:cNvPr>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F61C500-0F03-B42C-7B33-990E92938B77}"/>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19CFBC6-F69F-B1AA-ECBF-0C0D8F0288E6}"/>
              </a:ext>
            </a:extLst>
          </p:cNvPr>
          <p:cNvSpPr>
            <a:spLocks noGrp="1"/>
          </p:cNvSpPr>
          <p:nvPr>
            <p:ph type="body" sz="quarter" idx="3"/>
          </p:nvPr>
        </p:nvSpPr>
        <p:spPr>
          <a:xfrm>
            <a:off x="4629152" y="1681163"/>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4F7DA7-4463-102E-D22B-6D5648B19E5C}"/>
              </a:ext>
            </a:extLst>
          </p:cNvPr>
          <p:cNvSpPr>
            <a:spLocks noGrp="1"/>
          </p:cNvSpPr>
          <p:nvPr>
            <p:ph sz="quarter" idx="4"/>
          </p:nvPr>
        </p:nvSpPr>
        <p:spPr>
          <a:xfrm>
            <a:off x="4629152"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50CA32C-61FA-3D6B-6186-F62B0672F158}"/>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8" name="Marcador de pie de página 7">
            <a:extLst>
              <a:ext uri="{FF2B5EF4-FFF2-40B4-BE49-F238E27FC236}">
                <a16:creationId xmlns:a16="http://schemas.microsoft.com/office/drawing/2014/main" id="{B71FD065-8860-DED0-8B6F-574BC9A4588F}"/>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00E249B-7071-E821-5A5F-CAEF677C98D4}"/>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53371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0B9C7-1AA6-1766-B058-876E2CCA031F}"/>
              </a:ext>
            </a:extLst>
          </p:cNvPr>
          <p:cNvSpPr>
            <a:spLocks noGrp="1"/>
          </p:cNvSpPr>
          <p:nvPr>
            <p:ph type="title"/>
          </p:nvPr>
        </p:nvSpPr>
        <p:spPr/>
        <p:txBody>
          <a:bodyPr/>
          <a:lstStyle>
            <a:lvl1pPr algn="ctr">
              <a:defRPr/>
            </a:lvl1pPr>
          </a:lstStyle>
          <a:p>
            <a:r>
              <a:rPr lang="es-ES"/>
              <a:t>Haga clic para modificar el estilo de título del patrón</a:t>
            </a:r>
          </a:p>
        </p:txBody>
      </p:sp>
      <p:sp>
        <p:nvSpPr>
          <p:cNvPr id="3" name="Marcador de fecha 2">
            <a:extLst>
              <a:ext uri="{FF2B5EF4-FFF2-40B4-BE49-F238E27FC236}">
                <a16:creationId xmlns:a16="http://schemas.microsoft.com/office/drawing/2014/main" id="{A96BAE80-2B4F-510F-4DD0-AD952C1AA601}"/>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4" name="Marcador de pie de página 3">
            <a:extLst>
              <a:ext uri="{FF2B5EF4-FFF2-40B4-BE49-F238E27FC236}">
                <a16:creationId xmlns:a16="http://schemas.microsoft.com/office/drawing/2014/main" id="{9218FCEF-BBAE-3E92-37FE-ED5F6EB516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0EAC05E-3BD6-180C-C581-B147BEE6A2D7}"/>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413749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al centr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0B9C7-1AA6-1766-B058-876E2CCA031F}"/>
              </a:ext>
            </a:extLst>
          </p:cNvPr>
          <p:cNvSpPr>
            <a:spLocks noGrp="1"/>
          </p:cNvSpPr>
          <p:nvPr>
            <p:ph type="title"/>
          </p:nvPr>
        </p:nvSpPr>
        <p:spPr>
          <a:xfrm>
            <a:off x="628650" y="2763926"/>
            <a:ext cx="7886700" cy="1325563"/>
          </a:xfrm>
        </p:spPr>
        <p:txBody>
          <a:bodyPr/>
          <a:lstStyle>
            <a:lvl1pPr algn="ctr">
              <a:defRPr/>
            </a:lvl1pPr>
          </a:lstStyle>
          <a:p>
            <a:r>
              <a:rPr lang="es-ES"/>
              <a:t>Haga clic para modificar el estilo de título del patrón</a:t>
            </a:r>
          </a:p>
        </p:txBody>
      </p:sp>
      <p:sp>
        <p:nvSpPr>
          <p:cNvPr id="3" name="Marcador de fecha 2">
            <a:extLst>
              <a:ext uri="{FF2B5EF4-FFF2-40B4-BE49-F238E27FC236}">
                <a16:creationId xmlns:a16="http://schemas.microsoft.com/office/drawing/2014/main" id="{A96BAE80-2B4F-510F-4DD0-AD952C1AA601}"/>
              </a:ext>
            </a:extLst>
          </p:cNvPr>
          <p:cNvSpPr>
            <a:spLocks noGrp="1"/>
          </p:cNvSpPr>
          <p:nvPr>
            <p:ph type="dt" sz="half" idx="10"/>
          </p:nvPr>
        </p:nvSpPr>
        <p:spPr/>
        <p:txBody>
          <a:bodyPr/>
          <a:lstStyle/>
          <a:p>
            <a:fld id="{35D5FEF5-BFD2-48F6-A592-6BC70FBA820E}" type="datetimeFigureOut">
              <a:rPr lang="es-ES" smtClean="0"/>
              <a:t>16/06/2026</a:t>
            </a:fld>
            <a:endParaRPr lang="es-ES"/>
          </a:p>
        </p:txBody>
      </p:sp>
      <p:sp>
        <p:nvSpPr>
          <p:cNvPr id="4" name="Marcador de pie de página 3">
            <a:extLst>
              <a:ext uri="{FF2B5EF4-FFF2-40B4-BE49-F238E27FC236}">
                <a16:creationId xmlns:a16="http://schemas.microsoft.com/office/drawing/2014/main" id="{9218FCEF-BBAE-3E92-37FE-ED5F6EB516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0EAC05E-3BD6-180C-C581-B147BEE6A2D7}"/>
              </a:ext>
            </a:extLst>
          </p:cNvPr>
          <p:cNvSpPr>
            <a:spLocks noGrp="1"/>
          </p:cNvSpPr>
          <p:nvPr>
            <p:ph type="sldNum" sz="quarter" idx="12"/>
          </p:nvPr>
        </p:nvSpPr>
        <p:spPr/>
        <p:txBody>
          <a:bodyPr/>
          <a:lstStyle/>
          <a:p>
            <a:fld id="{900751D9-40A1-4CAA-B00B-7E87385303B4}" type="slidenum">
              <a:rPr lang="es-ES" smtClean="0"/>
              <a:t>‹Nº›</a:t>
            </a:fld>
            <a:endParaRPr lang="es-ES"/>
          </a:p>
        </p:txBody>
      </p:sp>
    </p:spTree>
    <p:extLst>
      <p:ext uri="{BB962C8B-B14F-4D97-AF65-F5344CB8AC3E}">
        <p14:creationId xmlns:p14="http://schemas.microsoft.com/office/powerpoint/2010/main" val="407116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018ACB0-979D-850E-8B27-41AAA68639F6}"/>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6FAD2FB-A4C3-1BB8-C243-739699A1B0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4FAFBEF-708D-0539-B1E1-FF38786ECBBD}"/>
              </a:ext>
            </a:extLst>
          </p:cNvPr>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5D5FEF5-BFD2-48F6-A592-6BC70FBA820E}" type="datetimeFigureOut">
              <a:rPr lang="es-ES" smtClean="0"/>
              <a:t>16/06/2026</a:t>
            </a:fld>
            <a:endParaRPr lang="es-ES"/>
          </a:p>
        </p:txBody>
      </p:sp>
      <p:sp>
        <p:nvSpPr>
          <p:cNvPr id="5" name="Marcador de pie de página 4">
            <a:extLst>
              <a:ext uri="{FF2B5EF4-FFF2-40B4-BE49-F238E27FC236}">
                <a16:creationId xmlns:a16="http://schemas.microsoft.com/office/drawing/2014/main" id="{7BAFCEC6-8E37-1C09-6616-FE3D4CAB5B57}"/>
              </a:ext>
            </a:extLst>
          </p:cNvPr>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5AE7B-5E88-6EAF-E6B0-54CEAC11B192}"/>
              </a:ext>
            </a:extLst>
          </p:cNvPr>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900751D9-40A1-4CAA-B00B-7E87385303B4}" type="slidenum">
              <a:rPr lang="es-ES" smtClean="0"/>
              <a:t>‹Nº›</a:t>
            </a:fld>
            <a:endParaRPr lang="es-ES"/>
          </a:p>
        </p:txBody>
      </p:sp>
    </p:spTree>
    <p:extLst>
      <p:ext uri="{BB962C8B-B14F-4D97-AF65-F5344CB8AC3E}">
        <p14:creationId xmlns:p14="http://schemas.microsoft.com/office/powerpoint/2010/main" val="30858205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76" r:id="rId14"/>
    <p:sldLayoutId id="2147483677" r:id="rId15"/>
    <p:sldLayoutId id="2147483655" r:id="rId16"/>
  </p:sldLayoutIdLst>
  <p:txStyles>
    <p:titleStyle>
      <a:lvl1pPr algn="ctr" defTabSz="685783" rtl="0" eaLnBrk="1" latinLnBrk="0" hangingPunct="1">
        <a:lnSpc>
          <a:spcPct val="90000"/>
        </a:lnSpc>
        <a:spcBef>
          <a:spcPct val="0"/>
        </a:spcBef>
        <a:buNone/>
        <a:defRPr sz="2700" kern="1200">
          <a:solidFill>
            <a:schemeClr val="accent2"/>
          </a:solidFill>
          <a:latin typeface="+mj-lt"/>
          <a:ea typeface="+mj-ea"/>
          <a:cs typeface="+mj-cs"/>
        </a:defRPr>
      </a:lvl1pPr>
    </p:titleStyle>
    <p:bodyStyle>
      <a:lvl1pPr marL="171446" indent="-171446" algn="l" defTabSz="685783" rtl="0" eaLnBrk="1" latinLnBrk="0" hangingPunct="1">
        <a:lnSpc>
          <a:spcPct val="90000"/>
        </a:lnSpc>
        <a:spcBef>
          <a:spcPts val="750"/>
        </a:spcBef>
        <a:buFont typeface="Wingdings" panose="05000000000000000000" pitchFamily="2" charset="2"/>
        <a:buChar char="§"/>
        <a:defRPr sz="1500" kern="1200">
          <a:solidFill>
            <a:schemeClr val="tx1">
              <a:lumMod val="75000"/>
              <a:lumOff val="25000"/>
            </a:schemeClr>
          </a:solidFill>
          <a:latin typeface="+mn-lt"/>
          <a:ea typeface="+mn-ea"/>
          <a:cs typeface="+mn-cs"/>
        </a:defRPr>
      </a:lvl1pPr>
      <a:lvl2pPr marL="514337" indent="-171446" algn="l" defTabSz="685783" rtl="0" eaLnBrk="1" latinLnBrk="0" hangingPunct="1">
        <a:lnSpc>
          <a:spcPct val="90000"/>
        </a:lnSpc>
        <a:spcBef>
          <a:spcPts val="375"/>
        </a:spcBef>
        <a:buFont typeface="Wingdings" panose="05000000000000000000" pitchFamily="2" charset="2"/>
        <a:buChar char="§"/>
        <a:defRPr sz="1500" kern="1200">
          <a:solidFill>
            <a:schemeClr val="tx1">
              <a:lumMod val="50000"/>
              <a:lumOff val="50000"/>
            </a:schemeClr>
          </a:solidFill>
          <a:latin typeface="+mn-lt"/>
          <a:ea typeface="+mn-ea"/>
          <a:cs typeface="+mn-cs"/>
        </a:defRPr>
      </a:lvl2pPr>
      <a:lvl3pPr marL="857228" indent="-171446" algn="l" defTabSz="685783" rtl="0" eaLnBrk="1" latinLnBrk="0" hangingPunct="1">
        <a:lnSpc>
          <a:spcPct val="90000"/>
        </a:lnSpc>
        <a:spcBef>
          <a:spcPts val="375"/>
        </a:spcBef>
        <a:buFont typeface="Wingdings" panose="05000000000000000000" pitchFamily="2" charset="2"/>
        <a:buChar char="§"/>
        <a:defRPr sz="1500" kern="1200">
          <a:solidFill>
            <a:schemeClr val="tx1">
              <a:lumMod val="75000"/>
              <a:lumOff val="25000"/>
            </a:schemeClr>
          </a:solidFill>
          <a:latin typeface="+mn-lt"/>
          <a:ea typeface="+mn-ea"/>
          <a:cs typeface="+mn-cs"/>
        </a:defRPr>
      </a:lvl3pPr>
      <a:lvl4pPr marL="1200120" indent="-171446" algn="l" defTabSz="685783" rtl="0" eaLnBrk="1" latinLnBrk="0" hangingPunct="1">
        <a:lnSpc>
          <a:spcPct val="90000"/>
        </a:lnSpc>
        <a:spcBef>
          <a:spcPts val="375"/>
        </a:spcBef>
        <a:buFont typeface="Wingdings" panose="05000000000000000000" pitchFamily="2" charset="2"/>
        <a:buChar char="§"/>
        <a:defRPr sz="1350" kern="1200">
          <a:solidFill>
            <a:schemeClr val="tx1">
              <a:lumMod val="75000"/>
              <a:lumOff val="25000"/>
            </a:schemeClr>
          </a:solidFill>
          <a:latin typeface="+mn-lt"/>
          <a:ea typeface="+mn-ea"/>
          <a:cs typeface="+mn-cs"/>
        </a:defRPr>
      </a:lvl4pPr>
      <a:lvl5pPr marL="1543012" indent="-171446" algn="l" defTabSz="685783" rtl="0" eaLnBrk="1" latinLnBrk="0" hangingPunct="1">
        <a:lnSpc>
          <a:spcPct val="90000"/>
        </a:lnSpc>
        <a:spcBef>
          <a:spcPts val="375"/>
        </a:spcBef>
        <a:buFont typeface="Wingdings" panose="05000000000000000000" pitchFamily="2" charset="2"/>
        <a:buChar char="§"/>
        <a:defRPr sz="1350" kern="1200">
          <a:solidFill>
            <a:schemeClr val="tx1">
              <a:lumMod val="75000"/>
              <a:lumOff val="25000"/>
            </a:schemeClr>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160" userDrawn="1">
          <p15:clr>
            <a:srgbClr val="F26B43"/>
          </p15:clr>
        </p15:guide>
        <p15:guide id="4"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8" Type="http://schemas.openxmlformats.org/officeDocument/2006/relationships/hyperlink" Target="https://learn.microsoft.com/en-us/defender-xdr/automatic-attack-disruption" TargetMode="External"/><Relationship Id="rId3" Type="http://schemas.openxmlformats.org/officeDocument/2006/relationships/hyperlink" Target="https://blog.sekoia.io/global-analysis-of-adversary-in-the-middle-phishing-threats/" TargetMode="External"/><Relationship Id="rId7" Type="http://schemas.openxmlformats.org/officeDocument/2006/relationships/hyperlink" Target="https://yourpasskeyisweak.com/" TargetMode="External"/><Relationship Id="rId12" Type="http://schemas.openxmlformats.org/officeDocument/2006/relationships/hyperlink" Target="https://soporte.uclm.es/hc/es/articles/18212909690770-No-tengo-la-contrase%C3%B1a-de-mi-cuenta-ni-ning%C3%BAn-m%C3%A9todo-MFA-operativo"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pages.nist.gov/800-63-4/" TargetMode="External"/><Relationship Id="rId11" Type="http://schemas.openxmlformats.org/officeDocument/2006/relationships/hyperlink" Target="https://www.oceanleaf.ch/intune-ndes-scep-explained/" TargetMode="External"/><Relationship Id="rId5" Type="http://schemas.openxmlformats.org/officeDocument/2006/relationships/hyperlink" Target="https://www.authsignal.com/blog/articles/synced-vs-device-bound-passkeys-convenience-and-authentication-experiences" TargetMode="External"/><Relationship Id="rId10" Type="http://schemas.openxmlformats.org/officeDocument/2006/relationships/hyperlink" Target="https://eduroam.org/where/" TargetMode="External"/><Relationship Id="rId4" Type="http://schemas.openxmlformats.org/officeDocument/2006/relationships/hyperlink" Target="https://blog.barracuda.com/2026/01/07/threat-spotlight-phishing-kits-evolved-2025" TargetMode="External"/><Relationship Id="rId9" Type="http://schemas.openxmlformats.org/officeDocument/2006/relationships/hyperlink" Target="https://soporte.uclm.es/hc/es/articles/26517480838802-Acceso-a-los-servicios-de-la-UCLM-desde-el-extranjero"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8.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Marcador de texto 3">
            <a:extLst>
              <a:ext uri="{FF2B5EF4-FFF2-40B4-BE49-F238E27FC236}">
                <a16:creationId xmlns:a16="http://schemas.microsoft.com/office/drawing/2014/main" id="{8AD7509F-5435-784C-2F0C-7A84775EBF36}"/>
              </a:ext>
            </a:extLst>
          </p:cNvPr>
          <p:cNvSpPr txBox="1">
            <a:spLocks/>
          </p:cNvSpPr>
          <p:nvPr/>
        </p:nvSpPr>
        <p:spPr>
          <a:xfrm>
            <a:off x="2006770" y="5798484"/>
            <a:ext cx="5130459" cy="1059516"/>
          </a:xfrm>
          <a:prstGeom prst="rect">
            <a:avLst/>
          </a:prstGeom>
        </p:spPr>
        <p:txBody>
          <a:bodyPr vert="horz" lIns="91440" tIns="45720" rIns="91440" bIns="45720" rtlCol="0">
            <a:normAutofit/>
          </a:bodyPr>
          <a:lstStyle>
            <a:lvl1pPr marL="0" indent="0" algn="l" defTabSz="685783" rtl="0" eaLnBrk="1" latinLnBrk="0" hangingPunct="1">
              <a:lnSpc>
                <a:spcPct val="90000"/>
              </a:lnSpc>
              <a:spcBef>
                <a:spcPts val="750"/>
              </a:spcBef>
              <a:buFontTx/>
              <a:buNone/>
              <a:defRPr sz="1350" kern="1200">
                <a:solidFill>
                  <a:schemeClr val="tx1">
                    <a:lumMod val="50000"/>
                    <a:lumOff val="50000"/>
                  </a:schemeClr>
                </a:solidFill>
                <a:latin typeface="+mn-lt"/>
                <a:ea typeface="+mn-ea"/>
                <a:cs typeface="+mn-cs"/>
              </a:defRPr>
            </a:lvl1pPr>
            <a:lvl2pPr marL="514337" indent="-171446" algn="l" defTabSz="685783" rtl="0" eaLnBrk="1" latinLnBrk="0" hangingPunct="1">
              <a:lnSpc>
                <a:spcPct val="90000"/>
              </a:lnSpc>
              <a:spcBef>
                <a:spcPts val="375"/>
              </a:spcBef>
              <a:buFont typeface="Wingdings" panose="05000000000000000000" pitchFamily="2" charset="2"/>
              <a:buChar char="§"/>
              <a:defRPr sz="1500" kern="1200">
                <a:solidFill>
                  <a:schemeClr val="tx1">
                    <a:lumMod val="50000"/>
                    <a:lumOff val="50000"/>
                  </a:schemeClr>
                </a:solidFill>
                <a:latin typeface="+mn-lt"/>
                <a:ea typeface="+mn-ea"/>
                <a:cs typeface="+mn-cs"/>
              </a:defRPr>
            </a:lvl2pPr>
            <a:lvl3pPr marL="857228" indent="-171446" algn="l" defTabSz="685783" rtl="0" eaLnBrk="1" latinLnBrk="0" hangingPunct="1">
              <a:lnSpc>
                <a:spcPct val="90000"/>
              </a:lnSpc>
              <a:spcBef>
                <a:spcPts val="375"/>
              </a:spcBef>
              <a:buFont typeface="Wingdings" panose="05000000000000000000" pitchFamily="2" charset="2"/>
              <a:buChar char="§"/>
              <a:defRPr sz="1500" kern="1200">
                <a:solidFill>
                  <a:schemeClr val="tx1">
                    <a:lumMod val="75000"/>
                    <a:lumOff val="25000"/>
                  </a:schemeClr>
                </a:solidFill>
                <a:latin typeface="+mn-lt"/>
                <a:ea typeface="+mn-ea"/>
                <a:cs typeface="+mn-cs"/>
              </a:defRPr>
            </a:lvl3pPr>
            <a:lvl4pPr marL="1200120" indent="-171446" algn="l" defTabSz="685783" rtl="0" eaLnBrk="1" latinLnBrk="0" hangingPunct="1">
              <a:lnSpc>
                <a:spcPct val="90000"/>
              </a:lnSpc>
              <a:spcBef>
                <a:spcPts val="375"/>
              </a:spcBef>
              <a:buFont typeface="Wingdings" panose="05000000000000000000" pitchFamily="2" charset="2"/>
              <a:buChar char="§"/>
              <a:defRPr sz="1350" kern="1200">
                <a:solidFill>
                  <a:schemeClr val="tx1">
                    <a:lumMod val="75000"/>
                    <a:lumOff val="25000"/>
                  </a:schemeClr>
                </a:solidFill>
                <a:latin typeface="+mn-lt"/>
                <a:ea typeface="+mn-ea"/>
                <a:cs typeface="+mn-cs"/>
              </a:defRPr>
            </a:lvl4pPr>
            <a:lvl5pPr marL="1543012" indent="-171446" algn="l" defTabSz="685783" rtl="0" eaLnBrk="1" latinLnBrk="0" hangingPunct="1">
              <a:lnSpc>
                <a:spcPct val="90000"/>
              </a:lnSpc>
              <a:spcBef>
                <a:spcPts val="375"/>
              </a:spcBef>
              <a:buFont typeface="Wingdings" panose="05000000000000000000" pitchFamily="2" charset="2"/>
              <a:buChar char="§"/>
              <a:defRPr sz="1350" kern="1200">
                <a:solidFill>
                  <a:schemeClr val="tx1">
                    <a:lumMod val="75000"/>
                    <a:lumOff val="25000"/>
                  </a:schemeClr>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s-ES" sz="1400">
                <a:solidFill>
                  <a:schemeClr val="bg1">
                    <a:lumMod val="75000"/>
                  </a:schemeClr>
                </a:solidFill>
              </a:rPr>
              <a:t>Julián de la Morena Borja y Evangelino Valverde Álvarez</a:t>
            </a:r>
            <a:br>
              <a:rPr lang="es-ES" sz="1400">
                <a:solidFill>
                  <a:schemeClr val="bg1">
                    <a:lumMod val="75000"/>
                  </a:schemeClr>
                </a:solidFill>
              </a:rPr>
            </a:br>
            <a:r>
              <a:rPr lang="es-ES" sz="1400">
                <a:solidFill>
                  <a:schemeClr val="bg1">
                    <a:lumMod val="75000"/>
                  </a:schemeClr>
                </a:solidFill>
              </a:rPr>
              <a:t>Área TIC, Universidad de Castilla-La Mancha</a:t>
            </a:r>
            <a:br>
              <a:rPr lang="es-ES" sz="1400">
                <a:solidFill>
                  <a:schemeClr val="bg1">
                    <a:lumMod val="75000"/>
                  </a:schemeClr>
                </a:solidFill>
              </a:rPr>
            </a:br>
            <a:r>
              <a:rPr lang="es-ES" sz="1400">
                <a:solidFill>
                  <a:schemeClr val="bg1">
                    <a:lumMod val="75000"/>
                  </a:schemeClr>
                </a:solidFill>
              </a:rPr>
              <a:t>JJ.TT. RedIRIS 2026, </a:t>
            </a:r>
            <a:r>
              <a:rPr lang="es-ES" sz="1400" err="1">
                <a:solidFill>
                  <a:schemeClr val="bg1">
                    <a:lumMod val="75000"/>
                  </a:schemeClr>
                </a:solidFill>
              </a:rPr>
              <a:t>Universidade</a:t>
            </a:r>
            <a:r>
              <a:rPr lang="es-ES" sz="1400">
                <a:solidFill>
                  <a:schemeClr val="bg1">
                    <a:lumMod val="75000"/>
                  </a:schemeClr>
                </a:solidFill>
              </a:rPr>
              <a:t> da Coruña</a:t>
            </a:r>
            <a:br>
              <a:rPr lang="es-ES" sz="1400">
                <a:solidFill>
                  <a:schemeClr val="bg1">
                    <a:lumMod val="75000"/>
                  </a:schemeClr>
                </a:solidFill>
              </a:rPr>
            </a:br>
            <a:r>
              <a:rPr lang="es-ES" sz="1400">
                <a:solidFill>
                  <a:schemeClr val="bg1">
                    <a:lumMod val="75000"/>
                  </a:schemeClr>
                </a:solidFill>
              </a:rPr>
              <a:t>Junio de 2026</a:t>
            </a:r>
          </a:p>
        </p:txBody>
      </p:sp>
      <p:sp>
        <p:nvSpPr>
          <p:cNvPr id="6" name="Título 1">
            <a:extLst>
              <a:ext uri="{FF2B5EF4-FFF2-40B4-BE49-F238E27FC236}">
                <a16:creationId xmlns:a16="http://schemas.microsoft.com/office/drawing/2014/main" id="{AECCA462-7F9B-C715-37B1-28E49D850681}"/>
              </a:ext>
            </a:extLst>
          </p:cNvPr>
          <p:cNvSpPr txBox="1">
            <a:spLocks/>
          </p:cNvSpPr>
          <p:nvPr/>
        </p:nvSpPr>
        <p:spPr>
          <a:xfrm>
            <a:off x="1620145" y="1490819"/>
            <a:ext cx="6533766" cy="2147568"/>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accent2"/>
                </a:solidFill>
                <a:latin typeface="+mj-lt"/>
                <a:ea typeface="+mj-ea"/>
                <a:cs typeface="+mj-cs"/>
              </a:defRPr>
            </a:lvl1pPr>
          </a:lstStyle>
          <a:p>
            <a:r>
              <a:rPr lang="es-ES" sz="5400" b="1">
                <a:latin typeface="Ink Free" panose="03080402000500000000" pitchFamily="66" charset="0"/>
                <a:cs typeface="Dreaming Outloud Pro" panose="020F0502020204030204" pitchFamily="66" charset="0"/>
              </a:rPr>
              <a:t>¡Mira, mamá: </a:t>
            </a:r>
            <a:br>
              <a:rPr lang="es-ES" sz="5400" b="1">
                <a:latin typeface="Ink Free" panose="03080402000500000000" pitchFamily="66" charset="0"/>
                <a:cs typeface="Dreaming Outloud Pro" panose="020F0502020204030204" pitchFamily="66" charset="0"/>
              </a:rPr>
            </a:br>
            <a:r>
              <a:rPr lang="es-ES" sz="5400" b="1">
                <a:latin typeface="Ink Free" panose="03080402000500000000" pitchFamily="66" charset="0"/>
                <a:cs typeface="Dreaming Outloud Pro" panose="020F0502020204030204" pitchFamily="66" charset="0"/>
              </a:rPr>
              <a:t>sin contraseñas!</a:t>
            </a:r>
          </a:p>
        </p:txBody>
      </p:sp>
    </p:spTree>
    <p:extLst>
      <p:ext uri="{BB962C8B-B14F-4D97-AF65-F5344CB8AC3E}">
        <p14:creationId xmlns:p14="http://schemas.microsoft.com/office/powerpoint/2010/main" val="3580468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862FF-162B-9F6E-F415-6670446C94E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DF57773-626D-0BAA-8571-3104C20681F4}"/>
              </a:ext>
            </a:extLst>
          </p:cNvPr>
          <p:cNvSpPr>
            <a:spLocks noGrp="1"/>
          </p:cNvSpPr>
          <p:nvPr>
            <p:ph type="title"/>
          </p:nvPr>
        </p:nvSpPr>
        <p:spPr/>
        <p:txBody>
          <a:bodyPr/>
          <a:lstStyle/>
          <a:p>
            <a:r>
              <a:rPr lang="es-ES"/>
              <a:t>Autenticación frente </a:t>
            </a:r>
            <a:br>
              <a:rPr lang="es-ES"/>
            </a:br>
            <a:r>
              <a:rPr lang="es-ES"/>
              <a:t>a la red (802.1X)</a:t>
            </a:r>
          </a:p>
        </p:txBody>
      </p:sp>
      <p:pic>
        <p:nvPicPr>
          <p:cNvPr id="5" name="Gráfico 4" descr="Wi-Fi con relleno sólido">
            <a:extLst>
              <a:ext uri="{FF2B5EF4-FFF2-40B4-BE49-F238E27FC236}">
                <a16:creationId xmlns:a16="http://schemas.microsoft.com/office/drawing/2014/main" id="{8FF25328-0986-9963-D7AD-153FF4BF406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255596" y="808892"/>
            <a:ext cx="2620108" cy="2620108"/>
          </a:xfrm>
          <a:prstGeom prst="rect">
            <a:avLst/>
          </a:prstGeom>
        </p:spPr>
      </p:pic>
    </p:spTree>
    <p:extLst>
      <p:ext uri="{BB962C8B-B14F-4D97-AF65-F5344CB8AC3E}">
        <p14:creationId xmlns:p14="http://schemas.microsoft.com/office/powerpoint/2010/main" val="1180574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D9A0F1-C980-AD9D-BB38-AE20C51D1BB2}"/>
              </a:ext>
            </a:extLst>
          </p:cNvPr>
          <p:cNvSpPr>
            <a:spLocks noGrp="1"/>
          </p:cNvSpPr>
          <p:nvPr>
            <p:ph type="title"/>
          </p:nvPr>
        </p:nvSpPr>
        <p:spPr/>
        <p:txBody>
          <a:bodyPr/>
          <a:lstStyle/>
          <a:p>
            <a:r>
              <a:rPr lang="es-ES"/>
              <a:t>802.1X con contraseñas: </a:t>
            </a:r>
            <a:br>
              <a:rPr lang="es-ES"/>
            </a:br>
            <a:r>
              <a:rPr lang="es-ES"/>
              <a:t>más riesgos de lo que pensamos</a:t>
            </a:r>
          </a:p>
        </p:txBody>
      </p:sp>
      <p:pic>
        <p:nvPicPr>
          <p:cNvPr id="6" name="Imagen 5">
            <a:extLst>
              <a:ext uri="{FF2B5EF4-FFF2-40B4-BE49-F238E27FC236}">
                <a16:creationId xmlns:a16="http://schemas.microsoft.com/office/drawing/2014/main" id="{49B663ED-38E4-717D-1F64-2CD336C1A780}"/>
              </a:ext>
            </a:extLst>
          </p:cNvPr>
          <p:cNvPicPr>
            <a:picLocks noChangeAspect="1"/>
          </p:cNvPicPr>
          <p:nvPr/>
        </p:nvPicPr>
        <p:blipFill>
          <a:blip r:embed="rId3"/>
          <a:stretch>
            <a:fillRect/>
          </a:stretch>
        </p:blipFill>
        <p:spPr>
          <a:xfrm>
            <a:off x="2857957" y="1891613"/>
            <a:ext cx="3428086" cy="2186945"/>
          </a:xfrm>
          <a:prstGeom prst="rect">
            <a:avLst/>
          </a:prstGeom>
        </p:spPr>
      </p:pic>
      <p:sp>
        <p:nvSpPr>
          <p:cNvPr id="5" name="CuadroTexto 4">
            <a:extLst>
              <a:ext uri="{FF2B5EF4-FFF2-40B4-BE49-F238E27FC236}">
                <a16:creationId xmlns:a16="http://schemas.microsoft.com/office/drawing/2014/main" id="{E218DE68-3191-6E62-0A34-93693B9DBD51}"/>
              </a:ext>
            </a:extLst>
          </p:cNvPr>
          <p:cNvSpPr txBox="1"/>
          <p:nvPr/>
        </p:nvSpPr>
        <p:spPr>
          <a:xfrm>
            <a:off x="760977" y="1891613"/>
            <a:ext cx="2096980" cy="1754326"/>
          </a:xfrm>
          <a:prstGeom prst="rect">
            <a:avLst/>
          </a:prstGeom>
          <a:noFill/>
        </p:spPr>
        <p:txBody>
          <a:bodyPr wrap="square" rtlCol="0">
            <a:spAutoFit/>
          </a:bodyPr>
          <a:lstStyle/>
          <a:p>
            <a:pPr algn="r"/>
            <a:r>
              <a:rPr lang="es-ES"/>
              <a:t>🤔¿Te has dado cuenta de que la superficie de exposición de tu </a:t>
            </a:r>
            <a:r>
              <a:rPr lang="es-ES" err="1"/>
              <a:t>Wi</a:t>
            </a:r>
            <a:r>
              <a:rPr lang="es-ES"/>
              <a:t>-Fi es </a:t>
            </a:r>
            <a:r>
              <a:rPr lang="es-ES" b="1"/>
              <a:t>planetaria</a:t>
            </a:r>
            <a:r>
              <a:rPr lang="es-ES"/>
              <a:t>?</a:t>
            </a:r>
          </a:p>
        </p:txBody>
      </p:sp>
      <p:sp>
        <p:nvSpPr>
          <p:cNvPr id="8" name="CuadroTexto 7">
            <a:extLst>
              <a:ext uri="{FF2B5EF4-FFF2-40B4-BE49-F238E27FC236}">
                <a16:creationId xmlns:a16="http://schemas.microsoft.com/office/drawing/2014/main" id="{156B97B9-7F4C-2181-4E08-B7C3E2E8C70C}"/>
              </a:ext>
            </a:extLst>
          </p:cNvPr>
          <p:cNvSpPr txBox="1"/>
          <p:nvPr/>
        </p:nvSpPr>
        <p:spPr>
          <a:xfrm>
            <a:off x="6286043" y="1830923"/>
            <a:ext cx="2563385" cy="2031325"/>
          </a:xfrm>
          <a:prstGeom prst="rect">
            <a:avLst/>
          </a:prstGeom>
          <a:noFill/>
        </p:spPr>
        <p:txBody>
          <a:bodyPr wrap="square" rtlCol="0">
            <a:spAutoFit/>
          </a:bodyPr>
          <a:lstStyle/>
          <a:p>
            <a:r>
              <a:rPr lang="es-ES"/>
              <a:t>Como usamos </a:t>
            </a:r>
            <a:r>
              <a:rPr lang="es-ES" b="1"/>
              <a:t>contraseñas</a:t>
            </a:r>
            <a:r>
              <a:rPr lang="es-ES"/>
              <a:t>, podemos sufrir </a:t>
            </a:r>
            <a:r>
              <a:rPr lang="es-ES" b="1"/>
              <a:t>ataques de diccionario</a:t>
            </a:r>
            <a:r>
              <a:rPr lang="es-ES"/>
              <a:t> o de DoS (</a:t>
            </a:r>
            <a:r>
              <a:rPr lang="es-ES" b="1"/>
              <a:t>bloqueo de cuentas</a:t>
            </a:r>
            <a:r>
              <a:rPr lang="es-ES"/>
              <a:t>) desde cualquier centro </a:t>
            </a:r>
            <a:br>
              <a:rPr lang="es-ES"/>
            </a:br>
            <a:r>
              <a:rPr lang="es-ES"/>
              <a:t>afiliado a </a:t>
            </a:r>
            <a:r>
              <a:rPr lang="es-ES" b="1" err="1"/>
              <a:t>eduroam</a:t>
            </a:r>
            <a:endParaRPr lang="es-ES" b="1"/>
          </a:p>
        </p:txBody>
      </p:sp>
      <p:sp>
        <p:nvSpPr>
          <p:cNvPr id="10" name="CuadroTexto 9">
            <a:extLst>
              <a:ext uri="{FF2B5EF4-FFF2-40B4-BE49-F238E27FC236}">
                <a16:creationId xmlns:a16="http://schemas.microsoft.com/office/drawing/2014/main" id="{071594CC-873A-C1BD-11E1-F66305D59CF7}"/>
              </a:ext>
            </a:extLst>
          </p:cNvPr>
          <p:cNvSpPr txBox="1"/>
          <p:nvPr/>
        </p:nvSpPr>
        <p:spPr>
          <a:xfrm>
            <a:off x="3275434" y="4199937"/>
            <a:ext cx="2593133" cy="1477328"/>
          </a:xfrm>
          <a:prstGeom prst="rect">
            <a:avLst/>
          </a:prstGeom>
          <a:noFill/>
        </p:spPr>
        <p:txBody>
          <a:bodyPr wrap="square" rtlCol="0">
            <a:spAutoFit/>
          </a:bodyPr>
          <a:lstStyle/>
          <a:p>
            <a:pPr algn="ctr"/>
            <a:r>
              <a:rPr lang="es-ES"/>
              <a:t>La solución: autenticar con </a:t>
            </a:r>
            <a:r>
              <a:rPr lang="es-ES" b="1"/>
              <a:t>certificados</a:t>
            </a:r>
            <a:r>
              <a:rPr lang="es-ES"/>
              <a:t>, pero le complicamos la vida a los usuarios con la configuración…</a:t>
            </a:r>
            <a:endParaRPr lang="es-ES" b="1"/>
          </a:p>
        </p:txBody>
      </p:sp>
    </p:spTree>
    <p:extLst>
      <p:ext uri="{BB962C8B-B14F-4D97-AF65-F5344CB8AC3E}">
        <p14:creationId xmlns:p14="http://schemas.microsoft.com/office/powerpoint/2010/main" val="79289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DD87E7-1BC7-5E36-E316-6A279E4D28B9}"/>
              </a:ext>
            </a:extLst>
          </p:cNvPr>
          <p:cNvSpPr>
            <a:spLocks noGrp="1"/>
          </p:cNvSpPr>
          <p:nvPr>
            <p:ph type="title"/>
          </p:nvPr>
        </p:nvSpPr>
        <p:spPr/>
        <p:txBody>
          <a:bodyPr>
            <a:normAutofit/>
          </a:bodyPr>
          <a:lstStyle/>
          <a:p>
            <a:r>
              <a:rPr lang="es-ES"/>
              <a:t>Gestión automática de certificados 802.1X</a:t>
            </a:r>
            <a:br>
              <a:rPr lang="es-ES"/>
            </a:br>
            <a:r>
              <a:rPr lang="es-ES"/>
              <a:t>en dispositivos corporativos</a:t>
            </a:r>
          </a:p>
        </p:txBody>
      </p:sp>
      <p:grpSp>
        <p:nvGrpSpPr>
          <p:cNvPr id="7" name="Grupo 6">
            <a:extLst>
              <a:ext uri="{FF2B5EF4-FFF2-40B4-BE49-F238E27FC236}">
                <a16:creationId xmlns:a16="http://schemas.microsoft.com/office/drawing/2014/main" id="{0B9ECA24-55A3-89A9-6728-1AA7AE044640}"/>
              </a:ext>
            </a:extLst>
          </p:cNvPr>
          <p:cNvGrpSpPr/>
          <p:nvPr/>
        </p:nvGrpSpPr>
        <p:grpSpPr>
          <a:xfrm>
            <a:off x="2685055" y="4680077"/>
            <a:ext cx="2127827" cy="1731868"/>
            <a:chOff x="2712333" y="4168498"/>
            <a:chExt cx="2127827" cy="1731868"/>
          </a:xfrm>
        </p:grpSpPr>
        <p:pic>
          <p:nvPicPr>
            <p:cNvPr id="8" name="Gráfico 7" descr="Servidor con relleno sólido">
              <a:extLst>
                <a:ext uri="{FF2B5EF4-FFF2-40B4-BE49-F238E27FC236}">
                  <a16:creationId xmlns:a16="http://schemas.microsoft.com/office/drawing/2014/main" id="{F272DBFE-ADA1-1E38-7EA4-A16D5FAEBC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19047" y="4168498"/>
              <a:ext cx="914400" cy="914400"/>
            </a:xfrm>
            <a:prstGeom prst="rect">
              <a:avLst/>
            </a:prstGeom>
          </p:spPr>
        </p:pic>
        <p:sp>
          <p:nvSpPr>
            <p:cNvPr id="9" name="CuadroTexto 8">
              <a:extLst>
                <a:ext uri="{FF2B5EF4-FFF2-40B4-BE49-F238E27FC236}">
                  <a16:creationId xmlns:a16="http://schemas.microsoft.com/office/drawing/2014/main" id="{51FE9EF2-B173-D097-0223-92C07787583B}"/>
                </a:ext>
              </a:extLst>
            </p:cNvPr>
            <p:cNvSpPr txBox="1"/>
            <p:nvPr/>
          </p:nvSpPr>
          <p:spPr>
            <a:xfrm>
              <a:off x="2712333" y="4977036"/>
              <a:ext cx="2127827" cy="923330"/>
            </a:xfrm>
            <a:prstGeom prst="rect">
              <a:avLst/>
            </a:prstGeom>
            <a:noFill/>
          </p:spPr>
          <p:txBody>
            <a:bodyPr wrap="none" rtlCol="0">
              <a:spAutoFit/>
            </a:bodyPr>
            <a:lstStyle/>
            <a:p>
              <a:pPr algn="ctr"/>
              <a:r>
                <a:rPr lang="es-ES"/>
                <a:t>NDES </a:t>
              </a:r>
              <a:br>
                <a:rPr lang="es-ES"/>
              </a:br>
              <a:r>
                <a:rPr lang="es-ES"/>
                <a:t>(Network </a:t>
              </a:r>
              <a:r>
                <a:rPr lang="es-ES" err="1"/>
                <a:t>Device</a:t>
              </a:r>
              <a:r>
                <a:rPr lang="es-ES"/>
                <a:t> </a:t>
              </a:r>
              <a:br>
                <a:rPr lang="es-ES"/>
              </a:br>
              <a:r>
                <a:rPr lang="es-ES" err="1"/>
                <a:t>Enrollment</a:t>
              </a:r>
              <a:r>
                <a:rPr lang="es-ES"/>
                <a:t> Service)</a:t>
              </a:r>
            </a:p>
          </p:txBody>
        </p:sp>
      </p:grpSp>
      <p:grpSp>
        <p:nvGrpSpPr>
          <p:cNvPr id="13" name="Grupo 12">
            <a:extLst>
              <a:ext uri="{FF2B5EF4-FFF2-40B4-BE49-F238E27FC236}">
                <a16:creationId xmlns:a16="http://schemas.microsoft.com/office/drawing/2014/main" id="{490AD476-8369-6E4A-A47A-5847F93DE110}"/>
              </a:ext>
            </a:extLst>
          </p:cNvPr>
          <p:cNvGrpSpPr/>
          <p:nvPr/>
        </p:nvGrpSpPr>
        <p:grpSpPr>
          <a:xfrm>
            <a:off x="808173" y="2528468"/>
            <a:ext cx="914400" cy="914400"/>
            <a:chOff x="3049023" y="1767942"/>
            <a:chExt cx="914400" cy="914400"/>
          </a:xfrm>
        </p:grpSpPr>
        <p:pic>
          <p:nvPicPr>
            <p:cNvPr id="11" name="Gráfico 10" descr="Nube con relleno sólido">
              <a:extLst>
                <a:ext uri="{FF2B5EF4-FFF2-40B4-BE49-F238E27FC236}">
                  <a16:creationId xmlns:a16="http://schemas.microsoft.com/office/drawing/2014/main" id="{EEE758CC-00A9-ACFD-F5E7-8E95C14076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49023" y="1767942"/>
              <a:ext cx="914400" cy="914400"/>
            </a:xfrm>
            <a:prstGeom prst="rect">
              <a:avLst/>
            </a:prstGeom>
          </p:spPr>
        </p:pic>
        <p:sp>
          <p:nvSpPr>
            <p:cNvPr id="12" name="CuadroTexto 11">
              <a:extLst>
                <a:ext uri="{FF2B5EF4-FFF2-40B4-BE49-F238E27FC236}">
                  <a16:creationId xmlns:a16="http://schemas.microsoft.com/office/drawing/2014/main" id="{B911E663-E045-2D43-10B5-8C49506737F0}"/>
                </a:ext>
              </a:extLst>
            </p:cNvPr>
            <p:cNvSpPr txBox="1"/>
            <p:nvPr/>
          </p:nvSpPr>
          <p:spPr>
            <a:xfrm>
              <a:off x="3094892" y="2140096"/>
              <a:ext cx="822661" cy="369332"/>
            </a:xfrm>
            <a:prstGeom prst="rect">
              <a:avLst/>
            </a:prstGeom>
            <a:noFill/>
          </p:spPr>
          <p:txBody>
            <a:bodyPr wrap="none" rtlCol="0">
              <a:spAutoFit/>
            </a:bodyPr>
            <a:lstStyle/>
            <a:p>
              <a:r>
                <a:rPr lang="es-ES">
                  <a:solidFill>
                    <a:schemeClr val="bg1"/>
                  </a:solidFill>
                </a:rPr>
                <a:t>Intune</a:t>
              </a:r>
            </a:p>
          </p:txBody>
        </p:sp>
      </p:grpSp>
      <p:grpSp>
        <p:nvGrpSpPr>
          <p:cNvPr id="14" name="Grupo 13">
            <a:extLst>
              <a:ext uri="{FF2B5EF4-FFF2-40B4-BE49-F238E27FC236}">
                <a16:creationId xmlns:a16="http://schemas.microsoft.com/office/drawing/2014/main" id="{4B95C132-3660-FF91-522A-8A51652F3ACD}"/>
              </a:ext>
            </a:extLst>
          </p:cNvPr>
          <p:cNvGrpSpPr/>
          <p:nvPr/>
        </p:nvGrpSpPr>
        <p:grpSpPr>
          <a:xfrm>
            <a:off x="5494420" y="4652293"/>
            <a:ext cx="914400" cy="1454869"/>
            <a:chOff x="3319047" y="4168498"/>
            <a:chExt cx="914400" cy="1454869"/>
          </a:xfrm>
        </p:grpSpPr>
        <p:pic>
          <p:nvPicPr>
            <p:cNvPr id="15" name="Gráfico 14" descr="Servidor con relleno sólido">
              <a:extLst>
                <a:ext uri="{FF2B5EF4-FFF2-40B4-BE49-F238E27FC236}">
                  <a16:creationId xmlns:a16="http://schemas.microsoft.com/office/drawing/2014/main" id="{A88A3D0A-3F69-5D88-6CA9-0D7FC9C79A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19047" y="4168498"/>
              <a:ext cx="914400" cy="914400"/>
            </a:xfrm>
            <a:prstGeom prst="rect">
              <a:avLst/>
            </a:prstGeom>
          </p:spPr>
        </p:pic>
        <p:sp>
          <p:nvSpPr>
            <p:cNvPr id="16" name="CuadroTexto 15">
              <a:extLst>
                <a:ext uri="{FF2B5EF4-FFF2-40B4-BE49-F238E27FC236}">
                  <a16:creationId xmlns:a16="http://schemas.microsoft.com/office/drawing/2014/main" id="{7683F8D3-A246-7868-3903-52C2928E829A}"/>
                </a:ext>
              </a:extLst>
            </p:cNvPr>
            <p:cNvSpPr txBox="1"/>
            <p:nvPr/>
          </p:nvSpPr>
          <p:spPr>
            <a:xfrm>
              <a:off x="3344878" y="4977036"/>
              <a:ext cx="862736" cy="646331"/>
            </a:xfrm>
            <a:prstGeom prst="rect">
              <a:avLst/>
            </a:prstGeom>
            <a:noFill/>
          </p:spPr>
          <p:txBody>
            <a:bodyPr wrap="none" rtlCol="0">
              <a:spAutoFit/>
            </a:bodyPr>
            <a:lstStyle/>
            <a:p>
              <a:pPr algn="ctr"/>
              <a:r>
                <a:rPr lang="es-ES"/>
                <a:t>AD CS </a:t>
              </a:r>
              <a:br>
                <a:rPr lang="es-ES"/>
              </a:br>
              <a:r>
                <a:rPr lang="es-ES"/>
                <a:t>(CA)</a:t>
              </a:r>
            </a:p>
          </p:txBody>
        </p:sp>
      </p:grpSp>
      <p:grpSp>
        <p:nvGrpSpPr>
          <p:cNvPr id="27" name="Grupo 26">
            <a:extLst>
              <a:ext uri="{FF2B5EF4-FFF2-40B4-BE49-F238E27FC236}">
                <a16:creationId xmlns:a16="http://schemas.microsoft.com/office/drawing/2014/main" id="{34D305A0-5B2A-5EB5-CAF1-D4FC8EFB47AD}"/>
              </a:ext>
            </a:extLst>
          </p:cNvPr>
          <p:cNvGrpSpPr/>
          <p:nvPr/>
        </p:nvGrpSpPr>
        <p:grpSpPr>
          <a:xfrm>
            <a:off x="251390" y="4280648"/>
            <a:ext cx="1762819" cy="1542320"/>
            <a:chOff x="6944939" y="2148733"/>
            <a:chExt cx="1762819" cy="1542320"/>
          </a:xfrm>
        </p:grpSpPr>
        <p:grpSp>
          <p:nvGrpSpPr>
            <p:cNvPr id="25" name="Grupo 24">
              <a:extLst>
                <a:ext uri="{FF2B5EF4-FFF2-40B4-BE49-F238E27FC236}">
                  <a16:creationId xmlns:a16="http://schemas.microsoft.com/office/drawing/2014/main" id="{BB28FED2-C82E-5964-3F4E-836366CCC34A}"/>
                </a:ext>
              </a:extLst>
            </p:cNvPr>
            <p:cNvGrpSpPr/>
            <p:nvPr/>
          </p:nvGrpSpPr>
          <p:grpSpPr>
            <a:xfrm>
              <a:off x="6944939" y="2148733"/>
              <a:ext cx="1762819" cy="1027662"/>
              <a:chOff x="6944939" y="2148733"/>
              <a:chExt cx="1762819" cy="1027662"/>
            </a:xfrm>
          </p:grpSpPr>
          <p:pic>
            <p:nvPicPr>
              <p:cNvPr id="22" name="Gráfico 21" descr="Mujer programadora con relleno sólido">
                <a:extLst>
                  <a:ext uri="{FF2B5EF4-FFF2-40B4-BE49-F238E27FC236}">
                    <a16:creationId xmlns:a16="http://schemas.microsoft.com/office/drawing/2014/main" id="{2CAB18A7-3FFE-6924-9DA7-096112A340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44939" y="2148733"/>
                <a:ext cx="914400" cy="914400"/>
              </a:xfrm>
              <a:prstGeom prst="rect">
                <a:avLst/>
              </a:prstGeom>
            </p:spPr>
          </p:pic>
          <p:pic>
            <p:nvPicPr>
              <p:cNvPr id="23" name="Gráfico 22" descr="Tableta con relleno sólido">
                <a:extLst>
                  <a:ext uri="{FF2B5EF4-FFF2-40B4-BE49-F238E27FC236}">
                    <a16:creationId xmlns:a16="http://schemas.microsoft.com/office/drawing/2014/main" id="{0715F11F-DDD6-4CA5-694A-014F5B268FE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94954" y="2563591"/>
                <a:ext cx="612804" cy="612804"/>
              </a:xfrm>
              <a:prstGeom prst="rect">
                <a:avLst/>
              </a:prstGeom>
            </p:spPr>
          </p:pic>
          <p:pic>
            <p:nvPicPr>
              <p:cNvPr id="24" name="Gráfico 23" descr="Smartphone con relleno sólido">
                <a:extLst>
                  <a:ext uri="{FF2B5EF4-FFF2-40B4-BE49-F238E27FC236}">
                    <a16:creationId xmlns:a16="http://schemas.microsoft.com/office/drawing/2014/main" id="{1CE4EC25-7567-9FE2-51C5-3ADFF8B690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94843" y="2656290"/>
                <a:ext cx="400111" cy="400111"/>
              </a:xfrm>
              <a:prstGeom prst="rect">
                <a:avLst/>
              </a:prstGeom>
            </p:spPr>
          </p:pic>
        </p:grpSp>
        <p:sp>
          <p:nvSpPr>
            <p:cNvPr id="26" name="CuadroTexto 25">
              <a:extLst>
                <a:ext uri="{FF2B5EF4-FFF2-40B4-BE49-F238E27FC236}">
                  <a16:creationId xmlns:a16="http://schemas.microsoft.com/office/drawing/2014/main" id="{F9FC1416-AC8A-F68F-23E2-F1ED2D97DB8D}"/>
                </a:ext>
              </a:extLst>
            </p:cNvPr>
            <p:cNvSpPr txBox="1"/>
            <p:nvPr/>
          </p:nvSpPr>
          <p:spPr>
            <a:xfrm>
              <a:off x="7149263" y="3044722"/>
              <a:ext cx="1491270" cy="646331"/>
            </a:xfrm>
            <a:prstGeom prst="rect">
              <a:avLst/>
            </a:prstGeom>
            <a:noFill/>
          </p:spPr>
          <p:txBody>
            <a:bodyPr wrap="square" rtlCol="0">
              <a:spAutoFit/>
            </a:bodyPr>
            <a:lstStyle/>
            <a:p>
              <a:pPr algn="ctr"/>
              <a:r>
                <a:rPr lang="es-ES"/>
                <a:t>Dispositivos gestionados</a:t>
              </a:r>
            </a:p>
          </p:txBody>
        </p:sp>
      </p:grpSp>
      <p:grpSp>
        <p:nvGrpSpPr>
          <p:cNvPr id="49" name="Grupo 48">
            <a:extLst>
              <a:ext uri="{FF2B5EF4-FFF2-40B4-BE49-F238E27FC236}">
                <a16:creationId xmlns:a16="http://schemas.microsoft.com/office/drawing/2014/main" id="{E9586C93-1A82-6D79-FF8B-385DB4DB9A89}"/>
              </a:ext>
            </a:extLst>
          </p:cNvPr>
          <p:cNvGrpSpPr/>
          <p:nvPr/>
        </p:nvGrpSpPr>
        <p:grpSpPr>
          <a:xfrm>
            <a:off x="2060078" y="4424575"/>
            <a:ext cx="1350974" cy="658133"/>
            <a:chOff x="8693988" y="3232126"/>
            <a:chExt cx="1350974" cy="658133"/>
          </a:xfrm>
        </p:grpSpPr>
        <p:cxnSp>
          <p:nvCxnSpPr>
            <p:cNvPr id="50" name="Conector recto de flecha 49">
              <a:extLst>
                <a:ext uri="{FF2B5EF4-FFF2-40B4-BE49-F238E27FC236}">
                  <a16:creationId xmlns:a16="http://schemas.microsoft.com/office/drawing/2014/main" id="{9A726423-801E-618B-420C-5B99BCBDB320}"/>
                </a:ext>
              </a:extLst>
            </p:cNvPr>
            <p:cNvCxnSpPr>
              <a:cxnSpLocks/>
            </p:cNvCxnSpPr>
            <p:nvPr/>
          </p:nvCxnSpPr>
          <p:spPr>
            <a:xfrm>
              <a:off x="8693988" y="3890259"/>
              <a:ext cx="1350974" cy="0"/>
            </a:xfrm>
            <a:prstGeom prst="straightConnector1">
              <a:avLst/>
            </a:prstGeom>
            <a:ln w="38100">
              <a:solidFill>
                <a:schemeClr val="bg1">
                  <a:lumMod val="6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1" name="CuadroTexto 50">
              <a:extLst>
                <a:ext uri="{FF2B5EF4-FFF2-40B4-BE49-F238E27FC236}">
                  <a16:creationId xmlns:a16="http://schemas.microsoft.com/office/drawing/2014/main" id="{57967824-CAAE-B353-9FD1-D50B0DF59FD3}"/>
                </a:ext>
              </a:extLst>
            </p:cNvPr>
            <p:cNvSpPr txBox="1"/>
            <p:nvPr/>
          </p:nvSpPr>
          <p:spPr>
            <a:xfrm>
              <a:off x="8745537" y="3232126"/>
              <a:ext cx="1258934" cy="646331"/>
            </a:xfrm>
            <a:prstGeom prst="rect">
              <a:avLst/>
            </a:prstGeom>
            <a:noFill/>
          </p:spPr>
          <p:txBody>
            <a:bodyPr wrap="none" rtlCol="0">
              <a:spAutoFit/>
            </a:bodyPr>
            <a:lstStyle/>
            <a:p>
              <a:r>
                <a:rPr lang="es-ES">
                  <a:solidFill>
                    <a:schemeClr val="bg1">
                      <a:lumMod val="65000"/>
                    </a:schemeClr>
                  </a:solidFill>
                </a:rPr>
                <a:t> Petición</a:t>
              </a:r>
              <a:br>
                <a:rPr lang="es-ES">
                  <a:solidFill>
                    <a:schemeClr val="bg1">
                      <a:lumMod val="65000"/>
                    </a:schemeClr>
                  </a:solidFill>
                </a:rPr>
              </a:br>
              <a:r>
                <a:rPr lang="es-ES">
                  <a:solidFill>
                    <a:schemeClr val="bg1">
                      <a:lumMod val="65000"/>
                    </a:schemeClr>
                  </a:solidFill>
                </a:rPr>
                <a:t>certificado</a:t>
              </a:r>
            </a:p>
          </p:txBody>
        </p:sp>
      </p:grpSp>
      <p:grpSp>
        <p:nvGrpSpPr>
          <p:cNvPr id="54" name="Grupo 53">
            <a:extLst>
              <a:ext uri="{FF2B5EF4-FFF2-40B4-BE49-F238E27FC236}">
                <a16:creationId xmlns:a16="http://schemas.microsoft.com/office/drawing/2014/main" id="{38607B70-C7D5-30D5-D9E2-0711FA5052B3}"/>
              </a:ext>
            </a:extLst>
          </p:cNvPr>
          <p:cNvGrpSpPr/>
          <p:nvPr/>
        </p:nvGrpSpPr>
        <p:grpSpPr>
          <a:xfrm>
            <a:off x="1265373" y="3269955"/>
            <a:ext cx="1161776" cy="1334001"/>
            <a:chOff x="9795375" y="3768306"/>
            <a:chExt cx="1161776" cy="1334001"/>
          </a:xfrm>
        </p:grpSpPr>
        <p:cxnSp>
          <p:nvCxnSpPr>
            <p:cNvPr id="55" name="Conector recto de flecha 54">
              <a:extLst>
                <a:ext uri="{FF2B5EF4-FFF2-40B4-BE49-F238E27FC236}">
                  <a16:creationId xmlns:a16="http://schemas.microsoft.com/office/drawing/2014/main" id="{B7C5FB57-6848-7322-4D0E-4458E7EC13E5}"/>
                </a:ext>
              </a:extLst>
            </p:cNvPr>
            <p:cNvCxnSpPr>
              <a:cxnSpLocks/>
              <a:stCxn id="12" idx="2"/>
            </p:cNvCxnSpPr>
            <p:nvPr/>
          </p:nvCxnSpPr>
          <p:spPr>
            <a:xfrm flipH="1">
              <a:off x="9795375" y="3768306"/>
              <a:ext cx="1" cy="1334001"/>
            </a:xfrm>
            <a:prstGeom prst="straightConnector1">
              <a:avLst/>
            </a:prstGeom>
            <a:ln w="3810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6" name="CuadroTexto 55">
              <a:extLst>
                <a:ext uri="{FF2B5EF4-FFF2-40B4-BE49-F238E27FC236}">
                  <a16:creationId xmlns:a16="http://schemas.microsoft.com/office/drawing/2014/main" id="{D6EA07C0-1D84-F03F-E2C0-001198F0E969}"/>
                </a:ext>
              </a:extLst>
            </p:cNvPr>
            <p:cNvSpPr txBox="1"/>
            <p:nvPr/>
          </p:nvSpPr>
          <p:spPr>
            <a:xfrm>
              <a:off x="9801514" y="3957624"/>
              <a:ext cx="1155637" cy="923330"/>
            </a:xfrm>
            <a:prstGeom prst="rect">
              <a:avLst/>
            </a:prstGeom>
            <a:noFill/>
          </p:spPr>
          <p:txBody>
            <a:bodyPr wrap="none" rtlCol="0">
              <a:spAutoFit/>
            </a:bodyPr>
            <a:lstStyle/>
            <a:p>
              <a:r>
                <a:rPr lang="es-ES">
                  <a:solidFill>
                    <a:schemeClr val="bg1">
                      <a:lumMod val="65000"/>
                    </a:schemeClr>
                  </a:solidFill>
                </a:rPr>
                <a:t>Configura</a:t>
              </a:r>
            </a:p>
            <a:p>
              <a:r>
                <a:rPr lang="es-ES">
                  <a:solidFill>
                    <a:schemeClr val="bg1">
                      <a:lumMod val="65000"/>
                    </a:schemeClr>
                  </a:solidFill>
                </a:rPr>
                <a:t>Políticas</a:t>
              </a:r>
            </a:p>
            <a:p>
              <a:r>
                <a:rPr lang="es-ES">
                  <a:solidFill>
                    <a:schemeClr val="bg1">
                      <a:lumMod val="65000"/>
                    </a:schemeClr>
                  </a:solidFill>
                </a:rPr>
                <a:t>802.1X</a:t>
              </a:r>
            </a:p>
          </p:txBody>
        </p:sp>
      </p:grpSp>
      <p:grpSp>
        <p:nvGrpSpPr>
          <p:cNvPr id="72" name="Grupo 71">
            <a:extLst>
              <a:ext uri="{FF2B5EF4-FFF2-40B4-BE49-F238E27FC236}">
                <a16:creationId xmlns:a16="http://schemas.microsoft.com/office/drawing/2014/main" id="{C0C6D2E8-7CF0-BAF0-A588-63E543F5B8B3}"/>
              </a:ext>
            </a:extLst>
          </p:cNvPr>
          <p:cNvGrpSpPr/>
          <p:nvPr/>
        </p:nvGrpSpPr>
        <p:grpSpPr>
          <a:xfrm>
            <a:off x="4183937" y="4424575"/>
            <a:ext cx="1350974" cy="658133"/>
            <a:chOff x="8693988" y="3232126"/>
            <a:chExt cx="1350974" cy="658133"/>
          </a:xfrm>
        </p:grpSpPr>
        <p:cxnSp>
          <p:nvCxnSpPr>
            <p:cNvPr id="73" name="Conector recto de flecha 72">
              <a:extLst>
                <a:ext uri="{FF2B5EF4-FFF2-40B4-BE49-F238E27FC236}">
                  <a16:creationId xmlns:a16="http://schemas.microsoft.com/office/drawing/2014/main" id="{D175EE93-B2A9-87ED-2DA9-3B091DDE9E43}"/>
                </a:ext>
              </a:extLst>
            </p:cNvPr>
            <p:cNvCxnSpPr>
              <a:cxnSpLocks/>
            </p:cNvCxnSpPr>
            <p:nvPr/>
          </p:nvCxnSpPr>
          <p:spPr>
            <a:xfrm>
              <a:off x="8693988" y="3890259"/>
              <a:ext cx="1350974" cy="0"/>
            </a:xfrm>
            <a:prstGeom prst="straightConnector1">
              <a:avLst/>
            </a:prstGeom>
            <a:ln w="38100">
              <a:solidFill>
                <a:schemeClr val="bg1">
                  <a:lumMod val="6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4" name="CuadroTexto 73">
              <a:extLst>
                <a:ext uri="{FF2B5EF4-FFF2-40B4-BE49-F238E27FC236}">
                  <a16:creationId xmlns:a16="http://schemas.microsoft.com/office/drawing/2014/main" id="{E2F8E7F5-5616-F027-3C5E-463519CA57B9}"/>
                </a:ext>
              </a:extLst>
            </p:cNvPr>
            <p:cNvSpPr txBox="1"/>
            <p:nvPr/>
          </p:nvSpPr>
          <p:spPr>
            <a:xfrm>
              <a:off x="8745537" y="3232126"/>
              <a:ext cx="1258934" cy="646331"/>
            </a:xfrm>
            <a:prstGeom prst="rect">
              <a:avLst/>
            </a:prstGeom>
            <a:noFill/>
          </p:spPr>
          <p:txBody>
            <a:bodyPr wrap="none" rtlCol="0">
              <a:spAutoFit/>
            </a:bodyPr>
            <a:lstStyle/>
            <a:p>
              <a:r>
                <a:rPr lang="es-ES">
                  <a:solidFill>
                    <a:schemeClr val="bg1">
                      <a:lumMod val="65000"/>
                    </a:schemeClr>
                  </a:solidFill>
                </a:rPr>
                <a:t> Petición</a:t>
              </a:r>
              <a:br>
                <a:rPr lang="es-ES">
                  <a:solidFill>
                    <a:schemeClr val="bg1">
                      <a:lumMod val="65000"/>
                    </a:schemeClr>
                  </a:solidFill>
                </a:rPr>
              </a:br>
              <a:r>
                <a:rPr lang="es-ES">
                  <a:solidFill>
                    <a:schemeClr val="bg1">
                      <a:lumMod val="65000"/>
                    </a:schemeClr>
                  </a:solidFill>
                </a:rPr>
                <a:t>certificado</a:t>
              </a:r>
            </a:p>
          </p:txBody>
        </p:sp>
      </p:grpSp>
      <p:grpSp>
        <p:nvGrpSpPr>
          <p:cNvPr id="76" name="Grupo 75">
            <a:extLst>
              <a:ext uri="{FF2B5EF4-FFF2-40B4-BE49-F238E27FC236}">
                <a16:creationId xmlns:a16="http://schemas.microsoft.com/office/drawing/2014/main" id="{87B15D1D-9FBB-50EA-9319-A47F1CAC99BD}"/>
              </a:ext>
            </a:extLst>
          </p:cNvPr>
          <p:cNvGrpSpPr/>
          <p:nvPr/>
        </p:nvGrpSpPr>
        <p:grpSpPr>
          <a:xfrm>
            <a:off x="1768443" y="2077913"/>
            <a:ext cx="4955699" cy="1938992"/>
            <a:chOff x="2186658" y="2524341"/>
            <a:chExt cx="4955699" cy="1938992"/>
          </a:xfrm>
          <a:solidFill>
            <a:schemeClr val="accent2"/>
          </a:solidFill>
        </p:grpSpPr>
        <p:sp>
          <p:nvSpPr>
            <p:cNvPr id="77" name="CuadroTexto 76">
              <a:extLst>
                <a:ext uri="{FF2B5EF4-FFF2-40B4-BE49-F238E27FC236}">
                  <a16:creationId xmlns:a16="http://schemas.microsoft.com/office/drawing/2014/main" id="{492347D6-9A1D-D508-7037-0A403E45EF69}"/>
                </a:ext>
              </a:extLst>
            </p:cNvPr>
            <p:cNvSpPr txBox="1"/>
            <p:nvPr/>
          </p:nvSpPr>
          <p:spPr>
            <a:xfrm>
              <a:off x="3051663" y="2524341"/>
              <a:ext cx="4090694" cy="1938992"/>
            </a:xfrm>
            <a:prstGeom prst="rect">
              <a:avLst/>
            </a:prstGeom>
            <a:grpFill/>
          </p:spPr>
          <p:txBody>
            <a:bodyPr wrap="square" rtlCol="0">
              <a:spAutoFit/>
            </a:bodyPr>
            <a:lstStyle/>
            <a:p>
              <a:r>
                <a:rPr lang="es-ES" sz="2000" b="1">
                  <a:solidFill>
                    <a:schemeClr val="bg1"/>
                  </a:solidFill>
                </a:rPr>
                <a:t>Políticas UCLM:</a:t>
              </a:r>
            </a:p>
            <a:p>
              <a:pPr marL="342900" indent="-342900">
                <a:buFont typeface="Wingdings" panose="05000000000000000000" pitchFamily="2" charset="2"/>
                <a:buChar char="§"/>
              </a:pPr>
              <a:r>
                <a:rPr lang="es-ES" sz="2000">
                  <a:solidFill>
                    <a:schemeClr val="bg1"/>
                  </a:solidFill>
                </a:rPr>
                <a:t>Windows, macOS, Android y iOS</a:t>
              </a:r>
            </a:p>
            <a:p>
              <a:pPr marL="342900" indent="-342900">
                <a:buFont typeface="Wingdings" panose="05000000000000000000" pitchFamily="2" charset="2"/>
                <a:buChar char="§"/>
              </a:pPr>
              <a:r>
                <a:rPr lang="es-ES" sz="2000">
                  <a:solidFill>
                    <a:schemeClr val="bg1"/>
                  </a:solidFill>
                </a:rPr>
                <a:t>Renovación cada 12 meses</a:t>
              </a:r>
            </a:p>
            <a:p>
              <a:pPr marL="342900" indent="-342900">
                <a:buFont typeface="Wingdings" panose="05000000000000000000" pitchFamily="2" charset="2"/>
                <a:buChar char="§"/>
              </a:pPr>
              <a:r>
                <a:rPr lang="es-ES" sz="2000">
                  <a:solidFill>
                    <a:schemeClr val="bg1"/>
                  </a:solidFill>
                </a:rPr>
                <a:t>Si el dispositivo lo permite, </a:t>
              </a:r>
              <a:br>
                <a:rPr lang="es-ES" sz="2000">
                  <a:solidFill>
                    <a:schemeClr val="bg1"/>
                  </a:solidFill>
                </a:rPr>
              </a:br>
              <a:r>
                <a:rPr lang="es-ES" sz="2000">
                  <a:solidFill>
                    <a:schemeClr val="bg1"/>
                  </a:solidFill>
                </a:rPr>
                <a:t>clave privada custodiada</a:t>
              </a:r>
              <a:br>
                <a:rPr lang="es-ES" sz="2000">
                  <a:solidFill>
                    <a:schemeClr val="bg1"/>
                  </a:solidFill>
                </a:rPr>
              </a:br>
              <a:r>
                <a:rPr lang="es-ES" sz="2000">
                  <a:solidFill>
                    <a:schemeClr val="bg1"/>
                  </a:solidFill>
                </a:rPr>
                <a:t>por el chip criptográfico</a:t>
              </a:r>
            </a:p>
          </p:txBody>
        </p:sp>
        <p:sp>
          <p:nvSpPr>
            <p:cNvPr id="78" name="Flecha: a la derecha 77">
              <a:extLst>
                <a:ext uri="{FF2B5EF4-FFF2-40B4-BE49-F238E27FC236}">
                  <a16:creationId xmlns:a16="http://schemas.microsoft.com/office/drawing/2014/main" id="{53C1C167-FD0A-5609-5965-37F248BE5F3A}"/>
                </a:ext>
              </a:extLst>
            </p:cNvPr>
            <p:cNvSpPr/>
            <p:nvPr/>
          </p:nvSpPr>
          <p:spPr>
            <a:xfrm rot="10800000">
              <a:off x="2186658" y="3324878"/>
              <a:ext cx="878307" cy="355941"/>
            </a:xfrm>
            <a:prstGeom prst="right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accent2"/>
                </a:solidFill>
              </a:endParaRPr>
            </a:p>
          </p:txBody>
        </p:sp>
      </p:grpSp>
      <p:sp>
        <p:nvSpPr>
          <p:cNvPr id="21" name="CuadroTexto 20">
            <a:extLst>
              <a:ext uri="{FF2B5EF4-FFF2-40B4-BE49-F238E27FC236}">
                <a16:creationId xmlns:a16="http://schemas.microsoft.com/office/drawing/2014/main" id="{81FE8F96-DBBF-B461-3C8C-496EE6F040BD}"/>
              </a:ext>
            </a:extLst>
          </p:cNvPr>
          <p:cNvSpPr txBox="1"/>
          <p:nvPr/>
        </p:nvSpPr>
        <p:spPr>
          <a:xfrm>
            <a:off x="6804509" y="2080989"/>
            <a:ext cx="1873086" cy="1477328"/>
          </a:xfrm>
          <a:prstGeom prst="rect">
            <a:avLst/>
          </a:prstGeom>
          <a:solidFill>
            <a:schemeClr val="bg1">
              <a:lumMod val="85000"/>
            </a:schemeClr>
          </a:solidFill>
        </p:spPr>
        <p:txBody>
          <a:bodyPr wrap="square" rtlCol="0">
            <a:spAutoFit/>
          </a:bodyPr>
          <a:lstStyle/>
          <a:p>
            <a:r>
              <a:rPr lang="es-ES" b="1"/>
              <a:t>100% </a:t>
            </a:r>
            <a:r>
              <a:rPr lang="es-ES"/>
              <a:t>de los equipos corporativos al terminar el plan </a:t>
            </a:r>
            <a:r>
              <a:rPr lang="es-ES" err="1"/>
              <a:t>renove</a:t>
            </a:r>
            <a:r>
              <a:rPr lang="es-ES"/>
              <a:t> 2026</a:t>
            </a:r>
          </a:p>
        </p:txBody>
      </p:sp>
    </p:spTree>
    <p:extLst>
      <p:ext uri="{BB962C8B-B14F-4D97-AF65-F5344CB8AC3E}">
        <p14:creationId xmlns:p14="http://schemas.microsoft.com/office/powerpoint/2010/main" val="264205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E0258-AC91-3EC9-B795-518FFEE5CF6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7FBC6A9-8B4A-7377-7B02-9DC736D3967C}"/>
              </a:ext>
            </a:extLst>
          </p:cNvPr>
          <p:cNvSpPr>
            <a:spLocks noGrp="1"/>
          </p:cNvSpPr>
          <p:nvPr>
            <p:ph type="title"/>
          </p:nvPr>
        </p:nvSpPr>
        <p:spPr/>
        <p:txBody>
          <a:bodyPr/>
          <a:lstStyle/>
          <a:p>
            <a:r>
              <a:rPr lang="es-ES"/>
              <a:t>Para terminar, </a:t>
            </a:r>
            <a:br>
              <a:rPr lang="es-ES"/>
            </a:br>
            <a:r>
              <a:rPr lang="es-ES"/>
              <a:t>un efecto colateral…</a:t>
            </a:r>
          </a:p>
        </p:txBody>
      </p:sp>
      <p:pic>
        <p:nvPicPr>
          <p:cNvPr id="3" name="Gráfico 2" descr="Barita mágica (automática) con relleno sólido">
            <a:extLst>
              <a:ext uri="{FF2B5EF4-FFF2-40B4-BE49-F238E27FC236}">
                <a16:creationId xmlns:a16="http://schemas.microsoft.com/office/drawing/2014/main" id="{DF14417A-3D62-95C7-C2B2-2B4CCDEE02F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255596" y="808892"/>
            <a:ext cx="2620108" cy="2620108"/>
          </a:xfrm>
          <a:prstGeom prst="rect">
            <a:avLst/>
          </a:prstGeom>
        </p:spPr>
      </p:pic>
    </p:spTree>
    <p:extLst>
      <p:ext uri="{BB962C8B-B14F-4D97-AF65-F5344CB8AC3E}">
        <p14:creationId xmlns:p14="http://schemas.microsoft.com/office/powerpoint/2010/main" val="1808829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4410-E0A8-DE13-7709-58F627F79B9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0E0FF28-9FC1-CBAA-5569-70809D355F9F}"/>
              </a:ext>
            </a:extLst>
          </p:cNvPr>
          <p:cNvSpPr>
            <a:spLocks noGrp="1"/>
          </p:cNvSpPr>
          <p:nvPr>
            <p:ph type="title"/>
          </p:nvPr>
        </p:nvSpPr>
        <p:spPr/>
        <p:txBody>
          <a:bodyPr>
            <a:normAutofit/>
          </a:bodyPr>
          <a:lstStyle/>
          <a:p>
            <a:r>
              <a:rPr lang="es-ES" sz="4400" b="1">
                <a:latin typeface="Ink Free" panose="03080402000500000000" pitchFamily="66" charset="0"/>
              </a:rPr>
              <a:t>¡Mira mamá: sin contraseñas!</a:t>
            </a:r>
            <a:endParaRPr lang="es-ES" sz="4400">
              <a:solidFill>
                <a:schemeClr val="bg1"/>
              </a:solidFill>
            </a:endParaRPr>
          </a:p>
        </p:txBody>
      </p:sp>
      <p:pic>
        <p:nvPicPr>
          <p:cNvPr id="13" name="Gráfico 12" descr="Hombre con una prótesis en el brazo">
            <a:extLst>
              <a:ext uri="{FF2B5EF4-FFF2-40B4-BE49-F238E27FC236}">
                <a16:creationId xmlns:a16="http://schemas.microsoft.com/office/drawing/2014/main" id="{5C7F8851-A94D-D3DE-6EFD-1EA44F22B7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79002" y="2458219"/>
            <a:ext cx="950198" cy="3178250"/>
          </a:xfrm>
          <a:prstGeom prst="rect">
            <a:avLst/>
          </a:prstGeom>
        </p:spPr>
      </p:pic>
      <p:sp>
        <p:nvSpPr>
          <p:cNvPr id="16" name="CuadroTexto 15">
            <a:extLst>
              <a:ext uri="{FF2B5EF4-FFF2-40B4-BE49-F238E27FC236}">
                <a16:creationId xmlns:a16="http://schemas.microsoft.com/office/drawing/2014/main" id="{DFFCE4EE-6BC3-59CF-5BA3-A7CA55B38ADA}"/>
              </a:ext>
            </a:extLst>
          </p:cNvPr>
          <p:cNvSpPr txBox="1"/>
          <p:nvPr/>
        </p:nvSpPr>
        <p:spPr>
          <a:xfrm>
            <a:off x="223488" y="2965374"/>
            <a:ext cx="3664759" cy="1754326"/>
          </a:xfrm>
          <a:prstGeom prst="rect">
            <a:avLst/>
          </a:prstGeom>
          <a:noFill/>
        </p:spPr>
        <p:txBody>
          <a:bodyPr wrap="square" rtlCol="0">
            <a:spAutoFit/>
          </a:bodyPr>
          <a:lstStyle/>
          <a:p>
            <a:pPr marL="342900" indent="-342900">
              <a:buAutoNum type="arabicParenR"/>
            </a:pPr>
            <a:r>
              <a:rPr lang="es-ES">
                <a:solidFill>
                  <a:schemeClr val="accent1"/>
                </a:solidFill>
                <a:latin typeface="Ink Free" panose="03080402000500000000" pitchFamily="66" charset="0"/>
              </a:rPr>
              <a:t>Entra en la app de cuentas con </a:t>
            </a:r>
            <a:r>
              <a:rPr lang="es-ES" b="1" err="1">
                <a:solidFill>
                  <a:schemeClr val="accent1"/>
                </a:solidFill>
                <a:latin typeface="Ink Free" panose="03080402000500000000" pitchFamily="66" charset="0"/>
              </a:rPr>
              <a:t>Cl@ve</a:t>
            </a:r>
            <a:r>
              <a:rPr lang="es-ES">
                <a:solidFill>
                  <a:schemeClr val="accent1"/>
                </a:solidFill>
                <a:latin typeface="Ink Free" panose="03080402000500000000" pitchFamily="66" charset="0"/>
              </a:rPr>
              <a:t> y obtiene una </a:t>
            </a:r>
            <a:r>
              <a:rPr lang="es-ES" b="1">
                <a:solidFill>
                  <a:schemeClr val="accent1"/>
                </a:solidFill>
                <a:latin typeface="Ink Free" panose="03080402000500000000" pitchFamily="66" charset="0"/>
              </a:rPr>
              <a:t>TAP</a:t>
            </a:r>
            <a:r>
              <a:rPr lang="es-ES">
                <a:solidFill>
                  <a:schemeClr val="accent1"/>
                </a:solidFill>
                <a:latin typeface="Ink Free" panose="03080402000500000000" pitchFamily="66" charset="0"/>
              </a:rPr>
              <a:t> </a:t>
            </a:r>
            <a:br>
              <a:rPr lang="es-ES">
                <a:solidFill>
                  <a:schemeClr val="accent1"/>
                </a:solidFill>
                <a:latin typeface="Ink Free" panose="03080402000500000000" pitchFamily="66" charset="0"/>
              </a:rPr>
            </a:br>
            <a:r>
              <a:rPr lang="es-ES">
                <a:solidFill>
                  <a:schemeClr val="accent1"/>
                </a:solidFill>
                <a:latin typeface="Ink Free" panose="03080402000500000000" pitchFamily="66" charset="0"/>
              </a:rPr>
              <a:t>(clave aleatoria válida por 1 día)</a:t>
            </a:r>
          </a:p>
          <a:p>
            <a:pPr marL="342900" indent="-342900">
              <a:buFontTx/>
              <a:buAutoNum type="arabicParenR"/>
            </a:pPr>
            <a:r>
              <a:rPr lang="es-ES">
                <a:solidFill>
                  <a:schemeClr val="accent1"/>
                </a:solidFill>
                <a:latin typeface="Ink Free" panose="03080402000500000000" pitchFamily="66" charset="0"/>
              </a:rPr>
              <a:t>Accede a su portátil corporativo con la TAP e </a:t>
            </a:r>
            <a:r>
              <a:rPr lang="es-ES" b="1">
                <a:solidFill>
                  <a:schemeClr val="accent1"/>
                </a:solidFill>
                <a:latin typeface="Ink Free" panose="03080402000500000000" pitchFamily="66" charset="0"/>
              </a:rPr>
              <a:t>Intune</a:t>
            </a:r>
            <a:r>
              <a:rPr lang="es-ES">
                <a:solidFill>
                  <a:schemeClr val="accent1"/>
                </a:solidFill>
                <a:latin typeface="Ink Free" panose="03080402000500000000" pitchFamily="66" charset="0"/>
              </a:rPr>
              <a:t> le hace configurar </a:t>
            </a:r>
            <a:r>
              <a:rPr lang="es-ES" b="1">
                <a:solidFill>
                  <a:schemeClr val="accent1"/>
                </a:solidFill>
                <a:latin typeface="Ink Free" panose="03080402000500000000" pitchFamily="66" charset="0"/>
              </a:rPr>
              <a:t>Windows </a:t>
            </a:r>
            <a:r>
              <a:rPr lang="es-ES" b="1" err="1">
                <a:solidFill>
                  <a:schemeClr val="accent1"/>
                </a:solidFill>
                <a:latin typeface="Ink Free" panose="03080402000500000000" pitchFamily="66" charset="0"/>
              </a:rPr>
              <a:t>Hello</a:t>
            </a:r>
            <a:r>
              <a:rPr lang="es-ES">
                <a:solidFill>
                  <a:schemeClr val="accent1"/>
                </a:solidFill>
                <a:latin typeface="Ink Free" panose="03080402000500000000" pitchFamily="66" charset="0"/>
              </a:rPr>
              <a:t> </a:t>
            </a:r>
          </a:p>
        </p:txBody>
      </p:sp>
      <p:sp>
        <p:nvSpPr>
          <p:cNvPr id="17" name="CuadroTexto 16">
            <a:extLst>
              <a:ext uri="{FF2B5EF4-FFF2-40B4-BE49-F238E27FC236}">
                <a16:creationId xmlns:a16="http://schemas.microsoft.com/office/drawing/2014/main" id="{EAAD7781-1DD5-B943-4E71-E3C805D9EB01}"/>
              </a:ext>
            </a:extLst>
          </p:cNvPr>
          <p:cNvSpPr txBox="1"/>
          <p:nvPr/>
        </p:nvSpPr>
        <p:spPr>
          <a:xfrm>
            <a:off x="5255755" y="2965374"/>
            <a:ext cx="3664759" cy="1477328"/>
          </a:xfrm>
          <a:prstGeom prst="rect">
            <a:avLst/>
          </a:prstGeom>
          <a:noFill/>
        </p:spPr>
        <p:txBody>
          <a:bodyPr wrap="square" rtlCol="0">
            <a:spAutoFit/>
          </a:bodyPr>
          <a:lstStyle/>
          <a:p>
            <a:pPr marL="342900" indent="-342900">
              <a:buFont typeface="+mj-lt"/>
              <a:buAutoNum type="arabicParenR" startAt="3"/>
            </a:pPr>
            <a:r>
              <a:rPr lang="es-ES">
                <a:solidFill>
                  <a:schemeClr val="accent1"/>
                </a:solidFill>
                <a:latin typeface="Ink Free" panose="03080402000500000000" pitchFamily="66" charset="0"/>
              </a:rPr>
              <a:t>Automáticamente, se configura su acceso </a:t>
            </a:r>
            <a:r>
              <a:rPr lang="es-ES" b="1">
                <a:solidFill>
                  <a:schemeClr val="accent1"/>
                </a:solidFill>
                <a:latin typeface="Ink Free" panose="03080402000500000000" pitchFamily="66" charset="0"/>
              </a:rPr>
              <a:t>802.1X</a:t>
            </a:r>
            <a:r>
              <a:rPr lang="es-ES">
                <a:solidFill>
                  <a:schemeClr val="accent1"/>
                </a:solidFill>
                <a:latin typeface="Ink Free" panose="03080402000500000000" pitchFamily="66" charset="0"/>
              </a:rPr>
              <a:t> (cable y </a:t>
            </a:r>
            <a:r>
              <a:rPr lang="es-ES" err="1">
                <a:solidFill>
                  <a:schemeClr val="accent1"/>
                </a:solidFill>
                <a:latin typeface="Ink Free" panose="03080402000500000000" pitchFamily="66" charset="0"/>
              </a:rPr>
              <a:t>Wi</a:t>
            </a:r>
            <a:r>
              <a:rPr lang="es-ES">
                <a:solidFill>
                  <a:schemeClr val="accent1"/>
                </a:solidFill>
                <a:latin typeface="Ink Free" panose="03080402000500000000" pitchFamily="66" charset="0"/>
              </a:rPr>
              <a:t>-Fi) con un </a:t>
            </a:r>
            <a:r>
              <a:rPr lang="es-ES" b="1">
                <a:solidFill>
                  <a:schemeClr val="accent1"/>
                </a:solidFill>
                <a:latin typeface="Ink Free" panose="03080402000500000000" pitchFamily="66" charset="0"/>
              </a:rPr>
              <a:t>certificado</a:t>
            </a:r>
            <a:r>
              <a:rPr lang="es-ES">
                <a:solidFill>
                  <a:schemeClr val="accent1"/>
                </a:solidFill>
                <a:latin typeface="Ink Free" panose="03080402000500000000" pitchFamily="66" charset="0"/>
              </a:rPr>
              <a:t> de usuario</a:t>
            </a:r>
          </a:p>
          <a:p>
            <a:pPr marL="342900" indent="-342900">
              <a:buFontTx/>
              <a:buAutoNum type="arabicParenR" startAt="3"/>
            </a:pPr>
            <a:r>
              <a:rPr lang="es-ES">
                <a:solidFill>
                  <a:schemeClr val="accent1"/>
                </a:solidFill>
                <a:latin typeface="Ink Free" panose="03080402000500000000" pitchFamily="66" charset="0"/>
              </a:rPr>
              <a:t>Bautista configura una </a:t>
            </a:r>
            <a:r>
              <a:rPr lang="es-ES" b="1" err="1">
                <a:solidFill>
                  <a:schemeClr val="accent1"/>
                </a:solidFill>
                <a:latin typeface="Ink Free" panose="03080402000500000000" pitchFamily="66" charset="0"/>
              </a:rPr>
              <a:t>passkey</a:t>
            </a:r>
            <a:r>
              <a:rPr lang="es-ES">
                <a:solidFill>
                  <a:schemeClr val="accent1"/>
                </a:solidFill>
                <a:latin typeface="Ink Free" panose="03080402000500000000" pitchFamily="66" charset="0"/>
              </a:rPr>
              <a:t> </a:t>
            </a:r>
            <a:br>
              <a:rPr lang="es-ES">
                <a:solidFill>
                  <a:schemeClr val="accent1"/>
                </a:solidFill>
                <a:latin typeface="Ink Free" panose="03080402000500000000" pitchFamily="66" charset="0"/>
              </a:rPr>
            </a:br>
            <a:r>
              <a:rPr lang="es-ES">
                <a:solidFill>
                  <a:schemeClr val="accent1"/>
                </a:solidFill>
                <a:latin typeface="Ink Free" panose="03080402000500000000" pitchFamily="66" charset="0"/>
              </a:rPr>
              <a:t>en su móvil usando la TAP</a:t>
            </a:r>
          </a:p>
        </p:txBody>
      </p:sp>
      <p:grpSp>
        <p:nvGrpSpPr>
          <p:cNvPr id="8" name="Grupo 7">
            <a:extLst>
              <a:ext uri="{FF2B5EF4-FFF2-40B4-BE49-F238E27FC236}">
                <a16:creationId xmlns:a16="http://schemas.microsoft.com/office/drawing/2014/main" id="{D601A844-5697-7B72-FE71-EA34FB19D684}"/>
              </a:ext>
            </a:extLst>
          </p:cNvPr>
          <p:cNvGrpSpPr/>
          <p:nvPr/>
        </p:nvGrpSpPr>
        <p:grpSpPr>
          <a:xfrm>
            <a:off x="1402285" y="1695079"/>
            <a:ext cx="6339430" cy="1035093"/>
            <a:chOff x="2926285" y="1161167"/>
            <a:chExt cx="6339430" cy="1035093"/>
          </a:xfrm>
        </p:grpSpPr>
        <p:sp>
          <p:nvSpPr>
            <p:cNvPr id="5" name="CuadroTexto 4">
              <a:extLst>
                <a:ext uri="{FF2B5EF4-FFF2-40B4-BE49-F238E27FC236}">
                  <a16:creationId xmlns:a16="http://schemas.microsoft.com/office/drawing/2014/main" id="{9A16A035-5FAC-9E81-921D-621358CDDFFD}"/>
                </a:ext>
              </a:extLst>
            </p:cNvPr>
            <p:cNvSpPr txBox="1"/>
            <p:nvPr/>
          </p:nvSpPr>
          <p:spPr>
            <a:xfrm>
              <a:off x="2926285" y="1161167"/>
              <a:ext cx="6339430" cy="646331"/>
            </a:xfrm>
            <a:prstGeom prst="rect">
              <a:avLst/>
            </a:prstGeom>
            <a:noFill/>
          </p:spPr>
          <p:txBody>
            <a:bodyPr wrap="square" rtlCol="0">
              <a:spAutoFit/>
            </a:bodyPr>
            <a:lstStyle/>
            <a:p>
              <a:pPr algn="ctr"/>
              <a:r>
                <a:rPr lang="es-ES">
                  <a:solidFill>
                    <a:schemeClr val="accent1"/>
                  </a:solidFill>
                  <a:latin typeface="Ink Free" panose="03080402000500000000" pitchFamily="66" charset="0"/>
                </a:rPr>
                <a:t>Este es </a:t>
              </a:r>
              <a:r>
                <a:rPr lang="es-ES" b="1">
                  <a:solidFill>
                    <a:schemeClr val="accent1"/>
                  </a:solidFill>
                  <a:latin typeface="Ink Free" panose="03080402000500000000" pitchFamily="66" charset="0"/>
                </a:rPr>
                <a:t>Bautista</a:t>
              </a:r>
              <a:r>
                <a:rPr lang="es-ES">
                  <a:solidFill>
                    <a:schemeClr val="accent1"/>
                  </a:solidFill>
                  <a:latin typeface="Ink Free" panose="03080402000500000000" pitchFamily="66" charset="0"/>
                </a:rPr>
                <a:t>. Acaba de firmar su contrato con la </a:t>
              </a:r>
              <a:r>
                <a:rPr lang="es-ES" b="1">
                  <a:solidFill>
                    <a:schemeClr val="accent1"/>
                  </a:solidFill>
                  <a:latin typeface="Ink Free" panose="03080402000500000000" pitchFamily="66" charset="0"/>
                </a:rPr>
                <a:t>UCLM</a:t>
              </a:r>
              <a:r>
                <a:rPr lang="es-ES">
                  <a:solidFill>
                    <a:schemeClr val="accent1"/>
                  </a:solidFill>
                  <a:latin typeface="Ink Free" panose="03080402000500000000" pitchFamily="66" charset="0"/>
                </a:rPr>
                <a:t> y </a:t>
              </a:r>
              <a:r>
                <a:rPr lang="es-ES" b="1">
                  <a:solidFill>
                    <a:schemeClr val="accent1"/>
                  </a:solidFill>
                  <a:latin typeface="Ink Free" panose="03080402000500000000" pitchFamily="66" charset="0"/>
                </a:rPr>
                <a:t>RR.HH.</a:t>
              </a:r>
              <a:r>
                <a:rPr lang="es-ES">
                  <a:solidFill>
                    <a:schemeClr val="accent1"/>
                  </a:solidFill>
                  <a:latin typeface="Ink Free" panose="03080402000500000000" pitchFamily="66" charset="0"/>
                </a:rPr>
                <a:t> ha dado de alta su cuenta</a:t>
              </a:r>
            </a:p>
          </p:txBody>
        </p:sp>
        <p:pic>
          <p:nvPicPr>
            <p:cNvPr id="7" name="Gráfico 6" descr="Una flecha voladora">
              <a:extLst>
                <a:ext uri="{FF2B5EF4-FFF2-40B4-BE49-F238E27FC236}">
                  <a16:creationId xmlns:a16="http://schemas.microsoft.com/office/drawing/2014/main" id="{610FF75C-9F2A-7686-C723-15231682ED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596441">
              <a:off x="5274849" y="1821083"/>
              <a:ext cx="465548" cy="284806"/>
            </a:xfrm>
            <a:prstGeom prst="rect">
              <a:avLst/>
            </a:prstGeom>
          </p:spPr>
        </p:pic>
      </p:grpSp>
      <p:sp>
        <p:nvSpPr>
          <p:cNvPr id="3" name="CuadroTexto 2">
            <a:extLst>
              <a:ext uri="{FF2B5EF4-FFF2-40B4-BE49-F238E27FC236}">
                <a16:creationId xmlns:a16="http://schemas.microsoft.com/office/drawing/2014/main" id="{685BAAE1-E496-DC34-C1D0-62C77EC37CB7}"/>
              </a:ext>
            </a:extLst>
          </p:cNvPr>
          <p:cNvSpPr txBox="1"/>
          <p:nvPr/>
        </p:nvSpPr>
        <p:spPr>
          <a:xfrm>
            <a:off x="2468890" y="5645141"/>
            <a:ext cx="4222631" cy="1200329"/>
          </a:xfrm>
          <a:prstGeom prst="rect">
            <a:avLst/>
          </a:prstGeom>
          <a:noFill/>
        </p:spPr>
        <p:txBody>
          <a:bodyPr wrap="none" rtlCol="0">
            <a:spAutoFit/>
          </a:bodyPr>
          <a:lstStyle/>
          <a:p>
            <a:pPr algn="ctr"/>
            <a:r>
              <a:rPr lang="es-ES">
                <a:solidFill>
                  <a:schemeClr val="accent1"/>
                </a:solidFill>
                <a:latin typeface="Ink Free" panose="03080402000500000000" pitchFamily="66" charset="0"/>
              </a:rPr>
              <a:t>Bautista nunca tendrá que activar el </a:t>
            </a:r>
            <a:br>
              <a:rPr lang="es-ES">
                <a:solidFill>
                  <a:schemeClr val="accent1"/>
                </a:solidFill>
                <a:latin typeface="Ink Free" panose="03080402000500000000" pitchFamily="66" charset="0"/>
              </a:rPr>
            </a:br>
            <a:r>
              <a:rPr lang="es-ES" b="1" i="1" err="1">
                <a:solidFill>
                  <a:schemeClr val="accent1"/>
                </a:solidFill>
                <a:latin typeface="Ink Free" panose="03080402000500000000" pitchFamily="66" charset="0"/>
              </a:rPr>
              <a:t>roaming</a:t>
            </a:r>
            <a:r>
              <a:rPr lang="es-ES" b="1">
                <a:solidFill>
                  <a:schemeClr val="accent1"/>
                </a:solidFill>
                <a:latin typeface="Ink Free" panose="03080402000500000000" pitchFamily="66" charset="0"/>
              </a:rPr>
              <a:t> de autenticación</a:t>
            </a:r>
            <a:r>
              <a:rPr lang="es-ES">
                <a:solidFill>
                  <a:schemeClr val="accent1"/>
                </a:solidFill>
                <a:latin typeface="Ink Free" panose="03080402000500000000" pitchFamily="66" charset="0"/>
              </a:rPr>
              <a:t>…</a:t>
            </a:r>
            <a:br>
              <a:rPr lang="es-ES">
                <a:solidFill>
                  <a:schemeClr val="accent1"/>
                </a:solidFill>
                <a:latin typeface="Ink Free" panose="03080402000500000000" pitchFamily="66" charset="0"/>
              </a:rPr>
            </a:br>
            <a:r>
              <a:rPr lang="es-ES">
                <a:solidFill>
                  <a:schemeClr val="accent1"/>
                </a:solidFill>
                <a:latin typeface="Ink Free" panose="03080402000500000000" pitchFamily="66" charset="0"/>
              </a:rPr>
              <a:t>y nunca ha tocado su contraseña</a:t>
            </a:r>
          </a:p>
          <a:p>
            <a:endParaRPr lang="es-ES"/>
          </a:p>
        </p:txBody>
      </p:sp>
    </p:spTree>
    <p:extLst>
      <p:ext uri="{BB962C8B-B14F-4D97-AF65-F5344CB8AC3E}">
        <p14:creationId xmlns:p14="http://schemas.microsoft.com/office/powerpoint/2010/main" val="146239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build="p"/>
      <p:bldP spid="17" grpId="0" build="p"/>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5F380D-459C-837E-375F-2BB1DD89CFF8}"/>
              </a:ext>
            </a:extLst>
          </p:cNvPr>
          <p:cNvSpPr>
            <a:spLocks noGrp="1"/>
          </p:cNvSpPr>
          <p:nvPr>
            <p:ph type="title"/>
          </p:nvPr>
        </p:nvSpPr>
        <p:spPr/>
        <p:txBody>
          <a:bodyPr/>
          <a:lstStyle/>
          <a:p>
            <a:r>
              <a:rPr lang="es-ES"/>
              <a:t>Referencias</a:t>
            </a:r>
          </a:p>
        </p:txBody>
      </p:sp>
      <p:sp>
        <p:nvSpPr>
          <p:cNvPr id="3" name="Marcador de contenido 2">
            <a:extLst>
              <a:ext uri="{FF2B5EF4-FFF2-40B4-BE49-F238E27FC236}">
                <a16:creationId xmlns:a16="http://schemas.microsoft.com/office/drawing/2014/main" id="{6A0766FF-5148-263D-C471-97BF1385F206}"/>
              </a:ext>
            </a:extLst>
          </p:cNvPr>
          <p:cNvSpPr>
            <a:spLocks noGrp="1"/>
          </p:cNvSpPr>
          <p:nvPr>
            <p:ph idx="1"/>
          </p:nvPr>
        </p:nvSpPr>
        <p:spPr/>
        <p:txBody>
          <a:bodyPr>
            <a:normAutofit/>
          </a:bodyPr>
          <a:lstStyle/>
          <a:p>
            <a:pPr>
              <a:lnSpc>
                <a:spcPct val="100000"/>
              </a:lnSpc>
              <a:spcBef>
                <a:spcPts val="0"/>
              </a:spcBef>
              <a:defRPr/>
            </a:pPr>
            <a:r>
              <a:rPr lang="en-US"/>
              <a:t>Diapositiva 2:</a:t>
            </a:r>
            <a:endParaRPr lang="en-US">
              <a:hlinkClick r:id="rId3"/>
            </a:endParaRPr>
          </a:p>
          <a:p>
            <a:pPr lvl="1">
              <a:lnSpc>
                <a:spcPct val="100000"/>
              </a:lnSpc>
              <a:spcBef>
                <a:spcPts val="0"/>
              </a:spcBef>
              <a:defRPr/>
            </a:pPr>
            <a:r>
              <a:rPr lang="en-US">
                <a:hlinkClick r:id="rId4"/>
              </a:rPr>
              <a:t>Threat Spotlight: How phishing kits evolved in 2025 | Barracuda Networks Blog</a:t>
            </a:r>
            <a:endParaRPr lang="en-US"/>
          </a:p>
          <a:p>
            <a:pPr>
              <a:lnSpc>
                <a:spcPct val="100000"/>
              </a:lnSpc>
              <a:spcBef>
                <a:spcPts val="0"/>
              </a:spcBef>
              <a:defRPr/>
            </a:pPr>
            <a:r>
              <a:rPr lang="en-US"/>
              <a:t>Diapositiva 6:</a:t>
            </a:r>
            <a:endParaRPr lang="en-US">
              <a:hlinkClick r:id="rId5"/>
            </a:endParaRPr>
          </a:p>
          <a:p>
            <a:pPr lvl="1">
              <a:lnSpc>
                <a:spcPct val="100000"/>
              </a:lnSpc>
              <a:spcBef>
                <a:spcPts val="0"/>
              </a:spcBef>
              <a:defRPr/>
            </a:pPr>
            <a:r>
              <a:rPr lang="en-US">
                <a:hlinkClick r:id="rId5"/>
              </a:rPr>
              <a:t>Synced vs Device-Bound Passkeys: How User Convenience and Authentication Experiences Vary</a:t>
            </a:r>
            <a:endParaRPr lang="en-US"/>
          </a:p>
          <a:p>
            <a:pPr lvl="1">
              <a:lnSpc>
                <a:spcPct val="100000"/>
              </a:lnSpc>
              <a:spcBef>
                <a:spcPts val="0"/>
              </a:spcBef>
              <a:defRPr/>
            </a:pPr>
            <a:r>
              <a:rPr lang="es-ES">
                <a:hlinkClick r:id="rId6"/>
              </a:rPr>
              <a:t>NIST SP 800-63 Digital </a:t>
            </a:r>
            <a:r>
              <a:rPr lang="es-ES" err="1">
                <a:hlinkClick r:id="rId6"/>
              </a:rPr>
              <a:t>Identity</a:t>
            </a:r>
            <a:r>
              <a:rPr lang="es-ES">
                <a:hlinkClick r:id="rId6"/>
              </a:rPr>
              <a:t> </a:t>
            </a:r>
            <a:r>
              <a:rPr lang="es-ES" err="1">
                <a:hlinkClick r:id="rId6"/>
              </a:rPr>
              <a:t>Guidelines</a:t>
            </a:r>
            <a:endParaRPr lang="en-US"/>
          </a:p>
          <a:p>
            <a:pPr lvl="1">
              <a:lnSpc>
                <a:spcPct val="100000"/>
              </a:lnSpc>
              <a:spcBef>
                <a:spcPts val="0"/>
              </a:spcBef>
              <a:defRPr/>
            </a:pPr>
            <a:r>
              <a:rPr lang="en-US">
                <a:hlinkClick r:id="rId7"/>
              </a:rPr>
              <a:t>Your Passkey is Weak – Phishing Synced Passkeys is Still Possible</a:t>
            </a:r>
            <a:endParaRPr lang="en-US"/>
          </a:p>
          <a:p>
            <a:pPr>
              <a:lnSpc>
                <a:spcPct val="100000"/>
              </a:lnSpc>
              <a:spcBef>
                <a:spcPts val="0"/>
              </a:spcBef>
              <a:defRPr/>
            </a:pPr>
            <a:r>
              <a:rPr lang="en-US"/>
              <a:t>Diapositiva 8:</a:t>
            </a:r>
            <a:endParaRPr lang="en-US">
              <a:hlinkClick r:id="rId5"/>
            </a:endParaRPr>
          </a:p>
          <a:p>
            <a:pPr lvl="1">
              <a:lnSpc>
                <a:spcPct val="100000"/>
              </a:lnSpc>
              <a:spcBef>
                <a:spcPts val="0"/>
              </a:spcBef>
              <a:defRPr/>
            </a:pPr>
            <a:r>
              <a:rPr lang="es-ES" err="1">
                <a:hlinkClick r:id="rId8"/>
              </a:rPr>
              <a:t>Automatic</a:t>
            </a:r>
            <a:r>
              <a:rPr lang="es-ES">
                <a:hlinkClick r:id="rId8"/>
              </a:rPr>
              <a:t> </a:t>
            </a:r>
            <a:r>
              <a:rPr lang="es-ES" err="1">
                <a:hlinkClick r:id="rId8"/>
              </a:rPr>
              <a:t>attack</a:t>
            </a:r>
            <a:r>
              <a:rPr lang="es-ES">
                <a:hlinkClick r:id="rId8"/>
              </a:rPr>
              <a:t> </a:t>
            </a:r>
            <a:r>
              <a:rPr lang="es-ES" err="1">
                <a:hlinkClick r:id="rId8"/>
              </a:rPr>
              <a:t>disruption</a:t>
            </a:r>
            <a:r>
              <a:rPr lang="es-ES">
                <a:hlinkClick r:id="rId8"/>
              </a:rPr>
              <a:t> in Microsoft Defender - Microsoft Defender XDR</a:t>
            </a:r>
            <a:endParaRPr lang="es-ES"/>
          </a:p>
          <a:p>
            <a:pPr>
              <a:lnSpc>
                <a:spcPct val="100000"/>
              </a:lnSpc>
              <a:spcBef>
                <a:spcPts val="0"/>
              </a:spcBef>
              <a:defRPr/>
            </a:pPr>
            <a:r>
              <a:rPr lang="en-US"/>
              <a:t>Diapositiva 9:</a:t>
            </a:r>
            <a:endParaRPr lang="es-ES"/>
          </a:p>
          <a:p>
            <a:pPr lvl="1">
              <a:lnSpc>
                <a:spcPct val="100000"/>
              </a:lnSpc>
              <a:spcBef>
                <a:spcPts val="0"/>
              </a:spcBef>
              <a:defRPr/>
            </a:pPr>
            <a:r>
              <a:rPr lang="es-ES">
                <a:hlinkClick r:id="rId9"/>
              </a:rPr>
              <a:t>Acceso a los servicios de la UCLM desde el extranjero</a:t>
            </a:r>
            <a:endParaRPr lang="es-ES"/>
          </a:p>
          <a:p>
            <a:pPr>
              <a:lnSpc>
                <a:spcPct val="100000"/>
              </a:lnSpc>
              <a:spcBef>
                <a:spcPts val="0"/>
              </a:spcBef>
              <a:defRPr/>
            </a:pPr>
            <a:r>
              <a:rPr lang="es-ES"/>
              <a:t>Diapositiva 11:</a:t>
            </a:r>
          </a:p>
          <a:p>
            <a:pPr lvl="1">
              <a:lnSpc>
                <a:spcPct val="100000"/>
              </a:lnSpc>
              <a:spcBef>
                <a:spcPts val="0"/>
              </a:spcBef>
              <a:defRPr/>
            </a:pPr>
            <a:r>
              <a:rPr lang="en-US">
                <a:hlinkClick r:id="rId10"/>
              </a:rPr>
              <a:t>Where can I </a:t>
            </a:r>
            <a:r>
              <a:rPr lang="en-US" err="1">
                <a:hlinkClick r:id="rId10"/>
              </a:rPr>
              <a:t>eduroam</a:t>
            </a:r>
            <a:r>
              <a:rPr lang="en-US">
                <a:hlinkClick r:id="rId10"/>
              </a:rPr>
              <a:t>? - eduroam.org</a:t>
            </a:r>
            <a:endParaRPr lang="en-US"/>
          </a:p>
          <a:p>
            <a:pPr>
              <a:lnSpc>
                <a:spcPct val="100000"/>
              </a:lnSpc>
              <a:spcBef>
                <a:spcPts val="0"/>
              </a:spcBef>
              <a:defRPr/>
            </a:pPr>
            <a:r>
              <a:rPr lang="en-US"/>
              <a:t>Diapositiva 12:</a:t>
            </a:r>
          </a:p>
          <a:p>
            <a:pPr lvl="1">
              <a:lnSpc>
                <a:spcPct val="100000"/>
              </a:lnSpc>
              <a:spcBef>
                <a:spcPts val="0"/>
              </a:spcBef>
              <a:defRPr/>
            </a:pPr>
            <a:r>
              <a:rPr lang="es-ES">
                <a:hlinkClick r:id="rId11"/>
              </a:rPr>
              <a:t>Intune NDES &amp; SCEP </a:t>
            </a:r>
            <a:r>
              <a:rPr lang="es-ES" err="1">
                <a:hlinkClick r:id="rId11"/>
              </a:rPr>
              <a:t>explained</a:t>
            </a:r>
            <a:endParaRPr lang="es-ES"/>
          </a:p>
          <a:p>
            <a:pPr>
              <a:lnSpc>
                <a:spcPct val="100000"/>
              </a:lnSpc>
              <a:spcBef>
                <a:spcPts val="0"/>
              </a:spcBef>
              <a:defRPr/>
            </a:pPr>
            <a:r>
              <a:rPr lang="es-ES"/>
              <a:t>Diapositiva 14:</a:t>
            </a:r>
          </a:p>
          <a:p>
            <a:pPr lvl="1">
              <a:lnSpc>
                <a:spcPct val="100000"/>
              </a:lnSpc>
              <a:spcBef>
                <a:spcPts val="0"/>
              </a:spcBef>
              <a:defRPr/>
            </a:pPr>
            <a:r>
              <a:rPr lang="es-ES">
                <a:hlinkClick r:id="rId12"/>
              </a:rPr>
              <a:t>No tengo la contraseña de mi cuenta ni ningún método MFA operativo – UCLM</a:t>
            </a:r>
            <a:endParaRPr lang="en-US"/>
          </a:p>
          <a:p>
            <a:pPr marL="171450" indent="-171450">
              <a:lnSpc>
                <a:spcPct val="100000"/>
              </a:lnSpc>
              <a:spcBef>
                <a:spcPts val="0"/>
              </a:spcBef>
              <a:buFontTx/>
              <a:buChar char="-"/>
              <a:defRPr/>
            </a:pPr>
            <a:endParaRPr lang="es-ES"/>
          </a:p>
          <a:p>
            <a:pPr marL="171450" indent="-171450">
              <a:lnSpc>
                <a:spcPct val="100000"/>
              </a:lnSpc>
              <a:spcBef>
                <a:spcPts val="0"/>
              </a:spcBef>
              <a:buFontTx/>
              <a:buChar char="-"/>
              <a:defRPr/>
            </a:pPr>
            <a:endParaRPr lang="en-US"/>
          </a:p>
          <a:p>
            <a:pPr marL="171450" indent="-171450">
              <a:lnSpc>
                <a:spcPct val="100000"/>
              </a:lnSpc>
              <a:spcBef>
                <a:spcPts val="0"/>
              </a:spcBef>
              <a:buFontTx/>
              <a:buChar char="-"/>
              <a:defRPr/>
            </a:pPr>
            <a:endParaRPr lang="en-US"/>
          </a:p>
          <a:p>
            <a:pPr marL="171450" indent="-171450">
              <a:lnSpc>
                <a:spcPct val="100000"/>
              </a:lnSpc>
              <a:spcBef>
                <a:spcPts val="0"/>
              </a:spcBef>
              <a:buFontTx/>
              <a:buChar char="-"/>
              <a:defRPr/>
            </a:pPr>
            <a:endParaRPr lang="es-ES"/>
          </a:p>
        </p:txBody>
      </p:sp>
    </p:spTree>
    <p:extLst>
      <p:ext uri="{BB962C8B-B14F-4D97-AF65-F5344CB8AC3E}">
        <p14:creationId xmlns:p14="http://schemas.microsoft.com/office/powerpoint/2010/main" val="525212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819C-912C-F48F-9FB5-68EE793FC30F}"/>
            </a:ext>
          </a:extLst>
        </p:cNvPr>
        <p:cNvGrpSpPr/>
        <p:nvPr/>
      </p:nvGrpSpPr>
      <p:grpSpPr>
        <a:xfrm>
          <a:off x="0" y="0"/>
          <a:ext cx="0" cy="0"/>
          <a:chOff x="0" y="0"/>
          <a:chExt cx="0" cy="0"/>
        </a:xfrm>
      </p:grpSpPr>
      <p:sp>
        <p:nvSpPr>
          <p:cNvPr id="7" name="Título 6">
            <a:extLst>
              <a:ext uri="{FF2B5EF4-FFF2-40B4-BE49-F238E27FC236}">
                <a16:creationId xmlns:a16="http://schemas.microsoft.com/office/drawing/2014/main" id="{FA88168D-6679-A35E-3FD7-3FE851C4A2AB}"/>
              </a:ext>
            </a:extLst>
          </p:cNvPr>
          <p:cNvSpPr>
            <a:spLocks noGrp="1"/>
          </p:cNvSpPr>
          <p:nvPr>
            <p:ph type="title"/>
          </p:nvPr>
        </p:nvSpPr>
        <p:spPr/>
        <p:txBody>
          <a:bodyPr/>
          <a:lstStyle/>
          <a:p>
            <a:r>
              <a:rPr lang="es-ES"/>
              <a:t>El </a:t>
            </a:r>
            <a:r>
              <a:rPr lang="es-ES" i="1"/>
              <a:t>phishing</a:t>
            </a:r>
            <a:r>
              <a:rPr lang="es-ES"/>
              <a:t> capaz de superar el MFA es la nueva norma</a:t>
            </a:r>
          </a:p>
        </p:txBody>
      </p:sp>
      <p:sp>
        <p:nvSpPr>
          <p:cNvPr id="16" name="CuadroTexto 15">
            <a:extLst>
              <a:ext uri="{FF2B5EF4-FFF2-40B4-BE49-F238E27FC236}">
                <a16:creationId xmlns:a16="http://schemas.microsoft.com/office/drawing/2014/main" id="{B473730B-F248-BEA4-140C-14BC22531E05}"/>
              </a:ext>
            </a:extLst>
          </p:cNvPr>
          <p:cNvSpPr txBox="1"/>
          <p:nvPr/>
        </p:nvSpPr>
        <p:spPr>
          <a:xfrm>
            <a:off x="4635078" y="2258103"/>
            <a:ext cx="3412123" cy="2677656"/>
          </a:xfrm>
          <a:prstGeom prst="rect">
            <a:avLst/>
          </a:prstGeom>
          <a:solidFill>
            <a:schemeClr val="bg1">
              <a:lumMod val="85000"/>
            </a:schemeClr>
          </a:solidFill>
        </p:spPr>
        <p:txBody>
          <a:bodyPr wrap="square">
            <a:spAutoFit/>
          </a:bodyPr>
          <a:lstStyle/>
          <a:p>
            <a:pPr algn="ctr"/>
            <a:r>
              <a:rPr lang="es-ES"/>
              <a:t>El </a:t>
            </a:r>
            <a:r>
              <a:rPr lang="es-ES" err="1"/>
              <a:t>PhaaS</a:t>
            </a:r>
            <a:r>
              <a:rPr lang="es-ES"/>
              <a:t> ya es usado en el </a:t>
            </a:r>
          </a:p>
          <a:p>
            <a:pPr algn="ctr"/>
            <a:r>
              <a:rPr lang="es-ES" sz="9600" b="1"/>
              <a:t>90% </a:t>
            </a:r>
          </a:p>
          <a:p>
            <a:pPr algn="ctr"/>
            <a:r>
              <a:rPr lang="es-ES"/>
              <a:t>de las campañas </a:t>
            </a:r>
            <a:br>
              <a:rPr lang="es-ES"/>
            </a:br>
            <a:r>
              <a:rPr lang="es-ES"/>
              <a:t>de gran volumen </a:t>
            </a:r>
            <a:br>
              <a:rPr lang="es-ES"/>
            </a:br>
            <a:r>
              <a:rPr lang="es-ES"/>
              <a:t>(Barracuda Networks, 2025)</a:t>
            </a:r>
          </a:p>
        </p:txBody>
      </p:sp>
      <p:sp>
        <p:nvSpPr>
          <p:cNvPr id="12" name="CuadroTexto 11">
            <a:extLst>
              <a:ext uri="{FF2B5EF4-FFF2-40B4-BE49-F238E27FC236}">
                <a16:creationId xmlns:a16="http://schemas.microsoft.com/office/drawing/2014/main" id="{598935B3-BAEC-048D-0C0E-744B93698F38}"/>
              </a:ext>
            </a:extLst>
          </p:cNvPr>
          <p:cNvSpPr txBox="1"/>
          <p:nvPr/>
        </p:nvSpPr>
        <p:spPr>
          <a:xfrm>
            <a:off x="1084533" y="2258103"/>
            <a:ext cx="3412123" cy="2677656"/>
          </a:xfrm>
          <a:prstGeom prst="rect">
            <a:avLst/>
          </a:prstGeom>
          <a:solidFill>
            <a:schemeClr val="bg1">
              <a:lumMod val="85000"/>
            </a:schemeClr>
          </a:solidFill>
        </p:spPr>
        <p:txBody>
          <a:bodyPr wrap="square" rtlCol="0">
            <a:spAutoFit/>
          </a:bodyPr>
          <a:lstStyle/>
          <a:p>
            <a:pPr algn="ctr"/>
            <a:r>
              <a:rPr lang="es-ES"/>
              <a:t>Entre 2024 y 2025, sufrimos</a:t>
            </a:r>
            <a:br>
              <a:rPr lang="es-ES"/>
            </a:br>
            <a:r>
              <a:rPr lang="es-ES" sz="9600" b="1"/>
              <a:t>19</a:t>
            </a:r>
            <a:r>
              <a:rPr lang="es-ES" sz="9600"/>
              <a:t> </a:t>
            </a:r>
            <a:br>
              <a:rPr lang="es-ES"/>
            </a:br>
            <a:r>
              <a:rPr lang="es-ES"/>
              <a:t>incidentes en los que se superó el MFA usando </a:t>
            </a:r>
            <a:r>
              <a:rPr lang="es-ES" i="1"/>
              <a:t>kits</a:t>
            </a:r>
            <a:r>
              <a:rPr lang="es-ES"/>
              <a:t> de </a:t>
            </a:r>
            <a:br>
              <a:rPr lang="es-ES"/>
            </a:br>
            <a:r>
              <a:rPr lang="es-ES" i="1"/>
              <a:t>phishing</a:t>
            </a:r>
            <a:r>
              <a:rPr lang="es-ES"/>
              <a:t> como servicio (</a:t>
            </a:r>
            <a:r>
              <a:rPr lang="es-ES" err="1"/>
              <a:t>PhaaS</a:t>
            </a:r>
            <a:r>
              <a:rPr lang="es-ES"/>
              <a:t>)</a:t>
            </a:r>
          </a:p>
        </p:txBody>
      </p:sp>
    </p:spTree>
    <p:extLst>
      <p:ext uri="{BB962C8B-B14F-4D97-AF65-F5344CB8AC3E}">
        <p14:creationId xmlns:p14="http://schemas.microsoft.com/office/powerpoint/2010/main" val="118759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F2310-1AA8-65AF-750C-F82840576F5E}"/>
            </a:ext>
          </a:extLst>
        </p:cNvPr>
        <p:cNvGrpSpPr/>
        <p:nvPr/>
      </p:nvGrpSpPr>
      <p:grpSpPr>
        <a:xfrm>
          <a:off x="0" y="0"/>
          <a:ext cx="0" cy="0"/>
          <a:chOff x="0" y="0"/>
          <a:chExt cx="0" cy="0"/>
        </a:xfrm>
      </p:grpSpPr>
      <p:sp>
        <p:nvSpPr>
          <p:cNvPr id="7" name="Título 6">
            <a:extLst>
              <a:ext uri="{FF2B5EF4-FFF2-40B4-BE49-F238E27FC236}">
                <a16:creationId xmlns:a16="http://schemas.microsoft.com/office/drawing/2014/main" id="{FF2C90AF-5D2F-8C93-333D-BA72BA9527B5}"/>
              </a:ext>
            </a:extLst>
          </p:cNvPr>
          <p:cNvSpPr>
            <a:spLocks noGrp="1"/>
          </p:cNvSpPr>
          <p:nvPr>
            <p:ph type="title"/>
          </p:nvPr>
        </p:nvSpPr>
        <p:spPr/>
        <p:txBody>
          <a:bodyPr>
            <a:normAutofit/>
          </a:bodyPr>
          <a:lstStyle/>
          <a:p>
            <a:r>
              <a:rPr lang="es-ES"/>
              <a:t>Nuestro viaje (inacabado) </a:t>
            </a:r>
            <a:br>
              <a:rPr lang="es-ES"/>
            </a:br>
            <a:r>
              <a:rPr lang="es-ES"/>
              <a:t>de </a:t>
            </a:r>
            <a:r>
              <a:rPr lang="es-ES" b="1"/>
              <a:t>19</a:t>
            </a:r>
            <a:r>
              <a:rPr lang="es-ES"/>
              <a:t> a </a:t>
            </a:r>
            <a:r>
              <a:rPr lang="es-ES" b="1"/>
              <a:t>0</a:t>
            </a:r>
            <a:r>
              <a:rPr lang="es-ES"/>
              <a:t> incidentes en 2026</a:t>
            </a:r>
            <a:endParaRPr lang="es-ES" b="1" i="1"/>
          </a:p>
        </p:txBody>
      </p:sp>
      <p:grpSp>
        <p:nvGrpSpPr>
          <p:cNvPr id="15" name="Grupo 14">
            <a:extLst>
              <a:ext uri="{FF2B5EF4-FFF2-40B4-BE49-F238E27FC236}">
                <a16:creationId xmlns:a16="http://schemas.microsoft.com/office/drawing/2014/main" id="{CE0E31D8-ADFD-CFEB-1363-0D5C97B8B282}"/>
              </a:ext>
            </a:extLst>
          </p:cNvPr>
          <p:cNvGrpSpPr/>
          <p:nvPr/>
        </p:nvGrpSpPr>
        <p:grpSpPr>
          <a:xfrm>
            <a:off x="588589" y="2761398"/>
            <a:ext cx="2485424" cy="2043091"/>
            <a:chOff x="1652320" y="2761397"/>
            <a:chExt cx="2485424" cy="2043091"/>
          </a:xfrm>
        </p:grpSpPr>
        <p:pic>
          <p:nvPicPr>
            <p:cNvPr id="10" name="Gráfico 9" descr="Huella digital con relleno sólido">
              <a:extLst>
                <a:ext uri="{FF2B5EF4-FFF2-40B4-BE49-F238E27FC236}">
                  <a16:creationId xmlns:a16="http://schemas.microsoft.com/office/drawing/2014/main" id="{4E9A0347-906A-138D-7409-788B99416C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27430" y="2761397"/>
              <a:ext cx="1335205" cy="1335205"/>
            </a:xfrm>
            <a:prstGeom prst="rect">
              <a:avLst/>
            </a:prstGeom>
          </p:spPr>
        </p:pic>
        <p:sp>
          <p:nvSpPr>
            <p:cNvPr id="12" name="CuadroTexto 11">
              <a:extLst>
                <a:ext uri="{FF2B5EF4-FFF2-40B4-BE49-F238E27FC236}">
                  <a16:creationId xmlns:a16="http://schemas.microsoft.com/office/drawing/2014/main" id="{6C61C754-EADB-2BF7-CCA8-3FEF77EC80D2}"/>
                </a:ext>
              </a:extLst>
            </p:cNvPr>
            <p:cNvSpPr txBox="1"/>
            <p:nvPr/>
          </p:nvSpPr>
          <p:spPr>
            <a:xfrm>
              <a:off x="1652320" y="4096602"/>
              <a:ext cx="2485424" cy="707886"/>
            </a:xfrm>
            <a:prstGeom prst="rect">
              <a:avLst/>
            </a:prstGeom>
            <a:noFill/>
          </p:spPr>
          <p:txBody>
            <a:bodyPr wrap="none" rtlCol="0">
              <a:spAutoFit/>
            </a:bodyPr>
            <a:lstStyle/>
            <a:p>
              <a:pPr algn="ctr"/>
              <a:r>
                <a:rPr lang="es-ES" sz="2000"/>
                <a:t>Autenticación frente </a:t>
              </a:r>
              <a:br>
                <a:rPr lang="es-ES" sz="2000"/>
              </a:br>
              <a:r>
                <a:rPr lang="es-ES" sz="2000"/>
                <a:t>a nuestro </a:t>
              </a:r>
              <a:r>
                <a:rPr lang="es-ES" sz="2000" err="1"/>
                <a:t>IdP</a:t>
              </a:r>
              <a:endParaRPr lang="es-ES" sz="2000"/>
            </a:p>
          </p:txBody>
        </p:sp>
      </p:grpSp>
      <p:grpSp>
        <p:nvGrpSpPr>
          <p:cNvPr id="16" name="Grupo 15">
            <a:extLst>
              <a:ext uri="{FF2B5EF4-FFF2-40B4-BE49-F238E27FC236}">
                <a16:creationId xmlns:a16="http://schemas.microsoft.com/office/drawing/2014/main" id="{8B5EF21C-A37F-0D61-BF47-20BAC65FA603}"/>
              </a:ext>
            </a:extLst>
          </p:cNvPr>
          <p:cNvGrpSpPr/>
          <p:nvPr/>
        </p:nvGrpSpPr>
        <p:grpSpPr>
          <a:xfrm>
            <a:off x="6161482" y="2761398"/>
            <a:ext cx="2485424" cy="2043091"/>
            <a:chOff x="4853287" y="2761397"/>
            <a:chExt cx="2485424" cy="2043091"/>
          </a:xfrm>
        </p:grpSpPr>
        <p:pic>
          <p:nvPicPr>
            <p:cNvPr id="8" name="Gráfico 7" descr="Wi-Fi con relleno sólido">
              <a:extLst>
                <a:ext uri="{FF2B5EF4-FFF2-40B4-BE49-F238E27FC236}">
                  <a16:creationId xmlns:a16="http://schemas.microsoft.com/office/drawing/2014/main" id="{E4C8AB28-7CE6-4B49-56A5-3005DF9112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28397" y="2761397"/>
              <a:ext cx="1335205" cy="1335205"/>
            </a:xfrm>
            <a:prstGeom prst="rect">
              <a:avLst/>
            </a:prstGeom>
          </p:spPr>
        </p:pic>
        <p:sp>
          <p:nvSpPr>
            <p:cNvPr id="13" name="CuadroTexto 12">
              <a:extLst>
                <a:ext uri="{FF2B5EF4-FFF2-40B4-BE49-F238E27FC236}">
                  <a16:creationId xmlns:a16="http://schemas.microsoft.com/office/drawing/2014/main" id="{55FCB093-D0B8-D35A-0CA6-58D6B326CFA1}"/>
                </a:ext>
              </a:extLst>
            </p:cNvPr>
            <p:cNvSpPr txBox="1"/>
            <p:nvPr/>
          </p:nvSpPr>
          <p:spPr>
            <a:xfrm>
              <a:off x="4853287" y="4096602"/>
              <a:ext cx="2485424" cy="707886"/>
            </a:xfrm>
            <a:prstGeom prst="rect">
              <a:avLst/>
            </a:prstGeom>
            <a:noFill/>
          </p:spPr>
          <p:txBody>
            <a:bodyPr wrap="none" rtlCol="0">
              <a:spAutoFit/>
            </a:bodyPr>
            <a:lstStyle/>
            <a:p>
              <a:pPr algn="ctr"/>
              <a:r>
                <a:rPr lang="es-ES" sz="2000"/>
                <a:t>Autenticación frente </a:t>
              </a:r>
              <a:br>
                <a:rPr lang="es-ES" sz="2000"/>
              </a:br>
              <a:r>
                <a:rPr lang="es-ES" sz="2000"/>
                <a:t>a la red (802.1X)</a:t>
              </a:r>
            </a:p>
          </p:txBody>
        </p:sp>
      </p:grpSp>
      <p:grpSp>
        <p:nvGrpSpPr>
          <p:cNvPr id="17" name="Grupo 16">
            <a:extLst>
              <a:ext uri="{FF2B5EF4-FFF2-40B4-BE49-F238E27FC236}">
                <a16:creationId xmlns:a16="http://schemas.microsoft.com/office/drawing/2014/main" id="{27F9B8A0-1C85-8DFE-6E9A-D2C205345F3D}"/>
              </a:ext>
            </a:extLst>
          </p:cNvPr>
          <p:cNvGrpSpPr/>
          <p:nvPr/>
        </p:nvGrpSpPr>
        <p:grpSpPr>
          <a:xfrm>
            <a:off x="3687623" y="2761398"/>
            <a:ext cx="1768754" cy="2043091"/>
            <a:chOff x="8943157" y="2761397"/>
            <a:chExt cx="1768754" cy="2043091"/>
          </a:xfrm>
        </p:grpSpPr>
        <p:pic>
          <p:nvPicPr>
            <p:cNvPr id="5" name="Gráfico 4" descr="Sombrilla con relleno sólido">
              <a:extLst>
                <a:ext uri="{FF2B5EF4-FFF2-40B4-BE49-F238E27FC236}">
                  <a16:creationId xmlns:a16="http://schemas.microsoft.com/office/drawing/2014/main" id="{F4DDAF61-BE6F-AD29-3165-E1D1769F3E3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59922" y="2761397"/>
              <a:ext cx="1335205" cy="1335205"/>
            </a:xfrm>
            <a:prstGeom prst="rect">
              <a:avLst/>
            </a:prstGeom>
          </p:spPr>
        </p:pic>
        <p:sp>
          <p:nvSpPr>
            <p:cNvPr id="14" name="CuadroTexto 13">
              <a:extLst>
                <a:ext uri="{FF2B5EF4-FFF2-40B4-BE49-F238E27FC236}">
                  <a16:creationId xmlns:a16="http://schemas.microsoft.com/office/drawing/2014/main" id="{7C1A3348-237B-BEFD-D653-4268CC4BCD1E}"/>
                </a:ext>
              </a:extLst>
            </p:cNvPr>
            <p:cNvSpPr txBox="1"/>
            <p:nvPr/>
          </p:nvSpPr>
          <p:spPr>
            <a:xfrm>
              <a:off x="8943157" y="4096602"/>
              <a:ext cx="1768754" cy="707886"/>
            </a:xfrm>
            <a:prstGeom prst="rect">
              <a:avLst/>
            </a:prstGeom>
            <a:noFill/>
          </p:spPr>
          <p:txBody>
            <a:bodyPr wrap="none" rtlCol="0">
              <a:spAutoFit/>
            </a:bodyPr>
            <a:lstStyle/>
            <a:p>
              <a:pPr algn="ctr"/>
              <a:r>
                <a:rPr lang="es-ES" sz="2000"/>
                <a:t>Medidas </a:t>
              </a:r>
              <a:br>
                <a:rPr lang="es-ES" sz="2000"/>
              </a:br>
              <a:r>
                <a:rPr lang="es-ES" sz="2000"/>
                <a:t>de contención</a:t>
              </a:r>
            </a:p>
          </p:txBody>
        </p:sp>
      </p:grpSp>
    </p:spTree>
    <p:extLst>
      <p:ext uri="{BB962C8B-B14F-4D97-AF65-F5344CB8AC3E}">
        <p14:creationId xmlns:p14="http://schemas.microsoft.com/office/powerpoint/2010/main" val="222879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42C78-0E69-F90E-8569-F1BC1A83350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420042E-8DB2-322F-C988-FAD6B37C6A52}"/>
              </a:ext>
            </a:extLst>
          </p:cNvPr>
          <p:cNvSpPr>
            <a:spLocks noGrp="1"/>
          </p:cNvSpPr>
          <p:nvPr>
            <p:ph type="title"/>
          </p:nvPr>
        </p:nvSpPr>
        <p:spPr/>
        <p:txBody>
          <a:bodyPr/>
          <a:lstStyle/>
          <a:p>
            <a:r>
              <a:rPr lang="es-ES"/>
              <a:t>Autenticación frente </a:t>
            </a:r>
            <a:br>
              <a:rPr lang="es-ES"/>
            </a:br>
            <a:r>
              <a:rPr lang="es-ES"/>
              <a:t>a nuestro </a:t>
            </a:r>
            <a:r>
              <a:rPr lang="es-ES" err="1"/>
              <a:t>IdP</a:t>
            </a:r>
            <a:endParaRPr lang="es-ES"/>
          </a:p>
        </p:txBody>
      </p:sp>
      <p:pic>
        <p:nvPicPr>
          <p:cNvPr id="5" name="Gráfico 4" descr="Huella digital con relleno sólido">
            <a:extLst>
              <a:ext uri="{FF2B5EF4-FFF2-40B4-BE49-F238E27FC236}">
                <a16:creationId xmlns:a16="http://schemas.microsoft.com/office/drawing/2014/main" id="{A04E3096-15F9-53B7-BE21-770796E19C9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255596" y="808892"/>
            <a:ext cx="2620108" cy="2620108"/>
          </a:xfrm>
          <a:prstGeom prst="rect">
            <a:avLst/>
          </a:prstGeom>
        </p:spPr>
      </p:pic>
    </p:spTree>
    <p:extLst>
      <p:ext uri="{BB962C8B-B14F-4D97-AF65-F5344CB8AC3E}">
        <p14:creationId xmlns:p14="http://schemas.microsoft.com/office/powerpoint/2010/main" val="341045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9CC0D4-94BC-7AAF-6B81-66BCCE562DD7}"/>
              </a:ext>
            </a:extLst>
          </p:cNvPr>
          <p:cNvSpPr>
            <a:spLocks noGrp="1"/>
          </p:cNvSpPr>
          <p:nvPr>
            <p:ph type="title"/>
          </p:nvPr>
        </p:nvSpPr>
        <p:spPr/>
        <p:txBody>
          <a:bodyPr>
            <a:normAutofit/>
          </a:bodyPr>
          <a:lstStyle/>
          <a:p>
            <a:r>
              <a:rPr lang="es-ES"/>
              <a:t>Qué métodos de autenticación potenciamos </a:t>
            </a:r>
            <a:br>
              <a:rPr lang="es-ES"/>
            </a:br>
            <a:r>
              <a:rPr lang="es-ES"/>
              <a:t>en nuestro </a:t>
            </a:r>
            <a:r>
              <a:rPr lang="es-ES" err="1"/>
              <a:t>IdP</a:t>
            </a:r>
            <a:r>
              <a:rPr lang="es-ES"/>
              <a:t> (Entra ID)</a:t>
            </a:r>
          </a:p>
        </p:txBody>
      </p:sp>
      <p:graphicFrame>
        <p:nvGraphicFramePr>
          <p:cNvPr id="5" name="Tabla 4">
            <a:extLst>
              <a:ext uri="{FF2B5EF4-FFF2-40B4-BE49-F238E27FC236}">
                <a16:creationId xmlns:a16="http://schemas.microsoft.com/office/drawing/2014/main" id="{4F5AE0FD-2397-5DE7-7862-70278AC683C9}"/>
              </a:ext>
            </a:extLst>
          </p:cNvPr>
          <p:cNvGraphicFramePr>
            <a:graphicFrameLocks noGrp="1"/>
          </p:cNvGraphicFramePr>
          <p:nvPr>
            <p:extLst>
              <p:ext uri="{D42A27DB-BD31-4B8C-83A1-F6EECF244321}">
                <p14:modId xmlns:p14="http://schemas.microsoft.com/office/powerpoint/2010/main" val="3068659562"/>
              </p:ext>
            </p:extLst>
          </p:nvPr>
        </p:nvGraphicFramePr>
        <p:xfrm>
          <a:off x="530015" y="3131172"/>
          <a:ext cx="5529007" cy="1483360"/>
        </p:xfrm>
        <a:graphic>
          <a:graphicData uri="http://schemas.openxmlformats.org/drawingml/2006/table">
            <a:tbl>
              <a:tblPr firstRow="1" bandRow="1">
                <a:tableStyleId>{6E25E649-3F16-4E02-A733-19D2CDBF48F0}</a:tableStyleId>
              </a:tblPr>
              <a:tblGrid>
                <a:gridCol w="2323690">
                  <a:extLst>
                    <a:ext uri="{9D8B030D-6E8A-4147-A177-3AD203B41FA5}">
                      <a16:colId xmlns:a16="http://schemas.microsoft.com/office/drawing/2014/main" val="288750370"/>
                    </a:ext>
                  </a:extLst>
                </a:gridCol>
                <a:gridCol w="3205317">
                  <a:extLst>
                    <a:ext uri="{9D8B030D-6E8A-4147-A177-3AD203B41FA5}">
                      <a16:colId xmlns:a16="http://schemas.microsoft.com/office/drawing/2014/main" val="3062037325"/>
                    </a:ext>
                  </a:extLst>
                </a:gridCol>
              </a:tblGrid>
              <a:tr h="370840">
                <a:tc>
                  <a:txBody>
                    <a:bodyPr/>
                    <a:lstStyle/>
                    <a:p>
                      <a:r>
                        <a:rPr lang="es-ES" sz="1800"/>
                        <a:t>Tipo de dispositivo</a:t>
                      </a:r>
                    </a:p>
                  </a:txBody>
                  <a:tcPr/>
                </a:tc>
                <a:tc>
                  <a:txBody>
                    <a:bodyPr/>
                    <a:lstStyle/>
                    <a:p>
                      <a:r>
                        <a:rPr lang="es-ES" sz="1800"/>
                        <a:t>Mejor tipo de autenticación</a:t>
                      </a:r>
                    </a:p>
                  </a:txBody>
                  <a:tcPr/>
                </a:tc>
                <a:extLst>
                  <a:ext uri="{0D108BD9-81ED-4DB2-BD59-A6C34878D82A}">
                    <a16:rowId xmlns:a16="http://schemas.microsoft.com/office/drawing/2014/main" val="2133209394"/>
                  </a:ext>
                </a:extLst>
              </a:tr>
              <a:tr h="370840">
                <a:tc>
                  <a:txBody>
                    <a:bodyPr/>
                    <a:lstStyle/>
                    <a:p>
                      <a:r>
                        <a:rPr lang="es-ES" sz="1800"/>
                        <a:t>Windows corporativo</a:t>
                      </a:r>
                    </a:p>
                  </a:txBody>
                  <a:tcPr/>
                </a:tc>
                <a:tc>
                  <a:txBody>
                    <a:bodyPr/>
                    <a:lstStyle/>
                    <a:p>
                      <a:r>
                        <a:rPr lang="es-ES" sz="1800" b="1"/>
                        <a:t>Windows Hello</a:t>
                      </a:r>
                    </a:p>
                  </a:txBody>
                  <a:tcPr/>
                </a:tc>
                <a:extLst>
                  <a:ext uri="{0D108BD9-81ED-4DB2-BD59-A6C34878D82A}">
                    <a16:rowId xmlns:a16="http://schemas.microsoft.com/office/drawing/2014/main" val="1026701146"/>
                  </a:ext>
                </a:extLst>
              </a:tr>
              <a:tr h="370840">
                <a:tc>
                  <a:txBody>
                    <a:bodyPr/>
                    <a:lstStyle/>
                    <a:p>
                      <a:r>
                        <a:rPr lang="es-ES" sz="1800"/>
                        <a:t>Mac corporativo</a:t>
                      </a:r>
                    </a:p>
                  </a:txBody>
                  <a:tcPr/>
                </a:tc>
                <a:tc>
                  <a:txBody>
                    <a:bodyPr/>
                    <a:lstStyle/>
                    <a:p>
                      <a:r>
                        <a:rPr lang="es-ES" sz="1800" b="1" err="1"/>
                        <a:t>Platform</a:t>
                      </a:r>
                      <a:r>
                        <a:rPr lang="es-ES" sz="1800" b="1"/>
                        <a:t> SSO </a:t>
                      </a:r>
                      <a:r>
                        <a:rPr lang="es-ES" sz="1800"/>
                        <a:t>(para Entra ID)</a:t>
                      </a:r>
                    </a:p>
                  </a:txBody>
                  <a:tcPr/>
                </a:tc>
                <a:extLst>
                  <a:ext uri="{0D108BD9-81ED-4DB2-BD59-A6C34878D82A}">
                    <a16:rowId xmlns:a16="http://schemas.microsoft.com/office/drawing/2014/main" val="721037488"/>
                  </a:ext>
                </a:extLst>
              </a:tr>
              <a:tr h="370840">
                <a:tc>
                  <a:txBody>
                    <a:bodyPr/>
                    <a:lstStyle/>
                    <a:p>
                      <a:r>
                        <a:rPr lang="es-ES" sz="1800"/>
                        <a:t>Resto</a:t>
                      </a:r>
                    </a:p>
                  </a:txBody>
                  <a:tcPr/>
                </a:tc>
                <a:tc>
                  <a:txBody>
                    <a:bodyPr/>
                    <a:lstStyle/>
                    <a:p>
                      <a:r>
                        <a:rPr lang="es-ES" sz="1800" b="1" err="1"/>
                        <a:t>Passkey</a:t>
                      </a:r>
                      <a:r>
                        <a:rPr lang="es-ES" sz="1800" b="1"/>
                        <a:t>/Llave FIDO2</a:t>
                      </a:r>
                    </a:p>
                  </a:txBody>
                  <a:tcPr/>
                </a:tc>
                <a:extLst>
                  <a:ext uri="{0D108BD9-81ED-4DB2-BD59-A6C34878D82A}">
                    <a16:rowId xmlns:a16="http://schemas.microsoft.com/office/drawing/2014/main" val="3040857981"/>
                  </a:ext>
                </a:extLst>
              </a:tr>
            </a:tbl>
          </a:graphicData>
        </a:graphic>
      </p:graphicFrame>
      <p:sp>
        <p:nvSpPr>
          <p:cNvPr id="12" name="CuadroTexto 11">
            <a:extLst>
              <a:ext uri="{FF2B5EF4-FFF2-40B4-BE49-F238E27FC236}">
                <a16:creationId xmlns:a16="http://schemas.microsoft.com/office/drawing/2014/main" id="{625B5D99-601D-7BA9-A932-B06481F0149B}"/>
              </a:ext>
            </a:extLst>
          </p:cNvPr>
          <p:cNvSpPr txBox="1"/>
          <p:nvPr/>
        </p:nvSpPr>
        <p:spPr>
          <a:xfrm>
            <a:off x="2857752" y="4691797"/>
            <a:ext cx="3201269" cy="923330"/>
          </a:xfrm>
          <a:prstGeom prst="rect">
            <a:avLst/>
          </a:prstGeom>
          <a:solidFill>
            <a:schemeClr val="accent2"/>
          </a:solidFill>
        </p:spPr>
        <p:txBody>
          <a:bodyPr wrap="square" rtlCol="0">
            <a:spAutoFit/>
          </a:bodyPr>
          <a:lstStyle/>
          <a:p>
            <a:r>
              <a:rPr lang="es-ES">
                <a:solidFill>
                  <a:schemeClr val="bg1"/>
                </a:solidFill>
              </a:rPr>
              <a:t>UCLM: MFA PR obligatorio para acceder a M365 en ordenadores corporativos</a:t>
            </a:r>
          </a:p>
        </p:txBody>
      </p:sp>
      <p:grpSp>
        <p:nvGrpSpPr>
          <p:cNvPr id="19" name="Grupo 18">
            <a:extLst>
              <a:ext uri="{FF2B5EF4-FFF2-40B4-BE49-F238E27FC236}">
                <a16:creationId xmlns:a16="http://schemas.microsoft.com/office/drawing/2014/main" id="{24E57BC4-E0BC-46CC-CAC5-E8C640319DBF}"/>
              </a:ext>
            </a:extLst>
          </p:cNvPr>
          <p:cNvGrpSpPr/>
          <p:nvPr/>
        </p:nvGrpSpPr>
        <p:grpSpPr>
          <a:xfrm>
            <a:off x="2857753" y="2031324"/>
            <a:ext cx="5467405" cy="1044474"/>
            <a:chOff x="6505127" y="2088101"/>
            <a:chExt cx="5210238" cy="954554"/>
          </a:xfrm>
        </p:grpSpPr>
        <p:grpSp>
          <p:nvGrpSpPr>
            <p:cNvPr id="18" name="Grupo 17">
              <a:extLst>
                <a:ext uri="{FF2B5EF4-FFF2-40B4-BE49-F238E27FC236}">
                  <a16:creationId xmlns:a16="http://schemas.microsoft.com/office/drawing/2014/main" id="{779813C4-AB5D-EC4A-A892-023A9B024AE0}"/>
                </a:ext>
              </a:extLst>
            </p:cNvPr>
            <p:cNvGrpSpPr/>
            <p:nvPr/>
          </p:nvGrpSpPr>
          <p:grpSpPr>
            <a:xfrm>
              <a:off x="6505127" y="2088101"/>
              <a:ext cx="5210238" cy="954554"/>
              <a:chOff x="6505127" y="2088101"/>
              <a:chExt cx="5210238" cy="954554"/>
            </a:xfrm>
          </p:grpSpPr>
          <p:sp>
            <p:nvSpPr>
              <p:cNvPr id="13" name="CuadroTexto 12">
                <a:extLst>
                  <a:ext uri="{FF2B5EF4-FFF2-40B4-BE49-F238E27FC236}">
                    <a16:creationId xmlns:a16="http://schemas.microsoft.com/office/drawing/2014/main" id="{1E0B2DAF-B88E-911D-6721-3F3F4DCFC8B3}"/>
                  </a:ext>
                </a:extLst>
              </p:cNvPr>
              <p:cNvSpPr txBox="1"/>
              <p:nvPr/>
            </p:nvSpPr>
            <p:spPr>
              <a:xfrm>
                <a:off x="6505127" y="2088101"/>
                <a:ext cx="3201269" cy="843839"/>
              </a:xfrm>
              <a:prstGeom prst="rect">
                <a:avLst/>
              </a:prstGeom>
              <a:solidFill>
                <a:schemeClr val="bg1"/>
              </a:solidFill>
            </p:spPr>
            <p:txBody>
              <a:bodyPr wrap="square" lIns="91440" tIns="45720" rIns="91440" bIns="45720" rtlCol="0" anchor="t">
                <a:spAutoFit/>
              </a:bodyPr>
              <a:lstStyle/>
              <a:p>
                <a:r>
                  <a:rPr lang="es-ES"/>
                  <a:t>MFA resistente al phishing (PR)</a:t>
                </a:r>
                <a:br>
                  <a:rPr lang="es-ES"/>
                </a:br>
                <a:r>
                  <a:rPr lang="es-ES"/>
                  <a:t>por usar </a:t>
                </a:r>
                <a:r>
                  <a:rPr lang="es-ES" err="1"/>
                  <a:t>Verifier</a:t>
                </a:r>
                <a:r>
                  <a:rPr lang="es-ES"/>
                  <a:t> Name </a:t>
                </a:r>
                <a:r>
                  <a:rPr lang="es-ES" err="1"/>
                  <a:t>Binding</a:t>
                </a:r>
                <a:r>
                  <a:rPr lang="es-ES"/>
                  <a:t> (NIST </a:t>
                </a:r>
                <a:r>
                  <a:rPr lang="en-US"/>
                  <a:t>SP 800-63B)</a:t>
                </a:r>
                <a:endParaRPr lang="es-ES"/>
              </a:p>
            </p:txBody>
          </p:sp>
          <p:pic>
            <p:nvPicPr>
              <p:cNvPr id="15" name="Imagen 14">
                <a:extLst>
                  <a:ext uri="{FF2B5EF4-FFF2-40B4-BE49-F238E27FC236}">
                    <a16:creationId xmlns:a16="http://schemas.microsoft.com/office/drawing/2014/main" id="{47AE9241-C5BD-24C7-7A03-0B12AF8618DD}"/>
                  </a:ext>
                </a:extLst>
              </p:cNvPr>
              <p:cNvPicPr>
                <a:picLocks noChangeAspect="1"/>
              </p:cNvPicPr>
              <p:nvPr/>
            </p:nvPicPr>
            <p:blipFill>
              <a:blip r:embed="rId3"/>
              <a:stretch>
                <a:fillRect/>
              </a:stretch>
            </p:blipFill>
            <p:spPr>
              <a:xfrm>
                <a:off x="9706396" y="2093605"/>
                <a:ext cx="2008969" cy="949050"/>
              </a:xfrm>
              <a:prstGeom prst="rect">
                <a:avLst/>
              </a:prstGeom>
              <a:ln>
                <a:solidFill>
                  <a:schemeClr val="tx1"/>
                </a:solidFill>
              </a:ln>
            </p:spPr>
          </p:pic>
        </p:grpSp>
        <p:sp>
          <p:nvSpPr>
            <p:cNvPr id="17" name="Rectángulo: esquinas redondeadas 16">
              <a:extLst>
                <a:ext uri="{FF2B5EF4-FFF2-40B4-BE49-F238E27FC236}">
                  <a16:creationId xmlns:a16="http://schemas.microsoft.com/office/drawing/2014/main" id="{21D11642-023C-E3E4-5587-9BFC20D4C541}"/>
                </a:ext>
              </a:extLst>
            </p:cNvPr>
            <p:cNvSpPr/>
            <p:nvPr/>
          </p:nvSpPr>
          <p:spPr>
            <a:xfrm>
              <a:off x="9732387" y="2640198"/>
              <a:ext cx="1118537" cy="369332"/>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Grupo 3">
            <a:extLst>
              <a:ext uri="{FF2B5EF4-FFF2-40B4-BE49-F238E27FC236}">
                <a16:creationId xmlns:a16="http://schemas.microsoft.com/office/drawing/2014/main" id="{D1135ADC-94E3-5EC0-B5FC-FC9ACCD03A49}"/>
              </a:ext>
            </a:extLst>
          </p:cNvPr>
          <p:cNvGrpSpPr/>
          <p:nvPr/>
        </p:nvGrpSpPr>
        <p:grpSpPr>
          <a:xfrm>
            <a:off x="6180275" y="3165314"/>
            <a:ext cx="2144883" cy="2717222"/>
            <a:chOff x="9827649" y="3134629"/>
            <a:chExt cx="2144883" cy="2717222"/>
          </a:xfrm>
        </p:grpSpPr>
        <p:grpSp>
          <p:nvGrpSpPr>
            <p:cNvPr id="32" name="Grupo 31">
              <a:extLst>
                <a:ext uri="{FF2B5EF4-FFF2-40B4-BE49-F238E27FC236}">
                  <a16:creationId xmlns:a16="http://schemas.microsoft.com/office/drawing/2014/main" id="{ED2C859C-2037-95D8-2EB4-E8A6105C108A}"/>
                </a:ext>
              </a:extLst>
            </p:cNvPr>
            <p:cNvGrpSpPr/>
            <p:nvPr/>
          </p:nvGrpSpPr>
          <p:grpSpPr>
            <a:xfrm>
              <a:off x="9864404" y="3134629"/>
              <a:ext cx="2108128" cy="2717222"/>
              <a:chOff x="9870537" y="3134629"/>
              <a:chExt cx="2108128" cy="2717222"/>
            </a:xfrm>
          </p:grpSpPr>
          <p:sp>
            <p:nvSpPr>
              <p:cNvPr id="24" name="CuadroTexto 23">
                <a:extLst>
                  <a:ext uri="{FF2B5EF4-FFF2-40B4-BE49-F238E27FC236}">
                    <a16:creationId xmlns:a16="http://schemas.microsoft.com/office/drawing/2014/main" id="{56EAEF81-EDB7-9A76-5CF6-459402CBBFF3}"/>
                  </a:ext>
                </a:extLst>
              </p:cNvPr>
              <p:cNvSpPr txBox="1"/>
              <p:nvPr/>
            </p:nvSpPr>
            <p:spPr>
              <a:xfrm>
                <a:off x="9870537" y="4651522"/>
                <a:ext cx="2108128" cy="1200329"/>
              </a:xfrm>
              <a:prstGeom prst="rect">
                <a:avLst/>
              </a:prstGeom>
              <a:solidFill>
                <a:schemeClr val="bg1">
                  <a:lumMod val="95000"/>
                </a:schemeClr>
              </a:solidFill>
            </p:spPr>
            <p:txBody>
              <a:bodyPr wrap="square" rtlCol="0">
                <a:spAutoFit/>
              </a:bodyPr>
              <a:lstStyle/>
              <a:p>
                <a:r>
                  <a:rPr lang="es-ES"/>
                  <a:t>No existe ninguna </a:t>
                </a:r>
                <a:r>
                  <a:rPr lang="es-ES" err="1"/>
                  <a:t>passkey</a:t>
                </a:r>
                <a:r>
                  <a:rPr lang="es-ES"/>
                  <a:t> en este dispositivo para </a:t>
                </a:r>
                <a:r>
                  <a:rPr lang="es-ES" b="1"/>
                  <a:t>phishing-site.com</a:t>
                </a:r>
              </a:p>
            </p:txBody>
          </p:sp>
          <p:grpSp>
            <p:nvGrpSpPr>
              <p:cNvPr id="31" name="Grupo 30">
                <a:extLst>
                  <a:ext uri="{FF2B5EF4-FFF2-40B4-BE49-F238E27FC236}">
                    <a16:creationId xmlns:a16="http://schemas.microsoft.com/office/drawing/2014/main" id="{685471CB-EF0F-3ABC-4DD7-9D7CD49213C3}"/>
                  </a:ext>
                </a:extLst>
              </p:cNvPr>
              <p:cNvGrpSpPr/>
              <p:nvPr/>
            </p:nvGrpSpPr>
            <p:grpSpPr>
              <a:xfrm>
                <a:off x="10455551" y="3134629"/>
                <a:ext cx="773953" cy="1401457"/>
                <a:chOff x="10455551" y="3134629"/>
                <a:chExt cx="773953" cy="1401457"/>
              </a:xfrm>
            </p:grpSpPr>
            <p:pic>
              <p:nvPicPr>
                <p:cNvPr id="27" name="Gráfico 26" descr="Pesca con relleno sólido">
                  <a:extLst>
                    <a:ext uri="{FF2B5EF4-FFF2-40B4-BE49-F238E27FC236}">
                      <a16:creationId xmlns:a16="http://schemas.microsoft.com/office/drawing/2014/main" id="{F11EDAA2-138B-6844-37E7-44C6CE081F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55551" y="3260782"/>
                  <a:ext cx="773953" cy="773953"/>
                </a:xfrm>
                <a:prstGeom prst="rect">
                  <a:avLst/>
                </a:prstGeom>
              </p:spPr>
            </p:pic>
            <p:sp>
              <p:nvSpPr>
                <p:cNvPr id="28" name="Flecha: a la derecha 27">
                  <a:extLst>
                    <a:ext uri="{FF2B5EF4-FFF2-40B4-BE49-F238E27FC236}">
                      <a16:creationId xmlns:a16="http://schemas.microsoft.com/office/drawing/2014/main" id="{B6637FDD-7B45-ED11-BA01-9DEE8F4D5560}"/>
                    </a:ext>
                  </a:extLst>
                </p:cNvPr>
                <p:cNvSpPr/>
                <p:nvPr/>
              </p:nvSpPr>
              <p:spPr>
                <a:xfrm rot="5400000">
                  <a:off x="10625780" y="3206933"/>
                  <a:ext cx="321134" cy="176525"/>
                </a:xfrm>
                <a:prstGeom prst="right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Flecha: a la derecha 29">
                  <a:extLst>
                    <a:ext uri="{FF2B5EF4-FFF2-40B4-BE49-F238E27FC236}">
                      <a16:creationId xmlns:a16="http://schemas.microsoft.com/office/drawing/2014/main" id="{8AB0A88A-9D08-1DAF-6F68-E6192303B366}"/>
                    </a:ext>
                  </a:extLst>
                </p:cNvPr>
                <p:cNvSpPr/>
                <p:nvPr/>
              </p:nvSpPr>
              <p:spPr>
                <a:xfrm rot="5400000">
                  <a:off x="10629570" y="4287256"/>
                  <a:ext cx="321134" cy="176525"/>
                </a:xfrm>
                <a:prstGeom prst="right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
          <p:nvSpPr>
            <p:cNvPr id="3" name="CuadroTexto 2">
              <a:extLst>
                <a:ext uri="{FF2B5EF4-FFF2-40B4-BE49-F238E27FC236}">
                  <a16:creationId xmlns:a16="http://schemas.microsoft.com/office/drawing/2014/main" id="{F8327BF1-9349-BA0D-CF07-F86BA3CEAB31}"/>
                </a:ext>
              </a:extLst>
            </p:cNvPr>
            <p:cNvSpPr txBox="1"/>
            <p:nvPr/>
          </p:nvSpPr>
          <p:spPr>
            <a:xfrm>
              <a:off x="9827649" y="3839987"/>
              <a:ext cx="2073581" cy="369332"/>
            </a:xfrm>
            <a:prstGeom prst="rect">
              <a:avLst/>
            </a:prstGeom>
            <a:noFill/>
          </p:spPr>
          <p:txBody>
            <a:bodyPr wrap="none" rtlCol="0">
              <a:spAutoFit/>
            </a:bodyPr>
            <a:lstStyle/>
            <a:p>
              <a:r>
                <a:rPr lang="es-ES" b="1">
                  <a:solidFill>
                    <a:schemeClr val="bg2">
                      <a:lumMod val="50000"/>
                    </a:schemeClr>
                  </a:solidFill>
                </a:rPr>
                <a:t>phishing-site.com</a:t>
              </a:r>
            </a:p>
          </p:txBody>
        </p:sp>
      </p:grpSp>
      <p:sp>
        <p:nvSpPr>
          <p:cNvPr id="6" name="CuadroTexto 5">
            <a:extLst>
              <a:ext uri="{FF2B5EF4-FFF2-40B4-BE49-F238E27FC236}">
                <a16:creationId xmlns:a16="http://schemas.microsoft.com/office/drawing/2014/main" id="{6B94B5BD-FA22-2373-5A80-E3A020BEA9B5}"/>
              </a:ext>
            </a:extLst>
          </p:cNvPr>
          <p:cNvSpPr txBox="1"/>
          <p:nvPr/>
        </p:nvSpPr>
        <p:spPr>
          <a:xfrm>
            <a:off x="536910" y="4691797"/>
            <a:ext cx="2284026" cy="923330"/>
          </a:xfrm>
          <a:prstGeom prst="rect">
            <a:avLst/>
          </a:prstGeom>
          <a:solidFill>
            <a:schemeClr val="bg1">
              <a:lumMod val="85000"/>
            </a:schemeClr>
          </a:solidFill>
        </p:spPr>
        <p:txBody>
          <a:bodyPr wrap="square" rtlCol="0">
            <a:spAutoFit/>
          </a:bodyPr>
          <a:lstStyle/>
          <a:p>
            <a:r>
              <a:rPr lang="es-ES" b="1"/>
              <a:t>100% </a:t>
            </a:r>
            <a:r>
              <a:rPr lang="es-ES"/>
              <a:t>de los equipos corporativos con MFA PR</a:t>
            </a:r>
          </a:p>
        </p:txBody>
      </p:sp>
    </p:spTree>
    <p:extLst>
      <p:ext uri="{BB962C8B-B14F-4D97-AF65-F5344CB8AC3E}">
        <p14:creationId xmlns:p14="http://schemas.microsoft.com/office/powerpoint/2010/main" val="18930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1BA40-C6FB-9BFA-E789-C8BF991833FF}"/>
              </a:ext>
            </a:extLst>
          </p:cNvPr>
          <p:cNvSpPr>
            <a:spLocks noGrp="1"/>
          </p:cNvSpPr>
          <p:nvPr>
            <p:ph type="title"/>
          </p:nvPr>
        </p:nvSpPr>
        <p:spPr/>
        <p:txBody>
          <a:bodyPr/>
          <a:lstStyle/>
          <a:p>
            <a:r>
              <a:rPr lang="es-ES"/>
              <a:t>Cuidado con el apellido de las </a:t>
            </a:r>
            <a:r>
              <a:rPr lang="es-ES" err="1"/>
              <a:t>passkeys</a:t>
            </a:r>
            <a:endParaRPr lang="es-ES"/>
          </a:p>
        </p:txBody>
      </p:sp>
      <p:grpSp>
        <p:nvGrpSpPr>
          <p:cNvPr id="103" name="Grupo 102">
            <a:extLst>
              <a:ext uri="{FF2B5EF4-FFF2-40B4-BE49-F238E27FC236}">
                <a16:creationId xmlns:a16="http://schemas.microsoft.com/office/drawing/2014/main" id="{B71CE9B3-C8F9-588A-DD0C-D506C9F60CF6}"/>
              </a:ext>
            </a:extLst>
          </p:cNvPr>
          <p:cNvGrpSpPr/>
          <p:nvPr/>
        </p:nvGrpSpPr>
        <p:grpSpPr>
          <a:xfrm>
            <a:off x="2671088" y="1782744"/>
            <a:ext cx="1891254" cy="5020379"/>
            <a:chOff x="838200" y="1782743"/>
            <a:chExt cx="1891254" cy="5020379"/>
          </a:xfrm>
        </p:grpSpPr>
        <p:sp>
          <p:nvSpPr>
            <p:cNvPr id="33" name="CuadroTexto 32">
              <a:extLst>
                <a:ext uri="{FF2B5EF4-FFF2-40B4-BE49-F238E27FC236}">
                  <a16:creationId xmlns:a16="http://schemas.microsoft.com/office/drawing/2014/main" id="{DE6A52BC-0CDB-CE85-80ED-8CCCB5FD0408}"/>
                </a:ext>
              </a:extLst>
            </p:cNvPr>
            <p:cNvSpPr txBox="1"/>
            <p:nvPr/>
          </p:nvSpPr>
          <p:spPr>
            <a:xfrm>
              <a:off x="996287" y="1782743"/>
              <a:ext cx="1733167" cy="707886"/>
            </a:xfrm>
            <a:prstGeom prst="rect">
              <a:avLst/>
            </a:prstGeom>
            <a:noFill/>
          </p:spPr>
          <p:txBody>
            <a:bodyPr wrap="none" rtlCol="0">
              <a:spAutoFit/>
            </a:bodyPr>
            <a:lstStyle/>
            <a:p>
              <a:pPr algn="ctr"/>
              <a:r>
                <a:rPr lang="es-ES" sz="2000"/>
                <a:t>Vinculadas al </a:t>
              </a:r>
              <a:br>
                <a:rPr lang="es-ES" sz="2000"/>
              </a:br>
              <a:r>
                <a:rPr lang="es-ES" sz="2000"/>
                <a:t>dispositivo</a:t>
              </a:r>
            </a:p>
          </p:txBody>
        </p:sp>
        <p:grpSp>
          <p:nvGrpSpPr>
            <p:cNvPr id="65" name="Grupo 64">
              <a:extLst>
                <a:ext uri="{FF2B5EF4-FFF2-40B4-BE49-F238E27FC236}">
                  <a16:creationId xmlns:a16="http://schemas.microsoft.com/office/drawing/2014/main" id="{3015B3B1-9B9E-6DD2-0C63-35E33C21AC73}"/>
                </a:ext>
              </a:extLst>
            </p:cNvPr>
            <p:cNvGrpSpPr/>
            <p:nvPr/>
          </p:nvGrpSpPr>
          <p:grpSpPr>
            <a:xfrm>
              <a:off x="1003055" y="5173756"/>
              <a:ext cx="1629366" cy="1629366"/>
              <a:chOff x="2157109" y="3722648"/>
              <a:chExt cx="1629366" cy="1629366"/>
            </a:xfrm>
          </p:grpSpPr>
          <p:pic>
            <p:nvPicPr>
              <p:cNvPr id="51" name="Gráfico 50" descr="Nube con relleno sólido">
                <a:extLst>
                  <a:ext uri="{FF2B5EF4-FFF2-40B4-BE49-F238E27FC236}">
                    <a16:creationId xmlns:a16="http://schemas.microsoft.com/office/drawing/2014/main" id="{2C30E46F-DE1C-D6B9-1AA8-9DC43A6671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57109" y="3722648"/>
                <a:ext cx="1629366" cy="1629366"/>
              </a:xfrm>
              <a:prstGeom prst="rect">
                <a:avLst/>
              </a:prstGeom>
            </p:spPr>
          </p:pic>
          <p:sp>
            <p:nvSpPr>
              <p:cNvPr id="49" name="CuadroTexto 48">
                <a:extLst>
                  <a:ext uri="{FF2B5EF4-FFF2-40B4-BE49-F238E27FC236}">
                    <a16:creationId xmlns:a16="http://schemas.microsoft.com/office/drawing/2014/main" id="{4ACB5264-2846-CC75-2D29-6A001A0C9928}"/>
                  </a:ext>
                </a:extLst>
              </p:cNvPr>
              <p:cNvSpPr txBox="1"/>
              <p:nvPr/>
            </p:nvSpPr>
            <p:spPr>
              <a:xfrm>
                <a:off x="2174939" y="4255030"/>
                <a:ext cx="1593706" cy="646331"/>
              </a:xfrm>
              <a:prstGeom prst="rect">
                <a:avLst/>
              </a:prstGeom>
              <a:noFill/>
            </p:spPr>
            <p:txBody>
              <a:bodyPr wrap="none" rtlCol="0">
                <a:spAutoFit/>
              </a:bodyPr>
              <a:lstStyle/>
              <a:p>
                <a:pPr algn="ctr"/>
                <a:r>
                  <a:rPr lang="es-ES" err="1">
                    <a:solidFill>
                      <a:schemeClr val="bg1"/>
                    </a:solidFill>
                  </a:rPr>
                  <a:t>IdP</a:t>
                </a:r>
                <a:endParaRPr lang="es-ES">
                  <a:solidFill>
                    <a:schemeClr val="bg1"/>
                  </a:solidFill>
                </a:endParaRPr>
              </a:p>
              <a:p>
                <a:pPr algn="ctr"/>
                <a:r>
                  <a:rPr lang="es-ES">
                    <a:solidFill>
                      <a:schemeClr val="bg1"/>
                    </a:solidFill>
                  </a:rPr>
                  <a:t>(</a:t>
                </a:r>
                <a:r>
                  <a:rPr lang="es-ES" err="1">
                    <a:solidFill>
                      <a:schemeClr val="bg1"/>
                    </a:solidFill>
                  </a:rPr>
                  <a:t>Relying</a:t>
                </a:r>
                <a:r>
                  <a:rPr lang="es-ES">
                    <a:solidFill>
                      <a:schemeClr val="bg1"/>
                    </a:solidFill>
                  </a:rPr>
                  <a:t> </a:t>
                </a:r>
                <a:r>
                  <a:rPr lang="es-ES" err="1">
                    <a:solidFill>
                      <a:schemeClr val="bg1"/>
                    </a:solidFill>
                  </a:rPr>
                  <a:t>party</a:t>
                </a:r>
                <a:r>
                  <a:rPr lang="es-ES">
                    <a:solidFill>
                      <a:schemeClr val="bg1"/>
                    </a:solidFill>
                  </a:rPr>
                  <a:t>)</a:t>
                </a:r>
              </a:p>
            </p:txBody>
          </p:sp>
        </p:grpSp>
        <p:grpSp>
          <p:nvGrpSpPr>
            <p:cNvPr id="64" name="Grupo 63">
              <a:extLst>
                <a:ext uri="{FF2B5EF4-FFF2-40B4-BE49-F238E27FC236}">
                  <a16:creationId xmlns:a16="http://schemas.microsoft.com/office/drawing/2014/main" id="{52569E3F-CC78-FB77-F75F-55BEB0A92D25}"/>
                </a:ext>
              </a:extLst>
            </p:cNvPr>
            <p:cNvGrpSpPr/>
            <p:nvPr/>
          </p:nvGrpSpPr>
          <p:grpSpPr>
            <a:xfrm>
              <a:off x="838200" y="3531501"/>
              <a:ext cx="1762819" cy="1027662"/>
              <a:chOff x="1712842" y="2322286"/>
              <a:chExt cx="1762819" cy="1027662"/>
            </a:xfrm>
          </p:grpSpPr>
          <p:pic>
            <p:nvPicPr>
              <p:cNvPr id="37" name="Gráfico 36" descr="Mujer programadora con relleno sólido">
                <a:extLst>
                  <a:ext uri="{FF2B5EF4-FFF2-40B4-BE49-F238E27FC236}">
                    <a16:creationId xmlns:a16="http://schemas.microsoft.com/office/drawing/2014/main" id="{3F2639B9-9918-4EE8-5E8E-0CE1CB3A85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2842" y="2322286"/>
                <a:ext cx="914400" cy="914400"/>
              </a:xfrm>
              <a:prstGeom prst="rect">
                <a:avLst/>
              </a:prstGeom>
            </p:spPr>
          </p:pic>
          <p:pic>
            <p:nvPicPr>
              <p:cNvPr id="58" name="Gráfico 57" descr="Tableta con relleno sólido">
                <a:extLst>
                  <a:ext uri="{FF2B5EF4-FFF2-40B4-BE49-F238E27FC236}">
                    <a16:creationId xmlns:a16="http://schemas.microsoft.com/office/drawing/2014/main" id="{4CA5181B-4DE4-2E87-C9BC-F7574340AB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62857" y="2737144"/>
                <a:ext cx="612804" cy="612804"/>
              </a:xfrm>
              <a:prstGeom prst="rect">
                <a:avLst/>
              </a:prstGeom>
            </p:spPr>
          </p:pic>
          <p:pic>
            <p:nvPicPr>
              <p:cNvPr id="60" name="Gráfico 59" descr="Smartphone con relleno sólido">
                <a:extLst>
                  <a:ext uri="{FF2B5EF4-FFF2-40B4-BE49-F238E27FC236}">
                    <a16:creationId xmlns:a16="http://schemas.microsoft.com/office/drawing/2014/main" id="{2E540EBB-B9CA-E72C-2B68-E59C185FF35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62746" y="2829843"/>
                <a:ext cx="400111" cy="400111"/>
              </a:xfrm>
              <a:prstGeom prst="rect">
                <a:avLst/>
              </a:prstGeom>
            </p:spPr>
          </p:pic>
        </p:grpSp>
      </p:grpSp>
      <p:grpSp>
        <p:nvGrpSpPr>
          <p:cNvPr id="98" name="Grupo 97">
            <a:extLst>
              <a:ext uri="{FF2B5EF4-FFF2-40B4-BE49-F238E27FC236}">
                <a16:creationId xmlns:a16="http://schemas.microsoft.com/office/drawing/2014/main" id="{8E585B9E-11CE-CA12-FAFF-F221E8DDC85A}"/>
              </a:ext>
            </a:extLst>
          </p:cNvPr>
          <p:cNvGrpSpPr/>
          <p:nvPr/>
        </p:nvGrpSpPr>
        <p:grpSpPr>
          <a:xfrm>
            <a:off x="3128193" y="4559164"/>
            <a:ext cx="999313" cy="908867"/>
            <a:chOff x="1295304" y="4559163"/>
            <a:chExt cx="999313" cy="908867"/>
          </a:xfrm>
        </p:grpSpPr>
        <p:cxnSp>
          <p:nvCxnSpPr>
            <p:cNvPr id="69" name="Conector recto de flecha 68">
              <a:extLst>
                <a:ext uri="{FF2B5EF4-FFF2-40B4-BE49-F238E27FC236}">
                  <a16:creationId xmlns:a16="http://schemas.microsoft.com/office/drawing/2014/main" id="{38289795-24D4-F124-08E4-5FB79A45C44C}"/>
                </a:ext>
              </a:extLst>
            </p:cNvPr>
            <p:cNvCxnSpPr/>
            <p:nvPr/>
          </p:nvCxnSpPr>
          <p:spPr>
            <a:xfrm>
              <a:off x="1780784" y="4559163"/>
              <a:ext cx="0" cy="908867"/>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6" name="CuadroTexto 65">
              <a:extLst>
                <a:ext uri="{FF2B5EF4-FFF2-40B4-BE49-F238E27FC236}">
                  <a16:creationId xmlns:a16="http://schemas.microsoft.com/office/drawing/2014/main" id="{5C8DC2FC-E88C-2DE6-9EBD-027D627428BB}"/>
                </a:ext>
              </a:extLst>
            </p:cNvPr>
            <p:cNvSpPr txBox="1"/>
            <p:nvPr/>
          </p:nvSpPr>
          <p:spPr>
            <a:xfrm>
              <a:off x="1295304" y="4861080"/>
              <a:ext cx="999313" cy="369332"/>
            </a:xfrm>
            <a:prstGeom prst="rect">
              <a:avLst/>
            </a:prstGeom>
            <a:solidFill>
              <a:schemeClr val="bg1"/>
            </a:solidFill>
          </p:spPr>
          <p:txBody>
            <a:bodyPr wrap="none" rtlCol="0">
              <a:spAutoFit/>
            </a:bodyPr>
            <a:lstStyle/>
            <a:p>
              <a:pPr algn="ctr"/>
              <a:r>
                <a:rPr lang="es-ES">
                  <a:solidFill>
                    <a:srgbClr val="000000"/>
                  </a:solidFill>
                </a:rPr>
                <a:t>Registro</a:t>
              </a:r>
            </a:p>
          </p:txBody>
        </p:sp>
      </p:grpSp>
      <p:cxnSp>
        <p:nvCxnSpPr>
          <p:cNvPr id="68" name="Conector recto de flecha 67">
            <a:extLst>
              <a:ext uri="{FF2B5EF4-FFF2-40B4-BE49-F238E27FC236}">
                <a16:creationId xmlns:a16="http://schemas.microsoft.com/office/drawing/2014/main" id="{02347A33-9118-A22A-82D2-CFB31DA2A545}"/>
              </a:ext>
            </a:extLst>
          </p:cNvPr>
          <p:cNvCxnSpPr>
            <a:cxnSpLocks/>
          </p:cNvCxnSpPr>
          <p:nvPr/>
        </p:nvCxnSpPr>
        <p:spPr>
          <a:xfrm>
            <a:off x="3128192" y="4559163"/>
            <a:ext cx="0" cy="1215672"/>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ector recto de flecha 69">
            <a:extLst>
              <a:ext uri="{FF2B5EF4-FFF2-40B4-BE49-F238E27FC236}">
                <a16:creationId xmlns:a16="http://schemas.microsoft.com/office/drawing/2014/main" id="{07EE5C35-3CA2-E851-0506-D42CE6A6B725}"/>
              </a:ext>
            </a:extLst>
          </p:cNvPr>
          <p:cNvCxnSpPr>
            <a:cxnSpLocks/>
          </p:cNvCxnSpPr>
          <p:nvPr/>
        </p:nvCxnSpPr>
        <p:spPr>
          <a:xfrm>
            <a:off x="4127505" y="4559162"/>
            <a:ext cx="0" cy="1166578"/>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0" name="Grupo 99">
            <a:extLst>
              <a:ext uri="{FF2B5EF4-FFF2-40B4-BE49-F238E27FC236}">
                <a16:creationId xmlns:a16="http://schemas.microsoft.com/office/drawing/2014/main" id="{2BCA34C4-93EA-59A0-16E4-46B4ECA9169C}"/>
              </a:ext>
            </a:extLst>
          </p:cNvPr>
          <p:cNvGrpSpPr/>
          <p:nvPr/>
        </p:nvGrpSpPr>
        <p:grpSpPr>
          <a:xfrm>
            <a:off x="5436246" y="4559164"/>
            <a:ext cx="999313" cy="908867"/>
            <a:chOff x="3603357" y="4559163"/>
            <a:chExt cx="999313" cy="908867"/>
          </a:xfrm>
        </p:grpSpPr>
        <p:cxnSp>
          <p:nvCxnSpPr>
            <p:cNvPr id="73" name="Conector recto de flecha 72">
              <a:extLst>
                <a:ext uri="{FF2B5EF4-FFF2-40B4-BE49-F238E27FC236}">
                  <a16:creationId xmlns:a16="http://schemas.microsoft.com/office/drawing/2014/main" id="{D919EAAE-2903-4358-B8E5-A1E89473DA31}"/>
                </a:ext>
              </a:extLst>
            </p:cNvPr>
            <p:cNvCxnSpPr/>
            <p:nvPr/>
          </p:nvCxnSpPr>
          <p:spPr>
            <a:xfrm>
              <a:off x="4088837" y="4559163"/>
              <a:ext cx="0" cy="908867"/>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6" name="CuadroTexto 75">
              <a:extLst>
                <a:ext uri="{FF2B5EF4-FFF2-40B4-BE49-F238E27FC236}">
                  <a16:creationId xmlns:a16="http://schemas.microsoft.com/office/drawing/2014/main" id="{6A49FEA1-66B6-E057-6917-9F031241D423}"/>
                </a:ext>
              </a:extLst>
            </p:cNvPr>
            <p:cNvSpPr txBox="1"/>
            <p:nvPr/>
          </p:nvSpPr>
          <p:spPr>
            <a:xfrm>
              <a:off x="3603357" y="4861080"/>
              <a:ext cx="999313" cy="369332"/>
            </a:xfrm>
            <a:prstGeom prst="rect">
              <a:avLst/>
            </a:prstGeom>
            <a:solidFill>
              <a:schemeClr val="bg1"/>
            </a:solidFill>
          </p:spPr>
          <p:txBody>
            <a:bodyPr wrap="none" rtlCol="0">
              <a:spAutoFit/>
            </a:bodyPr>
            <a:lstStyle/>
            <a:p>
              <a:pPr algn="ctr"/>
              <a:r>
                <a:rPr lang="es-ES">
                  <a:solidFill>
                    <a:srgbClr val="000000"/>
                  </a:solidFill>
                </a:rPr>
                <a:t>Registro</a:t>
              </a:r>
            </a:p>
          </p:txBody>
        </p:sp>
      </p:grpSp>
      <p:grpSp>
        <p:nvGrpSpPr>
          <p:cNvPr id="97" name="Grupo 96">
            <a:extLst>
              <a:ext uri="{FF2B5EF4-FFF2-40B4-BE49-F238E27FC236}">
                <a16:creationId xmlns:a16="http://schemas.microsoft.com/office/drawing/2014/main" id="{6FCC32CD-3F93-3656-01BA-831B72529218}"/>
              </a:ext>
            </a:extLst>
          </p:cNvPr>
          <p:cNvGrpSpPr/>
          <p:nvPr/>
        </p:nvGrpSpPr>
        <p:grpSpPr>
          <a:xfrm>
            <a:off x="5573759" y="3033979"/>
            <a:ext cx="667748" cy="912381"/>
            <a:chOff x="3740871" y="3033978"/>
            <a:chExt cx="667748" cy="912381"/>
          </a:xfrm>
        </p:grpSpPr>
        <p:cxnSp>
          <p:nvCxnSpPr>
            <p:cNvPr id="77" name="Conector recto de flecha 76">
              <a:extLst>
                <a:ext uri="{FF2B5EF4-FFF2-40B4-BE49-F238E27FC236}">
                  <a16:creationId xmlns:a16="http://schemas.microsoft.com/office/drawing/2014/main" id="{EB7BFCCF-E212-B9A5-B29C-64602883E4BD}"/>
                </a:ext>
              </a:extLst>
            </p:cNvPr>
            <p:cNvCxnSpPr>
              <a:cxnSpLocks/>
            </p:cNvCxnSpPr>
            <p:nvPr/>
          </p:nvCxnSpPr>
          <p:spPr>
            <a:xfrm flipV="1">
              <a:off x="4088837" y="3033978"/>
              <a:ext cx="0" cy="912381"/>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9" name="CuadroTexto 88">
              <a:extLst>
                <a:ext uri="{FF2B5EF4-FFF2-40B4-BE49-F238E27FC236}">
                  <a16:creationId xmlns:a16="http://schemas.microsoft.com/office/drawing/2014/main" id="{7CD212F9-3B4F-DA23-8B25-D3CDCDC7528F}"/>
                </a:ext>
              </a:extLst>
            </p:cNvPr>
            <p:cNvSpPr txBox="1"/>
            <p:nvPr/>
          </p:nvSpPr>
          <p:spPr>
            <a:xfrm>
              <a:off x="3740871" y="3263818"/>
              <a:ext cx="667748" cy="369332"/>
            </a:xfrm>
            <a:prstGeom prst="rect">
              <a:avLst/>
            </a:prstGeom>
            <a:solidFill>
              <a:schemeClr val="bg1"/>
            </a:solidFill>
          </p:spPr>
          <p:txBody>
            <a:bodyPr wrap="none" rtlCol="0">
              <a:spAutoFit/>
            </a:bodyPr>
            <a:lstStyle/>
            <a:p>
              <a:pPr algn="ctr"/>
              <a:r>
                <a:rPr lang="es-ES" err="1">
                  <a:solidFill>
                    <a:srgbClr val="000000"/>
                  </a:solidFill>
                </a:rPr>
                <a:t>Sync</a:t>
              </a:r>
              <a:endParaRPr lang="es-ES">
                <a:solidFill>
                  <a:srgbClr val="000000"/>
                </a:solidFill>
              </a:endParaRPr>
            </a:p>
          </p:txBody>
        </p:sp>
      </p:grpSp>
      <p:grpSp>
        <p:nvGrpSpPr>
          <p:cNvPr id="101" name="Grupo 100">
            <a:extLst>
              <a:ext uri="{FF2B5EF4-FFF2-40B4-BE49-F238E27FC236}">
                <a16:creationId xmlns:a16="http://schemas.microsoft.com/office/drawing/2014/main" id="{95AB9482-D4B0-86CB-8B51-FF70CCA6A9A7}"/>
              </a:ext>
            </a:extLst>
          </p:cNvPr>
          <p:cNvGrpSpPr/>
          <p:nvPr/>
        </p:nvGrpSpPr>
        <p:grpSpPr>
          <a:xfrm flipH="1">
            <a:off x="5436340" y="3065881"/>
            <a:ext cx="999217" cy="922820"/>
            <a:chOff x="4534092" y="3065881"/>
            <a:chExt cx="2217589" cy="922820"/>
          </a:xfrm>
        </p:grpSpPr>
        <p:cxnSp>
          <p:nvCxnSpPr>
            <p:cNvPr id="78" name="Conector recto de flecha 77">
              <a:extLst>
                <a:ext uri="{FF2B5EF4-FFF2-40B4-BE49-F238E27FC236}">
                  <a16:creationId xmlns:a16="http://schemas.microsoft.com/office/drawing/2014/main" id="{717727B5-F19D-2D15-EF50-3DF4D363B180}"/>
                </a:ext>
              </a:extLst>
            </p:cNvPr>
            <p:cNvCxnSpPr>
              <a:cxnSpLocks/>
            </p:cNvCxnSpPr>
            <p:nvPr/>
          </p:nvCxnSpPr>
          <p:spPr>
            <a:xfrm>
              <a:off x="6751586" y="3065881"/>
              <a:ext cx="95" cy="46562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onector recto de flecha 91">
              <a:extLst>
                <a:ext uri="{FF2B5EF4-FFF2-40B4-BE49-F238E27FC236}">
                  <a16:creationId xmlns:a16="http://schemas.microsoft.com/office/drawing/2014/main" id="{8E097C49-6610-A054-07F3-BD87792C5589}"/>
                </a:ext>
              </a:extLst>
            </p:cNvPr>
            <p:cNvCxnSpPr>
              <a:cxnSpLocks/>
            </p:cNvCxnSpPr>
            <p:nvPr/>
          </p:nvCxnSpPr>
          <p:spPr>
            <a:xfrm>
              <a:off x="4534092" y="3069216"/>
              <a:ext cx="0" cy="91948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104" name="CuadroTexto 103">
            <a:extLst>
              <a:ext uri="{FF2B5EF4-FFF2-40B4-BE49-F238E27FC236}">
                <a16:creationId xmlns:a16="http://schemas.microsoft.com/office/drawing/2014/main" id="{2B04EBC7-4E10-FAAF-FF05-D4FF9446C61F}"/>
              </a:ext>
            </a:extLst>
          </p:cNvPr>
          <p:cNvSpPr txBox="1"/>
          <p:nvPr/>
        </p:nvSpPr>
        <p:spPr>
          <a:xfrm>
            <a:off x="6771227" y="3272887"/>
            <a:ext cx="2391182" cy="1477328"/>
          </a:xfrm>
          <a:prstGeom prst="rect">
            <a:avLst/>
          </a:prstGeom>
          <a:solidFill>
            <a:schemeClr val="bg1"/>
          </a:solidFill>
        </p:spPr>
        <p:txBody>
          <a:bodyPr wrap="square" rtlCol="0">
            <a:spAutoFit/>
          </a:bodyPr>
          <a:lstStyle/>
          <a:p>
            <a:r>
              <a:rPr lang="es-ES"/>
              <a:t>Muy buena UX, </a:t>
            </a:r>
            <a:br>
              <a:rPr lang="es-ES"/>
            </a:br>
            <a:r>
              <a:rPr lang="es-ES"/>
              <a:t>pero la seguridad de las </a:t>
            </a:r>
            <a:r>
              <a:rPr lang="es-ES" err="1"/>
              <a:t>passkeys</a:t>
            </a:r>
            <a:r>
              <a:rPr lang="es-ES"/>
              <a:t> de tu organización ya no está en tus manos</a:t>
            </a:r>
            <a:endParaRPr lang="es-ES" b="1"/>
          </a:p>
        </p:txBody>
      </p:sp>
      <p:cxnSp>
        <p:nvCxnSpPr>
          <p:cNvPr id="112" name="Conector recto 111">
            <a:extLst>
              <a:ext uri="{FF2B5EF4-FFF2-40B4-BE49-F238E27FC236}">
                <a16:creationId xmlns:a16="http://schemas.microsoft.com/office/drawing/2014/main" id="{CE6A5AAC-7596-0EBC-4528-81D8229F54B2}"/>
              </a:ext>
            </a:extLst>
          </p:cNvPr>
          <p:cNvCxnSpPr/>
          <p:nvPr/>
        </p:nvCxnSpPr>
        <p:spPr>
          <a:xfrm>
            <a:off x="4780658" y="2315448"/>
            <a:ext cx="0" cy="3837048"/>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5" name="CuadroTexto 114">
            <a:extLst>
              <a:ext uri="{FF2B5EF4-FFF2-40B4-BE49-F238E27FC236}">
                <a16:creationId xmlns:a16="http://schemas.microsoft.com/office/drawing/2014/main" id="{AE59B16E-70A3-6E63-00A7-305D56C648DE}"/>
              </a:ext>
            </a:extLst>
          </p:cNvPr>
          <p:cNvSpPr txBox="1"/>
          <p:nvPr/>
        </p:nvSpPr>
        <p:spPr>
          <a:xfrm>
            <a:off x="263891" y="1793890"/>
            <a:ext cx="2417132" cy="923330"/>
          </a:xfrm>
          <a:prstGeom prst="rect">
            <a:avLst/>
          </a:prstGeom>
          <a:solidFill>
            <a:schemeClr val="accent2"/>
          </a:solidFill>
        </p:spPr>
        <p:txBody>
          <a:bodyPr wrap="square" rtlCol="0">
            <a:spAutoFit/>
          </a:bodyPr>
          <a:lstStyle/>
          <a:p>
            <a:pPr algn="r"/>
            <a:r>
              <a:rPr lang="es-ES">
                <a:solidFill>
                  <a:schemeClr val="bg1"/>
                </a:solidFill>
              </a:rPr>
              <a:t>UCLM: </a:t>
            </a:r>
            <a:r>
              <a:rPr lang="es-ES" err="1">
                <a:solidFill>
                  <a:schemeClr val="bg1"/>
                </a:solidFill>
              </a:rPr>
              <a:t>passkeys</a:t>
            </a:r>
            <a:r>
              <a:rPr lang="es-ES">
                <a:solidFill>
                  <a:schemeClr val="bg1"/>
                </a:solidFill>
              </a:rPr>
              <a:t> vinculadas al dispositivo</a:t>
            </a:r>
          </a:p>
        </p:txBody>
      </p:sp>
      <p:sp>
        <p:nvSpPr>
          <p:cNvPr id="116" name="CuadroTexto 115">
            <a:extLst>
              <a:ext uri="{FF2B5EF4-FFF2-40B4-BE49-F238E27FC236}">
                <a16:creationId xmlns:a16="http://schemas.microsoft.com/office/drawing/2014/main" id="{B05E5324-5E33-A876-3DA9-FCBE4CFD374F}"/>
              </a:ext>
            </a:extLst>
          </p:cNvPr>
          <p:cNvSpPr txBox="1"/>
          <p:nvPr/>
        </p:nvSpPr>
        <p:spPr>
          <a:xfrm>
            <a:off x="279908" y="2820418"/>
            <a:ext cx="2397261" cy="923330"/>
          </a:xfrm>
          <a:prstGeom prst="rect">
            <a:avLst/>
          </a:prstGeom>
          <a:solidFill>
            <a:schemeClr val="bg1"/>
          </a:solidFill>
        </p:spPr>
        <p:txBody>
          <a:bodyPr wrap="square" rtlCol="0">
            <a:spAutoFit/>
          </a:bodyPr>
          <a:lstStyle/>
          <a:p>
            <a:pPr algn="r"/>
            <a:r>
              <a:rPr lang="es-ES"/>
              <a:t>Nos obliga a usar </a:t>
            </a:r>
            <a:br>
              <a:rPr lang="es-ES"/>
            </a:br>
            <a:r>
              <a:rPr lang="es-ES" b="1"/>
              <a:t>MS </a:t>
            </a:r>
            <a:r>
              <a:rPr lang="es-ES" b="1" err="1"/>
              <a:t>Authenticator</a:t>
            </a:r>
            <a:r>
              <a:rPr lang="es-ES" b="1"/>
              <a:t> </a:t>
            </a:r>
            <a:r>
              <a:rPr lang="es-ES"/>
              <a:t>y Android 14+ o iOS 17+</a:t>
            </a:r>
          </a:p>
        </p:txBody>
      </p:sp>
      <p:sp>
        <p:nvSpPr>
          <p:cNvPr id="117" name="CuadroTexto 116">
            <a:extLst>
              <a:ext uri="{FF2B5EF4-FFF2-40B4-BE49-F238E27FC236}">
                <a16:creationId xmlns:a16="http://schemas.microsoft.com/office/drawing/2014/main" id="{FE0EF32D-124E-5053-F039-9FE27C684A9A}"/>
              </a:ext>
            </a:extLst>
          </p:cNvPr>
          <p:cNvSpPr txBox="1"/>
          <p:nvPr/>
        </p:nvSpPr>
        <p:spPr>
          <a:xfrm>
            <a:off x="276175" y="3843850"/>
            <a:ext cx="2392563" cy="923330"/>
          </a:xfrm>
          <a:prstGeom prst="rect">
            <a:avLst/>
          </a:prstGeom>
          <a:solidFill>
            <a:schemeClr val="bg1">
              <a:lumMod val="85000"/>
            </a:schemeClr>
          </a:solidFill>
        </p:spPr>
        <p:txBody>
          <a:bodyPr wrap="square" rtlCol="0">
            <a:spAutoFit/>
          </a:bodyPr>
          <a:lstStyle/>
          <a:p>
            <a:pPr algn="r"/>
            <a:r>
              <a:rPr lang="es-ES"/>
              <a:t>Usado por </a:t>
            </a:r>
            <a:br>
              <a:rPr lang="es-ES"/>
            </a:br>
            <a:r>
              <a:rPr lang="es-ES" b="1"/>
              <a:t>1/3</a:t>
            </a:r>
            <a:r>
              <a:rPr lang="es-ES"/>
              <a:t> del personal y</a:t>
            </a:r>
          </a:p>
          <a:p>
            <a:pPr algn="r"/>
            <a:r>
              <a:rPr lang="es-ES" b="1"/>
              <a:t>1/4</a:t>
            </a:r>
            <a:r>
              <a:rPr lang="es-ES"/>
              <a:t> de los estudiantes </a:t>
            </a:r>
          </a:p>
        </p:txBody>
      </p:sp>
      <p:sp>
        <p:nvSpPr>
          <p:cNvPr id="3" name="CuadroTexto 2">
            <a:extLst>
              <a:ext uri="{FF2B5EF4-FFF2-40B4-BE49-F238E27FC236}">
                <a16:creationId xmlns:a16="http://schemas.microsoft.com/office/drawing/2014/main" id="{4DC996D3-9F39-4BE6-B6CC-135DD743D16E}"/>
              </a:ext>
            </a:extLst>
          </p:cNvPr>
          <p:cNvSpPr txBox="1"/>
          <p:nvPr/>
        </p:nvSpPr>
        <p:spPr>
          <a:xfrm>
            <a:off x="285884" y="4870378"/>
            <a:ext cx="2385307" cy="1200329"/>
          </a:xfrm>
          <a:prstGeom prst="rect">
            <a:avLst/>
          </a:prstGeom>
          <a:solidFill>
            <a:schemeClr val="bg1"/>
          </a:solidFill>
        </p:spPr>
        <p:txBody>
          <a:bodyPr wrap="square" rtlCol="0">
            <a:spAutoFit/>
          </a:bodyPr>
          <a:lstStyle/>
          <a:p>
            <a:pPr algn="r"/>
            <a:r>
              <a:rPr lang="es-ES"/>
              <a:t>¿Qué hacemos con los usuarios que todavía no usan </a:t>
            </a:r>
            <a:br>
              <a:rPr lang="es-ES"/>
            </a:br>
            <a:r>
              <a:rPr lang="es-ES"/>
              <a:t>MFA PR?</a:t>
            </a:r>
          </a:p>
        </p:txBody>
      </p:sp>
      <p:grpSp>
        <p:nvGrpSpPr>
          <p:cNvPr id="6" name="Grupo 5">
            <a:extLst>
              <a:ext uri="{FF2B5EF4-FFF2-40B4-BE49-F238E27FC236}">
                <a16:creationId xmlns:a16="http://schemas.microsoft.com/office/drawing/2014/main" id="{FD55FDB9-44A2-119F-6DBD-DE189868E1BB}"/>
              </a:ext>
            </a:extLst>
          </p:cNvPr>
          <p:cNvGrpSpPr/>
          <p:nvPr/>
        </p:nvGrpSpPr>
        <p:grpSpPr>
          <a:xfrm>
            <a:off x="4979142" y="1736102"/>
            <a:ext cx="3120715" cy="5067021"/>
            <a:chOff x="6294483" y="1736101"/>
            <a:chExt cx="3120715" cy="5067021"/>
          </a:xfrm>
        </p:grpSpPr>
        <p:grpSp>
          <p:nvGrpSpPr>
            <p:cNvPr id="102" name="Grupo 101">
              <a:extLst>
                <a:ext uri="{FF2B5EF4-FFF2-40B4-BE49-F238E27FC236}">
                  <a16:creationId xmlns:a16="http://schemas.microsoft.com/office/drawing/2014/main" id="{667820FB-5A92-DE8D-D09A-90687E2D1BDB}"/>
                </a:ext>
              </a:extLst>
            </p:cNvPr>
            <p:cNvGrpSpPr/>
            <p:nvPr/>
          </p:nvGrpSpPr>
          <p:grpSpPr>
            <a:xfrm>
              <a:off x="6294483" y="1736101"/>
              <a:ext cx="1792087" cy="5067021"/>
              <a:chOff x="3146253" y="1736101"/>
              <a:chExt cx="1792087" cy="5067021"/>
            </a:xfrm>
          </p:grpSpPr>
          <p:grpSp>
            <p:nvGrpSpPr>
              <p:cNvPr id="99" name="Grupo 98">
                <a:extLst>
                  <a:ext uri="{FF2B5EF4-FFF2-40B4-BE49-F238E27FC236}">
                    <a16:creationId xmlns:a16="http://schemas.microsoft.com/office/drawing/2014/main" id="{166EB8D4-3858-2A4C-6DAE-B9BE46E2642B}"/>
                  </a:ext>
                </a:extLst>
              </p:cNvPr>
              <p:cNvGrpSpPr/>
              <p:nvPr/>
            </p:nvGrpSpPr>
            <p:grpSpPr>
              <a:xfrm>
                <a:off x="3146253" y="1788880"/>
                <a:ext cx="1792087" cy="5014242"/>
                <a:chOff x="3146253" y="1788880"/>
                <a:chExt cx="1792087" cy="5014242"/>
              </a:xfrm>
            </p:grpSpPr>
            <p:sp>
              <p:nvSpPr>
                <p:cNvPr id="34" name="CuadroTexto 33">
                  <a:extLst>
                    <a:ext uri="{FF2B5EF4-FFF2-40B4-BE49-F238E27FC236}">
                      <a16:creationId xmlns:a16="http://schemas.microsoft.com/office/drawing/2014/main" id="{E2A708AC-54EB-CEB0-AA81-9591A0720FEE}"/>
                    </a:ext>
                  </a:extLst>
                </p:cNvPr>
                <p:cNvSpPr txBox="1"/>
                <p:nvPr/>
              </p:nvSpPr>
              <p:spPr>
                <a:xfrm>
                  <a:off x="3158956" y="1788880"/>
                  <a:ext cx="1745991" cy="400110"/>
                </a:xfrm>
                <a:prstGeom prst="rect">
                  <a:avLst/>
                </a:prstGeom>
                <a:noFill/>
              </p:spPr>
              <p:txBody>
                <a:bodyPr wrap="none" rtlCol="0">
                  <a:spAutoFit/>
                </a:bodyPr>
                <a:lstStyle/>
                <a:p>
                  <a:r>
                    <a:rPr lang="es-ES" sz="2000"/>
                    <a:t>Sincronizadas</a:t>
                  </a:r>
                </a:p>
              </p:txBody>
            </p:sp>
            <p:grpSp>
              <p:nvGrpSpPr>
                <p:cNvPr id="74" name="Grupo 73">
                  <a:extLst>
                    <a:ext uri="{FF2B5EF4-FFF2-40B4-BE49-F238E27FC236}">
                      <a16:creationId xmlns:a16="http://schemas.microsoft.com/office/drawing/2014/main" id="{318803B2-10CB-4E62-DA3B-29F0BBDE5582}"/>
                    </a:ext>
                  </a:extLst>
                </p:cNvPr>
                <p:cNvGrpSpPr/>
                <p:nvPr/>
              </p:nvGrpSpPr>
              <p:grpSpPr>
                <a:xfrm>
                  <a:off x="3308974" y="5173756"/>
                  <a:ext cx="1629366" cy="1629366"/>
                  <a:chOff x="2154975" y="3722648"/>
                  <a:chExt cx="1629366" cy="1629366"/>
                </a:xfrm>
              </p:grpSpPr>
              <p:pic>
                <p:nvPicPr>
                  <p:cNvPr id="82" name="Gráfico 81" descr="Nube con relleno sólido">
                    <a:extLst>
                      <a:ext uri="{FF2B5EF4-FFF2-40B4-BE49-F238E27FC236}">
                        <a16:creationId xmlns:a16="http://schemas.microsoft.com/office/drawing/2014/main" id="{B315E6F2-7A14-AA33-E752-F4697AFAFF6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54975" y="3722648"/>
                    <a:ext cx="1629366" cy="1629366"/>
                  </a:xfrm>
                  <a:prstGeom prst="rect">
                    <a:avLst/>
                  </a:prstGeom>
                </p:spPr>
              </p:pic>
              <p:sp>
                <p:nvSpPr>
                  <p:cNvPr id="83" name="CuadroTexto 82">
                    <a:extLst>
                      <a:ext uri="{FF2B5EF4-FFF2-40B4-BE49-F238E27FC236}">
                        <a16:creationId xmlns:a16="http://schemas.microsoft.com/office/drawing/2014/main" id="{D991B99E-AC6C-323C-7718-AAB704504D24}"/>
                      </a:ext>
                    </a:extLst>
                  </p:cNvPr>
                  <p:cNvSpPr txBox="1"/>
                  <p:nvPr/>
                </p:nvSpPr>
                <p:spPr>
                  <a:xfrm>
                    <a:off x="2172805" y="4255029"/>
                    <a:ext cx="1593706" cy="646331"/>
                  </a:xfrm>
                  <a:prstGeom prst="rect">
                    <a:avLst/>
                  </a:prstGeom>
                  <a:noFill/>
                </p:spPr>
                <p:txBody>
                  <a:bodyPr wrap="none" rtlCol="0">
                    <a:spAutoFit/>
                  </a:bodyPr>
                  <a:lstStyle/>
                  <a:p>
                    <a:pPr algn="ctr"/>
                    <a:r>
                      <a:rPr lang="es-ES" err="1">
                        <a:solidFill>
                          <a:schemeClr val="bg1"/>
                        </a:solidFill>
                      </a:rPr>
                      <a:t>IdP</a:t>
                    </a:r>
                    <a:endParaRPr lang="es-ES">
                      <a:solidFill>
                        <a:schemeClr val="bg1"/>
                      </a:solidFill>
                    </a:endParaRPr>
                  </a:p>
                  <a:p>
                    <a:pPr algn="ctr"/>
                    <a:r>
                      <a:rPr lang="es-ES">
                        <a:solidFill>
                          <a:schemeClr val="bg1"/>
                        </a:solidFill>
                      </a:rPr>
                      <a:t>(</a:t>
                    </a:r>
                    <a:r>
                      <a:rPr lang="es-ES" err="1">
                        <a:solidFill>
                          <a:schemeClr val="bg1"/>
                        </a:solidFill>
                      </a:rPr>
                      <a:t>Relying</a:t>
                    </a:r>
                    <a:r>
                      <a:rPr lang="es-ES">
                        <a:solidFill>
                          <a:schemeClr val="bg1"/>
                        </a:solidFill>
                      </a:rPr>
                      <a:t> </a:t>
                    </a:r>
                    <a:r>
                      <a:rPr lang="es-ES" err="1">
                        <a:solidFill>
                          <a:schemeClr val="bg1"/>
                        </a:solidFill>
                      </a:rPr>
                      <a:t>party</a:t>
                    </a:r>
                    <a:r>
                      <a:rPr lang="es-ES">
                        <a:solidFill>
                          <a:schemeClr val="bg1"/>
                        </a:solidFill>
                      </a:rPr>
                      <a:t>)</a:t>
                    </a:r>
                  </a:p>
                </p:txBody>
              </p:sp>
            </p:grpSp>
            <p:grpSp>
              <p:nvGrpSpPr>
                <p:cNvPr id="75" name="Grupo 74">
                  <a:extLst>
                    <a:ext uri="{FF2B5EF4-FFF2-40B4-BE49-F238E27FC236}">
                      <a16:creationId xmlns:a16="http://schemas.microsoft.com/office/drawing/2014/main" id="{BABEB187-F188-7B69-FEC6-47B44BDBA1AF}"/>
                    </a:ext>
                  </a:extLst>
                </p:cNvPr>
                <p:cNvGrpSpPr/>
                <p:nvPr/>
              </p:nvGrpSpPr>
              <p:grpSpPr>
                <a:xfrm>
                  <a:off x="3146253" y="3531501"/>
                  <a:ext cx="1762819" cy="1027662"/>
                  <a:chOff x="1712842" y="2322286"/>
                  <a:chExt cx="1762819" cy="1027662"/>
                </a:xfrm>
              </p:grpSpPr>
              <p:pic>
                <p:nvPicPr>
                  <p:cNvPr id="79" name="Gráfico 78" descr="Mujer programadora con relleno sólido">
                    <a:extLst>
                      <a:ext uri="{FF2B5EF4-FFF2-40B4-BE49-F238E27FC236}">
                        <a16:creationId xmlns:a16="http://schemas.microsoft.com/office/drawing/2014/main" id="{E5F3D41E-5CC0-9C07-479A-7CBCC04DD9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2842" y="2322286"/>
                    <a:ext cx="914400" cy="914400"/>
                  </a:xfrm>
                  <a:prstGeom prst="rect">
                    <a:avLst/>
                  </a:prstGeom>
                </p:spPr>
              </p:pic>
              <p:pic>
                <p:nvPicPr>
                  <p:cNvPr id="80" name="Gráfico 79" descr="Tableta con relleno sólido">
                    <a:extLst>
                      <a:ext uri="{FF2B5EF4-FFF2-40B4-BE49-F238E27FC236}">
                        <a16:creationId xmlns:a16="http://schemas.microsoft.com/office/drawing/2014/main" id="{BE30060E-1FC5-0F40-5456-F8E6905FA3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62857" y="2737144"/>
                    <a:ext cx="612804" cy="612804"/>
                  </a:xfrm>
                  <a:prstGeom prst="rect">
                    <a:avLst/>
                  </a:prstGeom>
                </p:spPr>
              </p:pic>
              <p:pic>
                <p:nvPicPr>
                  <p:cNvPr id="81" name="Gráfico 80" descr="Smartphone con relleno sólido">
                    <a:extLst>
                      <a:ext uri="{FF2B5EF4-FFF2-40B4-BE49-F238E27FC236}">
                        <a16:creationId xmlns:a16="http://schemas.microsoft.com/office/drawing/2014/main" id="{28432AC6-BAA6-8272-DE66-575BF5F16FF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62746" y="2829843"/>
                    <a:ext cx="400111" cy="400111"/>
                  </a:xfrm>
                  <a:prstGeom prst="rect">
                    <a:avLst/>
                  </a:prstGeom>
                </p:spPr>
              </p:pic>
            </p:grpSp>
          </p:grpSp>
          <p:pic>
            <p:nvPicPr>
              <p:cNvPr id="85" name="Gráfico 84" descr="Nube con relleno sólido">
                <a:extLst>
                  <a:ext uri="{FF2B5EF4-FFF2-40B4-BE49-F238E27FC236}">
                    <a16:creationId xmlns:a16="http://schemas.microsoft.com/office/drawing/2014/main" id="{327E9ADF-6169-0127-8809-BCDF3AD597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08974" y="1736101"/>
                <a:ext cx="1629366" cy="1629366"/>
              </a:xfrm>
              <a:prstGeom prst="rect">
                <a:avLst/>
              </a:prstGeom>
            </p:spPr>
          </p:pic>
        </p:grpSp>
        <p:sp>
          <p:nvSpPr>
            <p:cNvPr id="86" name="CuadroTexto 85">
              <a:extLst>
                <a:ext uri="{FF2B5EF4-FFF2-40B4-BE49-F238E27FC236}">
                  <a16:creationId xmlns:a16="http://schemas.microsoft.com/office/drawing/2014/main" id="{D2913E3A-5F9F-EBE1-014C-3CDE3909FBB2}"/>
                </a:ext>
              </a:extLst>
            </p:cNvPr>
            <p:cNvSpPr txBox="1"/>
            <p:nvPr/>
          </p:nvSpPr>
          <p:spPr>
            <a:xfrm>
              <a:off x="6753508" y="2322784"/>
              <a:ext cx="1036758" cy="646331"/>
            </a:xfrm>
            <a:prstGeom prst="rect">
              <a:avLst/>
            </a:prstGeom>
            <a:noFill/>
          </p:spPr>
          <p:txBody>
            <a:bodyPr wrap="none" rtlCol="0">
              <a:spAutoFit/>
            </a:bodyPr>
            <a:lstStyle/>
            <a:p>
              <a:pPr algn="ctr"/>
              <a:r>
                <a:rPr lang="es-ES" err="1">
                  <a:solidFill>
                    <a:schemeClr val="bg1"/>
                  </a:solidFill>
                </a:rPr>
                <a:t>Passkey</a:t>
              </a:r>
              <a:r>
                <a:rPr lang="es-ES">
                  <a:solidFill>
                    <a:schemeClr val="bg1"/>
                  </a:solidFill>
                </a:rPr>
                <a:t> </a:t>
              </a:r>
              <a:br>
                <a:rPr lang="es-ES">
                  <a:solidFill>
                    <a:schemeClr val="bg1"/>
                  </a:solidFill>
                </a:rPr>
              </a:br>
              <a:r>
                <a:rPr lang="es-ES" err="1">
                  <a:solidFill>
                    <a:schemeClr val="bg1"/>
                  </a:solidFill>
                </a:rPr>
                <a:t>provider</a:t>
              </a:r>
              <a:endParaRPr lang="es-ES">
                <a:solidFill>
                  <a:schemeClr val="bg1"/>
                </a:solidFill>
              </a:endParaRPr>
            </a:p>
          </p:txBody>
        </p:sp>
        <p:sp>
          <p:nvSpPr>
            <p:cNvPr id="4" name="CuadroTexto 3">
              <a:extLst>
                <a:ext uri="{FF2B5EF4-FFF2-40B4-BE49-F238E27FC236}">
                  <a16:creationId xmlns:a16="http://schemas.microsoft.com/office/drawing/2014/main" id="{5C2D8B0E-56E7-1B2F-C4DD-E362516340FF}"/>
                </a:ext>
              </a:extLst>
            </p:cNvPr>
            <p:cNvSpPr txBox="1"/>
            <p:nvPr/>
          </p:nvSpPr>
          <p:spPr>
            <a:xfrm>
              <a:off x="8090796" y="2138118"/>
              <a:ext cx="1324402" cy="923330"/>
            </a:xfrm>
            <a:prstGeom prst="rect">
              <a:avLst/>
            </a:prstGeom>
            <a:noFill/>
          </p:spPr>
          <p:txBody>
            <a:bodyPr wrap="none" rtlCol="0">
              <a:spAutoFit/>
            </a:bodyPr>
            <a:lstStyle/>
            <a:p>
              <a:r>
                <a:rPr lang="es-ES" b="1">
                  <a:solidFill>
                    <a:srgbClr val="000000"/>
                  </a:solidFill>
                </a:rPr>
                <a:t>Apple</a:t>
              </a:r>
            </a:p>
            <a:p>
              <a:r>
                <a:rPr lang="es-ES" b="1">
                  <a:solidFill>
                    <a:srgbClr val="000000"/>
                  </a:solidFill>
                </a:rPr>
                <a:t>Google</a:t>
              </a:r>
            </a:p>
            <a:p>
              <a:r>
                <a:rPr lang="es-ES" b="1">
                  <a:solidFill>
                    <a:srgbClr val="000000"/>
                  </a:solidFill>
                </a:rPr>
                <a:t>1Password</a:t>
              </a:r>
            </a:p>
          </p:txBody>
        </p:sp>
      </p:grpSp>
    </p:spTree>
    <p:extLst>
      <p:ext uri="{BB962C8B-B14F-4D97-AF65-F5344CB8AC3E}">
        <p14:creationId xmlns:p14="http://schemas.microsoft.com/office/powerpoint/2010/main" val="350506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15" grpId="0" animBg="1"/>
      <p:bldP spid="116" grpId="0" animBg="1"/>
      <p:bldP spid="117"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89561-C6A8-B47A-441A-887046319BE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AAFAF1A-D60B-A805-AE0C-19A6A8DF20E6}"/>
              </a:ext>
            </a:extLst>
          </p:cNvPr>
          <p:cNvSpPr>
            <a:spLocks noGrp="1"/>
          </p:cNvSpPr>
          <p:nvPr>
            <p:ph type="title"/>
          </p:nvPr>
        </p:nvSpPr>
        <p:spPr/>
        <p:txBody>
          <a:bodyPr/>
          <a:lstStyle/>
          <a:p>
            <a:r>
              <a:rPr lang="es-ES"/>
              <a:t>Medidas </a:t>
            </a:r>
            <a:br>
              <a:rPr lang="es-ES"/>
            </a:br>
            <a:r>
              <a:rPr lang="es-ES"/>
              <a:t>de contención</a:t>
            </a:r>
          </a:p>
        </p:txBody>
      </p:sp>
      <p:pic>
        <p:nvPicPr>
          <p:cNvPr id="5" name="Gráfico 4" descr="Sombrilla con relleno sólido">
            <a:extLst>
              <a:ext uri="{FF2B5EF4-FFF2-40B4-BE49-F238E27FC236}">
                <a16:creationId xmlns:a16="http://schemas.microsoft.com/office/drawing/2014/main" id="{5A1CF26C-D98F-C175-86F0-C759F66531A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255596" y="808892"/>
            <a:ext cx="2620108" cy="2620108"/>
          </a:xfrm>
          <a:prstGeom prst="rect">
            <a:avLst/>
          </a:prstGeom>
        </p:spPr>
      </p:pic>
    </p:spTree>
    <p:extLst>
      <p:ext uri="{BB962C8B-B14F-4D97-AF65-F5344CB8AC3E}">
        <p14:creationId xmlns:p14="http://schemas.microsoft.com/office/powerpoint/2010/main" val="98313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328990-8621-38B0-F0AC-1442B0595581}"/>
              </a:ext>
            </a:extLst>
          </p:cNvPr>
          <p:cNvSpPr>
            <a:spLocks noGrp="1"/>
          </p:cNvSpPr>
          <p:nvPr>
            <p:ph type="title"/>
          </p:nvPr>
        </p:nvSpPr>
        <p:spPr/>
        <p:txBody>
          <a:bodyPr/>
          <a:lstStyle/>
          <a:p>
            <a:r>
              <a:rPr lang="es-ES"/>
              <a:t>Media reactiva: </a:t>
            </a:r>
            <a:br>
              <a:rPr lang="es-ES"/>
            </a:br>
            <a:r>
              <a:rPr lang="es-ES" err="1"/>
              <a:t>Automatic</a:t>
            </a:r>
            <a:r>
              <a:rPr lang="es-ES"/>
              <a:t> </a:t>
            </a:r>
            <a:r>
              <a:rPr lang="es-ES" err="1"/>
              <a:t>Attack</a:t>
            </a:r>
            <a:r>
              <a:rPr lang="es-ES"/>
              <a:t> </a:t>
            </a:r>
            <a:r>
              <a:rPr lang="es-ES" err="1"/>
              <a:t>Disruption</a:t>
            </a:r>
            <a:endParaRPr lang="es-ES"/>
          </a:p>
        </p:txBody>
      </p:sp>
      <p:grpSp>
        <p:nvGrpSpPr>
          <p:cNvPr id="3" name="Grupo 2">
            <a:extLst>
              <a:ext uri="{FF2B5EF4-FFF2-40B4-BE49-F238E27FC236}">
                <a16:creationId xmlns:a16="http://schemas.microsoft.com/office/drawing/2014/main" id="{9C4B794A-4EE9-35DA-3264-568E1C22C436}"/>
              </a:ext>
            </a:extLst>
          </p:cNvPr>
          <p:cNvGrpSpPr/>
          <p:nvPr/>
        </p:nvGrpSpPr>
        <p:grpSpPr>
          <a:xfrm>
            <a:off x="886063" y="2201566"/>
            <a:ext cx="4598488" cy="1538036"/>
            <a:chOff x="2410063" y="2201566"/>
            <a:chExt cx="4598488" cy="1538036"/>
          </a:xfrm>
        </p:grpSpPr>
        <p:pic>
          <p:nvPicPr>
            <p:cNvPr id="10" name="Picture 2" descr="Ejemplo de inicio de sesión en un explorador que solicita al usuario que apruebe el inicio de sesión.">
              <a:extLst>
                <a:ext uri="{FF2B5EF4-FFF2-40B4-BE49-F238E27FC236}">
                  <a16:creationId xmlns:a16="http://schemas.microsoft.com/office/drawing/2014/main" id="{ABF453A9-2297-8127-1D76-F3B579B47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195" y="2568479"/>
              <a:ext cx="1826356" cy="1171123"/>
            </a:xfrm>
            <a:prstGeom prst="rect">
              <a:avLst/>
            </a:prstGeom>
            <a:noFill/>
            <a:extLst>
              <a:ext uri="{909E8E84-426E-40DD-AFC4-6F175D3DCCD1}">
                <a14:hiddenFill xmlns:a14="http://schemas.microsoft.com/office/drawing/2010/main">
                  <a:solidFill>
                    <a:srgbClr val="FFFFFF"/>
                  </a:solidFill>
                </a14:hiddenFill>
              </a:ext>
            </a:extLst>
          </p:spPr>
        </p:pic>
        <p:sp>
          <p:nvSpPr>
            <p:cNvPr id="17" name="Flecha: a la derecha 16">
              <a:extLst>
                <a:ext uri="{FF2B5EF4-FFF2-40B4-BE49-F238E27FC236}">
                  <a16:creationId xmlns:a16="http://schemas.microsoft.com/office/drawing/2014/main" id="{4DFE9B1D-DD45-D746-1240-8E49E448B6B2}"/>
                </a:ext>
              </a:extLst>
            </p:cNvPr>
            <p:cNvSpPr/>
            <p:nvPr/>
          </p:nvSpPr>
          <p:spPr>
            <a:xfrm>
              <a:off x="4472683" y="2963245"/>
              <a:ext cx="566642" cy="355941"/>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accent2"/>
                </a:solidFill>
              </a:endParaRPr>
            </a:p>
          </p:txBody>
        </p:sp>
        <p:pic>
          <p:nvPicPr>
            <p:cNvPr id="9" name="Imagen 8">
              <a:extLst>
                <a:ext uri="{FF2B5EF4-FFF2-40B4-BE49-F238E27FC236}">
                  <a16:creationId xmlns:a16="http://schemas.microsoft.com/office/drawing/2014/main" id="{39E229B3-A808-C914-3CF2-C7C287D41294}"/>
                </a:ext>
              </a:extLst>
            </p:cNvPr>
            <p:cNvPicPr>
              <a:picLocks noChangeAspect="1"/>
            </p:cNvPicPr>
            <p:nvPr/>
          </p:nvPicPr>
          <p:blipFill>
            <a:blip r:embed="rId4"/>
            <a:stretch>
              <a:fillRect/>
            </a:stretch>
          </p:blipFill>
          <p:spPr>
            <a:xfrm>
              <a:off x="2410063" y="2568479"/>
              <a:ext cx="1953187" cy="1171123"/>
            </a:xfrm>
            <a:prstGeom prst="rect">
              <a:avLst/>
            </a:prstGeom>
            <a:ln>
              <a:solidFill>
                <a:schemeClr val="tx1"/>
              </a:solidFill>
            </a:ln>
          </p:spPr>
        </p:pic>
        <p:pic>
          <p:nvPicPr>
            <p:cNvPr id="25" name="Gráfico 24" descr="Pesca con relleno sólido">
              <a:extLst>
                <a:ext uri="{FF2B5EF4-FFF2-40B4-BE49-F238E27FC236}">
                  <a16:creationId xmlns:a16="http://schemas.microsoft.com/office/drawing/2014/main" id="{932C2F31-91E4-F007-0BF0-656A22C97E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55293" y="2201566"/>
              <a:ext cx="618842" cy="618843"/>
            </a:xfrm>
            <a:prstGeom prst="rect">
              <a:avLst/>
            </a:prstGeom>
          </p:spPr>
        </p:pic>
      </p:grpSp>
      <p:grpSp>
        <p:nvGrpSpPr>
          <p:cNvPr id="4" name="Grupo 3">
            <a:extLst>
              <a:ext uri="{FF2B5EF4-FFF2-40B4-BE49-F238E27FC236}">
                <a16:creationId xmlns:a16="http://schemas.microsoft.com/office/drawing/2014/main" id="{5526F270-74DD-4210-4708-99C2FD2C9E65}"/>
              </a:ext>
            </a:extLst>
          </p:cNvPr>
          <p:cNvGrpSpPr/>
          <p:nvPr/>
        </p:nvGrpSpPr>
        <p:grpSpPr>
          <a:xfrm>
            <a:off x="4639717" y="2704141"/>
            <a:ext cx="3841811" cy="3375854"/>
            <a:chOff x="6163716" y="2704141"/>
            <a:chExt cx="3841811" cy="3375854"/>
          </a:xfrm>
        </p:grpSpPr>
        <p:pic>
          <p:nvPicPr>
            <p:cNvPr id="16" name="Gráfico 15" descr="Ataúd con relleno sólido">
              <a:extLst>
                <a:ext uri="{FF2B5EF4-FFF2-40B4-BE49-F238E27FC236}">
                  <a16:creationId xmlns:a16="http://schemas.microsoft.com/office/drawing/2014/main" id="{61F692BC-553B-EAD7-858E-C348236E532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23051" y="2720239"/>
              <a:ext cx="914400" cy="914400"/>
            </a:xfrm>
            <a:prstGeom prst="rect">
              <a:avLst/>
            </a:prstGeom>
          </p:spPr>
        </p:pic>
        <p:sp>
          <p:nvSpPr>
            <p:cNvPr id="18" name="Flecha: a la derecha 17">
              <a:extLst>
                <a:ext uri="{FF2B5EF4-FFF2-40B4-BE49-F238E27FC236}">
                  <a16:creationId xmlns:a16="http://schemas.microsoft.com/office/drawing/2014/main" id="{3E933A85-DEBE-4207-120F-ADDA2C3BD9E9}"/>
                </a:ext>
              </a:extLst>
            </p:cNvPr>
            <p:cNvSpPr/>
            <p:nvPr/>
          </p:nvSpPr>
          <p:spPr>
            <a:xfrm>
              <a:off x="7117984" y="2963245"/>
              <a:ext cx="566642" cy="355941"/>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accent2"/>
                </a:solidFill>
              </a:endParaRPr>
            </a:p>
          </p:txBody>
        </p:sp>
        <p:grpSp>
          <p:nvGrpSpPr>
            <p:cNvPr id="22" name="Grupo 21">
              <a:extLst>
                <a:ext uri="{FF2B5EF4-FFF2-40B4-BE49-F238E27FC236}">
                  <a16:creationId xmlns:a16="http://schemas.microsoft.com/office/drawing/2014/main" id="{567D6B1F-1F5E-CDF2-3891-263259C9FD7A}"/>
                </a:ext>
              </a:extLst>
            </p:cNvPr>
            <p:cNvGrpSpPr/>
            <p:nvPr/>
          </p:nvGrpSpPr>
          <p:grpSpPr>
            <a:xfrm>
              <a:off x="6163716" y="3650737"/>
              <a:ext cx="3841811" cy="2429258"/>
              <a:chOff x="6112923" y="3877647"/>
              <a:chExt cx="3841811" cy="2429258"/>
            </a:xfrm>
          </p:grpSpPr>
          <p:sp>
            <p:nvSpPr>
              <p:cNvPr id="15" name="CuadroTexto 14">
                <a:extLst>
                  <a:ext uri="{FF2B5EF4-FFF2-40B4-BE49-F238E27FC236}">
                    <a16:creationId xmlns:a16="http://schemas.microsoft.com/office/drawing/2014/main" id="{71E487D1-880D-4B90-D456-C8FCE52F61D5}"/>
                  </a:ext>
                </a:extLst>
              </p:cNvPr>
              <p:cNvSpPr txBox="1"/>
              <p:nvPr/>
            </p:nvSpPr>
            <p:spPr>
              <a:xfrm>
                <a:off x="6112923" y="4367913"/>
                <a:ext cx="3841811" cy="1938992"/>
              </a:xfrm>
              <a:prstGeom prst="rect">
                <a:avLst/>
              </a:prstGeom>
              <a:solidFill>
                <a:schemeClr val="bg1">
                  <a:lumMod val="85000"/>
                </a:schemeClr>
              </a:solidFill>
            </p:spPr>
            <p:txBody>
              <a:bodyPr wrap="square" rtlCol="0">
                <a:spAutoFit/>
              </a:bodyPr>
              <a:lstStyle/>
              <a:p>
                <a:pPr algn="ctr"/>
                <a:r>
                  <a:rPr lang="es-ES" sz="2000"/>
                  <a:t>Unos </a:t>
                </a:r>
                <a:r>
                  <a:rPr lang="es-ES" sz="2000" b="1"/>
                  <a:t>5 minutos</a:t>
                </a:r>
                <a:r>
                  <a:rPr lang="es-ES" sz="2000"/>
                  <a:t> después, Defender XDR ha detectado el ataque de </a:t>
                </a:r>
                <a:r>
                  <a:rPr lang="es-ES" sz="2000" err="1"/>
                  <a:t>AiTM</a:t>
                </a:r>
                <a:r>
                  <a:rPr lang="es-ES" sz="2000"/>
                  <a:t> </a:t>
                </a:r>
                <a:br>
                  <a:rPr lang="es-ES" sz="2000"/>
                </a:br>
                <a:r>
                  <a:rPr lang="es-ES" sz="2000"/>
                  <a:t>(</a:t>
                </a:r>
                <a:r>
                  <a:rPr lang="es-ES" sz="2000" err="1"/>
                  <a:t>Adversary</a:t>
                </a:r>
                <a:r>
                  <a:rPr lang="es-ES" sz="2000"/>
                  <a:t>-</a:t>
                </a:r>
                <a:r>
                  <a:rPr lang="es-ES" sz="2000" err="1"/>
                  <a:t>in-the-Middle</a:t>
                </a:r>
                <a:r>
                  <a:rPr lang="es-ES" sz="2000"/>
                  <a:t>) y </a:t>
                </a:r>
                <a:br>
                  <a:rPr lang="es-ES" sz="2000"/>
                </a:br>
                <a:r>
                  <a:rPr lang="es-ES" sz="2000" b="1" err="1"/>
                  <a:t>Automatic</a:t>
                </a:r>
                <a:r>
                  <a:rPr lang="es-ES" sz="2000" b="1"/>
                  <a:t> </a:t>
                </a:r>
                <a:r>
                  <a:rPr lang="es-ES" sz="2000" b="1" err="1"/>
                  <a:t>Attack</a:t>
                </a:r>
                <a:r>
                  <a:rPr lang="es-ES" sz="2000" b="1"/>
                  <a:t> </a:t>
                </a:r>
                <a:r>
                  <a:rPr lang="es-ES" sz="2000" b="1" err="1"/>
                  <a:t>Disruption</a:t>
                </a:r>
                <a:r>
                  <a:rPr lang="es-ES" sz="2000"/>
                  <a:t> </a:t>
                </a:r>
                <a:br>
                  <a:rPr lang="es-ES" sz="2000"/>
                </a:br>
                <a:r>
                  <a:rPr lang="es-ES" sz="2000"/>
                  <a:t>ha deshabilitado la cuenta</a:t>
                </a:r>
              </a:p>
            </p:txBody>
          </p:sp>
          <p:sp>
            <p:nvSpPr>
              <p:cNvPr id="21" name="Flecha: a la derecha 20">
                <a:extLst>
                  <a:ext uri="{FF2B5EF4-FFF2-40B4-BE49-F238E27FC236}">
                    <a16:creationId xmlns:a16="http://schemas.microsoft.com/office/drawing/2014/main" id="{0B21AD07-CFE5-B4E6-1A0B-38F540FC09B8}"/>
                  </a:ext>
                </a:extLst>
              </p:cNvPr>
              <p:cNvSpPr/>
              <p:nvPr/>
            </p:nvSpPr>
            <p:spPr>
              <a:xfrm rot="16200000">
                <a:off x="7788696" y="3944809"/>
                <a:ext cx="490266" cy="355941"/>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accent2"/>
                  </a:solidFill>
                </a:endParaRPr>
              </a:p>
            </p:txBody>
          </p:sp>
        </p:grpSp>
        <p:pic>
          <p:nvPicPr>
            <p:cNvPr id="7" name="Gráfico 6" descr="Cronómetro con relleno sólido">
              <a:extLst>
                <a:ext uri="{FF2B5EF4-FFF2-40B4-BE49-F238E27FC236}">
                  <a16:creationId xmlns:a16="http://schemas.microsoft.com/office/drawing/2014/main" id="{CA9F214F-C76C-2AE7-AF28-F9DE463AC3D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27422" y="2704141"/>
              <a:ext cx="914400" cy="914400"/>
            </a:xfrm>
            <a:prstGeom prst="rect">
              <a:avLst/>
            </a:prstGeom>
          </p:spPr>
        </p:pic>
      </p:grpSp>
    </p:spTree>
    <p:extLst>
      <p:ext uri="{BB962C8B-B14F-4D97-AF65-F5344CB8AC3E}">
        <p14:creationId xmlns:p14="http://schemas.microsoft.com/office/powerpoint/2010/main" val="331501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836F5-8ABE-72F3-B557-9FA56EDC54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8C1AE3A-59DB-FF99-8F23-C4407A949523}"/>
              </a:ext>
            </a:extLst>
          </p:cNvPr>
          <p:cNvSpPr>
            <a:spLocks noGrp="1"/>
          </p:cNvSpPr>
          <p:nvPr>
            <p:ph type="title"/>
          </p:nvPr>
        </p:nvSpPr>
        <p:spPr>
          <a:xfrm>
            <a:off x="628650" y="377947"/>
            <a:ext cx="7886700" cy="1325563"/>
          </a:xfrm>
        </p:spPr>
        <p:txBody>
          <a:bodyPr/>
          <a:lstStyle/>
          <a:p>
            <a:r>
              <a:rPr lang="es-ES"/>
              <a:t>Medida proactiva:</a:t>
            </a:r>
            <a:br>
              <a:rPr lang="es-ES"/>
            </a:br>
            <a:r>
              <a:rPr lang="es-ES" i="1" err="1"/>
              <a:t>Roaming</a:t>
            </a:r>
            <a:r>
              <a:rPr lang="es-ES"/>
              <a:t> de autenticación</a:t>
            </a:r>
          </a:p>
        </p:txBody>
      </p:sp>
      <p:pic>
        <p:nvPicPr>
          <p:cNvPr id="4" name="Imagen 3">
            <a:extLst>
              <a:ext uri="{FF2B5EF4-FFF2-40B4-BE49-F238E27FC236}">
                <a16:creationId xmlns:a16="http://schemas.microsoft.com/office/drawing/2014/main" id="{FCBF5DA0-1A73-A799-6164-BC5BC89A696C}"/>
              </a:ext>
            </a:extLst>
          </p:cNvPr>
          <p:cNvPicPr>
            <a:picLocks noChangeAspect="1"/>
          </p:cNvPicPr>
          <p:nvPr/>
        </p:nvPicPr>
        <p:blipFill>
          <a:blip r:embed="rId3"/>
          <a:stretch>
            <a:fillRect/>
          </a:stretch>
        </p:blipFill>
        <p:spPr>
          <a:xfrm>
            <a:off x="1584086" y="2143773"/>
            <a:ext cx="3147479" cy="1744964"/>
          </a:xfrm>
          <a:prstGeom prst="rect">
            <a:avLst/>
          </a:prstGeom>
          <a:ln>
            <a:solidFill>
              <a:schemeClr val="tx1"/>
            </a:solidFill>
          </a:ln>
        </p:spPr>
      </p:pic>
      <p:sp>
        <p:nvSpPr>
          <p:cNvPr id="10" name="CuadroTexto 9">
            <a:extLst>
              <a:ext uri="{FF2B5EF4-FFF2-40B4-BE49-F238E27FC236}">
                <a16:creationId xmlns:a16="http://schemas.microsoft.com/office/drawing/2014/main" id="{9ED83F82-0630-C2DD-8603-4CC311960FA7}"/>
              </a:ext>
            </a:extLst>
          </p:cNvPr>
          <p:cNvSpPr txBox="1"/>
          <p:nvPr/>
        </p:nvSpPr>
        <p:spPr>
          <a:xfrm>
            <a:off x="350561" y="4059862"/>
            <a:ext cx="4221439" cy="1200329"/>
          </a:xfrm>
          <a:prstGeom prst="rect">
            <a:avLst/>
          </a:prstGeom>
          <a:noFill/>
        </p:spPr>
        <p:txBody>
          <a:bodyPr wrap="square" rtlCol="0">
            <a:spAutoFit/>
          </a:bodyPr>
          <a:lstStyle/>
          <a:p>
            <a:pPr algn="r"/>
            <a:r>
              <a:rPr lang="es-ES"/>
              <a:t>Quien no tenga los medios necesarios para hacer MFA PR, </a:t>
            </a:r>
            <a:br>
              <a:rPr lang="es-ES"/>
            </a:br>
            <a:r>
              <a:rPr lang="es-ES"/>
              <a:t>activa el </a:t>
            </a:r>
            <a:r>
              <a:rPr lang="es-ES" b="1" i="1" err="1"/>
              <a:t>roaming</a:t>
            </a:r>
            <a:r>
              <a:rPr lang="es-ES" b="1"/>
              <a:t> de autenticación</a:t>
            </a:r>
            <a:r>
              <a:rPr lang="es-ES"/>
              <a:t> </a:t>
            </a:r>
            <a:br>
              <a:rPr lang="es-ES"/>
            </a:br>
            <a:r>
              <a:rPr lang="es-ES"/>
              <a:t>(excepción temporal)</a:t>
            </a:r>
          </a:p>
        </p:txBody>
      </p:sp>
      <p:sp>
        <p:nvSpPr>
          <p:cNvPr id="12" name="CuadroTexto 11">
            <a:extLst>
              <a:ext uri="{FF2B5EF4-FFF2-40B4-BE49-F238E27FC236}">
                <a16:creationId xmlns:a16="http://schemas.microsoft.com/office/drawing/2014/main" id="{127FE195-CDCF-E471-008B-CD7770CE7CE9}"/>
              </a:ext>
            </a:extLst>
          </p:cNvPr>
          <p:cNvSpPr txBox="1"/>
          <p:nvPr/>
        </p:nvSpPr>
        <p:spPr>
          <a:xfrm>
            <a:off x="350561" y="5522211"/>
            <a:ext cx="2908180" cy="923330"/>
          </a:xfrm>
          <a:prstGeom prst="rect">
            <a:avLst/>
          </a:prstGeom>
          <a:solidFill>
            <a:schemeClr val="bg1">
              <a:lumMod val="85000"/>
            </a:schemeClr>
          </a:solidFill>
        </p:spPr>
        <p:txBody>
          <a:bodyPr wrap="square" rtlCol="0">
            <a:spAutoFit/>
          </a:bodyPr>
          <a:lstStyle/>
          <a:p>
            <a:r>
              <a:rPr lang="es-ES"/>
              <a:t>Activado solo por el</a:t>
            </a:r>
          </a:p>
          <a:p>
            <a:r>
              <a:rPr lang="es-ES"/>
              <a:t>- </a:t>
            </a:r>
            <a:r>
              <a:rPr lang="es-ES" b="1"/>
              <a:t>2%</a:t>
            </a:r>
            <a:r>
              <a:rPr lang="es-ES"/>
              <a:t> del personal</a:t>
            </a:r>
          </a:p>
          <a:p>
            <a:r>
              <a:rPr lang="es-ES"/>
              <a:t>- </a:t>
            </a:r>
            <a:r>
              <a:rPr lang="es-ES" b="1"/>
              <a:t>4%</a:t>
            </a:r>
            <a:r>
              <a:rPr lang="es-ES"/>
              <a:t> de los estudiantes</a:t>
            </a:r>
          </a:p>
        </p:txBody>
      </p:sp>
      <p:sp>
        <p:nvSpPr>
          <p:cNvPr id="3" name="CuadroTexto 2">
            <a:extLst>
              <a:ext uri="{FF2B5EF4-FFF2-40B4-BE49-F238E27FC236}">
                <a16:creationId xmlns:a16="http://schemas.microsoft.com/office/drawing/2014/main" id="{0E3EEFB3-FC72-B5B4-F900-6442F8F2B333}"/>
              </a:ext>
            </a:extLst>
          </p:cNvPr>
          <p:cNvSpPr txBox="1"/>
          <p:nvPr/>
        </p:nvSpPr>
        <p:spPr>
          <a:xfrm>
            <a:off x="3307150" y="5522211"/>
            <a:ext cx="2707024" cy="923330"/>
          </a:xfrm>
          <a:prstGeom prst="rect">
            <a:avLst/>
          </a:prstGeom>
          <a:solidFill>
            <a:schemeClr val="bg1">
              <a:lumMod val="85000"/>
            </a:schemeClr>
          </a:solidFill>
        </p:spPr>
        <p:txBody>
          <a:bodyPr wrap="square" rtlCol="0">
            <a:spAutoFit/>
          </a:bodyPr>
          <a:lstStyle/>
          <a:p>
            <a:r>
              <a:rPr lang="es-ES" b="1"/>
              <a:t>0</a:t>
            </a:r>
            <a:r>
              <a:rPr lang="es-ES"/>
              <a:t> incidentes de </a:t>
            </a:r>
            <a:r>
              <a:rPr lang="es-ES" err="1"/>
              <a:t>AiTM</a:t>
            </a:r>
            <a:r>
              <a:rPr lang="es-ES"/>
              <a:t> </a:t>
            </a:r>
            <a:br>
              <a:rPr lang="es-ES"/>
            </a:br>
            <a:r>
              <a:rPr lang="es-ES"/>
              <a:t>desde que exigimos </a:t>
            </a:r>
            <a:br>
              <a:rPr lang="es-ES"/>
            </a:br>
            <a:r>
              <a:rPr lang="es-ES"/>
              <a:t>MFA PR en itinerancia</a:t>
            </a:r>
            <a:endParaRPr lang="es-ES" b="1"/>
          </a:p>
        </p:txBody>
      </p:sp>
      <p:sp>
        <p:nvSpPr>
          <p:cNvPr id="5" name="CuadroTexto 4">
            <a:extLst>
              <a:ext uri="{FF2B5EF4-FFF2-40B4-BE49-F238E27FC236}">
                <a16:creationId xmlns:a16="http://schemas.microsoft.com/office/drawing/2014/main" id="{438B1BB5-CCF9-F0DE-19EE-E45E0F12F92D}"/>
              </a:ext>
            </a:extLst>
          </p:cNvPr>
          <p:cNvSpPr txBox="1"/>
          <p:nvPr/>
        </p:nvSpPr>
        <p:spPr>
          <a:xfrm>
            <a:off x="6096000" y="5522211"/>
            <a:ext cx="2796387" cy="923330"/>
          </a:xfrm>
          <a:prstGeom prst="rect">
            <a:avLst/>
          </a:prstGeom>
          <a:noFill/>
        </p:spPr>
        <p:txBody>
          <a:bodyPr wrap="square" rtlCol="0">
            <a:spAutoFit/>
          </a:bodyPr>
          <a:lstStyle/>
          <a:p>
            <a:r>
              <a:rPr lang="es-ES"/>
              <a:t>Ya (casi) no permitimos accesos sin MFA PR desde el extranjero. ¿O sí?</a:t>
            </a:r>
          </a:p>
        </p:txBody>
      </p:sp>
      <p:grpSp>
        <p:nvGrpSpPr>
          <p:cNvPr id="7" name="Grupo 6">
            <a:extLst>
              <a:ext uri="{FF2B5EF4-FFF2-40B4-BE49-F238E27FC236}">
                <a16:creationId xmlns:a16="http://schemas.microsoft.com/office/drawing/2014/main" id="{625A0253-18D6-6B74-0B4A-BE6C7CB33F1C}"/>
              </a:ext>
            </a:extLst>
          </p:cNvPr>
          <p:cNvGrpSpPr/>
          <p:nvPr/>
        </p:nvGrpSpPr>
        <p:grpSpPr>
          <a:xfrm>
            <a:off x="1181364" y="1444717"/>
            <a:ext cx="2932729" cy="1067912"/>
            <a:chOff x="2926285" y="1161167"/>
            <a:chExt cx="2932729" cy="1067912"/>
          </a:xfrm>
        </p:grpSpPr>
        <p:sp>
          <p:nvSpPr>
            <p:cNvPr id="8" name="CuadroTexto 7">
              <a:extLst>
                <a:ext uri="{FF2B5EF4-FFF2-40B4-BE49-F238E27FC236}">
                  <a16:creationId xmlns:a16="http://schemas.microsoft.com/office/drawing/2014/main" id="{80FC221D-7ADA-4151-FCCB-7476B44D3883}"/>
                </a:ext>
              </a:extLst>
            </p:cNvPr>
            <p:cNvSpPr txBox="1"/>
            <p:nvPr/>
          </p:nvSpPr>
          <p:spPr>
            <a:xfrm>
              <a:off x="2926285" y="1161167"/>
              <a:ext cx="2932729" cy="646331"/>
            </a:xfrm>
            <a:prstGeom prst="rect">
              <a:avLst/>
            </a:prstGeom>
            <a:noFill/>
          </p:spPr>
          <p:txBody>
            <a:bodyPr wrap="square" rtlCol="0">
              <a:spAutoFit/>
            </a:bodyPr>
            <a:lstStyle/>
            <a:p>
              <a:pPr algn="ctr"/>
              <a:r>
                <a:rPr lang="es-ES">
                  <a:solidFill>
                    <a:schemeClr val="accent1"/>
                  </a:solidFill>
                  <a:latin typeface="Ink Free" panose="03080402000500000000" pitchFamily="66" charset="0"/>
                </a:rPr>
                <a:t>100% de ataques de </a:t>
              </a:r>
              <a:r>
                <a:rPr lang="es-ES" err="1">
                  <a:solidFill>
                    <a:schemeClr val="accent1"/>
                  </a:solidFill>
                  <a:latin typeface="Ink Free" panose="03080402000500000000" pitchFamily="66" charset="0"/>
                </a:rPr>
                <a:t>AiTM</a:t>
              </a:r>
              <a:r>
                <a:rPr lang="es-ES">
                  <a:solidFill>
                    <a:schemeClr val="accent1"/>
                  </a:solidFill>
                  <a:latin typeface="Ink Free" panose="03080402000500000000" pitchFamily="66" charset="0"/>
                </a:rPr>
                <a:t> desde el extranjero</a:t>
              </a:r>
            </a:p>
          </p:txBody>
        </p:sp>
        <p:pic>
          <p:nvPicPr>
            <p:cNvPr id="11" name="Gráfico 10" descr="Una flecha voladora">
              <a:extLst>
                <a:ext uri="{FF2B5EF4-FFF2-40B4-BE49-F238E27FC236}">
                  <a16:creationId xmlns:a16="http://schemas.microsoft.com/office/drawing/2014/main" id="{65F0047A-3121-325E-A493-9E47FCD3EF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6884315">
              <a:off x="3918495" y="1853902"/>
              <a:ext cx="465548" cy="284806"/>
            </a:xfrm>
            <a:prstGeom prst="rect">
              <a:avLst/>
            </a:prstGeom>
          </p:spPr>
        </p:pic>
      </p:grpSp>
      <p:grpSp>
        <p:nvGrpSpPr>
          <p:cNvPr id="13" name="Grupo 12">
            <a:extLst>
              <a:ext uri="{FF2B5EF4-FFF2-40B4-BE49-F238E27FC236}">
                <a16:creationId xmlns:a16="http://schemas.microsoft.com/office/drawing/2014/main" id="{8CF0C087-01B2-DCB5-EC25-D0225F654186}"/>
              </a:ext>
            </a:extLst>
          </p:cNvPr>
          <p:cNvGrpSpPr/>
          <p:nvPr/>
        </p:nvGrpSpPr>
        <p:grpSpPr>
          <a:xfrm>
            <a:off x="1762013" y="3130939"/>
            <a:ext cx="2932729" cy="747089"/>
            <a:chOff x="2834230" y="746588"/>
            <a:chExt cx="2932729" cy="747089"/>
          </a:xfrm>
        </p:grpSpPr>
        <p:sp>
          <p:nvSpPr>
            <p:cNvPr id="14" name="CuadroTexto 13">
              <a:extLst>
                <a:ext uri="{FF2B5EF4-FFF2-40B4-BE49-F238E27FC236}">
                  <a16:creationId xmlns:a16="http://schemas.microsoft.com/office/drawing/2014/main" id="{0EC40232-2D31-1801-E6ED-4BCD3EFE127F}"/>
                </a:ext>
              </a:extLst>
            </p:cNvPr>
            <p:cNvSpPr txBox="1"/>
            <p:nvPr/>
          </p:nvSpPr>
          <p:spPr>
            <a:xfrm>
              <a:off x="2834230" y="1124345"/>
              <a:ext cx="2932729" cy="369332"/>
            </a:xfrm>
            <a:prstGeom prst="rect">
              <a:avLst/>
            </a:prstGeom>
            <a:solidFill>
              <a:schemeClr val="bg1"/>
            </a:solidFill>
          </p:spPr>
          <p:txBody>
            <a:bodyPr wrap="square" rtlCol="0">
              <a:spAutoFit/>
            </a:bodyPr>
            <a:lstStyle/>
            <a:p>
              <a:pPr algn="ctr"/>
              <a:r>
                <a:rPr lang="es-ES">
                  <a:solidFill>
                    <a:schemeClr val="accent1"/>
                  </a:solidFill>
                  <a:latin typeface="Ink Free" panose="03080402000500000000" pitchFamily="66" charset="0"/>
                </a:rPr>
                <a:t>Pocos usuarios en itinerancia</a:t>
              </a:r>
            </a:p>
          </p:txBody>
        </p:sp>
        <p:pic>
          <p:nvPicPr>
            <p:cNvPr id="15" name="Gráfico 14" descr="Una flecha voladora">
              <a:extLst>
                <a:ext uri="{FF2B5EF4-FFF2-40B4-BE49-F238E27FC236}">
                  <a16:creationId xmlns:a16="http://schemas.microsoft.com/office/drawing/2014/main" id="{D917085D-C1DD-548C-31C2-1765FE034A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4889770">
              <a:off x="4437695" y="836959"/>
              <a:ext cx="465548" cy="284806"/>
            </a:xfrm>
            <a:prstGeom prst="rect">
              <a:avLst/>
            </a:prstGeom>
          </p:spPr>
        </p:pic>
      </p:grpSp>
      <p:pic>
        <p:nvPicPr>
          <p:cNvPr id="16" name="Imagen 15">
            <a:extLst>
              <a:ext uri="{FF2B5EF4-FFF2-40B4-BE49-F238E27FC236}">
                <a16:creationId xmlns:a16="http://schemas.microsoft.com/office/drawing/2014/main" id="{20A45E52-C889-F2EA-5B15-554417DD3C98}"/>
              </a:ext>
            </a:extLst>
          </p:cNvPr>
          <p:cNvPicPr>
            <a:picLocks noChangeAspect="1"/>
          </p:cNvPicPr>
          <p:nvPr/>
        </p:nvPicPr>
        <p:blipFill>
          <a:blip r:embed="rId5"/>
          <a:stretch>
            <a:fillRect/>
          </a:stretch>
        </p:blipFill>
        <p:spPr>
          <a:xfrm>
            <a:off x="4655548" y="3494996"/>
            <a:ext cx="4042444" cy="1745876"/>
          </a:xfrm>
          <a:prstGeom prst="rect">
            <a:avLst/>
          </a:prstGeom>
          <a:ln>
            <a:solidFill>
              <a:schemeClr val="tx1"/>
            </a:solidFill>
          </a:ln>
        </p:spPr>
      </p:pic>
      <p:grpSp>
        <p:nvGrpSpPr>
          <p:cNvPr id="19" name="Grupo 18">
            <a:extLst>
              <a:ext uri="{FF2B5EF4-FFF2-40B4-BE49-F238E27FC236}">
                <a16:creationId xmlns:a16="http://schemas.microsoft.com/office/drawing/2014/main" id="{C2C501F1-AA5B-484B-3D9F-ACFF6882A83A}"/>
              </a:ext>
            </a:extLst>
          </p:cNvPr>
          <p:cNvGrpSpPr/>
          <p:nvPr/>
        </p:nvGrpSpPr>
        <p:grpSpPr>
          <a:xfrm>
            <a:off x="4775294" y="2101440"/>
            <a:ext cx="3147479" cy="1372750"/>
            <a:chOff x="4775294" y="2101440"/>
            <a:chExt cx="3147479" cy="1372750"/>
          </a:xfrm>
        </p:grpSpPr>
        <p:sp>
          <p:nvSpPr>
            <p:cNvPr id="9" name="CuadroTexto 8">
              <a:extLst>
                <a:ext uri="{FF2B5EF4-FFF2-40B4-BE49-F238E27FC236}">
                  <a16:creationId xmlns:a16="http://schemas.microsoft.com/office/drawing/2014/main" id="{B2BD3120-0B9C-A44F-454B-AAF4DE110E96}"/>
                </a:ext>
              </a:extLst>
            </p:cNvPr>
            <p:cNvSpPr txBox="1"/>
            <p:nvPr/>
          </p:nvSpPr>
          <p:spPr>
            <a:xfrm>
              <a:off x="4775294" y="2550860"/>
              <a:ext cx="3147479" cy="923330"/>
            </a:xfrm>
            <a:prstGeom prst="rect">
              <a:avLst/>
            </a:prstGeom>
            <a:noFill/>
          </p:spPr>
          <p:txBody>
            <a:bodyPr wrap="square" lIns="91440" tIns="45720" rIns="91440" bIns="45720" rtlCol="0" anchor="t">
              <a:spAutoFit/>
            </a:bodyPr>
            <a:lstStyle/>
            <a:p>
              <a:r>
                <a:rPr lang="es-ES"/>
                <a:t>¿Y si obligamos a usar </a:t>
              </a:r>
              <a:br>
                <a:rPr lang="es-ES"/>
              </a:br>
              <a:r>
                <a:rPr lang="es-ES" b="1"/>
                <a:t>MFA resistente al </a:t>
              </a:r>
              <a:r>
                <a:rPr lang="es-ES" b="1" i="1" err="1"/>
                <a:t>phinshing</a:t>
              </a:r>
              <a:br>
                <a:rPr lang="es-ES" b="1"/>
              </a:br>
              <a:r>
                <a:rPr lang="es-ES" b="1"/>
                <a:t>fuera de España</a:t>
              </a:r>
              <a:r>
                <a:rPr lang="es-ES"/>
                <a:t>?</a:t>
              </a:r>
            </a:p>
          </p:txBody>
        </p:sp>
        <p:pic>
          <p:nvPicPr>
            <p:cNvPr id="18" name="Gráfico 17" descr="Bombilla con relleno sólido">
              <a:extLst>
                <a:ext uri="{FF2B5EF4-FFF2-40B4-BE49-F238E27FC236}">
                  <a16:creationId xmlns:a16="http://schemas.microsoft.com/office/drawing/2014/main" id="{7B9F2372-7FC6-091A-09A3-C9BF0CB4DA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77672" y="2101440"/>
              <a:ext cx="491404" cy="491404"/>
            </a:xfrm>
            <a:prstGeom prst="rect">
              <a:avLst/>
            </a:prstGeom>
          </p:spPr>
        </p:pic>
      </p:grpSp>
    </p:spTree>
    <p:extLst>
      <p:ext uri="{BB962C8B-B14F-4D97-AF65-F5344CB8AC3E}">
        <p14:creationId xmlns:p14="http://schemas.microsoft.com/office/powerpoint/2010/main" val="352506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3" grpId="0" animBg="1"/>
      <p:bldP spid="5" grpId="0"/>
    </p:bldLst>
  </p:timing>
</p:sld>
</file>

<file path=ppt/theme/theme1.xml><?xml version="1.0" encoding="utf-8"?>
<a:theme xmlns:a="http://schemas.openxmlformats.org/drawingml/2006/main" name="UCLM">
  <a:themeElements>
    <a:clrScheme name="UCLM">
      <a:dk1>
        <a:srgbClr val="000000"/>
      </a:dk1>
      <a:lt1>
        <a:srgbClr val="FFFFFF"/>
      </a:lt1>
      <a:dk2>
        <a:srgbClr val="B3A600"/>
      </a:dk2>
      <a:lt2>
        <a:srgbClr val="FFFFFF"/>
      </a:lt2>
      <a:accent1>
        <a:srgbClr val="0088B3"/>
      </a:accent1>
      <a:accent2>
        <a:srgbClr val="B30033"/>
      </a:accent2>
      <a:accent3>
        <a:srgbClr val="5E1F31"/>
      </a:accent3>
      <a:accent4>
        <a:srgbClr val="1A2D33"/>
      </a:accent4>
      <a:accent5>
        <a:srgbClr val="33311A"/>
      </a:accent5>
      <a:accent6>
        <a:srgbClr val="F0AD34"/>
      </a:accent6>
      <a:hlink>
        <a:srgbClr val="0088B3"/>
      </a:hlink>
      <a:folHlink>
        <a:srgbClr val="1A2D3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LM" id="{A48D94E8-2EFD-4D90-A072-9B88FDBEC0CD}" vid="{97F26D71-24B4-46F4-B4AE-A3D546B91FA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de059e1-8fee-4763-96b2-f4e36e9a0123" xsi:nil="true"/>
    <lcf76f155ced4ddcb4097134ff3c332f xmlns="91138c24-83bb-432e-a170-f81e775f4a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FE1CC6CFC8DBA4DAF7C0942DB018309" ma:contentTypeVersion="17" ma:contentTypeDescription="Crear nuevo documento." ma:contentTypeScope="" ma:versionID="fc0377991a8495dd1e25c3f9152e856a">
  <xsd:schema xmlns:xsd="http://www.w3.org/2001/XMLSchema" xmlns:xs="http://www.w3.org/2001/XMLSchema" xmlns:p="http://schemas.microsoft.com/office/2006/metadata/properties" xmlns:ns2="c024d343-fef8-4e68-82f7-58ff1c782a1c" xmlns:ns3="91138c24-83bb-432e-a170-f81e775f4a3a" xmlns:ns4="1de059e1-8fee-4763-96b2-f4e36e9a0123" targetNamespace="http://schemas.microsoft.com/office/2006/metadata/properties" ma:root="true" ma:fieldsID="90bc07c285874dd80d919df39e9866a6" ns2:_="" ns3:_="" ns4:_="">
    <xsd:import namespace="c024d343-fef8-4e68-82f7-58ff1c782a1c"/>
    <xsd:import namespace="91138c24-83bb-432e-a170-f81e775f4a3a"/>
    <xsd:import namespace="1de059e1-8fee-4763-96b2-f4e36e9a01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MediaServiceDateTaken"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24d343-fef8-4e68-82f7-58ff1c782a1c"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138c24-83bb-432e-a170-f81e775f4a3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Etiquetas de imagen" ma:readOnly="false" ma:fieldId="{5cf76f15-5ced-4ddc-b409-7134ff3c332f}" ma:taxonomyMulti="true" ma:sspId="8487fa49-aac8-4e58-9212-c500be7f889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de059e1-8fee-4763-96b2-f4e36e9a0123"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bc2877ae-9231-4b3c-a823-810cf55b8c9a}" ma:internalName="TaxCatchAll" ma:showField="CatchAllData" ma:web="1de059e1-8fee-4763-96b2-f4e36e9a01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8DA61A-DA12-4030-BC2E-98B221616C0D}">
  <ds:schemaRefs>
    <ds:schemaRef ds:uri="1de059e1-8fee-4763-96b2-f4e36e9a0123"/>
    <ds:schemaRef ds:uri="91138c24-83bb-432e-a170-f81e775f4a3a"/>
    <ds:schemaRef ds:uri="c024d343-fef8-4e68-82f7-58ff1c782a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71BB3E0-B7E5-403E-B5FD-908398FCCEDD}">
  <ds:schemaRefs>
    <ds:schemaRef ds:uri="http://schemas.microsoft.com/sharepoint/v3/contenttype/forms"/>
  </ds:schemaRefs>
</ds:datastoreItem>
</file>

<file path=customXml/itemProps3.xml><?xml version="1.0" encoding="utf-8"?>
<ds:datastoreItem xmlns:ds="http://schemas.openxmlformats.org/officeDocument/2006/customXml" ds:itemID="{9EF65B8E-629F-4010-B688-FC1C4D01CAE6}">
  <ds:schemaRefs>
    <ds:schemaRef ds:uri="1de059e1-8fee-4763-96b2-f4e36e9a0123"/>
    <ds:schemaRef ds:uri="91138c24-83bb-432e-a170-f81e775f4a3a"/>
    <ds:schemaRef ds:uri="c024d343-fef8-4e68-82f7-58ff1c782a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UCLM</Template>
  <TotalTime>0</TotalTime>
  <Words>2469</Words>
  <Application>Microsoft Office PowerPoint</Application>
  <PresentationFormat>Presentación en pantalla (4:3)</PresentationFormat>
  <Paragraphs>207</Paragraphs>
  <Slides>15</Slides>
  <Notes>14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Arial</vt:lpstr>
      <vt:lpstr>Aptos Display</vt:lpstr>
      <vt:lpstr>Wingdings</vt:lpstr>
      <vt:lpstr>Ink Free</vt:lpstr>
      <vt:lpstr>Aptos</vt:lpstr>
      <vt:lpstr>UCLM</vt:lpstr>
      <vt:lpstr>Presentación de PowerPoint</vt:lpstr>
      <vt:lpstr>El phishing capaz de superar el MFA es la nueva norma</vt:lpstr>
      <vt:lpstr>Nuestro viaje (inacabado)  de 19 a 0 incidentes en 2026</vt:lpstr>
      <vt:lpstr>Autenticación frente  a nuestro IdP</vt:lpstr>
      <vt:lpstr>Qué métodos de autenticación potenciamos  en nuestro IdP (Entra ID)</vt:lpstr>
      <vt:lpstr>Cuidado con el apellido de las passkeys</vt:lpstr>
      <vt:lpstr>Medidas  de contención</vt:lpstr>
      <vt:lpstr>Media reactiva:  Automatic Attack Disruption</vt:lpstr>
      <vt:lpstr>Medida proactiva: Roaming de autenticación</vt:lpstr>
      <vt:lpstr>Autenticación frente  a la red (802.1X)</vt:lpstr>
      <vt:lpstr>802.1X con contraseñas:  más riesgos de lo que pensamos</vt:lpstr>
      <vt:lpstr>Gestión automática de certificados 802.1X en dispositivos corporativos</vt:lpstr>
      <vt:lpstr>Para terminar,  un efecto colateral…</vt:lpstr>
      <vt:lpstr>¡Mira mamá: sin contraseñas!</vt:lpstr>
      <vt:lpstr>Referencias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Evangelino Valverde Álvarez</dc:creator>
  <cp:lastModifiedBy>Evangelino Valverde Álvarez</cp:lastModifiedBy>
  <cp:revision>1</cp:revision>
  <dcterms:created xsi:type="dcterms:W3CDTF">2024-08-25T10:20:37Z</dcterms:created>
  <dcterms:modified xsi:type="dcterms:W3CDTF">2026-06-16T08:11:35Z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0x0101002FE1CC6CFC8DBA4DAF7C0942DB018309</vt:lpwstr>
  </property>
  <property fmtid="{D5CDD505-2E9C-101B-9397-08002B2CF9AE}" pid="3" name="MediaServiceImageTags">
    <vt:lpwstr/>
  </property>
</Properties>
</file>