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22.xml"/>
  <Override ContentType="application/vnd.openxmlformats-officedocument.presentationml.slide+xml" PartName="/ppt/slides/slide1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61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</p:sldIdLst>
  <p:sldSz cy="5143500" cx="9144000"/>
  <p:notesSz cx="6858000" cy="9144000"/>
  <p:embeddedFontLst>
    <p:embeddedFont>
      <p:font typeface="Ubuntu"/>
      <p:regular r:id="rId28"/>
      <p:bold r:id="rId29"/>
      <p:italic r:id="rId30"/>
      <p:boldItalic r:id="rId31"/>
    </p:embeddedFont>
    <p:embeddedFont>
      <p:font typeface="Ubuntu Medium"/>
      <p:regular r:id="rId32"/>
      <p:bold r:id="rId33"/>
      <p:italic r:id="rId34"/>
      <p:boldItalic r:id="rId35"/>
    </p:embeddedFont>
    <p:embeddedFont>
      <p:font typeface="Nunito"/>
      <p:regular r:id="rId36"/>
      <p:bold r:id="rId37"/>
      <p:italic r:id="rId38"/>
      <p:boldItalic r:id="rId39"/>
    </p:embeddedFont>
    <p:embeddedFont>
      <p:font typeface="Urbanist Medium"/>
      <p:regular r:id="rId40"/>
      <p:bold r:id="rId41"/>
      <p:italic r:id="rId42"/>
      <p:boldItalic r:id="rId43"/>
    </p:embeddedFont>
    <p:embeddedFont>
      <p:font typeface="Urbanist"/>
      <p:regular r:id="rId44"/>
      <p:bold r:id="rId45"/>
      <p:italic r:id="rId46"/>
      <p:boldItalic r:id="rId47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font" Target="fonts/UrbanistMedium-regular.fntdata"/><Relationship Id="rId20" Type="http://schemas.openxmlformats.org/officeDocument/2006/relationships/slide" Target="slides/slide15.xml"/><Relationship Id="rId42" Type="http://schemas.openxmlformats.org/officeDocument/2006/relationships/font" Target="fonts/UrbanistMedium-italic.fntdata"/><Relationship Id="rId41" Type="http://schemas.openxmlformats.org/officeDocument/2006/relationships/font" Target="fonts/UrbanistMedium-bold.fntdata"/><Relationship Id="rId22" Type="http://schemas.openxmlformats.org/officeDocument/2006/relationships/slide" Target="slides/slide17.xml"/><Relationship Id="rId44" Type="http://schemas.openxmlformats.org/officeDocument/2006/relationships/font" Target="fonts/Urbanist-regular.fntdata"/><Relationship Id="rId21" Type="http://schemas.openxmlformats.org/officeDocument/2006/relationships/slide" Target="slides/slide16.xml"/><Relationship Id="rId43" Type="http://schemas.openxmlformats.org/officeDocument/2006/relationships/font" Target="fonts/UrbanistMedium-boldItalic.fntdata"/><Relationship Id="rId24" Type="http://schemas.openxmlformats.org/officeDocument/2006/relationships/slide" Target="slides/slide19.xml"/><Relationship Id="rId46" Type="http://schemas.openxmlformats.org/officeDocument/2006/relationships/font" Target="fonts/Urbanist-italic.fntdata"/><Relationship Id="rId23" Type="http://schemas.openxmlformats.org/officeDocument/2006/relationships/slide" Target="slides/slide18.xml"/><Relationship Id="rId45" Type="http://schemas.openxmlformats.org/officeDocument/2006/relationships/font" Target="fonts/Urbanist-bold.fntdata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47" Type="http://schemas.openxmlformats.org/officeDocument/2006/relationships/font" Target="fonts/Urbanist-boldItalic.fntdata"/><Relationship Id="rId28" Type="http://schemas.openxmlformats.org/officeDocument/2006/relationships/font" Target="fonts/Ubuntu-regular.fntdata"/><Relationship Id="rId27" Type="http://schemas.openxmlformats.org/officeDocument/2006/relationships/slide" Target="slides/slide2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font" Target="fonts/Ubuntu-bold.fntdata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font" Target="fonts/Ubuntu-boldItalic.fntdata"/><Relationship Id="rId30" Type="http://schemas.openxmlformats.org/officeDocument/2006/relationships/font" Target="fonts/Ubuntu-italic.fntdata"/><Relationship Id="rId11" Type="http://schemas.openxmlformats.org/officeDocument/2006/relationships/slide" Target="slides/slide6.xml"/><Relationship Id="rId33" Type="http://schemas.openxmlformats.org/officeDocument/2006/relationships/font" Target="fonts/UbuntuMedium-bold.fntdata"/><Relationship Id="rId10" Type="http://schemas.openxmlformats.org/officeDocument/2006/relationships/slide" Target="slides/slide5.xml"/><Relationship Id="rId32" Type="http://schemas.openxmlformats.org/officeDocument/2006/relationships/font" Target="fonts/UbuntuMedium-regular.fntdata"/><Relationship Id="rId13" Type="http://schemas.openxmlformats.org/officeDocument/2006/relationships/slide" Target="slides/slide8.xml"/><Relationship Id="rId35" Type="http://schemas.openxmlformats.org/officeDocument/2006/relationships/font" Target="fonts/UbuntuMedium-boldItalic.fntdata"/><Relationship Id="rId12" Type="http://schemas.openxmlformats.org/officeDocument/2006/relationships/slide" Target="slides/slide7.xml"/><Relationship Id="rId34" Type="http://schemas.openxmlformats.org/officeDocument/2006/relationships/font" Target="fonts/UbuntuMedium-italic.fntdata"/><Relationship Id="rId15" Type="http://schemas.openxmlformats.org/officeDocument/2006/relationships/slide" Target="slides/slide10.xml"/><Relationship Id="rId37" Type="http://schemas.openxmlformats.org/officeDocument/2006/relationships/font" Target="fonts/Nunito-bold.fntdata"/><Relationship Id="rId14" Type="http://schemas.openxmlformats.org/officeDocument/2006/relationships/slide" Target="slides/slide9.xml"/><Relationship Id="rId36" Type="http://schemas.openxmlformats.org/officeDocument/2006/relationships/font" Target="fonts/Nunito-regular.fntdata"/><Relationship Id="rId17" Type="http://schemas.openxmlformats.org/officeDocument/2006/relationships/slide" Target="slides/slide12.xml"/><Relationship Id="rId39" Type="http://schemas.openxmlformats.org/officeDocument/2006/relationships/font" Target="fonts/Nunito-boldItalic.fntdata"/><Relationship Id="rId16" Type="http://schemas.openxmlformats.org/officeDocument/2006/relationships/slide" Target="slides/slide11.xml"/><Relationship Id="rId38" Type="http://schemas.openxmlformats.org/officeDocument/2006/relationships/font" Target="fonts/Nunito-italic.fntdata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hyperlink" Target="http://magnific.com" TargetMode="Externa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g3e7701a59f7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3" name="Google Shape;63;g3e7701a59f7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9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g3e7701a59f7_0_16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1" name="Google Shape;161;g3e7701a59f7_0_16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6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g3e7701a59f7_0_17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8" name="Google Shape;168;g3e7701a59f7_0_17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3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g3e7701a59f7_0_24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5" name="Google Shape;175;g3e7701a59f7_0_24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0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g3e7701a59f7_0_20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2" name="Google Shape;182;g3e7701a59f7_0_20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g3e7701a59f7_0_24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1" name="Google Shape;191;g3e7701a59f7_0_24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9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g3e7701a59f7_0_22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1" name="Google Shape;201;g3e7701a59f7_0_2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6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g3e7701a59f7_0_25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8" name="Google Shape;208;g3e7701a59f7_0_25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3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g3e7701a59f7_0_26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5" name="Google Shape;215;g3e7701a59f7_0_26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0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g3e7701a59f7_0_21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2" name="Google Shape;222;g3e7701a59f7_0_2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7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g3e7701a59f7_0_21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9" name="Google Shape;229;g3e7701a59f7_0_2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g3ed5330d026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" name="Google Shape;76;g3ed5330d026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4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g3ebdf1a2e1c_0_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6" name="Google Shape;236;g3ebdf1a2e1c_0_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6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Google Shape;257;g3e7701a59f7_0_26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8" name="Google Shape;258;g3e7701a59f7_0_26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5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g3e7701a59f7_0_23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7" name="Google Shape;267;g3e7701a59f7_0_2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g3e7701a59f7_0_7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" name="Google Shape;83;g3e7701a59f7_0_7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g3e8b1e0a1dd_0_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0" name="Google Shape;90;g3e8b1e0a1dd_0_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g3e8b1e0a1dd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2" name="Google Shape;102;g3e8b1e0a1dd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u="sng">
                <a:solidFill>
                  <a:schemeClr val="hlink"/>
                </a:solidFill>
                <a:hlinkClick r:id="rId2"/>
              </a:rPr>
              <a:t>magnific.com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</a:t>
            </a:r>
            <a:r>
              <a:rPr lang="en"/>
              <a:t>torables .com</a:t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g3ed5330d026_13_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2" name="Google Shape;112;g3ed5330d026_13_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g3ed5330d026_13_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3" name="Google Shape;123;g3ed5330d026_13_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flaticon.com</a:t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g3e7701a59f7_0_15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5" name="Google Shape;135;g3e7701a59f7_0_15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g3e7701a59f7_0_15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8" name="Google Shape;148;g3e7701a59f7_0_15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 2">
  <p:cSld name="TITLE_2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52" name="Google Shape;52;p13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53" name="Google Shape;53;p1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ol i cos">
  <p:cSld name="TITLE_AND_BODY_1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4"/>
          <p:cNvSpPr txBox="1"/>
          <p:nvPr>
            <p:ph type="title"/>
          </p:nvPr>
        </p:nvSpPr>
        <p:spPr>
          <a:xfrm>
            <a:off x="1996775" y="62980"/>
            <a:ext cx="6835500" cy="594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None/>
              <a:defRPr sz="3000">
                <a:latin typeface="Ubuntu"/>
                <a:ea typeface="Ubuntu"/>
                <a:cs typeface="Ubuntu"/>
                <a:sym typeface="Ubuntu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None/>
              <a:defRPr sz="3000">
                <a:latin typeface="Ubuntu"/>
                <a:ea typeface="Ubuntu"/>
                <a:cs typeface="Ubuntu"/>
                <a:sym typeface="Ubuntu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None/>
              <a:defRPr sz="3000">
                <a:latin typeface="Ubuntu"/>
                <a:ea typeface="Ubuntu"/>
                <a:cs typeface="Ubuntu"/>
                <a:sym typeface="Ubuntu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None/>
              <a:defRPr sz="3000">
                <a:latin typeface="Ubuntu"/>
                <a:ea typeface="Ubuntu"/>
                <a:cs typeface="Ubuntu"/>
                <a:sym typeface="Ubuntu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None/>
              <a:defRPr sz="3000">
                <a:latin typeface="Ubuntu"/>
                <a:ea typeface="Ubuntu"/>
                <a:cs typeface="Ubuntu"/>
                <a:sym typeface="Ubuntu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None/>
              <a:defRPr sz="3000">
                <a:latin typeface="Ubuntu"/>
                <a:ea typeface="Ubuntu"/>
                <a:cs typeface="Ubuntu"/>
                <a:sym typeface="Ubuntu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None/>
              <a:defRPr sz="3000">
                <a:latin typeface="Ubuntu"/>
                <a:ea typeface="Ubuntu"/>
                <a:cs typeface="Ubuntu"/>
                <a:sym typeface="Ubuntu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None/>
              <a:defRPr sz="3000">
                <a:latin typeface="Ubuntu"/>
                <a:ea typeface="Ubuntu"/>
                <a:cs typeface="Ubuntu"/>
                <a:sym typeface="Ubuntu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None/>
              <a:defRPr sz="3000">
                <a:latin typeface="Ubuntu"/>
                <a:ea typeface="Ubuntu"/>
                <a:cs typeface="Ubuntu"/>
                <a:sym typeface="Ubuntu"/>
              </a:defRPr>
            </a:lvl9pPr>
          </a:lstStyle>
          <a:p/>
        </p:txBody>
      </p:sp>
      <p:pic>
        <p:nvPicPr>
          <p:cNvPr descr="pic.png" id="56" name="Google Shape;56;p14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304800" y="62975"/>
            <a:ext cx="1300013" cy="59445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57" name="Google Shape;57;p14"/>
          <p:cNvCxnSpPr/>
          <p:nvPr/>
        </p:nvCxnSpPr>
        <p:spPr>
          <a:xfrm>
            <a:off x="317725" y="743035"/>
            <a:ext cx="8520300" cy="0"/>
          </a:xfrm>
          <a:prstGeom prst="straightConnector1">
            <a:avLst/>
          </a:prstGeom>
          <a:noFill/>
          <a:ln cap="flat" cmpd="sng" w="19050">
            <a:solidFill>
              <a:srgbClr val="4182BA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58" name="Google Shape;58;p14"/>
          <p:cNvSpPr/>
          <p:nvPr/>
        </p:nvSpPr>
        <p:spPr>
          <a:xfrm>
            <a:off x="0" y="5012250"/>
            <a:ext cx="9144000" cy="131100"/>
          </a:xfrm>
          <a:prstGeom prst="rect">
            <a:avLst/>
          </a:prstGeom>
          <a:solidFill>
            <a:srgbClr val="4182BA"/>
          </a:solidFill>
          <a:ln cap="flat" cmpd="sng" w="9525">
            <a:solidFill>
              <a:srgbClr val="4182B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9" name="Google Shape;59;p14"/>
          <p:cNvSpPr txBox="1"/>
          <p:nvPr/>
        </p:nvSpPr>
        <p:spPr>
          <a:xfrm>
            <a:off x="8368652" y="4883613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1000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rPr>
              <a:t>‹#›</a:t>
            </a:fld>
            <a:endParaRPr sz="1000">
              <a:solidFill>
                <a:srgbClr val="FFFFFF"/>
              </a:solidFill>
              <a:latin typeface="Ubuntu"/>
              <a:ea typeface="Ubuntu"/>
              <a:cs typeface="Ubuntu"/>
              <a:sym typeface="Ubuntu"/>
            </a:endParaRPr>
          </a:p>
        </p:txBody>
      </p:sp>
      <p:sp>
        <p:nvSpPr>
          <p:cNvPr id="60" name="Google Shape;60;p14"/>
          <p:cNvSpPr txBox="1"/>
          <p:nvPr>
            <p:ph idx="1" type="body"/>
          </p:nvPr>
        </p:nvSpPr>
        <p:spPr>
          <a:xfrm>
            <a:off x="311700" y="889800"/>
            <a:ext cx="8520600" cy="3885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30200" lvl="0" marL="457200">
              <a:spcBef>
                <a:spcPts val="1000"/>
              </a:spcBef>
              <a:spcAft>
                <a:spcPts val="0"/>
              </a:spcAft>
              <a:buClr>
                <a:srgbClr val="595959"/>
              </a:buClr>
              <a:buSzPts val="1600"/>
              <a:buFont typeface="Ubuntu"/>
              <a:buChar char="●"/>
              <a:defRPr sz="1600">
                <a:solidFill>
                  <a:srgbClr val="595959"/>
                </a:solidFill>
                <a:latin typeface="Ubuntu"/>
                <a:ea typeface="Ubuntu"/>
                <a:cs typeface="Ubuntu"/>
                <a:sym typeface="Ubuntu"/>
              </a:defRPr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Clr>
                <a:srgbClr val="356B99"/>
              </a:buClr>
              <a:buSzPts val="1400"/>
              <a:buFont typeface="Ubuntu"/>
              <a:buChar char="○"/>
              <a:defRPr>
                <a:solidFill>
                  <a:srgbClr val="356B99"/>
                </a:solidFill>
                <a:latin typeface="Ubuntu"/>
                <a:ea typeface="Ubuntu"/>
                <a:cs typeface="Ubuntu"/>
                <a:sym typeface="Ubuntu"/>
              </a:defRPr>
            </a:lvl2pPr>
            <a:lvl3pPr indent="-292100" lvl="2" marL="1371600">
              <a:spcBef>
                <a:spcPts val="0"/>
              </a:spcBef>
              <a:spcAft>
                <a:spcPts val="0"/>
              </a:spcAft>
              <a:buClr>
                <a:srgbClr val="B7B7B7"/>
              </a:buClr>
              <a:buSzPts val="1000"/>
              <a:buFont typeface="Ubuntu"/>
              <a:buChar char="■"/>
              <a:defRPr sz="1000">
                <a:solidFill>
                  <a:srgbClr val="B7B7B7"/>
                </a:solidFill>
                <a:latin typeface="Ubuntu"/>
                <a:ea typeface="Ubuntu"/>
                <a:cs typeface="Ubuntu"/>
                <a:sym typeface="Ubuntu"/>
              </a:defRPr>
            </a:lvl3pPr>
            <a:lvl4pPr indent="-285750" lvl="3" marL="1828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Ubuntu"/>
              <a:buChar char="●"/>
              <a:defRPr i="1" sz="900">
                <a:solidFill>
                  <a:schemeClr val="dk1"/>
                </a:solidFill>
                <a:latin typeface="Ubuntu"/>
                <a:ea typeface="Ubuntu"/>
                <a:cs typeface="Ubuntu"/>
                <a:sym typeface="Ubuntu"/>
              </a:defRPr>
            </a:lvl4pPr>
            <a:lvl5pPr indent="-292100" lvl="4" marL="2286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Ubuntu"/>
              <a:buChar char="○"/>
              <a:defRPr sz="1000">
                <a:solidFill>
                  <a:schemeClr val="dk1"/>
                </a:solidFill>
                <a:latin typeface="Ubuntu"/>
                <a:ea typeface="Ubuntu"/>
                <a:cs typeface="Ubuntu"/>
                <a:sym typeface="Ubuntu"/>
              </a:defRPr>
            </a:lvl5pPr>
            <a:lvl6pPr indent="-292100" lvl="5" marL="2743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Ubuntu"/>
              <a:buChar char="■"/>
              <a:defRPr sz="1000">
                <a:solidFill>
                  <a:schemeClr val="dk1"/>
                </a:solidFill>
                <a:latin typeface="Ubuntu"/>
                <a:ea typeface="Ubuntu"/>
                <a:cs typeface="Ubuntu"/>
                <a:sym typeface="Ubuntu"/>
              </a:defRPr>
            </a:lvl6pPr>
            <a:lvl7pPr indent="-292100" lvl="6" marL="3200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Ubuntu"/>
              <a:buChar char="●"/>
              <a:defRPr sz="1000">
                <a:solidFill>
                  <a:schemeClr val="dk1"/>
                </a:solidFill>
                <a:latin typeface="Ubuntu"/>
                <a:ea typeface="Ubuntu"/>
                <a:cs typeface="Ubuntu"/>
                <a:sym typeface="Ubuntu"/>
              </a:defRPr>
            </a:lvl7pPr>
            <a:lvl8pPr indent="-292100" lvl="7" marL="3657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Ubuntu"/>
              <a:buChar char="○"/>
              <a:defRPr sz="1000">
                <a:solidFill>
                  <a:schemeClr val="dk1"/>
                </a:solidFill>
                <a:latin typeface="Ubuntu"/>
                <a:ea typeface="Ubuntu"/>
                <a:cs typeface="Ubuntu"/>
                <a:sym typeface="Ubuntu"/>
              </a:defRPr>
            </a:lvl8pPr>
            <a:lvl9pPr indent="-292100" lvl="8" marL="411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Ubuntu"/>
              <a:buChar char="■"/>
              <a:defRPr sz="1000">
                <a:solidFill>
                  <a:schemeClr val="dk1"/>
                </a:solidFill>
                <a:latin typeface="Ubuntu"/>
                <a:ea typeface="Ubuntu"/>
                <a:cs typeface="Ubuntu"/>
                <a:sym typeface="Ubuntu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0" Type="http://schemas.openxmlformats.org/officeDocument/2006/relationships/image" Target="../media/image35.jp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3.png"/><Relationship Id="rId4" Type="http://schemas.openxmlformats.org/officeDocument/2006/relationships/image" Target="../media/image36.jpg"/><Relationship Id="rId9" Type="http://schemas.openxmlformats.org/officeDocument/2006/relationships/image" Target="../media/image11.jpg"/><Relationship Id="rId5" Type="http://schemas.openxmlformats.org/officeDocument/2006/relationships/image" Target="../media/image1.png"/><Relationship Id="rId6" Type="http://schemas.openxmlformats.org/officeDocument/2006/relationships/image" Target="../media/image2.jpg"/><Relationship Id="rId7" Type="http://schemas.openxmlformats.org/officeDocument/2006/relationships/image" Target="../media/image19.png"/><Relationship Id="rId8" Type="http://schemas.openxmlformats.org/officeDocument/2006/relationships/image" Target="../media/image5.jp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6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24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39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38.png"/><Relationship Id="rId4" Type="http://schemas.openxmlformats.org/officeDocument/2006/relationships/image" Target="../media/image28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31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21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<Relationships xmlns="http://schemas.openxmlformats.org/package/2006/relationships"><Relationship Id="rId10" Type="http://schemas.openxmlformats.org/officeDocument/2006/relationships/image" Target="../media/image26.png"/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34.png"/><Relationship Id="rId4" Type="http://schemas.openxmlformats.org/officeDocument/2006/relationships/image" Target="../media/image32.png"/><Relationship Id="rId9" Type="http://schemas.openxmlformats.org/officeDocument/2006/relationships/image" Target="../media/image27.png"/><Relationship Id="rId5" Type="http://schemas.openxmlformats.org/officeDocument/2006/relationships/image" Target="../media/image29.png"/><Relationship Id="rId6" Type="http://schemas.openxmlformats.org/officeDocument/2006/relationships/image" Target="../media/image30.png"/><Relationship Id="rId7" Type="http://schemas.openxmlformats.org/officeDocument/2006/relationships/image" Target="../media/image33.png"/><Relationship Id="rId8" Type="http://schemas.openxmlformats.org/officeDocument/2006/relationships/image" Target="../media/image23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22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2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0.jpg"/><Relationship Id="rId4" Type="http://schemas.openxmlformats.org/officeDocument/2006/relationships/image" Target="../media/image37.png"/><Relationship Id="rId5" Type="http://schemas.openxmlformats.org/officeDocument/2006/relationships/image" Target="../media/image25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7.jpg"/><Relationship Id="rId4" Type="http://schemas.openxmlformats.org/officeDocument/2006/relationships/image" Target="../media/image17.png"/><Relationship Id="rId5" Type="http://schemas.openxmlformats.org/officeDocument/2006/relationships/image" Target="../media/image18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25.png"/><Relationship Id="rId4" Type="http://schemas.openxmlformats.org/officeDocument/2006/relationships/image" Target="../media/image6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5.png"/><Relationship Id="rId4" Type="http://schemas.openxmlformats.org/officeDocument/2006/relationships/image" Target="../media/image4.png"/><Relationship Id="rId5" Type="http://schemas.openxmlformats.org/officeDocument/2006/relationships/image" Target="../media/image9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4.png"/><Relationship Id="rId4" Type="http://schemas.openxmlformats.org/officeDocument/2006/relationships/image" Target="../media/image10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2.png"/><Relationship Id="rId4" Type="http://schemas.openxmlformats.org/officeDocument/2006/relationships/image" Target="../media/image13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/>
          <p:nvPr>
            <p:ph type="ctrTitle"/>
          </p:nvPr>
        </p:nvSpPr>
        <p:spPr>
          <a:xfrm>
            <a:off x="311708" y="12779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</a:pPr>
            <a:r>
              <a:rPr lang="en" sz="4000">
                <a:solidFill>
                  <a:srgbClr val="4182BA"/>
                </a:solidFill>
                <a:latin typeface="Ubuntu Medium"/>
                <a:ea typeface="Ubuntu Medium"/>
                <a:cs typeface="Ubuntu Medium"/>
                <a:sym typeface="Ubuntu Medium"/>
              </a:rPr>
              <a:t>Infraestructura de almacenamiento Ceph del PIC</a:t>
            </a:r>
            <a:endParaRPr i="1" sz="1600">
              <a:latin typeface="Ubuntu"/>
              <a:ea typeface="Ubuntu"/>
              <a:cs typeface="Ubuntu"/>
              <a:sym typeface="Ubuntu"/>
            </a:endParaRPr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i="1" lang="en" sz="2200">
                <a:solidFill>
                  <a:srgbClr val="4182BA"/>
                </a:solidFill>
                <a:latin typeface="Ubuntu"/>
                <a:ea typeface="Ubuntu"/>
                <a:cs typeface="Ubuntu"/>
                <a:sym typeface="Ubuntu"/>
              </a:rPr>
              <a:t>Operación y lecciones aprendidas</a:t>
            </a:r>
            <a:endParaRPr i="1" sz="2200">
              <a:solidFill>
                <a:srgbClr val="4182BA"/>
              </a:solidFill>
              <a:latin typeface="Ubuntu"/>
              <a:ea typeface="Ubuntu"/>
              <a:cs typeface="Ubuntu"/>
              <a:sym typeface="Ubuntu"/>
            </a:endParaRPr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</a:pPr>
            <a:r>
              <a:rPr b="1" lang="en" sz="1200">
                <a:solidFill>
                  <a:srgbClr val="4182BA"/>
                </a:solidFill>
                <a:latin typeface="Nunito"/>
                <a:ea typeface="Nunito"/>
                <a:cs typeface="Nunito"/>
                <a:sym typeface="Nunito"/>
              </a:rPr>
              <a:t>Dario Graña - Jornadas técnicas RedIRIS - A Coruña 2026</a:t>
            </a:r>
            <a:endParaRPr b="1" sz="1200">
              <a:solidFill>
                <a:srgbClr val="4182BA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pic>
        <p:nvPicPr>
          <p:cNvPr id="66" name="Google Shape;66;p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486400" y="468125"/>
            <a:ext cx="2171201" cy="970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67" name="Google Shape;67;p15"/>
          <p:cNvPicPr preferRelativeResize="0"/>
          <p:nvPr/>
        </p:nvPicPr>
        <p:blipFill rotWithShape="1">
          <a:blip r:embed="rId4">
            <a:alphaModFix/>
          </a:blip>
          <a:srcRect b="10" l="0" r="18877" t="0"/>
          <a:stretch/>
        </p:blipFill>
        <p:spPr>
          <a:xfrm>
            <a:off x="4388464" y="3426841"/>
            <a:ext cx="2030694" cy="297990"/>
          </a:xfrm>
          <a:prstGeom prst="rect">
            <a:avLst/>
          </a:prstGeom>
          <a:noFill/>
          <a:ln>
            <a:noFill/>
          </a:ln>
        </p:spPr>
      </p:pic>
      <p:pic>
        <p:nvPicPr>
          <p:cNvPr id="68" name="Google Shape;68;p1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137303" y="3946679"/>
            <a:ext cx="630619" cy="298322"/>
          </a:xfrm>
          <a:prstGeom prst="rect">
            <a:avLst/>
          </a:prstGeom>
          <a:noFill/>
          <a:ln>
            <a:noFill/>
          </a:ln>
        </p:spPr>
      </p:pic>
      <p:pic>
        <p:nvPicPr>
          <p:cNvPr id="69" name="Google Shape;69;p15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962825" y="3426498"/>
            <a:ext cx="1953183" cy="297985"/>
          </a:xfrm>
          <a:prstGeom prst="rect">
            <a:avLst/>
          </a:prstGeom>
          <a:noFill/>
          <a:ln>
            <a:noFill/>
          </a:ln>
        </p:spPr>
      </p:pic>
      <p:pic>
        <p:nvPicPr>
          <p:cNvPr id="70" name="Google Shape;70;p15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4085913" y="3946679"/>
            <a:ext cx="827407" cy="298329"/>
          </a:xfrm>
          <a:prstGeom prst="rect">
            <a:avLst/>
          </a:prstGeom>
          <a:noFill/>
          <a:ln>
            <a:noFill/>
          </a:ln>
        </p:spPr>
      </p:pic>
      <p:pic>
        <p:nvPicPr>
          <p:cNvPr id="71" name="Google Shape;71;p15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2376063" y="3946680"/>
            <a:ext cx="948472" cy="298313"/>
          </a:xfrm>
          <a:prstGeom prst="rect">
            <a:avLst/>
          </a:prstGeom>
          <a:noFill/>
          <a:ln>
            <a:noFill/>
          </a:ln>
        </p:spPr>
      </p:pic>
      <p:pic>
        <p:nvPicPr>
          <p:cNvPr id="72" name="Google Shape;72;p15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1846647" y="4450124"/>
            <a:ext cx="5450706" cy="388576"/>
          </a:xfrm>
          <a:prstGeom prst="rect">
            <a:avLst/>
          </a:prstGeom>
          <a:noFill/>
          <a:ln>
            <a:noFill/>
          </a:ln>
        </p:spPr>
      </p:pic>
      <p:pic>
        <p:nvPicPr>
          <p:cNvPr id="73" name="Google Shape;73;p15" title="Logo-ICTS.jpg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6815713" y="3382264"/>
            <a:ext cx="765352" cy="4467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2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24"/>
          <p:cNvSpPr txBox="1"/>
          <p:nvPr/>
        </p:nvSpPr>
        <p:spPr>
          <a:xfrm>
            <a:off x="8368652" y="4883613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1000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rPr>
              <a:t>‹#›</a:t>
            </a:fld>
            <a:endParaRPr sz="1000">
              <a:solidFill>
                <a:srgbClr val="FFFFFF"/>
              </a:solidFill>
              <a:latin typeface="Ubuntu"/>
              <a:ea typeface="Ubuntu"/>
              <a:cs typeface="Ubuntu"/>
              <a:sym typeface="Ubuntu"/>
            </a:endParaRPr>
          </a:p>
        </p:txBody>
      </p:sp>
      <p:sp>
        <p:nvSpPr>
          <p:cNvPr id="164" name="Google Shape;164;p24"/>
          <p:cNvSpPr txBox="1"/>
          <p:nvPr>
            <p:ph idx="1" type="body"/>
          </p:nvPr>
        </p:nvSpPr>
        <p:spPr>
          <a:xfrm>
            <a:off x="313075" y="1259775"/>
            <a:ext cx="8519100" cy="2899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5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4182BA"/>
                </a:solidFill>
                <a:latin typeface="Ubuntu Medium"/>
                <a:ea typeface="Ubuntu Medium"/>
                <a:cs typeface="Ubuntu Medium"/>
                <a:sym typeface="Ubuntu Medium"/>
              </a:rPr>
              <a:t>Realizar la expansión sin interrupción del servicio</a:t>
            </a:r>
            <a:endParaRPr sz="1800">
              <a:solidFill>
                <a:srgbClr val="4182BA"/>
              </a:solidFill>
              <a:latin typeface="Ubuntu Medium"/>
              <a:ea typeface="Ubuntu Medium"/>
              <a:cs typeface="Ubuntu Medium"/>
              <a:sym typeface="Ubuntu Medium"/>
            </a:endParaRPr>
          </a:p>
          <a:p>
            <a:pPr indent="0" lvl="0" marL="0" rtl="0" algn="l">
              <a:lnSpc>
                <a:spcPct val="105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4182BA"/>
                </a:solidFill>
                <a:latin typeface="Ubuntu Medium"/>
                <a:ea typeface="Ubuntu Medium"/>
                <a:cs typeface="Ubuntu Medium"/>
                <a:sym typeface="Ubuntu Medium"/>
              </a:rPr>
              <a:t>Manipulación de las BlockDB sin pérdida de datos</a:t>
            </a:r>
            <a:endParaRPr sz="1800">
              <a:solidFill>
                <a:srgbClr val="4182BA"/>
              </a:solidFill>
              <a:latin typeface="Ubuntu Medium"/>
              <a:ea typeface="Ubuntu Medium"/>
              <a:cs typeface="Ubuntu Medium"/>
              <a:sym typeface="Ubuntu Medium"/>
            </a:endParaRPr>
          </a:p>
          <a:p>
            <a:pPr indent="0" lvl="0" marL="0" rtl="0" algn="l">
              <a:lnSpc>
                <a:spcPct val="105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4182BA"/>
                </a:solidFill>
                <a:latin typeface="Ubuntu Medium"/>
                <a:ea typeface="Ubuntu Medium"/>
                <a:cs typeface="Ubuntu Medium"/>
                <a:sym typeface="Ubuntu Medium"/>
              </a:rPr>
              <a:t>Reestructurar las particiones en los discos NVMe</a:t>
            </a:r>
            <a:endParaRPr sz="1800">
              <a:solidFill>
                <a:srgbClr val="4182BA"/>
              </a:solidFill>
              <a:latin typeface="Ubuntu Medium"/>
              <a:ea typeface="Ubuntu Medium"/>
              <a:cs typeface="Ubuntu Medium"/>
              <a:sym typeface="Ubuntu Medium"/>
            </a:endParaRPr>
          </a:p>
          <a:p>
            <a:pPr indent="-342900" lvl="0" marL="914400" rtl="0" algn="l">
              <a:lnSpc>
                <a:spcPct val="105000"/>
              </a:lnSpc>
              <a:spcBef>
                <a:spcPts val="1000"/>
              </a:spcBef>
              <a:spcAft>
                <a:spcPts val="0"/>
              </a:spcAft>
              <a:buClr>
                <a:srgbClr val="4182BA"/>
              </a:buClr>
              <a:buSzPts val="1800"/>
              <a:buFont typeface="Ubuntu Medium"/>
              <a:buAutoNum type="arabicPeriod"/>
            </a:pPr>
            <a:r>
              <a:rPr lang="en" sz="1800">
                <a:solidFill>
                  <a:srgbClr val="4182BA"/>
                </a:solidFill>
                <a:latin typeface="Ubuntu Medium"/>
                <a:ea typeface="Ubuntu Medium"/>
                <a:cs typeface="Ubuntu Medium"/>
                <a:sym typeface="Ubuntu Medium"/>
              </a:rPr>
              <a:t>Bloquear rebalance y backfill</a:t>
            </a:r>
            <a:endParaRPr sz="1800">
              <a:solidFill>
                <a:srgbClr val="4182BA"/>
              </a:solidFill>
              <a:latin typeface="Ubuntu Medium"/>
              <a:ea typeface="Ubuntu Medium"/>
              <a:cs typeface="Ubuntu Medium"/>
              <a:sym typeface="Ubuntu Medium"/>
            </a:endParaRPr>
          </a:p>
          <a:p>
            <a:pPr indent="-342900" lvl="0" marL="91440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4182BA"/>
              </a:buClr>
              <a:buSzPts val="1800"/>
              <a:buFont typeface="Ubuntu Medium"/>
              <a:buAutoNum type="arabicPeriod"/>
            </a:pPr>
            <a:r>
              <a:rPr lang="en" sz="1800">
                <a:solidFill>
                  <a:srgbClr val="4182BA"/>
                </a:solidFill>
                <a:latin typeface="Ubuntu Medium"/>
                <a:ea typeface="Ubuntu Medium"/>
                <a:cs typeface="Ubuntu Medium"/>
                <a:sym typeface="Ubuntu Medium"/>
              </a:rPr>
              <a:t>Despliegue de los nuevos OSD</a:t>
            </a:r>
            <a:endParaRPr sz="1800">
              <a:solidFill>
                <a:srgbClr val="4182BA"/>
              </a:solidFill>
              <a:latin typeface="Ubuntu Medium"/>
              <a:ea typeface="Ubuntu Medium"/>
              <a:cs typeface="Ubuntu Medium"/>
              <a:sym typeface="Ubuntu Medium"/>
            </a:endParaRPr>
          </a:p>
          <a:p>
            <a:pPr indent="-342900" lvl="0" marL="91440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4182BA"/>
              </a:buClr>
              <a:buSzPts val="1800"/>
              <a:buFont typeface="Ubuntu Medium"/>
              <a:buAutoNum type="arabicPeriod"/>
            </a:pPr>
            <a:r>
              <a:rPr lang="en" sz="1800">
                <a:solidFill>
                  <a:srgbClr val="4182BA"/>
                </a:solidFill>
                <a:latin typeface="Ubuntu Medium"/>
                <a:ea typeface="Ubuntu Medium"/>
                <a:cs typeface="Ubuntu Medium"/>
                <a:sym typeface="Ubuntu Medium"/>
              </a:rPr>
              <a:t>Migración de las BlockDB de NVMe a HDD</a:t>
            </a:r>
            <a:endParaRPr sz="1800">
              <a:solidFill>
                <a:srgbClr val="4182BA"/>
              </a:solidFill>
              <a:latin typeface="Ubuntu Medium"/>
              <a:ea typeface="Ubuntu Medium"/>
              <a:cs typeface="Ubuntu Medium"/>
              <a:sym typeface="Ubuntu Medium"/>
            </a:endParaRPr>
          </a:p>
          <a:p>
            <a:pPr indent="-342900" lvl="0" marL="91440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4182BA"/>
              </a:buClr>
              <a:buSzPts val="1800"/>
              <a:buFont typeface="Ubuntu Medium"/>
              <a:buAutoNum type="arabicPeriod"/>
            </a:pPr>
            <a:r>
              <a:rPr lang="en" sz="1800">
                <a:solidFill>
                  <a:srgbClr val="4182BA"/>
                </a:solidFill>
                <a:latin typeface="Ubuntu Medium"/>
                <a:ea typeface="Ubuntu Medium"/>
                <a:cs typeface="Ubuntu Medium"/>
                <a:sym typeface="Ubuntu Medium"/>
              </a:rPr>
              <a:t>Reestructuración de las particiones en NVMe</a:t>
            </a:r>
            <a:endParaRPr sz="1800">
              <a:solidFill>
                <a:srgbClr val="4182BA"/>
              </a:solidFill>
              <a:latin typeface="Ubuntu Medium"/>
              <a:ea typeface="Ubuntu Medium"/>
              <a:cs typeface="Ubuntu Medium"/>
              <a:sym typeface="Ubuntu Medium"/>
            </a:endParaRPr>
          </a:p>
          <a:p>
            <a:pPr indent="-342900" lvl="0" marL="91440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4182BA"/>
              </a:buClr>
              <a:buSzPts val="1800"/>
              <a:buFont typeface="Ubuntu Medium"/>
              <a:buAutoNum type="arabicPeriod"/>
            </a:pPr>
            <a:r>
              <a:rPr lang="en" sz="1800">
                <a:solidFill>
                  <a:srgbClr val="4182BA"/>
                </a:solidFill>
                <a:latin typeface="Ubuntu Medium"/>
                <a:ea typeface="Ubuntu Medium"/>
                <a:cs typeface="Ubuntu Medium"/>
                <a:sym typeface="Ubuntu Medium"/>
              </a:rPr>
              <a:t>Migración de las BlockDB de HDD a NVMe</a:t>
            </a:r>
            <a:endParaRPr sz="1800">
              <a:solidFill>
                <a:srgbClr val="4182BA"/>
              </a:solidFill>
              <a:latin typeface="Ubuntu Medium"/>
              <a:ea typeface="Ubuntu Medium"/>
              <a:cs typeface="Ubuntu Medium"/>
              <a:sym typeface="Ubuntu Medium"/>
            </a:endParaRPr>
          </a:p>
          <a:p>
            <a:pPr indent="-342900" lvl="0" marL="91440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4182BA"/>
              </a:buClr>
              <a:buSzPts val="1800"/>
              <a:buAutoNum type="arabicPeriod"/>
            </a:pPr>
            <a:r>
              <a:rPr lang="en" sz="1800">
                <a:solidFill>
                  <a:srgbClr val="4182BA"/>
                </a:solidFill>
                <a:latin typeface="Ubuntu Medium"/>
                <a:ea typeface="Ubuntu Medium"/>
                <a:cs typeface="Ubuntu Medium"/>
                <a:sym typeface="Ubuntu Medium"/>
              </a:rPr>
              <a:t>Balanceo a través de</a:t>
            </a:r>
            <a:r>
              <a:rPr lang="en" sz="1800">
                <a:solidFill>
                  <a:srgbClr val="4182BA"/>
                </a:solidFill>
              </a:rPr>
              <a:t> </a:t>
            </a:r>
            <a:r>
              <a:rPr lang="en" sz="1800">
                <a:solidFill>
                  <a:srgbClr val="4182BA"/>
                </a:solidFill>
                <a:latin typeface="Courier New"/>
                <a:ea typeface="Courier New"/>
                <a:cs typeface="Courier New"/>
                <a:sym typeface="Courier New"/>
              </a:rPr>
              <a:t>balancer</a:t>
            </a:r>
            <a:r>
              <a:rPr lang="en" sz="1800">
                <a:solidFill>
                  <a:srgbClr val="4182BA"/>
                </a:solidFill>
                <a:latin typeface="Ubuntu Medium"/>
                <a:ea typeface="Ubuntu Medium"/>
                <a:cs typeface="Ubuntu Medium"/>
                <a:sym typeface="Ubuntu Medium"/>
              </a:rPr>
              <a:t> y </a:t>
            </a:r>
            <a:r>
              <a:rPr lang="en" sz="1800">
                <a:solidFill>
                  <a:srgbClr val="4182BA"/>
                </a:solidFill>
                <a:latin typeface="Courier New"/>
                <a:ea typeface="Courier New"/>
                <a:cs typeface="Courier New"/>
                <a:sym typeface="Courier New"/>
              </a:rPr>
              <a:t>upmap-remapped</a:t>
            </a:r>
            <a:endParaRPr sz="1800">
              <a:solidFill>
                <a:srgbClr val="4182BA"/>
              </a:solidFill>
              <a:latin typeface="Courier New"/>
              <a:ea typeface="Courier New"/>
              <a:cs typeface="Courier New"/>
              <a:sym typeface="Courier New"/>
            </a:endParaRPr>
          </a:p>
        </p:txBody>
      </p:sp>
      <p:sp>
        <p:nvSpPr>
          <p:cNvPr id="165" name="Google Shape;165;p24"/>
          <p:cNvSpPr txBox="1"/>
          <p:nvPr>
            <p:ph type="title"/>
          </p:nvPr>
        </p:nvSpPr>
        <p:spPr>
          <a:xfrm>
            <a:off x="1628025" y="62975"/>
            <a:ext cx="7204200" cy="594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>
                <a:solidFill>
                  <a:srgbClr val="4182BA"/>
                </a:solidFill>
                <a:latin typeface="Ubuntu Medium"/>
                <a:ea typeface="Ubuntu Medium"/>
                <a:cs typeface="Ubuntu Medium"/>
                <a:sym typeface="Ubuntu Medium"/>
              </a:rPr>
              <a:t>Desafíos de la expansión</a:t>
            </a:r>
            <a:endParaRPr sz="2800">
              <a:solidFill>
                <a:srgbClr val="4182BA"/>
              </a:solidFill>
              <a:latin typeface="Ubuntu Medium"/>
              <a:ea typeface="Ubuntu Medium"/>
              <a:cs typeface="Ubuntu Medium"/>
              <a:sym typeface="Ubuntu Medium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9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25"/>
          <p:cNvSpPr txBox="1"/>
          <p:nvPr/>
        </p:nvSpPr>
        <p:spPr>
          <a:xfrm>
            <a:off x="8368652" y="4883613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1000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rPr>
              <a:t>‹#›</a:t>
            </a:fld>
            <a:endParaRPr sz="1000">
              <a:solidFill>
                <a:srgbClr val="FFFFFF"/>
              </a:solidFill>
              <a:latin typeface="Ubuntu"/>
              <a:ea typeface="Ubuntu"/>
              <a:cs typeface="Ubuntu"/>
              <a:sym typeface="Ubuntu"/>
            </a:endParaRPr>
          </a:p>
        </p:txBody>
      </p:sp>
      <p:sp>
        <p:nvSpPr>
          <p:cNvPr id="171" name="Google Shape;171;p25"/>
          <p:cNvSpPr txBox="1"/>
          <p:nvPr>
            <p:ph type="title"/>
          </p:nvPr>
        </p:nvSpPr>
        <p:spPr>
          <a:xfrm>
            <a:off x="1628025" y="62975"/>
            <a:ext cx="7204200" cy="594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>
                <a:solidFill>
                  <a:srgbClr val="4182BA"/>
                </a:solidFill>
                <a:latin typeface="Ubuntu Medium"/>
                <a:ea typeface="Ubuntu Medium"/>
                <a:cs typeface="Ubuntu Medium"/>
                <a:sym typeface="Ubuntu Medium"/>
              </a:rPr>
              <a:t>Cambio de Erasure Code</a:t>
            </a:r>
            <a:endParaRPr sz="2800">
              <a:solidFill>
                <a:srgbClr val="4182BA"/>
              </a:solidFill>
              <a:latin typeface="Ubuntu Medium"/>
              <a:ea typeface="Ubuntu Medium"/>
              <a:cs typeface="Ubuntu Medium"/>
              <a:sym typeface="Ubuntu Medium"/>
            </a:endParaRPr>
          </a:p>
        </p:txBody>
      </p:sp>
      <p:pic>
        <p:nvPicPr>
          <p:cNvPr id="172" name="Google Shape;172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294588" y="1000125"/>
            <a:ext cx="6554826" cy="35718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6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26"/>
          <p:cNvSpPr txBox="1"/>
          <p:nvPr/>
        </p:nvSpPr>
        <p:spPr>
          <a:xfrm>
            <a:off x="8368652" y="4883613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1000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rPr>
              <a:t>‹#›</a:t>
            </a:fld>
            <a:endParaRPr sz="1000">
              <a:solidFill>
                <a:srgbClr val="FFFFFF"/>
              </a:solidFill>
              <a:latin typeface="Ubuntu"/>
              <a:ea typeface="Ubuntu"/>
              <a:cs typeface="Ubuntu"/>
              <a:sym typeface="Ubuntu"/>
            </a:endParaRPr>
          </a:p>
        </p:txBody>
      </p:sp>
      <p:sp>
        <p:nvSpPr>
          <p:cNvPr id="178" name="Google Shape;178;p26"/>
          <p:cNvSpPr txBox="1"/>
          <p:nvPr>
            <p:ph type="title"/>
          </p:nvPr>
        </p:nvSpPr>
        <p:spPr>
          <a:xfrm>
            <a:off x="1628025" y="62975"/>
            <a:ext cx="7204200" cy="594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>
                <a:solidFill>
                  <a:srgbClr val="4182BA"/>
                </a:solidFill>
                <a:latin typeface="Ubuntu Medium"/>
                <a:ea typeface="Ubuntu Medium"/>
                <a:cs typeface="Ubuntu Medium"/>
                <a:sym typeface="Ubuntu Medium"/>
              </a:rPr>
              <a:t>Cambio de Erasure Code</a:t>
            </a:r>
            <a:endParaRPr sz="2800">
              <a:solidFill>
                <a:srgbClr val="4182BA"/>
              </a:solidFill>
              <a:latin typeface="Ubuntu Medium"/>
              <a:ea typeface="Ubuntu Medium"/>
              <a:cs typeface="Ubuntu Medium"/>
              <a:sym typeface="Ubuntu Medium"/>
            </a:endParaRPr>
          </a:p>
        </p:txBody>
      </p:sp>
      <p:pic>
        <p:nvPicPr>
          <p:cNvPr id="179" name="Google Shape;179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252125" y="1010100"/>
            <a:ext cx="6639726" cy="36246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3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27"/>
          <p:cNvSpPr txBox="1"/>
          <p:nvPr/>
        </p:nvSpPr>
        <p:spPr>
          <a:xfrm>
            <a:off x="8368652" y="4883613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1000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rPr>
              <a:t>‹#›</a:t>
            </a:fld>
            <a:endParaRPr sz="1000">
              <a:solidFill>
                <a:srgbClr val="FFFFFF"/>
              </a:solidFill>
              <a:latin typeface="Ubuntu"/>
              <a:ea typeface="Ubuntu"/>
              <a:cs typeface="Ubuntu"/>
              <a:sym typeface="Ubuntu"/>
            </a:endParaRPr>
          </a:p>
        </p:txBody>
      </p:sp>
      <p:sp>
        <p:nvSpPr>
          <p:cNvPr id="185" name="Google Shape;185;p27"/>
          <p:cNvSpPr txBox="1"/>
          <p:nvPr>
            <p:ph type="title"/>
          </p:nvPr>
        </p:nvSpPr>
        <p:spPr>
          <a:xfrm>
            <a:off x="1628025" y="62975"/>
            <a:ext cx="7204200" cy="594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>
                <a:solidFill>
                  <a:srgbClr val="4182BA"/>
                </a:solidFill>
                <a:latin typeface="Ubuntu Medium"/>
                <a:ea typeface="Ubuntu Medium"/>
                <a:cs typeface="Ubuntu Medium"/>
                <a:sym typeface="Ubuntu Medium"/>
              </a:rPr>
              <a:t>Separación del pool RBD</a:t>
            </a:r>
            <a:endParaRPr sz="2800">
              <a:solidFill>
                <a:srgbClr val="4182BA"/>
              </a:solidFill>
              <a:latin typeface="Ubuntu Medium"/>
              <a:ea typeface="Ubuntu Medium"/>
              <a:cs typeface="Ubuntu Medium"/>
              <a:sym typeface="Ubuntu Medium"/>
            </a:endParaRPr>
          </a:p>
        </p:txBody>
      </p:sp>
      <p:sp>
        <p:nvSpPr>
          <p:cNvPr id="186" name="Google Shape;186;p27"/>
          <p:cNvSpPr txBox="1"/>
          <p:nvPr/>
        </p:nvSpPr>
        <p:spPr>
          <a:xfrm>
            <a:off x="320600" y="968750"/>
            <a:ext cx="8378700" cy="10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4182BA"/>
                </a:solidFill>
                <a:latin typeface="Ubuntu"/>
                <a:ea typeface="Ubuntu"/>
                <a:cs typeface="Ubuntu"/>
                <a:sym typeface="Ubuntu"/>
              </a:rPr>
              <a:t>Motivación</a:t>
            </a:r>
            <a:endParaRPr b="1" sz="1800">
              <a:solidFill>
                <a:srgbClr val="4182BA"/>
              </a:solidFill>
              <a:latin typeface="Ubuntu"/>
              <a:ea typeface="Ubuntu"/>
              <a:cs typeface="Ubuntu"/>
              <a:sym typeface="Ubuntu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4182BA"/>
              </a:buClr>
              <a:buSzPts val="1800"/>
              <a:buFont typeface="Ubuntu Medium"/>
              <a:buChar char="-"/>
            </a:pPr>
            <a:r>
              <a:rPr lang="en" sz="1800">
                <a:solidFill>
                  <a:srgbClr val="4182BA"/>
                </a:solidFill>
                <a:latin typeface="Ubuntu Medium"/>
                <a:ea typeface="Ubuntu Medium"/>
                <a:cs typeface="Ubuntu Medium"/>
                <a:sym typeface="Ubuntu Medium"/>
              </a:rPr>
              <a:t>Alta latencia de las imágenes RBD</a:t>
            </a:r>
            <a:endParaRPr sz="1800">
              <a:solidFill>
                <a:srgbClr val="4182BA"/>
              </a:solidFill>
              <a:latin typeface="Ubuntu Medium"/>
              <a:ea typeface="Ubuntu Medium"/>
              <a:cs typeface="Ubuntu Medium"/>
              <a:sym typeface="Ubuntu Medium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4182BA"/>
              </a:buClr>
              <a:buSzPts val="1800"/>
              <a:buFont typeface="Ubuntu Medium"/>
              <a:buChar char="-"/>
            </a:pPr>
            <a:r>
              <a:rPr lang="en" sz="1800">
                <a:solidFill>
                  <a:srgbClr val="4182BA"/>
                </a:solidFill>
                <a:latin typeface="Ubuntu Medium"/>
                <a:ea typeface="Ubuntu Medium"/>
                <a:cs typeface="Ubuntu Medium"/>
                <a:sym typeface="Ubuntu Medium"/>
              </a:rPr>
              <a:t>Los OSD no poseen mecanismos para priorizar peticiones</a:t>
            </a:r>
            <a:endParaRPr sz="1800">
              <a:solidFill>
                <a:srgbClr val="4182BA"/>
              </a:solidFill>
              <a:latin typeface="Ubuntu Medium"/>
              <a:ea typeface="Ubuntu Medium"/>
              <a:cs typeface="Ubuntu Medium"/>
              <a:sym typeface="Ubuntu Medium"/>
            </a:endParaRPr>
          </a:p>
        </p:txBody>
      </p:sp>
      <p:sp>
        <p:nvSpPr>
          <p:cNvPr id="187" name="Google Shape;187;p27"/>
          <p:cNvSpPr txBox="1"/>
          <p:nvPr/>
        </p:nvSpPr>
        <p:spPr>
          <a:xfrm>
            <a:off x="316200" y="2306113"/>
            <a:ext cx="8511600" cy="1569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4182BA"/>
                </a:solidFill>
                <a:latin typeface="Ubuntu"/>
                <a:ea typeface="Ubuntu"/>
                <a:cs typeface="Ubuntu"/>
                <a:sym typeface="Ubuntu"/>
              </a:rPr>
              <a:t>Solución aplicada</a:t>
            </a:r>
            <a:endParaRPr b="1" sz="1800">
              <a:solidFill>
                <a:srgbClr val="4182BA"/>
              </a:solidFill>
              <a:latin typeface="Ubuntu"/>
              <a:ea typeface="Ubuntu"/>
              <a:cs typeface="Ubuntu"/>
              <a:sym typeface="Ubuntu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4182BA"/>
              </a:buClr>
              <a:buSzPts val="1800"/>
              <a:buFont typeface="Ubuntu Medium"/>
              <a:buChar char="-"/>
            </a:pPr>
            <a:r>
              <a:rPr lang="en" sz="1800">
                <a:solidFill>
                  <a:srgbClr val="4182BA"/>
                </a:solidFill>
                <a:latin typeface="Ubuntu Medium"/>
                <a:ea typeface="Ubuntu Medium"/>
                <a:cs typeface="Ubuntu Medium"/>
                <a:sym typeface="Ubuntu Medium"/>
              </a:rPr>
              <a:t>Creación de una nueva clase de</a:t>
            </a:r>
            <a:br>
              <a:rPr lang="en" sz="1800">
                <a:solidFill>
                  <a:srgbClr val="4182BA"/>
                </a:solidFill>
                <a:latin typeface="Ubuntu Medium"/>
                <a:ea typeface="Ubuntu Medium"/>
                <a:cs typeface="Ubuntu Medium"/>
                <a:sym typeface="Ubuntu Medium"/>
              </a:rPr>
            </a:br>
            <a:r>
              <a:rPr lang="en" sz="1800">
                <a:solidFill>
                  <a:srgbClr val="4182BA"/>
                </a:solidFill>
                <a:latin typeface="Ubuntu Medium"/>
                <a:ea typeface="Ubuntu Medium"/>
                <a:cs typeface="Ubuntu Medium"/>
                <a:sym typeface="Ubuntu Medium"/>
              </a:rPr>
              <a:t>OSD (hdd_rbd)</a:t>
            </a:r>
            <a:endParaRPr sz="1800">
              <a:solidFill>
                <a:srgbClr val="4182BA"/>
              </a:solidFill>
              <a:latin typeface="Ubuntu Medium"/>
              <a:ea typeface="Ubuntu Medium"/>
              <a:cs typeface="Ubuntu Medium"/>
              <a:sym typeface="Ubuntu Medium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4182BA"/>
              </a:buClr>
              <a:buSzPts val="1800"/>
              <a:buFont typeface="Ubuntu Medium"/>
              <a:buChar char="-"/>
            </a:pPr>
            <a:r>
              <a:rPr lang="en" sz="1800">
                <a:solidFill>
                  <a:srgbClr val="4182BA"/>
                </a:solidFill>
                <a:latin typeface="Ubuntu Medium"/>
                <a:ea typeface="Ubuntu Medium"/>
                <a:cs typeface="Ubuntu Medium"/>
                <a:sym typeface="Ubuntu Medium"/>
              </a:rPr>
              <a:t>Creación de la crush rule asociada</a:t>
            </a:r>
            <a:endParaRPr sz="1800">
              <a:solidFill>
                <a:srgbClr val="4182BA"/>
              </a:solidFill>
              <a:latin typeface="Ubuntu Medium"/>
              <a:ea typeface="Ubuntu Medium"/>
              <a:cs typeface="Ubuntu Medium"/>
              <a:sym typeface="Ubuntu Medium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4182BA"/>
              </a:buClr>
              <a:buSzPts val="1800"/>
              <a:buFont typeface="Ubuntu Medium"/>
              <a:buChar char="-"/>
            </a:pPr>
            <a:r>
              <a:rPr lang="en" sz="1800">
                <a:solidFill>
                  <a:srgbClr val="4182BA"/>
                </a:solidFill>
                <a:latin typeface="Ubuntu Medium"/>
                <a:ea typeface="Ubuntu Medium"/>
                <a:cs typeface="Ubuntu Medium"/>
                <a:sym typeface="Ubuntu Medium"/>
              </a:rPr>
              <a:t>Creación del pool correspondiente</a:t>
            </a:r>
            <a:endParaRPr sz="1800">
              <a:solidFill>
                <a:srgbClr val="4182BA"/>
              </a:solidFill>
              <a:latin typeface="Ubuntu Medium"/>
              <a:ea typeface="Ubuntu Medium"/>
              <a:cs typeface="Ubuntu Medium"/>
              <a:sym typeface="Ubuntu Medium"/>
            </a:endParaRPr>
          </a:p>
        </p:txBody>
      </p:sp>
      <p:pic>
        <p:nvPicPr>
          <p:cNvPr id="188" name="Google Shape;188;p27" title="Gemini_Generated_Image_6es7tq6es7tq6es7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530050" y="2306113"/>
            <a:ext cx="4519875" cy="24651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2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p28"/>
          <p:cNvSpPr txBox="1"/>
          <p:nvPr/>
        </p:nvSpPr>
        <p:spPr>
          <a:xfrm>
            <a:off x="8368652" y="4883613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1000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rPr>
              <a:t>‹#›</a:t>
            </a:fld>
            <a:endParaRPr sz="1000">
              <a:solidFill>
                <a:srgbClr val="FFFFFF"/>
              </a:solidFill>
              <a:latin typeface="Ubuntu"/>
              <a:ea typeface="Ubuntu"/>
              <a:cs typeface="Ubuntu"/>
              <a:sym typeface="Ubuntu"/>
            </a:endParaRPr>
          </a:p>
        </p:txBody>
      </p:sp>
      <p:sp>
        <p:nvSpPr>
          <p:cNvPr id="194" name="Google Shape;194;p28"/>
          <p:cNvSpPr txBox="1"/>
          <p:nvPr>
            <p:ph idx="1" type="body"/>
          </p:nvPr>
        </p:nvSpPr>
        <p:spPr>
          <a:xfrm>
            <a:off x="327975" y="1065975"/>
            <a:ext cx="4864500" cy="1356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25000" lnSpcReduction="20000"/>
          </a:bodyPr>
          <a:lstStyle/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b="1" lang="en" sz="7208">
                <a:solidFill>
                  <a:srgbClr val="4182BA"/>
                </a:solidFill>
              </a:rPr>
              <a:t>Pros:</a:t>
            </a:r>
            <a:endParaRPr b="1" sz="7208">
              <a:solidFill>
                <a:srgbClr val="4182BA"/>
              </a:solidFill>
            </a:endParaRPr>
          </a:p>
          <a:p>
            <a:pPr indent="-343022" lvl="0" marL="457200" rtl="0" algn="l">
              <a:spcBef>
                <a:spcPts val="1000"/>
              </a:spcBef>
              <a:spcAft>
                <a:spcPts val="0"/>
              </a:spcAft>
              <a:buClr>
                <a:srgbClr val="4182BA"/>
              </a:buClr>
              <a:buSzPct val="100000"/>
              <a:buFont typeface="Ubuntu Medium"/>
              <a:buChar char="-"/>
            </a:pPr>
            <a:r>
              <a:rPr lang="en" sz="7208">
                <a:solidFill>
                  <a:srgbClr val="4182BA"/>
                </a:solidFill>
                <a:latin typeface="Ubuntu Medium"/>
                <a:ea typeface="Ubuntu Medium"/>
                <a:cs typeface="Ubuntu Medium"/>
                <a:sym typeface="Ubuntu Medium"/>
              </a:rPr>
              <a:t>Reducción de la latencia (200ms a 30ms)</a:t>
            </a:r>
            <a:endParaRPr sz="7208">
              <a:solidFill>
                <a:srgbClr val="4182BA"/>
              </a:solidFill>
              <a:latin typeface="Ubuntu Medium"/>
              <a:ea typeface="Ubuntu Medium"/>
              <a:cs typeface="Ubuntu Medium"/>
              <a:sym typeface="Ubuntu Medium"/>
            </a:endParaRPr>
          </a:p>
          <a:p>
            <a:pPr indent="-343022" lvl="0" marL="457200" rtl="0" algn="l">
              <a:spcBef>
                <a:spcPts val="0"/>
              </a:spcBef>
              <a:spcAft>
                <a:spcPts val="0"/>
              </a:spcAft>
              <a:buClr>
                <a:srgbClr val="4182BA"/>
              </a:buClr>
              <a:buSzPct val="100000"/>
              <a:buFont typeface="Ubuntu Medium"/>
              <a:buChar char="-"/>
            </a:pPr>
            <a:r>
              <a:rPr lang="en" sz="7208">
                <a:solidFill>
                  <a:srgbClr val="4182BA"/>
                </a:solidFill>
                <a:latin typeface="Ubuntu Medium"/>
                <a:ea typeface="Ubuntu Medium"/>
                <a:cs typeface="Ubuntu Medium"/>
                <a:sym typeface="Ubuntu Medium"/>
              </a:rPr>
              <a:t>Mayor estabilidad del servicio</a:t>
            </a:r>
            <a:endParaRPr sz="7208">
              <a:solidFill>
                <a:srgbClr val="4182BA"/>
              </a:solidFill>
              <a:latin typeface="Ubuntu Medium"/>
              <a:ea typeface="Ubuntu Medium"/>
              <a:cs typeface="Ubuntu Medium"/>
              <a:sym typeface="Ubuntu Medium"/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4182BA"/>
              </a:solidFill>
            </a:endParaRPr>
          </a:p>
          <a:p>
            <a:pPr indent="0" lvl="0" marL="0" rtl="0" algn="ctr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4182BA"/>
              </a:solidFill>
            </a:endParaRPr>
          </a:p>
        </p:txBody>
      </p:sp>
      <p:sp>
        <p:nvSpPr>
          <p:cNvPr id="195" name="Google Shape;195;p28"/>
          <p:cNvSpPr txBox="1"/>
          <p:nvPr>
            <p:ph type="title"/>
          </p:nvPr>
        </p:nvSpPr>
        <p:spPr>
          <a:xfrm>
            <a:off x="1628025" y="62975"/>
            <a:ext cx="7204200" cy="594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>
                <a:solidFill>
                  <a:srgbClr val="4182BA"/>
                </a:solidFill>
                <a:latin typeface="Ubuntu Medium"/>
                <a:ea typeface="Ubuntu Medium"/>
                <a:cs typeface="Ubuntu Medium"/>
                <a:sym typeface="Ubuntu Medium"/>
              </a:rPr>
              <a:t>Separación del pool RBD (cont.)</a:t>
            </a:r>
            <a:endParaRPr sz="2800">
              <a:solidFill>
                <a:srgbClr val="4182BA"/>
              </a:solidFill>
              <a:latin typeface="Ubuntu Medium"/>
              <a:ea typeface="Ubuntu Medium"/>
              <a:cs typeface="Ubuntu Medium"/>
              <a:sym typeface="Ubuntu Medium"/>
            </a:endParaRPr>
          </a:p>
        </p:txBody>
      </p:sp>
      <p:sp>
        <p:nvSpPr>
          <p:cNvPr id="196" name="Google Shape;196;p28"/>
          <p:cNvSpPr txBox="1"/>
          <p:nvPr/>
        </p:nvSpPr>
        <p:spPr>
          <a:xfrm>
            <a:off x="327975" y="2944475"/>
            <a:ext cx="5278200" cy="1545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800">
                <a:solidFill>
                  <a:srgbClr val="4182BA"/>
                </a:solidFill>
                <a:latin typeface="Ubuntu"/>
                <a:ea typeface="Ubuntu"/>
                <a:cs typeface="Ubuntu"/>
                <a:sym typeface="Ubuntu"/>
              </a:rPr>
              <a:t>Contras:</a:t>
            </a:r>
            <a:endParaRPr b="1" sz="1800">
              <a:solidFill>
                <a:srgbClr val="4182BA"/>
              </a:solidFill>
              <a:latin typeface="Ubuntu"/>
              <a:ea typeface="Ubuntu"/>
              <a:cs typeface="Ubuntu"/>
              <a:sym typeface="Ubuntu"/>
            </a:endParaRPr>
          </a:p>
          <a:p>
            <a:pPr indent="-342900" lvl="0" marL="45720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4182BA"/>
              </a:buClr>
              <a:buSzPts val="1800"/>
              <a:buFont typeface="Ubuntu Medium"/>
              <a:buChar char="-"/>
            </a:pPr>
            <a:r>
              <a:rPr lang="en" sz="1800">
                <a:solidFill>
                  <a:srgbClr val="4182BA"/>
                </a:solidFill>
                <a:latin typeface="Ubuntu Medium"/>
                <a:ea typeface="Ubuntu Medium"/>
                <a:cs typeface="Ubuntu Medium"/>
                <a:sym typeface="Ubuntu Medium"/>
              </a:rPr>
              <a:t>Menor flexibilidad en el manejo de la capacidad disponible</a:t>
            </a:r>
            <a:endParaRPr sz="1800">
              <a:solidFill>
                <a:srgbClr val="4182BA"/>
              </a:solidFill>
              <a:latin typeface="Ubuntu Medium"/>
              <a:ea typeface="Ubuntu Medium"/>
              <a:cs typeface="Ubuntu Medium"/>
              <a:sym typeface="Ubuntu Medium"/>
            </a:endParaRPr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182BA"/>
              </a:buClr>
              <a:buSzPts val="1800"/>
              <a:buFont typeface="Ubuntu Medium"/>
              <a:buChar char="-"/>
            </a:pPr>
            <a:r>
              <a:rPr lang="en" sz="1800">
                <a:solidFill>
                  <a:srgbClr val="4182BA"/>
                </a:solidFill>
                <a:latin typeface="Ubuntu Medium"/>
                <a:ea typeface="Ubuntu Medium"/>
                <a:cs typeface="Ubuntu Medium"/>
                <a:sym typeface="Ubuntu Medium"/>
              </a:rPr>
              <a:t>Mayor complejidad de la administración</a:t>
            </a:r>
            <a:endParaRPr sz="1800">
              <a:solidFill>
                <a:schemeClr val="dk2"/>
              </a:solidFill>
              <a:latin typeface="Ubuntu Medium"/>
              <a:ea typeface="Ubuntu Medium"/>
              <a:cs typeface="Ubuntu Medium"/>
              <a:sym typeface="Ubuntu Medium"/>
            </a:endParaRPr>
          </a:p>
        </p:txBody>
      </p:sp>
      <p:pic>
        <p:nvPicPr>
          <p:cNvPr id="197" name="Google Shape;197;p28" title="Screenshot from 2026-06-16 16-20-20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777938" y="1065977"/>
            <a:ext cx="2579050" cy="1745419"/>
          </a:xfrm>
          <a:prstGeom prst="rect">
            <a:avLst/>
          </a:prstGeom>
          <a:noFill/>
          <a:ln>
            <a:noFill/>
          </a:ln>
        </p:spPr>
      </p:pic>
      <p:pic>
        <p:nvPicPr>
          <p:cNvPr id="198" name="Google Shape;198;p28" title="Screenshot from 2026-06-16 16-24-07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777938" y="3065626"/>
            <a:ext cx="2579050" cy="174541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2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29"/>
          <p:cNvSpPr txBox="1"/>
          <p:nvPr/>
        </p:nvSpPr>
        <p:spPr>
          <a:xfrm>
            <a:off x="8368652" y="4883613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1000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rPr>
              <a:t>‹#›</a:t>
            </a:fld>
            <a:endParaRPr sz="1000">
              <a:solidFill>
                <a:srgbClr val="FFFFFF"/>
              </a:solidFill>
              <a:latin typeface="Ubuntu"/>
              <a:ea typeface="Ubuntu"/>
              <a:cs typeface="Ubuntu"/>
              <a:sym typeface="Ubuntu"/>
            </a:endParaRPr>
          </a:p>
        </p:txBody>
      </p:sp>
      <p:sp>
        <p:nvSpPr>
          <p:cNvPr id="204" name="Google Shape;204;p29"/>
          <p:cNvSpPr txBox="1"/>
          <p:nvPr>
            <p:ph idx="1" type="body"/>
          </p:nvPr>
        </p:nvSpPr>
        <p:spPr>
          <a:xfrm>
            <a:off x="313075" y="1259775"/>
            <a:ext cx="8519100" cy="2899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1000"/>
              </a:spcBef>
              <a:spcAft>
                <a:spcPts val="0"/>
              </a:spcAft>
              <a:buNone/>
            </a:pPr>
            <a:r>
              <a:rPr lang="en" sz="2000">
                <a:solidFill>
                  <a:srgbClr val="4182BA"/>
                </a:solidFill>
                <a:latin typeface="Ubuntu Medium"/>
                <a:ea typeface="Ubuntu Medium"/>
                <a:cs typeface="Ubuntu Medium"/>
                <a:sym typeface="Ubuntu Medium"/>
              </a:rPr>
              <a:t>Brindamos dos áreas de almacenamiento Common y Scratch</a:t>
            </a:r>
            <a:endParaRPr sz="2000">
              <a:solidFill>
                <a:srgbClr val="4182BA"/>
              </a:solidFill>
              <a:latin typeface="Ubuntu Medium"/>
              <a:ea typeface="Ubuntu Medium"/>
              <a:cs typeface="Ubuntu Medium"/>
              <a:sym typeface="Ubuntu Medium"/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rgbClr val="4182BA"/>
              </a:solidFill>
              <a:latin typeface="Ubuntu Medium"/>
              <a:ea typeface="Ubuntu Medium"/>
              <a:cs typeface="Ubuntu Medium"/>
              <a:sym typeface="Ubuntu Medium"/>
            </a:endParaRPr>
          </a:p>
          <a:p>
            <a:pPr indent="0" lvl="0" marL="0" rtl="0" algn="ctr">
              <a:spcBef>
                <a:spcPts val="1000"/>
              </a:spcBef>
              <a:spcAft>
                <a:spcPts val="0"/>
              </a:spcAft>
              <a:buNone/>
            </a:pPr>
            <a:r>
              <a:rPr lang="en" sz="2000">
                <a:solidFill>
                  <a:srgbClr val="4182BA"/>
                </a:solidFill>
                <a:latin typeface="Ubuntu Medium"/>
                <a:ea typeface="Ubuntu Medium"/>
                <a:cs typeface="Ubuntu Medium"/>
                <a:sym typeface="Ubuntu Medium"/>
              </a:rPr>
              <a:t>Buscamos dividir el problema de caída de los MDS</a:t>
            </a:r>
            <a:endParaRPr sz="2000">
              <a:solidFill>
                <a:srgbClr val="4182BA"/>
              </a:solidFill>
              <a:latin typeface="Ubuntu Medium"/>
              <a:ea typeface="Ubuntu Medium"/>
              <a:cs typeface="Ubuntu Medium"/>
              <a:sym typeface="Ubuntu Medium"/>
            </a:endParaRPr>
          </a:p>
          <a:p>
            <a:pPr indent="0" lvl="0" marL="0" rtl="0" algn="ctr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rgbClr val="4182BA"/>
              </a:solidFill>
              <a:latin typeface="Ubuntu Medium"/>
              <a:ea typeface="Ubuntu Medium"/>
              <a:cs typeface="Ubuntu Medium"/>
              <a:sym typeface="Ubuntu Medium"/>
            </a:endParaRPr>
          </a:p>
          <a:p>
            <a:pPr indent="0" lvl="0" marL="0" rtl="0" algn="ctr">
              <a:spcBef>
                <a:spcPts val="1000"/>
              </a:spcBef>
              <a:spcAft>
                <a:spcPts val="0"/>
              </a:spcAft>
              <a:buNone/>
            </a:pPr>
            <a:r>
              <a:rPr lang="en" sz="2000">
                <a:solidFill>
                  <a:srgbClr val="4182BA"/>
                </a:solidFill>
                <a:latin typeface="Ubuntu Medium"/>
                <a:ea typeface="Ubuntu Medium"/>
                <a:cs typeface="Ubuntu Medium"/>
                <a:sym typeface="Ubuntu Medium"/>
              </a:rPr>
              <a:t>Realizamos un mejor aprovechamiento de la infraestructura, dividiendo la carga de los MDS</a:t>
            </a:r>
            <a:endParaRPr sz="2000">
              <a:solidFill>
                <a:srgbClr val="4182BA"/>
              </a:solidFill>
              <a:latin typeface="Ubuntu Medium"/>
              <a:ea typeface="Ubuntu Medium"/>
              <a:cs typeface="Ubuntu Medium"/>
              <a:sym typeface="Ubuntu Medium"/>
            </a:endParaRPr>
          </a:p>
        </p:txBody>
      </p:sp>
      <p:sp>
        <p:nvSpPr>
          <p:cNvPr id="205" name="Google Shape;205;p29"/>
          <p:cNvSpPr txBox="1"/>
          <p:nvPr>
            <p:ph type="title"/>
          </p:nvPr>
        </p:nvSpPr>
        <p:spPr>
          <a:xfrm>
            <a:off x="1628025" y="62975"/>
            <a:ext cx="7204200" cy="594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>
                <a:solidFill>
                  <a:srgbClr val="4182BA"/>
                </a:solidFill>
                <a:latin typeface="Ubuntu Medium"/>
                <a:ea typeface="Ubuntu Medium"/>
                <a:cs typeface="Ubuntu Medium"/>
                <a:sym typeface="Ubuntu Medium"/>
              </a:rPr>
              <a:t>Creación de 2 sistemas de ficheros</a:t>
            </a:r>
            <a:endParaRPr sz="2800">
              <a:solidFill>
                <a:srgbClr val="4182BA"/>
              </a:solidFill>
              <a:latin typeface="Ubuntu Medium"/>
              <a:ea typeface="Ubuntu Medium"/>
              <a:cs typeface="Ubuntu Medium"/>
              <a:sym typeface="Ubuntu Medium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9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p30"/>
          <p:cNvSpPr txBox="1"/>
          <p:nvPr/>
        </p:nvSpPr>
        <p:spPr>
          <a:xfrm>
            <a:off x="8368652" y="4883613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1000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rPr>
              <a:t>‹#›</a:t>
            </a:fld>
            <a:endParaRPr sz="1000">
              <a:solidFill>
                <a:srgbClr val="FFFFFF"/>
              </a:solidFill>
              <a:latin typeface="Ubuntu"/>
              <a:ea typeface="Ubuntu"/>
              <a:cs typeface="Ubuntu"/>
              <a:sym typeface="Ubuntu"/>
            </a:endParaRPr>
          </a:p>
        </p:txBody>
      </p:sp>
      <p:sp>
        <p:nvSpPr>
          <p:cNvPr id="211" name="Google Shape;211;p30"/>
          <p:cNvSpPr txBox="1"/>
          <p:nvPr>
            <p:ph type="title"/>
          </p:nvPr>
        </p:nvSpPr>
        <p:spPr>
          <a:xfrm>
            <a:off x="1628025" y="62975"/>
            <a:ext cx="7204200" cy="594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>
                <a:solidFill>
                  <a:srgbClr val="4182BA"/>
                </a:solidFill>
                <a:latin typeface="Ubuntu Medium"/>
                <a:ea typeface="Ubuntu Medium"/>
                <a:cs typeface="Ubuntu Medium"/>
                <a:sym typeface="Ubuntu Medium"/>
              </a:rPr>
              <a:t>Creación de 2 sistemas de ficheros</a:t>
            </a:r>
            <a:endParaRPr sz="2800">
              <a:solidFill>
                <a:srgbClr val="4182BA"/>
              </a:solidFill>
              <a:latin typeface="Ubuntu Medium"/>
              <a:ea typeface="Ubuntu Medium"/>
              <a:cs typeface="Ubuntu Medium"/>
              <a:sym typeface="Ubuntu Medium"/>
            </a:endParaRPr>
          </a:p>
        </p:txBody>
      </p:sp>
      <p:pic>
        <p:nvPicPr>
          <p:cNvPr id="212" name="Google Shape;212;p30" title="Gemini_Generated_Image_615ahf615ahf615a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38988" y="795710"/>
            <a:ext cx="7666022" cy="41811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6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p31"/>
          <p:cNvSpPr txBox="1"/>
          <p:nvPr/>
        </p:nvSpPr>
        <p:spPr>
          <a:xfrm>
            <a:off x="8368652" y="4883613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1000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rPr>
              <a:t>‹#›</a:t>
            </a:fld>
            <a:endParaRPr sz="1000">
              <a:solidFill>
                <a:srgbClr val="FFFFFF"/>
              </a:solidFill>
              <a:latin typeface="Ubuntu"/>
              <a:ea typeface="Ubuntu"/>
              <a:cs typeface="Ubuntu"/>
              <a:sym typeface="Ubuntu"/>
            </a:endParaRPr>
          </a:p>
        </p:txBody>
      </p:sp>
      <p:sp>
        <p:nvSpPr>
          <p:cNvPr id="218" name="Google Shape;218;p31"/>
          <p:cNvSpPr txBox="1"/>
          <p:nvPr>
            <p:ph type="title"/>
          </p:nvPr>
        </p:nvSpPr>
        <p:spPr>
          <a:xfrm>
            <a:off x="1628025" y="62975"/>
            <a:ext cx="7204200" cy="594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800">
                <a:solidFill>
                  <a:srgbClr val="4182BA"/>
                </a:solidFill>
                <a:latin typeface="Ubuntu Medium"/>
                <a:ea typeface="Ubuntu Medium"/>
                <a:cs typeface="Ubuntu Medium"/>
                <a:sym typeface="Ubuntu Medium"/>
              </a:rPr>
              <a:t>Creación de 2 sistemas de ficheros</a:t>
            </a:r>
            <a:endParaRPr sz="2800">
              <a:solidFill>
                <a:srgbClr val="4182BA"/>
              </a:solidFill>
              <a:latin typeface="Ubuntu Medium"/>
              <a:ea typeface="Ubuntu Medium"/>
              <a:cs typeface="Ubuntu Medium"/>
              <a:sym typeface="Ubuntu Medium"/>
            </a:endParaRPr>
          </a:p>
        </p:txBody>
      </p:sp>
      <p:pic>
        <p:nvPicPr>
          <p:cNvPr id="219" name="Google Shape;219;p31" title="2 CephFS.png"/>
          <p:cNvPicPr preferRelativeResize="0"/>
          <p:nvPr/>
        </p:nvPicPr>
        <p:blipFill rotWithShape="1">
          <a:blip r:embed="rId3">
            <a:alphaModFix/>
          </a:blip>
          <a:srcRect b="30356" l="0" r="951" t="31637"/>
          <a:stretch/>
        </p:blipFill>
        <p:spPr>
          <a:xfrm>
            <a:off x="970012" y="974178"/>
            <a:ext cx="7203970" cy="39094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3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p32"/>
          <p:cNvSpPr txBox="1"/>
          <p:nvPr/>
        </p:nvSpPr>
        <p:spPr>
          <a:xfrm>
            <a:off x="8368652" y="4883613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1000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rPr>
              <a:t>‹#›</a:t>
            </a:fld>
            <a:endParaRPr sz="1000">
              <a:solidFill>
                <a:srgbClr val="FFFFFF"/>
              </a:solidFill>
              <a:latin typeface="Ubuntu"/>
              <a:ea typeface="Ubuntu"/>
              <a:cs typeface="Ubuntu"/>
              <a:sym typeface="Ubuntu"/>
            </a:endParaRPr>
          </a:p>
        </p:txBody>
      </p:sp>
      <p:sp>
        <p:nvSpPr>
          <p:cNvPr id="225" name="Google Shape;225;p32"/>
          <p:cNvSpPr txBox="1"/>
          <p:nvPr>
            <p:ph idx="1" type="body"/>
          </p:nvPr>
        </p:nvSpPr>
        <p:spPr>
          <a:xfrm>
            <a:off x="313075" y="1259775"/>
            <a:ext cx="8519100" cy="2899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20000"/>
          </a:bodyPr>
          <a:lstStyle/>
          <a:p>
            <a:pPr indent="0" lvl="0" marL="0" rtl="0" algn="ctr">
              <a:lnSpc>
                <a:spcPct val="20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4182BA"/>
                </a:solidFill>
                <a:latin typeface="Ubuntu Medium"/>
                <a:ea typeface="Ubuntu Medium"/>
                <a:cs typeface="Ubuntu Medium"/>
                <a:sym typeface="Ubuntu Medium"/>
              </a:rPr>
              <a:t>Existen 2 tipos, scrub y deep-scrub</a:t>
            </a:r>
            <a:endParaRPr sz="1800">
              <a:solidFill>
                <a:srgbClr val="4182BA"/>
              </a:solidFill>
              <a:latin typeface="Ubuntu Medium"/>
              <a:ea typeface="Ubuntu Medium"/>
              <a:cs typeface="Ubuntu Medium"/>
              <a:sym typeface="Ubuntu Medium"/>
            </a:endParaRPr>
          </a:p>
          <a:p>
            <a:pPr indent="0" lvl="0" marL="0" rtl="0" algn="ctr">
              <a:lnSpc>
                <a:spcPct val="20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4182BA"/>
                </a:solidFill>
                <a:latin typeface="Ubuntu Medium"/>
                <a:ea typeface="Ubuntu Medium"/>
                <a:cs typeface="Ubuntu Medium"/>
                <a:sym typeface="Ubuntu Medium"/>
              </a:rPr>
              <a:t>Los scrubs de PG afectan el desempeño del cluster</a:t>
            </a:r>
            <a:endParaRPr sz="1800">
              <a:solidFill>
                <a:srgbClr val="4182BA"/>
              </a:solidFill>
              <a:latin typeface="Ubuntu Medium"/>
              <a:ea typeface="Ubuntu Medium"/>
              <a:cs typeface="Ubuntu Medium"/>
              <a:sym typeface="Ubuntu Medium"/>
            </a:endParaRPr>
          </a:p>
          <a:p>
            <a:pPr indent="0" lvl="0" marL="0" rtl="0" algn="ctr">
              <a:lnSpc>
                <a:spcPct val="20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4182BA"/>
                </a:solidFill>
                <a:latin typeface="Ubuntu Medium"/>
                <a:ea typeface="Ubuntu Medium"/>
                <a:cs typeface="Ubuntu Medium"/>
                <a:sym typeface="Ubuntu Medium"/>
              </a:rPr>
              <a:t>Por defecto se ejecutan cada 24 horas (scrub) y 7 días (deep-scrub)</a:t>
            </a:r>
            <a:endParaRPr sz="1800">
              <a:solidFill>
                <a:srgbClr val="4182BA"/>
              </a:solidFill>
              <a:latin typeface="Ubuntu Medium"/>
              <a:ea typeface="Ubuntu Medium"/>
              <a:cs typeface="Ubuntu Medium"/>
              <a:sym typeface="Ubuntu Medium"/>
            </a:endParaRPr>
          </a:p>
          <a:p>
            <a:pPr indent="0" lvl="0" marL="0" rtl="0" algn="ctr">
              <a:lnSpc>
                <a:spcPct val="20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4182BA"/>
                </a:solidFill>
                <a:latin typeface="Ubuntu Medium"/>
                <a:ea typeface="Ubuntu Medium"/>
                <a:cs typeface="Ubuntu Medium"/>
                <a:sym typeface="Ubuntu Medium"/>
              </a:rPr>
              <a:t>Para reducir el impacto de estas tareas sobre el cluster, duplicamos los tiempos entre ejecuciones de scrub.</a:t>
            </a:r>
            <a:endParaRPr sz="1800">
              <a:solidFill>
                <a:srgbClr val="4182BA"/>
              </a:solidFill>
              <a:latin typeface="Ubuntu Medium"/>
              <a:ea typeface="Ubuntu Medium"/>
              <a:cs typeface="Ubuntu Medium"/>
              <a:sym typeface="Ubuntu Medium"/>
            </a:endParaRPr>
          </a:p>
        </p:txBody>
      </p:sp>
      <p:sp>
        <p:nvSpPr>
          <p:cNvPr id="226" name="Google Shape;226;p32"/>
          <p:cNvSpPr txBox="1"/>
          <p:nvPr>
            <p:ph type="title"/>
          </p:nvPr>
        </p:nvSpPr>
        <p:spPr>
          <a:xfrm>
            <a:off x="1628025" y="62975"/>
            <a:ext cx="7204200" cy="594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>
                <a:solidFill>
                  <a:srgbClr val="4182BA"/>
                </a:solidFill>
                <a:latin typeface="Ubuntu Medium"/>
                <a:ea typeface="Ubuntu Medium"/>
                <a:cs typeface="Ubuntu Medium"/>
                <a:sym typeface="Ubuntu Medium"/>
              </a:rPr>
              <a:t>Cambios de scrub de PG</a:t>
            </a:r>
            <a:endParaRPr sz="2800">
              <a:solidFill>
                <a:srgbClr val="4182BA"/>
              </a:solidFill>
              <a:latin typeface="Ubuntu Medium"/>
              <a:ea typeface="Ubuntu Medium"/>
              <a:cs typeface="Ubuntu Medium"/>
              <a:sym typeface="Ubuntu Medium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0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p33"/>
          <p:cNvSpPr txBox="1"/>
          <p:nvPr/>
        </p:nvSpPr>
        <p:spPr>
          <a:xfrm>
            <a:off x="8368652" y="4883613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1000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rPr>
              <a:t>‹#›</a:t>
            </a:fld>
            <a:endParaRPr sz="1000">
              <a:solidFill>
                <a:srgbClr val="FFFFFF"/>
              </a:solidFill>
              <a:latin typeface="Ubuntu"/>
              <a:ea typeface="Ubuntu"/>
              <a:cs typeface="Ubuntu"/>
              <a:sym typeface="Ubuntu"/>
            </a:endParaRPr>
          </a:p>
        </p:txBody>
      </p:sp>
      <p:sp>
        <p:nvSpPr>
          <p:cNvPr id="232" name="Google Shape;232;p33"/>
          <p:cNvSpPr txBox="1"/>
          <p:nvPr>
            <p:ph idx="1" type="body"/>
          </p:nvPr>
        </p:nvSpPr>
        <p:spPr>
          <a:xfrm>
            <a:off x="313075" y="1259775"/>
            <a:ext cx="8519100" cy="2899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10000"/>
          </a:bodyPr>
          <a:lstStyle/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4182BA"/>
                </a:solidFill>
                <a:latin typeface="Ubuntu Medium"/>
                <a:ea typeface="Ubuntu Medium"/>
                <a:cs typeface="Ubuntu Medium"/>
                <a:sym typeface="Ubuntu Medium"/>
              </a:rPr>
              <a:t>Calculo “canónico” (estima 100 PGs por OSD)</a:t>
            </a:r>
            <a:endParaRPr sz="1800">
              <a:solidFill>
                <a:srgbClr val="4182BA"/>
              </a:solidFill>
              <a:latin typeface="Ubuntu Medium"/>
              <a:ea typeface="Ubuntu Medium"/>
              <a:cs typeface="Ubuntu Medium"/>
              <a:sym typeface="Ubuntu Medium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4182BA"/>
              </a:solidFill>
              <a:latin typeface="Ubuntu Medium"/>
              <a:ea typeface="Ubuntu Medium"/>
              <a:cs typeface="Ubuntu Medium"/>
              <a:sym typeface="Ubuntu Medium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4182BA"/>
                </a:solidFill>
              </a:rPr>
              <a:t>#PG</a:t>
            </a:r>
            <a:r>
              <a:rPr lang="en" sz="1800">
                <a:solidFill>
                  <a:srgbClr val="4182BA"/>
                </a:solidFill>
                <a:latin typeface="Ubuntu Medium"/>
                <a:ea typeface="Ubuntu Medium"/>
                <a:cs typeface="Ubuntu Medium"/>
                <a:sym typeface="Ubuntu Medium"/>
              </a:rPr>
              <a:t> = </a:t>
            </a:r>
            <a:r>
              <a:rPr lang="en" sz="1800" u="sng">
                <a:solidFill>
                  <a:srgbClr val="4182BA"/>
                </a:solidFill>
                <a:latin typeface="Ubuntu Medium"/>
                <a:ea typeface="Ubuntu Medium"/>
                <a:cs typeface="Ubuntu Medium"/>
                <a:sym typeface="Ubuntu Medium"/>
              </a:rPr>
              <a:t>(# OSD * 100)</a:t>
            </a:r>
            <a:endParaRPr sz="1800" u="sng">
              <a:solidFill>
                <a:srgbClr val="4182BA"/>
              </a:solidFill>
              <a:latin typeface="Ubuntu Medium"/>
              <a:ea typeface="Ubuntu Medium"/>
              <a:cs typeface="Ubuntu Medium"/>
              <a:sym typeface="Ubuntu Medium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4182BA"/>
                </a:solidFill>
                <a:latin typeface="Ubuntu Medium"/>
                <a:ea typeface="Ubuntu Medium"/>
                <a:cs typeface="Ubuntu Medium"/>
                <a:sym typeface="Ubuntu Medium"/>
              </a:rPr>
              <a:t>               pool size</a:t>
            </a:r>
            <a:endParaRPr sz="1800">
              <a:solidFill>
                <a:srgbClr val="4182BA"/>
              </a:solidFill>
              <a:latin typeface="Ubuntu Medium"/>
              <a:ea typeface="Ubuntu Medium"/>
              <a:cs typeface="Ubuntu Medium"/>
              <a:sym typeface="Ubuntu Medium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4182BA"/>
              </a:solidFill>
              <a:latin typeface="Ubuntu Medium"/>
              <a:ea typeface="Ubuntu Medium"/>
              <a:cs typeface="Ubuntu Medium"/>
              <a:sym typeface="Ubuntu Medium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4182BA"/>
                </a:solidFill>
                <a:latin typeface="Ubuntu Medium"/>
                <a:ea typeface="Ubuntu Medium"/>
                <a:cs typeface="Ubuntu Medium"/>
                <a:sym typeface="Ubuntu Medium"/>
              </a:rPr>
              <a:t>Donde:</a:t>
            </a:r>
            <a:endParaRPr sz="1800">
              <a:solidFill>
                <a:srgbClr val="4182BA"/>
              </a:solidFill>
              <a:latin typeface="Ubuntu Medium"/>
              <a:ea typeface="Ubuntu Medium"/>
              <a:cs typeface="Ubuntu Medium"/>
              <a:sym typeface="Ubuntu Medium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4182BA"/>
              </a:buClr>
              <a:buSzPts val="1800"/>
              <a:buChar char="-"/>
            </a:pPr>
            <a:r>
              <a:rPr b="1" lang="en" sz="1800">
                <a:solidFill>
                  <a:srgbClr val="4182BA"/>
                </a:solidFill>
              </a:rPr>
              <a:t>#OSD</a:t>
            </a:r>
            <a:r>
              <a:rPr lang="en" sz="1800">
                <a:solidFill>
                  <a:srgbClr val="4182BA"/>
                </a:solidFill>
                <a:latin typeface="Ubuntu Medium"/>
                <a:ea typeface="Ubuntu Medium"/>
                <a:cs typeface="Ubuntu Medium"/>
                <a:sym typeface="Ubuntu Medium"/>
              </a:rPr>
              <a:t> es el número de dispositivos de la clase en el cluster (hdd, nvme, etc.)</a:t>
            </a:r>
            <a:endParaRPr sz="1800">
              <a:solidFill>
                <a:srgbClr val="4182BA"/>
              </a:solidFill>
              <a:latin typeface="Ubuntu Medium"/>
              <a:ea typeface="Ubuntu Medium"/>
              <a:cs typeface="Ubuntu Medium"/>
              <a:sym typeface="Ubuntu Medium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4182BA"/>
              </a:buClr>
              <a:buSzPts val="1800"/>
              <a:buChar char="-"/>
            </a:pPr>
            <a:r>
              <a:rPr b="1" lang="en" sz="1800">
                <a:solidFill>
                  <a:srgbClr val="4182BA"/>
                </a:solidFill>
              </a:rPr>
              <a:t>pool size</a:t>
            </a:r>
            <a:r>
              <a:rPr lang="en" sz="1800">
                <a:solidFill>
                  <a:srgbClr val="4182BA"/>
                </a:solidFill>
                <a:latin typeface="Ubuntu Medium"/>
                <a:ea typeface="Ubuntu Medium"/>
                <a:cs typeface="Ubuntu Medium"/>
                <a:sym typeface="Ubuntu Medium"/>
              </a:rPr>
              <a:t> es en el número de réplicas o k+m en caso de erasure code</a:t>
            </a:r>
            <a:endParaRPr sz="1800">
              <a:solidFill>
                <a:srgbClr val="4182BA"/>
              </a:solidFill>
              <a:latin typeface="Ubuntu Medium"/>
              <a:ea typeface="Ubuntu Medium"/>
              <a:cs typeface="Ubuntu Medium"/>
              <a:sym typeface="Ubuntu Medium"/>
            </a:endParaRPr>
          </a:p>
        </p:txBody>
      </p:sp>
      <p:sp>
        <p:nvSpPr>
          <p:cNvPr id="233" name="Google Shape;233;p33"/>
          <p:cNvSpPr txBox="1"/>
          <p:nvPr>
            <p:ph type="title"/>
          </p:nvPr>
        </p:nvSpPr>
        <p:spPr>
          <a:xfrm>
            <a:off x="1628025" y="62975"/>
            <a:ext cx="7204200" cy="594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>
                <a:solidFill>
                  <a:srgbClr val="4182BA"/>
                </a:solidFill>
                <a:latin typeface="Ubuntu Medium"/>
                <a:ea typeface="Ubuntu Medium"/>
                <a:cs typeface="Ubuntu Medium"/>
                <a:sym typeface="Ubuntu Medium"/>
              </a:rPr>
              <a:t>Calculo de PGs</a:t>
            </a:r>
            <a:endParaRPr sz="2800">
              <a:solidFill>
                <a:srgbClr val="4182BA"/>
              </a:solidFill>
              <a:latin typeface="Ubuntu Medium"/>
              <a:ea typeface="Ubuntu Medium"/>
              <a:cs typeface="Ubuntu Medium"/>
              <a:sym typeface="Ubuntu Medium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6"/>
          <p:cNvSpPr txBox="1"/>
          <p:nvPr/>
        </p:nvSpPr>
        <p:spPr>
          <a:xfrm>
            <a:off x="8368652" y="4883613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1000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rPr>
              <a:t>‹#›</a:t>
            </a:fld>
            <a:endParaRPr sz="1000">
              <a:solidFill>
                <a:srgbClr val="FFFFFF"/>
              </a:solidFill>
              <a:latin typeface="Ubuntu"/>
              <a:ea typeface="Ubuntu"/>
              <a:cs typeface="Ubuntu"/>
              <a:sym typeface="Ubuntu"/>
            </a:endParaRPr>
          </a:p>
        </p:txBody>
      </p:sp>
      <p:sp>
        <p:nvSpPr>
          <p:cNvPr id="79" name="Google Shape;79;p16"/>
          <p:cNvSpPr txBox="1"/>
          <p:nvPr>
            <p:ph idx="1" type="body"/>
          </p:nvPr>
        </p:nvSpPr>
        <p:spPr>
          <a:xfrm>
            <a:off x="313075" y="976525"/>
            <a:ext cx="8519100" cy="3764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10000"/>
          </a:bodyPr>
          <a:lstStyle/>
          <a:p>
            <a:pPr indent="-342900" lvl="0" marL="45720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4182BA"/>
              </a:buClr>
              <a:buSzPts val="1800"/>
              <a:buFont typeface="Ubuntu Medium"/>
              <a:buChar char="-"/>
            </a:pPr>
            <a:r>
              <a:rPr lang="en" sz="1800">
                <a:solidFill>
                  <a:srgbClr val="4182BA"/>
                </a:solidFill>
                <a:latin typeface="Ubuntu Medium"/>
                <a:ea typeface="Ubuntu Medium"/>
                <a:cs typeface="Ubuntu Medium"/>
                <a:sym typeface="Ubuntu Medium"/>
              </a:rPr>
              <a:t>Breve repaso sobre qué es Ceph</a:t>
            </a:r>
            <a:endParaRPr sz="1800">
              <a:solidFill>
                <a:srgbClr val="4182BA"/>
              </a:solidFill>
              <a:latin typeface="Ubuntu Medium"/>
              <a:ea typeface="Ubuntu Medium"/>
              <a:cs typeface="Ubuntu Medium"/>
              <a:sym typeface="Ubuntu Medium"/>
            </a:endParaRPr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182BA"/>
              </a:buClr>
              <a:buSzPts val="1800"/>
              <a:buFont typeface="Ubuntu Medium"/>
              <a:buChar char="-"/>
            </a:pPr>
            <a:r>
              <a:rPr lang="en" sz="1800">
                <a:solidFill>
                  <a:srgbClr val="4182BA"/>
                </a:solidFill>
                <a:latin typeface="Ubuntu Medium"/>
                <a:ea typeface="Ubuntu Medium"/>
                <a:cs typeface="Ubuntu Medium"/>
                <a:sym typeface="Ubuntu Medium"/>
              </a:rPr>
              <a:t>Infraestructura previa</a:t>
            </a:r>
            <a:endParaRPr sz="1800">
              <a:solidFill>
                <a:srgbClr val="4182BA"/>
              </a:solidFill>
              <a:latin typeface="Ubuntu Medium"/>
              <a:ea typeface="Ubuntu Medium"/>
              <a:cs typeface="Ubuntu Medium"/>
              <a:sym typeface="Ubuntu Medium"/>
            </a:endParaRPr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182BA"/>
              </a:buClr>
              <a:buSzPts val="1800"/>
              <a:buFont typeface="Ubuntu Medium"/>
              <a:buChar char="-"/>
            </a:pPr>
            <a:r>
              <a:rPr lang="en" sz="1800">
                <a:solidFill>
                  <a:srgbClr val="4182BA"/>
                </a:solidFill>
                <a:latin typeface="Ubuntu Medium"/>
                <a:ea typeface="Ubuntu Medium"/>
                <a:cs typeface="Ubuntu Medium"/>
                <a:sym typeface="Ubuntu Medium"/>
              </a:rPr>
              <a:t>¿Por qué migramos a Ceph?</a:t>
            </a:r>
            <a:endParaRPr sz="1800">
              <a:solidFill>
                <a:srgbClr val="4182BA"/>
              </a:solidFill>
              <a:latin typeface="Ubuntu Medium"/>
              <a:ea typeface="Ubuntu Medium"/>
              <a:cs typeface="Ubuntu Medium"/>
              <a:sym typeface="Ubuntu Medium"/>
            </a:endParaRPr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182BA"/>
              </a:buClr>
              <a:buSzPts val="1800"/>
              <a:buFont typeface="Ubuntu Medium"/>
              <a:buChar char="-"/>
            </a:pPr>
            <a:r>
              <a:rPr lang="en" sz="1800">
                <a:solidFill>
                  <a:srgbClr val="4182BA"/>
                </a:solidFill>
                <a:latin typeface="Ubuntu Medium"/>
                <a:ea typeface="Ubuntu Medium"/>
                <a:cs typeface="Ubuntu Medium"/>
                <a:sym typeface="Ubuntu Medium"/>
              </a:rPr>
              <a:t>Infraestructura de Ceph@PIC</a:t>
            </a:r>
            <a:endParaRPr sz="1800">
              <a:solidFill>
                <a:srgbClr val="4182BA"/>
              </a:solidFill>
              <a:latin typeface="Ubuntu Medium"/>
              <a:ea typeface="Ubuntu Medium"/>
              <a:cs typeface="Ubuntu Medium"/>
              <a:sym typeface="Ubuntu Medium"/>
            </a:endParaRPr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182BA"/>
              </a:buClr>
              <a:buSzPts val="1800"/>
              <a:buFont typeface="Ubuntu Medium"/>
              <a:buChar char="-"/>
            </a:pPr>
            <a:r>
              <a:rPr lang="en" sz="1800">
                <a:solidFill>
                  <a:srgbClr val="4182BA"/>
                </a:solidFill>
                <a:latin typeface="Ubuntu Medium"/>
                <a:ea typeface="Ubuntu Medium"/>
                <a:cs typeface="Ubuntu Medium"/>
                <a:sym typeface="Ubuntu Medium"/>
              </a:rPr>
              <a:t>Evolución de las plataformas</a:t>
            </a:r>
            <a:endParaRPr sz="1800">
              <a:solidFill>
                <a:srgbClr val="4182BA"/>
              </a:solidFill>
              <a:latin typeface="Ubuntu Medium"/>
              <a:ea typeface="Ubuntu Medium"/>
              <a:cs typeface="Ubuntu Medium"/>
              <a:sym typeface="Ubuntu Medium"/>
            </a:endParaRPr>
          </a:p>
          <a:p>
            <a:pPr indent="-34290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182BA"/>
              </a:buClr>
              <a:buSzPts val="1800"/>
              <a:buFont typeface="Ubuntu Medium"/>
              <a:buChar char="-"/>
            </a:pPr>
            <a:r>
              <a:rPr lang="en" sz="1800">
                <a:solidFill>
                  <a:srgbClr val="4182BA"/>
                </a:solidFill>
                <a:latin typeface="Ubuntu Medium"/>
                <a:ea typeface="Ubuntu Medium"/>
                <a:cs typeface="Ubuntu Medium"/>
                <a:sym typeface="Ubuntu Medium"/>
              </a:rPr>
              <a:t>Desafíos de la primera expansión</a:t>
            </a:r>
            <a:endParaRPr sz="1800">
              <a:solidFill>
                <a:srgbClr val="4182BA"/>
              </a:solidFill>
              <a:latin typeface="Ubuntu Medium"/>
              <a:ea typeface="Ubuntu Medium"/>
              <a:cs typeface="Ubuntu Medium"/>
              <a:sym typeface="Ubuntu Medium"/>
            </a:endParaRPr>
          </a:p>
          <a:p>
            <a:pPr indent="-34290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182BA"/>
              </a:buClr>
              <a:buSzPts val="1800"/>
              <a:buFont typeface="Ubuntu Medium"/>
              <a:buChar char="-"/>
            </a:pPr>
            <a:r>
              <a:rPr lang="en" sz="1800">
                <a:solidFill>
                  <a:srgbClr val="4182BA"/>
                </a:solidFill>
                <a:latin typeface="Ubuntu Medium"/>
                <a:ea typeface="Ubuntu Medium"/>
                <a:cs typeface="Ubuntu Medium"/>
                <a:sym typeface="Ubuntu Medium"/>
              </a:rPr>
              <a:t>Cambio de erasure code</a:t>
            </a:r>
            <a:endParaRPr sz="1800">
              <a:solidFill>
                <a:srgbClr val="4182BA"/>
              </a:solidFill>
              <a:latin typeface="Ubuntu Medium"/>
              <a:ea typeface="Ubuntu Medium"/>
              <a:cs typeface="Ubuntu Medium"/>
              <a:sym typeface="Ubuntu Medium"/>
            </a:endParaRPr>
          </a:p>
          <a:p>
            <a:pPr indent="-34290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182BA"/>
              </a:buClr>
              <a:buSzPts val="1800"/>
              <a:buFont typeface="Ubuntu Medium"/>
              <a:buChar char="-"/>
            </a:pPr>
            <a:r>
              <a:rPr lang="en" sz="1800">
                <a:solidFill>
                  <a:srgbClr val="4182BA"/>
                </a:solidFill>
                <a:latin typeface="Ubuntu Medium"/>
                <a:ea typeface="Ubuntu Medium"/>
                <a:cs typeface="Ubuntu Medium"/>
                <a:sym typeface="Ubuntu Medium"/>
              </a:rPr>
              <a:t>Separación del pool RBD</a:t>
            </a:r>
            <a:endParaRPr sz="1800">
              <a:solidFill>
                <a:srgbClr val="4182BA"/>
              </a:solidFill>
              <a:latin typeface="Ubuntu Medium"/>
              <a:ea typeface="Ubuntu Medium"/>
              <a:cs typeface="Ubuntu Medium"/>
              <a:sym typeface="Ubuntu Medium"/>
            </a:endParaRPr>
          </a:p>
          <a:p>
            <a:pPr indent="-34290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182BA"/>
              </a:buClr>
              <a:buSzPts val="1800"/>
              <a:buFont typeface="Ubuntu Medium"/>
              <a:buChar char="-"/>
            </a:pPr>
            <a:r>
              <a:rPr lang="en" sz="1800">
                <a:solidFill>
                  <a:srgbClr val="4182BA"/>
                </a:solidFill>
                <a:latin typeface="Ubuntu Medium"/>
                <a:ea typeface="Ubuntu Medium"/>
                <a:cs typeface="Ubuntu Medium"/>
                <a:sym typeface="Ubuntu Medium"/>
              </a:rPr>
              <a:t>Creación de 2 sistemas de ficheros</a:t>
            </a:r>
            <a:endParaRPr sz="1800">
              <a:solidFill>
                <a:srgbClr val="4182BA"/>
              </a:solidFill>
              <a:latin typeface="Ubuntu Medium"/>
              <a:ea typeface="Ubuntu Medium"/>
              <a:cs typeface="Ubuntu Medium"/>
              <a:sym typeface="Ubuntu Medium"/>
            </a:endParaRPr>
          </a:p>
          <a:p>
            <a:pPr indent="-34290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182BA"/>
              </a:buClr>
              <a:buSzPts val="1800"/>
              <a:buFont typeface="Ubuntu Medium"/>
              <a:buChar char="-"/>
            </a:pPr>
            <a:r>
              <a:rPr lang="en" sz="1800">
                <a:solidFill>
                  <a:srgbClr val="4182BA"/>
                </a:solidFill>
                <a:latin typeface="Ubuntu Medium"/>
                <a:ea typeface="Ubuntu Medium"/>
                <a:cs typeface="Ubuntu Medium"/>
                <a:sym typeface="Ubuntu Medium"/>
              </a:rPr>
              <a:t>Cambios de scrub de PG</a:t>
            </a:r>
            <a:endParaRPr sz="1800">
              <a:solidFill>
                <a:srgbClr val="4182BA"/>
              </a:solidFill>
              <a:latin typeface="Ubuntu Medium"/>
              <a:ea typeface="Ubuntu Medium"/>
              <a:cs typeface="Ubuntu Medium"/>
              <a:sym typeface="Ubuntu Medium"/>
            </a:endParaRPr>
          </a:p>
          <a:p>
            <a:pPr indent="-34290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182BA"/>
              </a:buClr>
              <a:buSzPts val="1800"/>
              <a:buFont typeface="Ubuntu Medium"/>
              <a:buChar char="-"/>
            </a:pPr>
            <a:r>
              <a:rPr lang="en" sz="1800">
                <a:solidFill>
                  <a:srgbClr val="4182BA"/>
                </a:solidFill>
                <a:latin typeface="Ubuntu Medium"/>
                <a:ea typeface="Ubuntu Medium"/>
                <a:cs typeface="Ubuntu Medium"/>
                <a:sym typeface="Ubuntu Medium"/>
              </a:rPr>
              <a:t>Calculo de PGs</a:t>
            </a:r>
            <a:endParaRPr sz="1800">
              <a:solidFill>
                <a:srgbClr val="4182BA"/>
              </a:solidFill>
              <a:latin typeface="Ubuntu Medium"/>
              <a:ea typeface="Ubuntu Medium"/>
              <a:cs typeface="Ubuntu Medium"/>
              <a:sym typeface="Ubuntu Medium"/>
            </a:endParaRPr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182BA"/>
              </a:buClr>
              <a:buSzPts val="1800"/>
              <a:buFont typeface="Ubuntu Medium"/>
              <a:buChar char="-"/>
            </a:pPr>
            <a:r>
              <a:rPr lang="en" sz="1800">
                <a:solidFill>
                  <a:srgbClr val="4182BA"/>
                </a:solidFill>
                <a:latin typeface="Ubuntu Medium"/>
                <a:ea typeface="Ubuntu Medium"/>
                <a:cs typeface="Ubuntu Medium"/>
                <a:sym typeface="Ubuntu Medium"/>
              </a:rPr>
              <a:t>Preguntas y agradecimientos</a:t>
            </a:r>
            <a:endParaRPr sz="1800">
              <a:solidFill>
                <a:srgbClr val="4182BA"/>
              </a:solidFill>
              <a:latin typeface="Ubuntu Medium"/>
              <a:ea typeface="Ubuntu Medium"/>
              <a:cs typeface="Ubuntu Medium"/>
              <a:sym typeface="Ubuntu Medium"/>
            </a:endParaRPr>
          </a:p>
        </p:txBody>
      </p:sp>
      <p:sp>
        <p:nvSpPr>
          <p:cNvPr id="80" name="Google Shape;80;p16"/>
          <p:cNvSpPr txBox="1"/>
          <p:nvPr>
            <p:ph type="title"/>
          </p:nvPr>
        </p:nvSpPr>
        <p:spPr>
          <a:xfrm>
            <a:off x="1628025" y="62975"/>
            <a:ext cx="7204200" cy="594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>
                <a:solidFill>
                  <a:srgbClr val="4182BA"/>
                </a:solidFill>
                <a:latin typeface="Ubuntu Medium"/>
                <a:ea typeface="Ubuntu Medium"/>
                <a:cs typeface="Ubuntu Medium"/>
                <a:sym typeface="Ubuntu Medium"/>
              </a:rPr>
              <a:t>Índice</a:t>
            </a:r>
            <a:endParaRPr sz="2800">
              <a:solidFill>
                <a:srgbClr val="4182BA"/>
              </a:solidFill>
              <a:latin typeface="Ubuntu Medium"/>
              <a:ea typeface="Ubuntu Medium"/>
              <a:cs typeface="Ubuntu Medium"/>
              <a:sym typeface="Ubuntu Medium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7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p34"/>
          <p:cNvSpPr txBox="1"/>
          <p:nvPr/>
        </p:nvSpPr>
        <p:spPr>
          <a:xfrm>
            <a:off x="8368652" y="4883613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1000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rPr>
              <a:t>‹#›</a:t>
            </a:fld>
            <a:endParaRPr sz="1000">
              <a:solidFill>
                <a:srgbClr val="FFFFFF"/>
              </a:solidFill>
              <a:latin typeface="Ubuntu"/>
              <a:ea typeface="Ubuntu"/>
              <a:cs typeface="Ubuntu"/>
              <a:sym typeface="Ubuntu"/>
            </a:endParaRPr>
          </a:p>
        </p:txBody>
      </p:sp>
      <p:sp>
        <p:nvSpPr>
          <p:cNvPr id="239" name="Google Shape;239;p34"/>
          <p:cNvSpPr txBox="1"/>
          <p:nvPr>
            <p:ph type="title"/>
          </p:nvPr>
        </p:nvSpPr>
        <p:spPr>
          <a:xfrm>
            <a:off x="1628025" y="62975"/>
            <a:ext cx="7204200" cy="594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>
                <a:solidFill>
                  <a:srgbClr val="4182BA"/>
                </a:solidFill>
                <a:latin typeface="Ubuntu Medium"/>
                <a:ea typeface="Ubuntu Medium"/>
                <a:cs typeface="Ubuntu Medium"/>
                <a:sym typeface="Ubuntu Medium"/>
              </a:rPr>
              <a:t>Equipo de operaciones del PIC</a:t>
            </a:r>
            <a:endParaRPr sz="2800">
              <a:solidFill>
                <a:srgbClr val="4182BA"/>
              </a:solidFill>
              <a:latin typeface="Ubuntu Medium"/>
              <a:ea typeface="Ubuntu Medium"/>
              <a:cs typeface="Ubuntu Medium"/>
              <a:sym typeface="Ubuntu Medium"/>
            </a:endParaRPr>
          </a:p>
        </p:txBody>
      </p:sp>
      <p:pic>
        <p:nvPicPr>
          <p:cNvPr id="240" name="Google Shape;240;p3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3075" y="1262975"/>
            <a:ext cx="1910574" cy="1274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1" name="Google Shape;241;p3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514525" y="1262970"/>
            <a:ext cx="1910574" cy="1274713"/>
          </a:xfrm>
          <a:prstGeom prst="rect">
            <a:avLst/>
          </a:prstGeom>
          <a:noFill/>
          <a:ln>
            <a:noFill/>
          </a:ln>
        </p:spPr>
      </p:pic>
      <p:pic>
        <p:nvPicPr>
          <p:cNvPr id="242" name="Google Shape;242;p3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13075" y="3152204"/>
            <a:ext cx="1910574" cy="1273734"/>
          </a:xfrm>
          <a:prstGeom prst="rect">
            <a:avLst/>
          </a:prstGeom>
          <a:noFill/>
          <a:ln>
            <a:noFill/>
          </a:ln>
        </p:spPr>
      </p:pic>
      <p:pic>
        <p:nvPicPr>
          <p:cNvPr id="243" name="Google Shape;243;p34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514500" y="3152200"/>
            <a:ext cx="1910626" cy="1273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4" name="Google Shape;244;p34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4715975" y="1262975"/>
            <a:ext cx="1912062" cy="1274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5" name="Google Shape;245;p34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6918900" y="1262975"/>
            <a:ext cx="1910574" cy="127471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6" name="Google Shape;246;p34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4715975" y="3152200"/>
            <a:ext cx="1912050" cy="1274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7" name="Google Shape;247;p34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6918875" y="3151725"/>
            <a:ext cx="1912041" cy="1274700"/>
          </a:xfrm>
          <a:prstGeom prst="rect">
            <a:avLst/>
          </a:prstGeom>
          <a:noFill/>
          <a:ln>
            <a:noFill/>
          </a:ln>
        </p:spPr>
      </p:pic>
      <p:sp>
        <p:nvSpPr>
          <p:cNvPr id="248" name="Google Shape;248;p34"/>
          <p:cNvSpPr txBox="1"/>
          <p:nvPr/>
        </p:nvSpPr>
        <p:spPr>
          <a:xfrm>
            <a:off x="313050" y="2537675"/>
            <a:ext cx="19107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4182BA"/>
                </a:solidFill>
                <a:latin typeface="Ubuntu Medium"/>
                <a:ea typeface="Ubuntu Medium"/>
                <a:cs typeface="Ubuntu Medium"/>
                <a:sym typeface="Ubuntu Medium"/>
              </a:rPr>
              <a:t>Vanessa Acín</a:t>
            </a:r>
            <a:endParaRPr sz="1800">
              <a:solidFill>
                <a:srgbClr val="4182BA"/>
              </a:solidFill>
              <a:latin typeface="Ubuntu Medium"/>
              <a:ea typeface="Ubuntu Medium"/>
              <a:cs typeface="Ubuntu Medium"/>
              <a:sym typeface="Ubuntu Medium"/>
            </a:endParaRPr>
          </a:p>
        </p:txBody>
      </p:sp>
      <p:sp>
        <p:nvSpPr>
          <p:cNvPr id="249" name="Google Shape;249;p34"/>
          <p:cNvSpPr txBox="1"/>
          <p:nvPr/>
        </p:nvSpPr>
        <p:spPr>
          <a:xfrm>
            <a:off x="2514500" y="2537675"/>
            <a:ext cx="19107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4182BA"/>
                </a:solidFill>
                <a:latin typeface="Ubuntu Medium"/>
                <a:ea typeface="Ubuntu Medium"/>
                <a:cs typeface="Ubuntu Medium"/>
                <a:sym typeface="Ubuntu Medium"/>
              </a:rPr>
              <a:t>Esther Acción</a:t>
            </a:r>
            <a:endParaRPr sz="1800">
              <a:solidFill>
                <a:srgbClr val="4182BA"/>
              </a:solidFill>
              <a:latin typeface="Ubuntu Medium"/>
              <a:ea typeface="Ubuntu Medium"/>
              <a:cs typeface="Ubuntu Medium"/>
              <a:sym typeface="Ubuntu Medium"/>
            </a:endParaRPr>
          </a:p>
        </p:txBody>
      </p:sp>
      <p:sp>
        <p:nvSpPr>
          <p:cNvPr id="250" name="Google Shape;250;p34"/>
          <p:cNvSpPr txBox="1"/>
          <p:nvPr/>
        </p:nvSpPr>
        <p:spPr>
          <a:xfrm>
            <a:off x="4716638" y="2537677"/>
            <a:ext cx="19107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4182BA"/>
                </a:solidFill>
                <a:latin typeface="Ubuntu Medium"/>
                <a:ea typeface="Ubuntu Medium"/>
                <a:cs typeface="Ubuntu Medium"/>
                <a:sym typeface="Ubuntu Medium"/>
              </a:rPr>
              <a:t>Elena Planas</a:t>
            </a:r>
            <a:endParaRPr sz="1800">
              <a:solidFill>
                <a:srgbClr val="4182BA"/>
              </a:solidFill>
              <a:latin typeface="Ubuntu Medium"/>
              <a:ea typeface="Ubuntu Medium"/>
              <a:cs typeface="Ubuntu Medium"/>
              <a:sym typeface="Ubuntu Medium"/>
            </a:endParaRPr>
          </a:p>
        </p:txBody>
      </p:sp>
      <p:sp>
        <p:nvSpPr>
          <p:cNvPr id="251" name="Google Shape;251;p34"/>
          <p:cNvSpPr txBox="1"/>
          <p:nvPr/>
        </p:nvSpPr>
        <p:spPr>
          <a:xfrm>
            <a:off x="6918788" y="2539750"/>
            <a:ext cx="19107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4182BA"/>
                </a:solidFill>
                <a:latin typeface="Ubuntu Medium"/>
                <a:ea typeface="Ubuntu Medium"/>
                <a:cs typeface="Ubuntu Medium"/>
                <a:sym typeface="Ubuntu Medium"/>
              </a:rPr>
              <a:t>Jordi Casals</a:t>
            </a:r>
            <a:endParaRPr sz="1800">
              <a:solidFill>
                <a:srgbClr val="4182BA"/>
              </a:solidFill>
              <a:latin typeface="Ubuntu Medium"/>
              <a:ea typeface="Ubuntu Medium"/>
              <a:cs typeface="Ubuntu Medium"/>
              <a:sym typeface="Ubuntu Medium"/>
            </a:endParaRPr>
          </a:p>
        </p:txBody>
      </p:sp>
      <p:sp>
        <p:nvSpPr>
          <p:cNvPr id="252" name="Google Shape;252;p34"/>
          <p:cNvSpPr txBox="1"/>
          <p:nvPr/>
        </p:nvSpPr>
        <p:spPr>
          <a:xfrm>
            <a:off x="312950" y="4425950"/>
            <a:ext cx="19107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4182BA"/>
                </a:solidFill>
                <a:latin typeface="Ubuntu Medium"/>
                <a:ea typeface="Ubuntu Medium"/>
                <a:cs typeface="Ubuntu Medium"/>
                <a:sym typeface="Ubuntu Medium"/>
              </a:rPr>
              <a:t>Carles Acosta</a:t>
            </a:r>
            <a:endParaRPr sz="1800">
              <a:solidFill>
                <a:srgbClr val="4182BA"/>
              </a:solidFill>
              <a:latin typeface="Ubuntu Medium"/>
              <a:ea typeface="Ubuntu Medium"/>
              <a:cs typeface="Ubuntu Medium"/>
              <a:sym typeface="Ubuntu Medium"/>
            </a:endParaRPr>
          </a:p>
        </p:txBody>
      </p:sp>
      <p:sp>
        <p:nvSpPr>
          <p:cNvPr id="253" name="Google Shape;253;p34"/>
          <p:cNvSpPr txBox="1"/>
          <p:nvPr/>
        </p:nvSpPr>
        <p:spPr>
          <a:xfrm>
            <a:off x="2514850" y="4425950"/>
            <a:ext cx="19107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4182BA"/>
                </a:solidFill>
                <a:latin typeface="Ubuntu Medium"/>
                <a:ea typeface="Ubuntu Medium"/>
                <a:cs typeface="Ubuntu Medium"/>
                <a:sym typeface="Ubuntu Medium"/>
              </a:rPr>
              <a:t>Ricard Cruz</a:t>
            </a:r>
            <a:endParaRPr sz="1800">
              <a:solidFill>
                <a:srgbClr val="4182BA"/>
              </a:solidFill>
              <a:latin typeface="Ubuntu Medium"/>
              <a:ea typeface="Ubuntu Medium"/>
              <a:cs typeface="Ubuntu Medium"/>
              <a:sym typeface="Ubuntu Medium"/>
            </a:endParaRPr>
          </a:p>
        </p:txBody>
      </p:sp>
      <p:sp>
        <p:nvSpPr>
          <p:cNvPr id="254" name="Google Shape;254;p34"/>
          <p:cNvSpPr txBox="1"/>
          <p:nvPr/>
        </p:nvSpPr>
        <p:spPr>
          <a:xfrm>
            <a:off x="4716863" y="4425950"/>
            <a:ext cx="19107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4182BA"/>
                </a:solidFill>
                <a:latin typeface="Ubuntu Medium"/>
                <a:ea typeface="Ubuntu Medium"/>
                <a:cs typeface="Ubuntu Medium"/>
                <a:sym typeface="Ubuntu Medium"/>
              </a:rPr>
              <a:t>Jaime Priego</a:t>
            </a:r>
            <a:endParaRPr sz="1800">
              <a:solidFill>
                <a:srgbClr val="4182BA"/>
              </a:solidFill>
              <a:latin typeface="Ubuntu Medium"/>
              <a:ea typeface="Ubuntu Medium"/>
              <a:cs typeface="Ubuntu Medium"/>
              <a:sym typeface="Ubuntu Medium"/>
            </a:endParaRPr>
          </a:p>
        </p:txBody>
      </p:sp>
      <p:sp>
        <p:nvSpPr>
          <p:cNvPr id="255" name="Google Shape;255;p34"/>
          <p:cNvSpPr txBox="1"/>
          <p:nvPr/>
        </p:nvSpPr>
        <p:spPr>
          <a:xfrm>
            <a:off x="6918450" y="4425950"/>
            <a:ext cx="19107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4182BA"/>
                </a:solidFill>
                <a:latin typeface="Ubuntu Medium"/>
                <a:ea typeface="Ubuntu Medium"/>
                <a:cs typeface="Ubuntu Medium"/>
                <a:sym typeface="Ubuntu Medium"/>
              </a:rPr>
              <a:t>Dario Graña</a:t>
            </a:r>
            <a:endParaRPr sz="1800">
              <a:solidFill>
                <a:srgbClr val="4182BA"/>
              </a:solidFill>
              <a:latin typeface="Ubuntu Medium"/>
              <a:ea typeface="Ubuntu Medium"/>
              <a:cs typeface="Ubuntu Medium"/>
              <a:sym typeface="Ubuntu Medium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9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Google Shape;260;p35"/>
          <p:cNvSpPr txBox="1"/>
          <p:nvPr/>
        </p:nvSpPr>
        <p:spPr>
          <a:xfrm>
            <a:off x="8368652" y="4883613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1000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rPr>
              <a:t>‹#›</a:t>
            </a:fld>
            <a:endParaRPr sz="1000">
              <a:solidFill>
                <a:srgbClr val="FFFFFF"/>
              </a:solidFill>
              <a:latin typeface="Ubuntu"/>
              <a:ea typeface="Ubuntu"/>
              <a:cs typeface="Ubuntu"/>
              <a:sym typeface="Ubuntu"/>
            </a:endParaRPr>
          </a:p>
        </p:txBody>
      </p:sp>
      <p:sp>
        <p:nvSpPr>
          <p:cNvPr id="261" name="Google Shape;261;p35"/>
          <p:cNvSpPr txBox="1"/>
          <p:nvPr>
            <p:ph type="title"/>
          </p:nvPr>
        </p:nvSpPr>
        <p:spPr>
          <a:xfrm>
            <a:off x="1628025" y="62975"/>
            <a:ext cx="7204200" cy="594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2800">
                <a:solidFill>
                  <a:srgbClr val="007DC3"/>
                </a:solidFill>
                <a:latin typeface="Calibri"/>
                <a:ea typeface="Calibri"/>
                <a:cs typeface="Calibri"/>
                <a:sym typeface="Calibri"/>
              </a:rPr>
              <a:t>Preguntas y a</a:t>
            </a:r>
            <a:r>
              <a:rPr b="1" lang="en" sz="2800">
                <a:solidFill>
                  <a:srgbClr val="007DC3"/>
                </a:solidFill>
                <a:latin typeface="Calibri"/>
                <a:ea typeface="Calibri"/>
                <a:cs typeface="Calibri"/>
                <a:sym typeface="Calibri"/>
              </a:rPr>
              <a:t>gradecimientos</a:t>
            </a:r>
            <a:endParaRPr sz="2800">
              <a:solidFill>
                <a:srgbClr val="4182BA"/>
              </a:solidFill>
              <a:latin typeface="Ubuntu Medium"/>
              <a:ea typeface="Ubuntu Medium"/>
              <a:cs typeface="Ubuntu Medium"/>
              <a:sym typeface="Ubuntu Medium"/>
            </a:endParaRPr>
          </a:p>
        </p:txBody>
      </p:sp>
      <p:sp>
        <p:nvSpPr>
          <p:cNvPr id="262" name="Google Shape;262;p35"/>
          <p:cNvSpPr txBox="1"/>
          <p:nvPr/>
        </p:nvSpPr>
        <p:spPr>
          <a:xfrm>
            <a:off x="0" y="2102124"/>
            <a:ext cx="9144000" cy="205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b="1" lang="en" sz="1800">
                <a:latin typeface="Calibri"/>
                <a:ea typeface="Calibri"/>
                <a:cs typeface="Calibri"/>
                <a:sym typeface="Calibri"/>
              </a:rPr>
              <a:t>Co-financiado por el fondo de Recuperación y Resiliencia (España) con fondos de la Unión Europea NextGenerationEU</a:t>
            </a:r>
            <a:r>
              <a:rPr b="1" lang="en"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(PRTR-C17.I1) y por la Generalitat de Catalunya. Tambi</a:t>
            </a:r>
            <a:r>
              <a:rPr b="1" lang="en" sz="1800">
                <a:latin typeface="Calibri"/>
                <a:ea typeface="Calibri"/>
                <a:cs typeface="Calibri"/>
                <a:sym typeface="Calibri"/>
              </a:rPr>
              <a:t>én fue financiado por MICIU a través de PID2022-142604OB-C21/C22 y PID2020-113614RB-C21 que incluye fondos FEDER de la Unión Europea, la Generalitat de Catalunya bajo el contrato 2021 SGR 00574 y la Red Española de Supercomputación a través de fondos  DATA-2020-1-0039.</a:t>
            </a:r>
            <a:endParaRPr b="1" sz="180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63" name="Google Shape;263;p3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4206694"/>
            <a:ext cx="9144002" cy="785518"/>
          </a:xfrm>
          <a:prstGeom prst="rect">
            <a:avLst/>
          </a:prstGeom>
          <a:noFill/>
          <a:ln>
            <a:noFill/>
          </a:ln>
        </p:spPr>
      </p:pic>
      <p:sp>
        <p:nvSpPr>
          <p:cNvPr id="264" name="Google Shape;264;p35"/>
          <p:cNvSpPr txBox="1"/>
          <p:nvPr/>
        </p:nvSpPr>
        <p:spPr>
          <a:xfrm>
            <a:off x="3235175" y="1155400"/>
            <a:ext cx="2638800" cy="523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>
                <a:solidFill>
                  <a:srgbClr val="4182BA"/>
                </a:solidFill>
                <a:latin typeface="Ubuntu Medium"/>
                <a:ea typeface="Ubuntu Medium"/>
                <a:cs typeface="Ubuntu Medium"/>
                <a:sym typeface="Ubuntu Medium"/>
              </a:rPr>
              <a:t>¿Preguntas?</a:t>
            </a:r>
            <a:endParaRPr sz="2200">
              <a:solidFill>
                <a:srgbClr val="4182BA"/>
              </a:solidFill>
              <a:latin typeface="Ubuntu Medium"/>
              <a:ea typeface="Ubuntu Medium"/>
              <a:cs typeface="Ubuntu Medium"/>
              <a:sym typeface="Ubuntu Medium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8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p36"/>
          <p:cNvSpPr txBox="1"/>
          <p:nvPr/>
        </p:nvSpPr>
        <p:spPr>
          <a:xfrm>
            <a:off x="8368652" y="4883613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1000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rPr>
              <a:t>‹#›</a:t>
            </a:fld>
            <a:endParaRPr sz="1000">
              <a:solidFill>
                <a:srgbClr val="FFFFFF"/>
              </a:solidFill>
              <a:latin typeface="Ubuntu"/>
              <a:ea typeface="Ubuntu"/>
              <a:cs typeface="Ubuntu"/>
              <a:sym typeface="Ubuntu"/>
            </a:endParaRPr>
          </a:p>
        </p:txBody>
      </p:sp>
      <p:sp>
        <p:nvSpPr>
          <p:cNvPr id="270" name="Google Shape;270;p36"/>
          <p:cNvSpPr txBox="1"/>
          <p:nvPr>
            <p:ph idx="1" type="body"/>
          </p:nvPr>
        </p:nvSpPr>
        <p:spPr>
          <a:xfrm>
            <a:off x="313075" y="1259775"/>
            <a:ext cx="8519100" cy="2899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4182BA"/>
              </a:solidFill>
            </a:endParaRPr>
          </a:p>
        </p:txBody>
      </p:sp>
      <p:sp>
        <p:nvSpPr>
          <p:cNvPr id="271" name="Google Shape;271;p36"/>
          <p:cNvSpPr txBox="1"/>
          <p:nvPr>
            <p:ph type="title"/>
          </p:nvPr>
        </p:nvSpPr>
        <p:spPr>
          <a:xfrm>
            <a:off x="1628025" y="62975"/>
            <a:ext cx="7204200" cy="594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rgbClr val="4182BA"/>
              </a:solidFill>
              <a:latin typeface="Ubuntu Medium"/>
              <a:ea typeface="Ubuntu Medium"/>
              <a:cs typeface="Ubuntu Medium"/>
              <a:sym typeface="Ubuntu Medium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7"/>
          <p:cNvSpPr txBox="1"/>
          <p:nvPr/>
        </p:nvSpPr>
        <p:spPr>
          <a:xfrm>
            <a:off x="8368652" y="4883613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1000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rPr>
              <a:t>‹#›</a:t>
            </a:fld>
            <a:endParaRPr sz="1000">
              <a:solidFill>
                <a:srgbClr val="FFFFFF"/>
              </a:solidFill>
              <a:latin typeface="Ubuntu"/>
              <a:ea typeface="Ubuntu"/>
              <a:cs typeface="Ubuntu"/>
              <a:sym typeface="Ubuntu"/>
            </a:endParaRPr>
          </a:p>
        </p:txBody>
      </p:sp>
      <p:sp>
        <p:nvSpPr>
          <p:cNvPr id="86" name="Google Shape;86;p17"/>
          <p:cNvSpPr txBox="1"/>
          <p:nvPr>
            <p:ph idx="1" type="body"/>
          </p:nvPr>
        </p:nvSpPr>
        <p:spPr>
          <a:xfrm>
            <a:off x="313075" y="1259775"/>
            <a:ext cx="8519100" cy="2899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457200" rtl="0" algn="ctr">
              <a:spcBef>
                <a:spcPts val="100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4182BA"/>
                </a:solidFill>
                <a:latin typeface="Ubuntu Medium"/>
                <a:ea typeface="Ubuntu Medium"/>
                <a:cs typeface="Ubuntu Medium"/>
                <a:sym typeface="Ubuntu Medium"/>
              </a:rPr>
              <a:t>Sistema de almacenamiento unificado, distribuido y escalable</a:t>
            </a:r>
            <a:endParaRPr sz="1800">
              <a:solidFill>
                <a:srgbClr val="4182BA"/>
              </a:solidFill>
              <a:latin typeface="Ubuntu Medium"/>
              <a:ea typeface="Ubuntu Medium"/>
              <a:cs typeface="Ubuntu Medium"/>
              <a:sym typeface="Ubuntu Medium"/>
            </a:endParaRPr>
          </a:p>
          <a:p>
            <a:pPr indent="-342900" lvl="0" marL="2743200" rtl="0" algn="l">
              <a:spcBef>
                <a:spcPts val="1000"/>
              </a:spcBef>
              <a:spcAft>
                <a:spcPts val="0"/>
              </a:spcAft>
              <a:buClr>
                <a:srgbClr val="4182BA"/>
              </a:buClr>
              <a:buSzPts val="1800"/>
              <a:buFont typeface="Ubuntu Medium"/>
              <a:buChar char="➔"/>
            </a:pPr>
            <a:r>
              <a:rPr lang="en" sz="1800">
                <a:solidFill>
                  <a:srgbClr val="4182BA"/>
                </a:solidFill>
                <a:latin typeface="Ubuntu Medium"/>
                <a:ea typeface="Ubuntu Medium"/>
                <a:cs typeface="Ubuntu Medium"/>
                <a:sym typeface="Ubuntu Medium"/>
              </a:rPr>
              <a:t>Ficheros: Mediante CephFS</a:t>
            </a:r>
            <a:endParaRPr sz="1800">
              <a:solidFill>
                <a:srgbClr val="4182BA"/>
              </a:solidFill>
              <a:latin typeface="Ubuntu Medium"/>
              <a:ea typeface="Ubuntu Medium"/>
              <a:cs typeface="Ubuntu Medium"/>
              <a:sym typeface="Ubuntu Medium"/>
            </a:endParaRPr>
          </a:p>
          <a:p>
            <a:pPr indent="-342900" lvl="0" marL="2743200" rtl="0" algn="l">
              <a:spcBef>
                <a:spcPts val="0"/>
              </a:spcBef>
              <a:spcAft>
                <a:spcPts val="0"/>
              </a:spcAft>
              <a:buClr>
                <a:srgbClr val="4182BA"/>
              </a:buClr>
              <a:buSzPts val="1800"/>
              <a:buFont typeface="Ubuntu Medium"/>
              <a:buChar char="➔"/>
            </a:pPr>
            <a:r>
              <a:rPr lang="en" sz="1800">
                <a:solidFill>
                  <a:srgbClr val="4182BA"/>
                </a:solidFill>
                <a:latin typeface="Ubuntu Medium"/>
                <a:ea typeface="Ubuntu Medium"/>
                <a:cs typeface="Ubuntu Medium"/>
                <a:sym typeface="Ubuntu Medium"/>
              </a:rPr>
              <a:t>Bloques: Por medio de RBD</a:t>
            </a:r>
            <a:endParaRPr sz="1800">
              <a:solidFill>
                <a:srgbClr val="4182BA"/>
              </a:solidFill>
              <a:latin typeface="Ubuntu Medium"/>
              <a:ea typeface="Ubuntu Medium"/>
              <a:cs typeface="Ubuntu Medium"/>
              <a:sym typeface="Ubuntu Medium"/>
            </a:endParaRPr>
          </a:p>
          <a:p>
            <a:pPr indent="-342900" lvl="0" marL="2743200" rtl="0" algn="l">
              <a:spcBef>
                <a:spcPts val="0"/>
              </a:spcBef>
              <a:spcAft>
                <a:spcPts val="0"/>
              </a:spcAft>
              <a:buClr>
                <a:srgbClr val="4182BA"/>
              </a:buClr>
              <a:buSzPts val="1800"/>
              <a:buFont typeface="Ubuntu Medium"/>
              <a:buChar char="➔"/>
            </a:pPr>
            <a:r>
              <a:rPr lang="en" sz="1800">
                <a:solidFill>
                  <a:srgbClr val="4182BA"/>
                </a:solidFill>
                <a:latin typeface="Ubuntu Medium"/>
                <a:ea typeface="Ubuntu Medium"/>
                <a:cs typeface="Ubuntu Medium"/>
                <a:sym typeface="Ubuntu Medium"/>
              </a:rPr>
              <a:t>Objetos: A través de Rados Gateway (RGW)</a:t>
            </a:r>
            <a:endParaRPr sz="1800">
              <a:solidFill>
                <a:srgbClr val="4182BA"/>
              </a:solidFill>
              <a:latin typeface="Ubuntu Medium"/>
              <a:ea typeface="Ubuntu Medium"/>
              <a:cs typeface="Ubuntu Medium"/>
              <a:sym typeface="Ubuntu Medium"/>
            </a:endParaRPr>
          </a:p>
          <a:p>
            <a:pPr indent="0" lvl="0" marL="0" rtl="0" algn="ctr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4182BA"/>
              </a:solidFill>
              <a:latin typeface="Ubuntu Medium"/>
              <a:ea typeface="Ubuntu Medium"/>
              <a:cs typeface="Ubuntu Medium"/>
              <a:sym typeface="Ubuntu Medium"/>
            </a:endParaRPr>
          </a:p>
          <a:p>
            <a:pPr indent="0" lvl="0" marL="0" rtl="0" algn="ctr">
              <a:spcBef>
                <a:spcPts val="100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4182BA"/>
                </a:solidFill>
                <a:latin typeface="Ubuntu Medium"/>
                <a:ea typeface="Ubuntu Medium"/>
                <a:cs typeface="Ubuntu Medium"/>
                <a:sym typeface="Ubuntu Medium"/>
              </a:rPr>
              <a:t>Diseñado para evitar los puntos únicos de falla</a:t>
            </a:r>
            <a:endParaRPr sz="1800">
              <a:solidFill>
                <a:srgbClr val="4182BA"/>
              </a:solidFill>
              <a:latin typeface="Ubuntu Medium"/>
              <a:ea typeface="Ubuntu Medium"/>
              <a:cs typeface="Ubuntu Medium"/>
              <a:sym typeface="Ubuntu Medium"/>
            </a:endParaRPr>
          </a:p>
        </p:txBody>
      </p:sp>
      <p:sp>
        <p:nvSpPr>
          <p:cNvPr id="87" name="Google Shape;87;p17"/>
          <p:cNvSpPr txBox="1"/>
          <p:nvPr>
            <p:ph type="title"/>
          </p:nvPr>
        </p:nvSpPr>
        <p:spPr>
          <a:xfrm>
            <a:off x="1628025" y="62975"/>
            <a:ext cx="7204200" cy="594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>
                <a:solidFill>
                  <a:srgbClr val="4182BA"/>
                </a:solidFill>
                <a:latin typeface="Ubuntu Medium"/>
                <a:ea typeface="Ubuntu Medium"/>
                <a:cs typeface="Ubuntu Medium"/>
                <a:sym typeface="Ubuntu Medium"/>
              </a:rPr>
              <a:t>¿Qué es Ceph?</a:t>
            </a:r>
            <a:endParaRPr sz="2800">
              <a:solidFill>
                <a:srgbClr val="4182BA"/>
              </a:solidFill>
              <a:latin typeface="Ubuntu Medium"/>
              <a:ea typeface="Ubuntu Medium"/>
              <a:cs typeface="Ubuntu Medium"/>
              <a:sym typeface="Ubuntu Medium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18"/>
          <p:cNvSpPr txBox="1"/>
          <p:nvPr/>
        </p:nvSpPr>
        <p:spPr>
          <a:xfrm>
            <a:off x="8368652" y="4883613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1000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rPr>
              <a:t>‹#›</a:t>
            </a:fld>
            <a:endParaRPr sz="1000">
              <a:solidFill>
                <a:srgbClr val="FFFFFF"/>
              </a:solidFill>
              <a:latin typeface="Ubuntu"/>
              <a:ea typeface="Ubuntu"/>
              <a:cs typeface="Ubuntu"/>
              <a:sym typeface="Ubuntu"/>
            </a:endParaRPr>
          </a:p>
        </p:txBody>
      </p:sp>
      <p:sp>
        <p:nvSpPr>
          <p:cNvPr id="93" name="Google Shape;93;p18"/>
          <p:cNvSpPr txBox="1"/>
          <p:nvPr>
            <p:ph type="title"/>
          </p:nvPr>
        </p:nvSpPr>
        <p:spPr>
          <a:xfrm>
            <a:off x="1628025" y="62975"/>
            <a:ext cx="7204200" cy="594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>
                <a:solidFill>
                  <a:srgbClr val="4182BA"/>
                </a:solidFill>
                <a:latin typeface="Ubuntu Medium"/>
                <a:ea typeface="Ubuntu Medium"/>
                <a:cs typeface="Ubuntu Medium"/>
                <a:sym typeface="Ubuntu Medium"/>
              </a:rPr>
              <a:t>Infraestructura previa</a:t>
            </a:r>
            <a:endParaRPr sz="2800">
              <a:solidFill>
                <a:srgbClr val="4182BA"/>
              </a:solidFill>
              <a:latin typeface="Ubuntu Medium"/>
              <a:ea typeface="Ubuntu Medium"/>
              <a:cs typeface="Ubuntu Medium"/>
              <a:sym typeface="Ubuntu Medium"/>
            </a:endParaRPr>
          </a:p>
        </p:txBody>
      </p:sp>
      <p:pic>
        <p:nvPicPr>
          <p:cNvPr descr="elimina la nube nfs." id="94" name="Google Shape;94;p18"/>
          <p:cNvPicPr preferRelativeResize="0"/>
          <p:nvPr/>
        </p:nvPicPr>
        <p:blipFill rotWithShape="1">
          <a:blip r:embed="rId3">
            <a:alphaModFix/>
          </a:blip>
          <a:srcRect b="4407" l="3334" r="1146" t="18284"/>
          <a:stretch/>
        </p:blipFill>
        <p:spPr>
          <a:xfrm>
            <a:off x="4695325" y="2203720"/>
            <a:ext cx="4136900" cy="1883400"/>
          </a:xfrm>
          <a:prstGeom prst="rect">
            <a:avLst/>
          </a:prstGeom>
          <a:noFill/>
          <a:ln>
            <a:noFill/>
          </a:ln>
        </p:spPr>
      </p:pic>
      <p:sp>
        <p:nvSpPr>
          <p:cNvPr id="95" name="Google Shape;95;p18"/>
          <p:cNvSpPr txBox="1"/>
          <p:nvPr/>
        </p:nvSpPr>
        <p:spPr>
          <a:xfrm>
            <a:off x="5760125" y="1376332"/>
            <a:ext cx="20073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4182BA"/>
                </a:solidFill>
                <a:latin typeface="Ubuntu"/>
                <a:ea typeface="Ubuntu"/>
                <a:cs typeface="Ubuntu"/>
                <a:sym typeface="Ubuntu"/>
              </a:rPr>
              <a:t>Área Common</a:t>
            </a:r>
            <a:endParaRPr sz="1800">
              <a:solidFill>
                <a:srgbClr val="4182BA"/>
              </a:solidFill>
              <a:latin typeface="Ubuntu"/>
              <a:ea typeface="Ubuntu"/>
              <a:cs typeface="Ubuntu"/>
              <a:sym typeface="Ubuntu"/>
            </a:endParaRPr>
          </a:p>
        </p:txBody>
      </p:sp>
      <p:sp>
        <p:nvSpPr>
          <p:cNvPr id="96" name="Google Shape;96;p18"/>
          <p:cNvSpPr txBox="1"/>
          <p:nvPr/>
        </p:nvSpPr>
        <p:spPr>
          <a:xfrm>
            <a:off x="1116875" y="1376320"/>
            <a:ext cx="20073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4182BA"/>
                </a:solidFill>
                <a:latin typeface="Ubuntu"/>
                <a:ea typeface="Ubuntu"/>
                <a:cs typeface="Ubuntu"/>
                <a:sym typeface="Ubuntu"/>
              </a:rPr>
              <a:t>Área Scratch</a:t>
            </a:r>
            <a:endParaRPr sz="1800">
              <a:solidFill>
                <a:srgbClr val="4182BA"/>
              </a:solidFill>
              <a:latin typeface="Ubuntu"/>
              <a:ea typeface="Ubuntu"/>
              <a:cs typeface="Ubuntu"/>
              <a:sym typeface="Ubuntu"/>
            </a:endParaRPr>
          </a:p>
        </p:txBody>
      </p:sp>
      <p:grpSp>
        <p:nvGrpSpPr>
          <p:cNvPr id="97" name="Google Shape;97;p18"/>
          <p:cNvGrpSpPr/>
          <p:nvPr/>
        </p:nvGrpSpPr>
        <p:grpSpPr>
          <a:xfrm>
            <a:off x="663924" y="2203720"/>
            <a:ext cx="3141151" cy="1713199"/>
            <a:chOff x="663924" y="2203732"/>
            <a:chExt cx="3141151" cy="1713199"/>
          </a:xfrm>
        </p:grpSpPr>
        <p:pic>
          <p:nvPicPr>
            <p:cNvPr id="98" name="Google Shape;98;p18" title="Gemini_Generated_Image_eiy1hseiy1hseiy1.png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663924" y="2203732"/>
              <a:ext cx="3141151" cy="171319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https://ceph.io/assets/favicons/logo-meta-share.png" id="99" name="Google Shape;99;p18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2944790" y="2211570"/>
              <a:ext cx="845175" cy="1052525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19"/>
          <p:cNvSpPr txBox="1"/>
          <p:nvPr/>
        </p:nvSpPr>
        <p:spPr>
          <a:xfrm>
            <a:off x="8368652" y="4883613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1000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rPr>
              <a:t>‹#›</a:t>
            </a:fld>
            <a:endParaRPr sz="1000">
              <a:solidFill>
                <a:srgbClr val="FFFFFF"/>
              </a:solidFill>
              <a:latin typeface="Ubuntu"/>
              <a:ea typeface="Ubuntu"/>
              <a:cs typeface="Ubuntu"/>
              <a:sym typeface="Ubuntu"/>
            </a:endParaRPr>
          </a:p>
        </p:txBody>
      </p:sp>
      <p:sp>
        <p:nvSpPr>
          <p:cNvPr id="105" name="Google Shape;105;p19"/>
          <p:cNvSpPr txBox="1"/>
          <p:nvPr>
            <p:ph type="title"/>
          </p:nvPr>
        </p:nvSpPr>
        <p:spPr>
          <a:xfrm>
            <a:off x="1628025" y="62975"/>
            <a:ext cx="7204200" cy="594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>
                <a:solidFill>
                  <a:srgbClr val="4182BA"/>
                </a:solidFill>
                <a:latin typeface="Ubuntu Medium"/>
                <a:ea typeface="Ubuntu Medium"/>
                <a:cs typeface="Ubuntu Medium"/>
                <a:sym typeface="Ubuntu Medium"/>
              </a:rPr>
              <a:t>Problemas del esquema zfs+nfs</a:t>
            </a:r>
            <a:endParaRPr sz="2800">
              <a:solidFill>
                <a:srgbClr val="4182BA"/>
              </a:solidFill>
              <a:latin typeface="Ubuntu Medium"/>
              <a:ea typeface="Ubuntu Medium"/>
              <a:cs typeface="Ubuntu Medium"/>
              <a:sym typeface="Ubuntu Medium"/>
            </a:endParaRPr>
          </a:p>
        </p:txBody>
      </p:sp>
      <p:sp>
        <p:nvSpPr>
          <p:cNvPr id="106" name="Google Shape;106;p19"/>
          <p:cNvSpPr txBox="1"/>
          <p:nvPr/>
        </p:nvSpPr>
        <p:spPr>
          <a:xfrm>
            <a:off x="336275" y="1101635"/>
            <a:ext cx="8546100" cy="1708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4182BA"/>
              </a:buClr>
              <a:buSzPts val="1800"/>
              <a:buFont typeface="Ubuntu Medium"/>
              <a:buChar char="-"/>
            </a:pPr>
            <a:r>
              <a:rPr lang="en" sz="1800">
                <a:solidFill>
                  <a:srgbClr val="4182BA"/>
                </a:solidFill>
                <a:latin typeface="Ubuntu Medium"/>
                <a:ea typeface="Ubuntu Medium"/>
                <a:cs typeface="Ubuntu Medium"/>
                <a:sym typeface="Ubuntu Medium"/>
              </a:rPr>
              <a:t>Administración de la capacidad de almacenamiento</a:t>
            </a:r>
            <a:endParaRPr sz="1800">
              <a:solidFill>
                <a:srgbClr val="4182BA"/>
              </a:solidFill>
              <a:latin typeface="Ubuntu Medium"/>
              <a:ea typeface="Ubuntu Medium"/>
              <a:cs typeface="Ubuntu Medium"/>
              <a:sym typeface="Ubuntu Medium"/>
            </a:endParaRPr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4182BA"/>
              </a:buClr>
              <a:buSzPts val="1800"/>
              <a:buFont typeface="Ubuntu Medium"/>
              <a:buChar char="-"/>
            </a:pPr>
            <a:r>
              <a:rPr lang="en" sz="1800">
                <a:solidFill>
                  <a:srgbClr val="4182BA"/>
                </a:solidFill>
                <a:latin typeface="Ubuntu Medium"/>
                <a:ea typeface="Ubuntu Medium"/>
                <a:cs typeface="Ubuntu Medium"/>
                <a:sym typeface="Ubuntu Medium"/>
              </a:rPr>
              <a:t>Administración de los backups</a:t>
            </a:r>
            <a:endParaRPr sz="1800">
              <a:solidFill>
                <a:srgbClr val="4182BA"/>
              </a:solidFill>
              <a:latin typeface="Ubuntu Medium"/>
              <a:ea typeface="Ubuntu Medium"/>
              <a:cs typeface="Ubuntu Medium"/>
              <a:sym typeface="Ubuntu Medium"/>
            </a:endParaRPr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4182BA"/>
              </a:buClr>
              <a:buSzPts val="1800"/>
              <a:buFont typeface="Ubuntu Medium"/>
              <a:buChar char="-"/>
            </a:pPr>
            <a:r>
              <a:rPr lang="en" sz="1800">
                <a:solidFill>
                  <a:srgbClr val="4182BA"/>
                </a:solidFill>
                <a:latin typeface="Ubuntu Medium"/>
                <a:ea typeface="Ubuntu Medium"/>
                <a:cs typeface="Ubuntu Medium"/>
                <a:sym typeface="Ubuntu Medium"/>
              </a:rPr>
              <a:t>Saturación de los puertos de red y discos</a:t>
            </a:r>
            <a:endParaRPr sz="1800">
              <a:solidFill>
                <a:srgbClr val="4182BA"/>
              </a:solidFill>
              <a:latin typeface="Ubuntu Medium"/>
              <a:ea typeface="Ubuntu Medium"/>
              <a:cs typeface="Ubuntu Medium"/>
              <a:sym typeface="Ubuntu Medium"/>
            </a:endParaRPr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4182BA"/>
              </a:buClr>
              <a:buSzPts val="1800"/>
              <a:buFont typeface="Ubuntu Medium"/>
              <a:buChar char="-"/>
            </a:pPr>
            <a:r>
              <a:rPr lang="en" sz="1800">
                <a:solidFill>
                  <a:srgbClr val="4182BA"/>
                </a:solidFill>
                <a:latin typeface="Ubuntu Medium"/>
                <a:ea typeface="Ubuntu Medium"/>
                <a:cs typeface="Ubuntu Medium"/>
                <a:sym typeface="Ubuntu Medium"/>
              </a:rPr>
              <a:t>Renovación del equipamiento</a:t>
            </a:r>
            <a:endParaRPr sz="1800">
              <a:solidFill>
                <a:srgbClr val="4182BA"/>
              </a:solidFill>
              <a:latin typeface="Ubuntu Medium"/>
              <a:ea typeface="Ubuntu Medium"/>
              <a:cs typeface="Ubuntu Medium"/>
              <a:sym typeface="Ubuntu Medium"/>
            </a:endParaRPr>
          </a:p>
        </p:txBody>
      </p:sp>
      <p:pic>
        <p:nvPicPr>
          <p:cNvPr descr="HDD Hard Drives data storage side by side with silver light color" id="107" name="Google Shape;107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829325" y="3260688"/>
            <a:ext cx="1990074" cy="1280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8" name="Google Shape;108;p19" title="automation_11276599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113200" y="3260688"/>
            <a:ext cx="1280850" cy="1280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9" name="Google Shape;109;p19" title="computer_3598191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101100" y="3183900"/>
            <a:ext cx="1434426" cy="14344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20"/>
          <p:cNvSpPr txBox="1"/>
          <p:nvPr/>
        </p:nvSpPr>
        <p:spPr>
          <a:xfrm>
            <a:off x="8368652" y="4883613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1000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rPr>
              <a:t>‹#›</a:t>
            </a:fld>
            <a:endParaRPr sz="1000">
              <a:solidFill>
                <a:srgbClr val="FFFFFF"/>
              </a:solidFill>
              <a:latin typeface="Ubuntu"/>
              <a:ea typeface="Ubuntu"/>
              <a:cs typeface="Ubuntu"/>
              <a:sym typeface="Ubuntu"/>
            </a:endParaRPr>
          </a:p>
        </p:txBody>
      </p:sp>
      <p:sp>
        <p:nvSpPr>
          <p:cNvPr id="115" name="Google Shape;115;p20"/>
          <p:cNvSpPr txBox="1"/>
          <p:nvPr>
            <p:ph type="title"/>
          </p:nvPr>
        </p:nvSpPr>
        <p:spPr>
          <a:xfrm>
            <a:off x="1628025" y="62975"/>
            <a:ext cx="7204200" cy="594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800">
                <a:solidFill>
                  <a:srgbClr val="4182BA"/>
                </a:solidFill>
                <a:latin typeface="Ubuntu Medium"/>
                <a:ea typeface="Ubuntu Medium"/>
                <a:cs typeface="Ubuntu Medium"/>
                <a:sym typeface="Ubuntu Medium"/>
              </a:rPr>
              <a:t>¿Por qué migramos a Ceph?</a:t>
            </a:r>
            <a:endParaRPr sz="2800">
              <a:solidFill>
                <a:srgbClr val="4182BA"/>
              </a:solidFill>
              <a:latin typeface="Ubuntu Medium"/>
              <a:ea typeface="Ubuntu Medium"/>
              <a:cs typeface="Ubuntu Medium"/>
              <a:sym typeface="Ubuntu Medium"/>
            </a:endParaRPr>
          </a:p>
        </p:txBody>
      </p:sp>
      <p:pic>
        <p:nvPicPr>
          <p:cNvPr descr="https://ceph.io/assets/favicons/logo-meta-share.png" id="116" name="Google Shape;116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57706" y="2511657"/>
            <a:ext cx="2004894" cy="2496775"/>
          </a:xfrm>
          <a:prstGeom prst="rect">
            <a:avLst/>
          </a:prstGeom>
          <a:noFill/>
          <a:ln>
            <a:noFill/>
          </a:ln>
        </p:spPr>
      </p:pic>
      <p:sp>
        <p:nvSpPr>
          <p:cNvPr id="117" name="Google Shape;117;p20"/>
          <p:cNvSpPr txBox="1"/>
          <p:nvPr/>
        </p:nvSpPr>
        <p:spPr>
          <a:xfrm>
            <a:off x="1466550" y="848350"/>
            <a:ext cx="6210900" cy="1877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rgbClr val="4182BA"/>
                </a:solidFill>
                <a:latin typeface="Ubuntu Medium"/>
                <a:ea typeface="Ubuntu Medium"/>
                <a:cs typeface="Ubuntu Medium"/>
                <a:sym typeface="Ubuntu Medium"/>
              </a:rPr>
              <a:t>Mejora la administración del almacenamiento</a:t>
            </a:r>
            <a:endParaRPr sz="2000">
              <a:solidFill>
                <a:srgbClr val="4182BA"/>
              </a:solidFill>
              <a:latin typeface="Ubuntu Medium"/>
              <a:ea typeface="Ubuntu Medium"/>
              <a:cs typeface="Ubuntu Medium"/>
              <a:sym typeface="Ubuntu Medium"/>
            </a:endParaRPr>
          </a:p>
          <a:p>
            <a:pPr indent="0" lvl="0" marL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rgbClr val="4182BA"/>
                </a:solidFill>
                <a:latin typeface="Ubuntu Medium"/>
                <a:ea typeface="Ubuntu Medium"/>
                <a:cs typeface="Ubuntu Medium"/>
                <a:sym typeface="Ubuntu Medium"/>
              </a:rPr>
              <a:t>Distribuye la carga</a:t>
            </a:r>
            <a:endParaRPr sz="2000">
              <a:solidFill>
                <a:srgbClr val="4182BA"/>
              </a:solidFill>
              <a:latin typeface="Ubuntu Medium"/>
              <a:ea typeface="Ubuntu Medium"/>
              <a:cs typeface="Ubuntu Medium"/>
              <a:sym typeface="Ubuntu Medium"/>
            </a:endParaRPr>
          </a:p>
          <a:p>
            <a:pPr indent="0" lvl="0" marL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000">
                <a:solidFill>
                  <a:srgbClr val="4182BA"/>
                </a:solidFill>
                <a:latin typeface="Ubuntu Medium"/>
                <a:ea typeface="Ubuntu Medium"/>
                <a:cs typeface="Ubuntu Medium"/>
                <a:sym typeface="Ubuntu Medium"/>
              </a:rPr>
              <a:t>Escala horizontalmente</a:t>
            </a:r>
            <a:endParaRPr sz="2000">
              <a:solidFill>
                <a:srgbClr val="4182BA"/>
              </a:solidFill>
              <a:latin typeface="Ubuntu Medium"/>
              <a:ea typeface="Ubuntu Medium"/>
              <a:cs typeface="Ubuntu Medium"/>
              <a:sym typeface="Ubuntu Medium"/>
            </a:endParaRPr>
          </a:p>
          <a:p>
            <a:pPr indent="0" lvl="0" marL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rgbClr val="4182BA"/>
                </a:solidFill>
                <a:latin typeface="Ubuntu Medium"/>
                <a:ea typeface="Ubuntu Medium"/>
                <a:cs typeface="Ubuntu Medium"/>
                <a:sym typeface="Ubuntu Medium"/>
              </a:rPr>
              <a:t>Unifica los backups</a:t>
            </a:r>
            <a:endParaRPr sz="2000">
              <a:solidFill>
                <a:srgbClr val="4182BA"/>
              </a:solidFill>
              <a:latin typeface="Ubuntu Medium"/>
              <a:ea typeface="Ubuntu Medium"/>
              <a:cs typeface="Ubuntu Medium"/>
              <a:sym typeface="Ubuntu Medium"/>
            </a:endParaRPr>
          </a:p>
        </p:txBody>
      </p:sp>
      <p:grpSp>
        <p:nvGrpSpPr>
          <p:cNvPr id="118" name="Google Shape;118;p20"/>
          <p:cNvGrpSpPr/>
          <p:nvPr/>
        </p:nvGrpSpPr>
        <p:grpSpPr>
          <a:xfrm>
            <a:off x="7306151" y="2881400"/>
            <a:ext cx="1266350" cy="2061750"/>
            <a:chOff x="7067626" y="2881400"/>
            <a:chExt cx="1266350" cy="2061750"/>
          </a:xfrm>
        </p:grpSpPr>
        <p:pic>
          <p:nvPicPr>
            <p:cNvPr id="119" name="Google Shape;119;p20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7067626" y="2881400"/>
              <a:ext cx="1266350" cy="126635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0" name="Google Shape;120;p20"/>
            <p:cNvSpPr txBox="1"/>
            <p:nvPr/>
          </p:nvSpPr>
          <p:spPr>
            <a:xfrm>
              <a:off x="7164100" y="4204250"/>
              <a:ext cx="1073400" cy="738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>
                  <a:solidFill>
                    <a:schemeClr val="dk2"/>
                  </a:solidFill>
                  <a:latin typeface="Urbanist Medium"/>
                  <a:ea typeface="Urbanist Medium"/>
                  <a:cs typeface="Urbanist Medium"/>
                  <a:sym typeface="Urbanist Medium"/>
                </a:rPr>
                <a:t>Restic</a:t>
              </a:r>
              <a:br>
                <a:rPr lang="en" sz="1800">
                  <a:solidFill>
                    <a:schemeClr val="dk2"/>
                  </a:solidFill>
                  <a:latin typeface="Urbanist Medium"/>
                  <a:ea typeface="Urbanist Medium"/>
                  <a:cs typeface="Urbanist Medium"/>
                  <a:sym typeface="Urbanist Medium"/>
                </a:rPr>
              </a:br>
              <a:r>
                <a:rPr lang="en" sz="1800">
                  <a:solidFill>
                    <a:schemeClr val="dk2"/>
                  </a:solidFill>
                  <a:latin typeface="Urbanist Medium"/>
                  <a:ea typeface="Urbanist Medium"/>
                  <a:cs typeface="Urbanist Medium"/>
                  <a:sym typeface="Urbanist Medium"/>
                </a:rPr>
                <a:t>Backup</a:t>
              </a:r>
              <a:endParaRPr sz="1800">
                <a:solidFill>
                  <a:schemeClr val="dk2"/>
                </a:solidFill>
                <a:latin typeface="Urbanist Medium"/>
                <a:ea typeface="Urbanist Medium"/>
                <a:cs typeface="Urbanist Medium"/>
                <a:sym typeface="Urbanist Medium"/>
              </a:endParaRPr>
            </a:p>
          </p:txBody>
        </p:sp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21"/>
          <p:cNvSpPr txBox="1"/>
          <p:nvPr/>
        </p:nvSpPr>
        <p:spPr>
          <a:xfrm>
            <a:off x="8368652" y="4883613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1000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rPr>
              <a:t>‹#›</a:t>
            </a:fld>
            <a:endParaRPr sz="1000">
              <a:solidFill>
                <a:srgbClr val="FFFFFF"/>
              </a:solidFill>
              <a:latin typeface="Ubuntu"/>
              <a:ea typeface="Ubuntu"/>
              <a:cs typeface="Ubuntu"/>
              <a:sym typeface="Ubuntu"/>
            </a:endParaRPr>
          </a:p>
        </p:txBody>
      </p:sp>
      <p:sp>
        <p:nvSpPr>
          <p:cNvPr id="126" name="Google Shape;126;p21"/>
          <p:cNvSpPr txBox="1"/>
          <p:nvPr>
            <p:ph type="title"/>
          </p:nvPr>
        </p:nvSpPr>
        <p:spPr>
          <a:xfrm>
            <a:off x="1628025" y="62975"/>
            <a:ext cx="7204200" cy="594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>
                <a:solidFill>
                  <a:srgbClr val="4182BA"/>
                </a:solidFill>
                <a:latin typeface="Ubuntu Medium"/>
                <a:ea typeface="Ubuntu Medium"/>
                <a:cs typeface="Ubuntu Medium"/>
                <a:sym typeface="Ubuntu Medium"/>
              </a:rPr>
              <a:t>Desv</a:t>
            </a:r>
            <a:r>
              <a:rPr lang="en" sz="2800">
                <a:solidFill>
                  <a:srgbClr val="4182BA"/>
                </a:solidFill>
                <a:latin typeface="Ubuntu Medium"/>
                <a:ea typeface="Ubuntu Medium"/>
                <a:cs typeface="Ubuntu Medium"/>
                <a:sym typeface="Ubuntu Medium"/>
              </a:rPr>
              <a:t>entajas del cambio a Ceph</a:t>
            </a:r>
            <a:endParaRPr sz="2800">
              <a:solidFill>
                <a:srgbClr val="4182BA"/>
              </a:solidFill>
              <a:latin typeface="Ubuntu Medium"/>
              <a:ea typeface="Ubuntu Medium"/>
              <a:cs typeface="Ubuntu Medium"/>
              <a:sym typeface="Ubuntu Medium"/>
            </a:endParaRPr>
          </a:p>
        </p:txBody>
      </p:sp>
      <p:sp>
        <p:nvSpPr>
          <p:cNvPr id="127" name="Google Shape;127;p21"/>
          <p:cNvSpPr txBox="1"/>
          <p:nvPr/>
        </p:nvSpPr>
        <p:spPr>
          <a:xfrm>
            <a:off x="1628025" y="1036575"/>
            <a:ext cx="6740700" cy="1108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45720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000">
                <a:solidFill>
                  <a:srgbClr val="4182BA"/>
                </a:solidFill>
                <a:latin typeface="Ubuntu"/>
                <a:ea typeface="Ubuntu"/>
                <a:cs typeface="Ubuntu"/>
                <a:sym typeface="Ubuntu"/>
              </a:rPr>
              <a:t>Compresión</a:t>
            </a:r>
            <a:br>
              <a:rPr lang="en" sz="2000">
                <a:solidFill>
                  <a:srgbClr val="4182BA"/>
                </a:solidFill>
                <a:latin typeface="Ubuntu Medium"/>
                <a:ea typeface="Ubuntu Medium"/>
                <a:cs typeface="Ubuntu Medium"/>
                <a:sym typeface="Ubuntu Medium"/>
              </a:rPr>
            </a:br>
            <a:r>
              <a:rPr lang="en" sz="2000">
                <a:solidFill>
                  <a:srgbClr val="4182BA"/>
                </a:solidFill>
                <a:latin typeface="Ubuntu Medium"/>
                <a:ea typeface="Ubuntu Medium"/>
                <a:cs typeface="Ubuntu Medium"/>
                <a:sym typeface="Ubuntu Medium"/>
              </a:rPr>
              <a:t>ZFS implenta c</a:t>
            </a:r>
            <a:r>
              <a:rPr lang="en" sz="2000">
                <a:solidFill>
                  <a:srgbClr val="4182BA"/>
                </a:solidFill>
                <a:latin typeface="Ubuntu Medium"/>
                <a:ea typeface="Ubuntu Medium"/>
                <a:cs typeface="Ubuntu Medium"/>
                <a:sym typeface="Ubuntu Medium"/>
              </a:rPr>
              <a:t>o</a:t>
            </a:r>
            <a:r>
              <a:rPr lang="en" sz="2000">
                <a:solidFill>
                  <a:srgbClr val="4182BA"/>
                </a:solidFill>
                <a:latin typeface="Ubuntu Medium"/>
                <a:ea typeface="Ubuntu Medium"/>
                <a:cs typeface="Ubuntu Medium"/>
                <a:sym typeface="Ubuntu Medium"/>
              </a:rPr>
              <a:t>mpresión con LZ4/zstd entre otros CephFS no dispone de compresión</a:t>
            </a:r>
            <a:endParaRPr sz="2000">
              <a:solidFill>
                <a:srgbClr val="4182BA"/>
              </a:solidFill>
              <a:latin typeface="Ubuntu Medium"/>
              <a:ea typeface="Ubuntu Medium"/>
              <a:cs typeface="Ubuntu Medium"/>
              <a:sym typeface="Ubuntu Medium"/>
            </a:endParaRPr>
          </a:p>
        </p:txBody>
      </p:sp>
      <p:pic>
        <p:nvPicPr>
          <p:cNvPr id="128" name="Google Shape;128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90725" y="2324100"/>
            <a:ext cx="1057275" cy="1057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9" name="Google Shape;129;p2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66913" y="1038225"/>
            <a:ext cx="1104900" cy="1104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0" name="Google Shape;130;p2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90725" y="3629025"/>
            <a:ext cx="1104876" cy="1104876"/>
          </a:xfrm>
          <a:prstGeom prst="rect">
            <a:avLst/>
          </a:prstGeom>
          <a:noFill/>
          <a:ln>
            <a:noFill/>
          </a:ln>
        </p:spPr>
      </p:pic>
      <p:sp>
        <p:nvSpPr>
          <p:cNvPr id="131" name="Google Shape;131;p21"/>
          <p:cNvSpPr txBox="1"/>
          <p:nvPr/>
        </p:nvSpPr>
        <p:spPr>
          <a:xfrm>
            <a:off x="1628025" y="3627375"/>
            <a:ext cx="6740700" cy="1108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45720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2000">
                <a:solidFill>
                  <a:srgbClr val="4182BA"/>
                </a:solidFill>
                <a:latin typeface="Ubuntu"/>
                <a:ea typeface="Ubuntu"/>
                <a:cs typeface="Ubuntu"/>
                <a:sym typeface="Ubuntu"/>
              </a:rPr>
              <a:t>Costos</a:t>
            </a:r>
            <a:endParaRPr b="1" sz="2000">
              <a:solidFill>
                <a:srgbClr val="4182BA"/>
              </a:solidFill>
              <a:latin typeface="Ubuntu"/>
              <a:ea typeface="Ubuntu"/>
              <a:cs typeface="Ubuntu"/>
              <a:sym typeface="Ubuntu"/>
            </a:endParaRPr>
          </a:p>
          <a:p>
            <a:pPr indent="0" lvl="0" marL="45720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000">
                <a:solidFill>
                  <a:srgbClr val="4182BA"/>
                </a:solidFill>
                <a:latin typeface="Ubuntu Medium"/>
                <a:ea typeface="Ubuntu Medium"/>
                <a:cs typeface="Ubuntu Medium"/>
                <a:sym typeface="Ubuntu Medium"/>
              </a:rPr>
              <a:t>Montar una plataforma pequeña es más caro que el equivalente con zfs+nfs</a:t>
            </a:r>
            <a:endParaRPr sz="1800">
              <a:solidFill>
                <a:schemeClr val="dk2"/>
              </a:solidFill>
            </a:endParaRPr>
          </a:p>
        </p:txBody>
      </p:sp>
      <p:sp>
        <p:nvSpPr>
          <p:cNvPr id="132" name="Google Shape;132;p21"/>
          <p:cNvSpPr txBox="1"/>
          <p:nvPr/>
        </p:nvSpPr>
        <p:spPr>
          <a:xfrm>
            <a:off x="1628025" y="2298638"/>
            <a:ext cx="6740700" cy="1108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45720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2000">
                <a:solidFill>
                  <a:srgbClr val="4182BA"/>
                </a:solidFill>
                <a:latin typeface="Ubuntu"/>
                <a:ea typeface="Ubuntu"/>
                <a:cs typeface="Ubuntu"/>
                <a:sym typeface="Ubuntu"/>
              </a:rPr>
              <a:t>Backups</a:t>
            </a:r>
            <a:endParaRPr b="1" sz="2000">
              <a:solidFill>
                <a:srgbClr val="4182BA"/>
              </a:solidFill>
              <a:latin typeface="Ubuntu"/>
              <a:ea typeface="Ubuntu"/>
              <a:cs typeface="Ubuntu"/>
              <a:sym typeface="Ubuntu"/>
            </a:endParaRPr>
          </a:p>
          <a:p>
            <a:pPr indent="0" lvl="0" marL="45720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000">
                <a:solidFill>
                  <a:srgbClr val="4182BA"/>
                </a:solidFill>
                <a:latin typeface="Ubuntu Medium"/>
                <a:ea typeface="Ubuntu Medium"/>
                <a:cs typeface="Ubuntu Medium"/>
                <a:sym typeface="Ubuntu Medium"/>
              </a:rPr>
              <a:t>Generar un snapshot es más rápido que recorrer el sistema de ficheros</a:t>
            </a:r>
            <a:endParaRPr sz="180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22"/>
          <p:cNvSpPr txBox="1"/>
          <p:nvPr/>
        </p:nvSpPr>
        <p:spPr>
          <a:xfrm>
            <a:off x="8368652" y="4883613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1000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rPr>
              <a:t>‹#›</a:t>
            </a:fld>
            <a:endParaRPr sz="1000">
              <a:solidFill>
                <a:srgbClr val="FFFFFF"/>
              </a:solidFill>
              <a:latin typeface="Ubuntu"/>
              <a:ea typeface="Ubuntu"/>
              <a:cs typeface="Ubuntu"/>
              <a:sym typeface="Ubuntu"/>
            </a:endParaRPr>
          </a:p>
        </p:txBody>
      </p:sp>
      <p:sp>
        <p:nvSpPr>
          <p:cNvPr id="138" name="Google Shape;138;p22"/>
          <p:cNvSpPr txBox="1"/>
          <p:nvPr>
            <p:ph type="title"/>
          </p:nvPr>
        </p:nvSpPr>
        <p:spPr>
          <a:xfrm>
            <a:off x="1628025" y="62975"/>
            <a:ext cx="7204200" cy="594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>
                <a:solidFill>
                  <a:srgbClr val="4182BA"/>
                </a:solidFill>
                <a:latin typeface="Ubuntu Medium"/>
                <a:ea typeface="Ubuntu Medium"/>
                <a:cs typeface="Ubuntu Medium"/>
                <a:sym typeface="Ubuntu Medium"/>
              </a:rPr>
              <a:t>Infraestructura de Ceph@PIC</a:t>
            </a:r>
            <a:endParaRPr sz="2800">
              <a:solidFill>
                <a:srgbClr val="4182BA"/>
              </a:solidFill>
              <a:latin typeface="Ubuntu Medium"/>
              <a:ea typeface="Ubuntu Medium"/>
              <a:cs typeface="Ubuntu Medium"/>
              <a:sym typeface="Ubuntu Medium"/>
            </a:endParaRPr>
          </a:p>
        </p:txBody>
      </p:sp>
      <p:pic>
        <p:nvPicPr>
          <p:cNvPr descr="image.png" id="139" name="Google Shape;139;p2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59925" y="982678"/>
            <a:ext cx="548700" cy="548750"/>
          </a:xfrm>
          <a:prstGeom prst="rect">
            <a:avLst/>
          </a:prstGeom>
          <a:noFill/>
          <a:ln>
            <a:noFill/>
          </a:ln>
        </p:spPr>
      </p:pic>
      <p:sp>
        <p:nvSpPr>
          <p:cNvPr id="140" name="Google Shape;140;p22"/>
          <p:cNvSpPr txBox="1"/>
          <p:nvPr/>
        </p:nvSpPr>
        <p:spPr>
          <a:xfrm>
            <a:off x="258225" y="1752140"/>
            <a:ext cx="2552100" cy="1569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1" lang="en" sz="1800">
                <a:solidFill>
                  <a:srgbClr val="4182BA"/>
                </a:solidFill>
                <a:latin typeface="Ubuntu"/>
                <a:ea typeface="Ubuntu"/>
                <a:cs typeface="Ubuntu"/>
                <a:sym typeface="Ubuntu"/>
              </a:rPr>
              <a:t>Ceph02: CephFS &amp; RBD</a:t>
            </a:r>
            <a:endParaRPr b="1" sz="1800">
              <a:solidFill>
                <a:srgbClr val="4182BA"/>
              </a:solidFill>
              <a:latin typeface="Ubuntu"/>
              <a:ea typeface="Ubuntu"/>
              <a:cs typeface="Ubuntu"/>
              <a:sym typeface="Ubuntu"/>
            </a:endParaRPr>
          </a:p>
          <a:p>
            <a:pPr indent="-3238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82BA"/>
              </a:buClr>
              <a:buSzPts val="1500"/>
              <a:buFont typeface="Ubuntu Medium"/>
              <a:buChar char="●"/>
            </a:pPr>
            <a:r>
              <a:rPr lang="en" sz="1500">
                <a:solidFill>
                  <a:srgbClr val="4182BA"/>
                </a:solidFill>
                <a:latin typeface="Ubuntu Medium"/>
                <a:ea typeface="Ubuntu Medium"/>
                <a:cs typeface="Ubuntu Medium"/>
                <a:sym typeface="Ubuntu Medium"/>
              </a:rPr>
              <a:t>Capacidad </a:t>
            </a:r>
            <a:r>
              <a:rPr lang="en" sz="1500">
                <a:solidFill>
                  <a:srgbClr val="4182BA"/>
                </a:solidFill>
                <a:latin typeface="Ubuntu Medium"/>
                <a:ea typeface="Ubuntu Medium"/>
                <a:cs typeface="Ubuntu Medium"/>
                <a:sym typeface="Ubuntu Medium"/>
              </a:rPr>
              <a:t>bruta</a:t>
            </a:r>
            <a:r>
              <a:rPr lang="en" sz="1500">
                <a:solidFill>
                  <a:srgbClr val="4182BA"/>
                </a:solidFill>
                <a:latin typeface="Ubuntu Medium"/>
                <a:ea typeface="Ubuntu Medium"/>
                <a:cs typeface="Ubuntu Medium"/>
                <a:sym typeface="Ubuntu Medium"/>
              </a:rPr>
              <a:t>: 11PB</a:t>
            </a:r>
            <a:endParaRPr sz="1500">
              <a:solidFill>
                <a:srgbClr val="4182BA"/>
              </a:solidFill>
              <a:latin typeface="Ubuntu Medium"/>
              <a:ea typeface="Ubuntu Medium"/>
              <a:cs typeface="Ubuntu Medium"/>
              <a:sym typeface="Ubuntu Medium"/>
            </a:endParaRPr>
          </a:p>
          <a:p>
            <a:pPr indent="-3238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82BA"/>
              </a:buClr>
              <a:buSzPts val="1500"/>
              <a:buFont typeface="Ubuntu Medium"/>
              <a:buChar char="●"/>
            </a:pPr>
            <a:r>
              <a:rPr i="0" lang="en" sz="1500" u="none" cap="none" strike="noStrike">
                <a:solidFill>
                  <a:srgbClr val="4182BA"/>
                </a:solidFill>
                <a:latin typeface="Ubuntu Medium"/>
                <a:ea typeface="Ubuntu Medium"/>
                <a:cs typeface="Ubuntu Medium"/>
                <a:sym typeface="Ubuntu Medium"/>
              </a:rPr>
              <a:t>Servicio de CephFS e</a:t>
            </a:r>
            <a:r>
              <a:rPr lang="en" sz="1500">
                <a:solidFill>
                  <a:srgbClr val="4182BA"/>
                </a:solidFill>
                <a:latin typeface="Ubuntu Medium"/>
                <a:ea typeface="Ubuntu Medium"/>
                <a:cs typeface="Ubuntu Medium"/>
                <a:sym typeface="Ubuntu Medium"/>
              </a:rPr>
              <a:t> </a:t>
            </a:r>
            <a:r>
              <a:rPr i="0" lang="en" sz="1500" u="none" cap="none" strike="noStrike">
                <a:solidFill>
                  <a:srgbClr val="4182BA"/>
                </a:solidFill>
                <a:latin typeface="Ubuntu Medium"/>
                <a:ea typeface="Ubuntu Medium"/>
                <a:cs typeface="Ubuntu Medium"/>
                <a:sym typeface="Ubuntu Medium"/>
              </a:rPr>
              <a:t>imágenes RBD.</a:t>
            </a:r>
            <a:endParaRPr sz="1500">
              <a:solidFill>
                <a:srgbClr val="4182BA"/>
              </a:solidFill>
              <a:latin typeface="Ubuntu Medium"/>
              <a:ea typeface="Ubuntu Medium"/>
              <a:cs typeface="Ubuntu Medium"/>
              <a:sym typeface="Ubuntu Medium"/>
            </a:endParaRPr>
          </a:p>
          <a:p>
            <a:pPr indent="-3238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82BA"/>
              </a:buClr>
              <a:buSzPts val="1500"/>
              <a:buFont typeface="Ubuntu Medium"/>
              <a:buChar char="●"/>
            </a:pPr>
            <a:r>
              <a:rPr i="0" lang="en" sz="1500" u="none" cap="none" strike="noStrike">
                <a:solidFill>
                  <a:srgbClr val="4182BA"/>
                </a:solidFill>
                <a:latin typeface="Ubuntu Medium"/>
                <a:ea typeface="Ubuntu Medium"/>
                <a:cs typeface="Ubuntu Medium"/>
                <a:sym typeface="Ubuntu Medium"/>
              </a:rPr>
              <a:t>20 nodos OSD </a:t>
            </a:r>
            <a:r>
              <a:rPr lang="en" sz="1500">
                <a:solidFill>
                  <a:srgbClr val="4182BA"/>
                </a:solidFill>
                <a:latin typeface="Ubuntu Medium"/>
                <a:ea typeface="Ubuntu Medium"/>
                <a:cs typeface="Ubuntu Medium"/>
                <a:sym typeface="Ubuntu Medium"/>
              </a:rPr>
              <a:t>mixtos</a:t>
            </a:r>
            <a:r>
              <a:rPr i="0" lang="en" sz="1500" u="none" cap="none" strike="noStrike">
                <a:solidFill>
                  <a:srgbClr val="4182BA"/>
                </a:solidFill>
                <a:latin typeface="Ubuntu Medium"/>
                <a:ea typeface="Ubuntu Medium"/>
                <a:cs typeface="Ubuntu Medium"/>
                <a:sym typeface="Ubuntu Medium"/>
              </a:rPr>
              <a:t> HDD/NVMe.</a:t>
            </a:r>
            <a:endParaRPr sz="1500">
              <a:solidFill>
                <a:srgbClr val="4182BA"/>
              </a:solidFill>
              <a:latin typeface="Ubuntu Medium"/>
              <a:ea typeface="Ubuntu Medium"/>
              <a:cs typeface="Ubuntu Medium"/>
              <a:sym typeface="Ubuntu Medium"/>
            </a:endParaRPr>
          </a:p>
        </p:txBody>
      </p:sp>
      <p:sp>
        <p:nvSpPr>
          <p:cNvPr id="141" name="Google Shape;141;p22"/>
          <p:cNvSpPr txBox="1"/>
          <p:nvPr/>
        </p:nvSpPr>
        <p:spPr>
          <a:xfrm>
            <a:off x="3148950" y="1752140"/>
            <a:ext cx="2846100" cy="1339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4182BA"/>
                </a:solidFill>
                <a:latin typeface="Ubuntu"/>
                <a:ea typeface="Ubuntu"/>
                <a:cs typeface="Ubuntu"/>
                <a:sym typeface="Ubuntu"/>
              </a:rPr>
              <a:t>Ceph03: RGW</a:t>
            </a:r>
            <a:endParaRPr b="1" sz="1800">
              <a:solidFill>
                <a:srgbClr val="4182BA"/>
              </a:solidFill>
              <a:latin typeface="Ubuntu"/>
              <a:ea typeface="Ubuntu"/>
              <a:cs typeface="Ubuntu"/>
              <a:sym typeface="Ubuntu"/>
            </a:endParaRPr>
          </a:p>
          <a:p>
            <a:pPr indent="-3238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82BA"/>
              </a:buClr>
              <a:buSzPts val="1500"/>
              <a:buFont typeface="Ubuntu Medium"/>
              <a:buChar char="●"/>
            </a:pPr>
            <a:r>
              <a:rPr i="0" lang="en" sz="1500" u="none" cap="none" strike="noStrike">
                <a:solidFill>
                  <a:srgbClr val="4182BA"/>
                </a:solidFill>
                <a:latin typeface="Ubuntu Medium"/>
                <a:ea typeface="Ubuntu Medium"/>
                <a:cs typeface="Ubuntu Medium"/>
                <a:sym typeface="Ubuntu Medium"/>
              </a:rPr>
              <a:t>Capacidad bruta</a:t>
            </a:r>
            <a:r>
              <a:rPr lang="en" sz="1500">
                <a:solidFill>
                  <a:srgbClr val="4182BA"/>
                </a:solidFill>
                <a:latin typeface="Ubuntu Medium"/>
                <a:ea typeface="Ubuntu Medium"/>
                <a:cs typeface="Ubuntu Medium"/>
                <a:sym typeface="Ubuntu Medium"/>
              </a:rPr>
              <a:t>:</a:t>
            </a:r>
            <a:r>
              <a:rPr i="0" lang="en" sz="1500" u="none" cap="none" strike="noStrike">
                <a:solidFill>
                  <a:srgbClr val="4182BA"/>
                </a:solidFill>
                <a:latin typeface="Ubuntu Medium"/>
                <a:ea typeface="Ubuntu Medium"/>
                <a:cs typeface="Ubuntu Medium"/>
                <a:sym typeface="Ubuntu Medium"/>
              </a:rPr>
              <a:t> 2 PB</a:t>
            </a:r>
            <a:endParaRPr sz="1500">
              <a:solidFill>
                <a:srgbClr val="4182BA"/>
              </a:solidFill>
              <a:latin typeface="Ubuntu Medium"/>
              <a:ea typeface="Ubuntu Medium"/>
              <a:cs typeface="Ubuntu Medium"/>
              <a:sym typeface="Ubuntu Medium"/>
            </a:endParaRPr>
          </a:p>
          <a:p>
            <a:pPr indent="-3238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82BA"/>
              </a:buClr>
              <a:buSzPts val="1500"/>
              <a:buFont typeface="Ubuntu Medium"/>
              <a:buChar char="●"/>
            </a:pPr>
            <a:r>
              <a:rPr lang="en" sz="1500">
                <a:solidFill>
                  <a:srgbClr val="4182BA"/>
                </a:solidFill>
                <a:latin typeface="Ubuntu Medium"/>
                <a:ea typeface="Ubuntu Medium"/>
                <a:cs typeface="Ubuntu Medium"/>
                <a:sym typeface="Ubuntu Medium"/>
              </a:rPr>
              <a:t>Servicio de RGW</a:t>
            </a:r>
            <a:endParaRPr sz="1500">
              <a:solidFill>
                <a:srgbClr val="4182BA"/>
              </a:solidFill>
              <a:latin typeface="Ubuntu Medium"/>
              <a:ea typeface="Ubuntu Medium"/>
              <a:cs typeface="Ubuntu Medium"/>
              <a:sym typeface="Ubuntu Medium"/>
            </a:endParaRPr>
          </a:p>
          <a:p>
            <a:pPr indent="-3238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82BA"/>
              </a:buClr>
              <a:buSzPts val="1500"/>
              <a:buFont typeface="Ubuntu Medium"/>
              <a:buChar char="●"/>
            </a:pPr>
            <a:r>
              <a:rPr lang="en" sz="1500">
                <a:solidFill>
                  <a:srgbClr val="4182BA"/>
                </a:solidFill>
                <a:latin typeface="Ubuntu Medium"/>
                <a:ea typeface="Ubuntu Medium"/>
                <a:cs typeface="Ubuntu Medium"/>
                <a:sym typeface="Ubuntu Medium"/>
              </a:rPr>
              <a:t>12 nodos OSD sólo con discos HDD</a:t>
            </a:r>
            <a:endParaRPr sz="1500">
              <a:solidFill>
                <a:srgbClr val="4182BA"/>
              </a:solidFill>
              <a:latin typeface="Ubuntu Medium"/>
              <a:ea typeface="Ubuntu Medium"/>
              <a:cs typeface="Ubuntu Medium"/>
              <a:sym typeface="Ubuntu Medium"/>
            </a:endParaRPr>
          </a:p>
        </p:txBody>
      </p:sp>
      <p:pic>
        <p:nvPicPr>
          <p:cNvPr descr="image.png" id="142" name="Google Shape;142;p2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284177" y="996553"/>
            <a:ext cx="458492" cy="521004"/>
          </a:xfrm>
          <a:prstGeom prst="rect">
            <a:avLst/>
          </a:prstGeom>
          <a:noFill/>
          <a:ln>
            <a:noFill/>
          </a:ln>
        </p:spPr>
      </p:pic>
      <p:sp>
        <p:nvSpPr>
          <p:cNvPr id="143" name="Google Shape;143;p22"/>
          <p:cNvSpPr txBox="1"/>
          <p:nvPr/>
        </p:nvSpPr>
        <p:spPr>
          <a:xfrm>
            <a:off x="6194625" y="1752140"/>
            <a:ext cx="2637600" cy="1339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4182BA"/>
                </a:solidFill>
                <a:latin typeface="Ubuntu"/>
                <a:ea typeface="Ubuntu"/>
                <a:cs typeface="Ubuntu"/>
                <a:sym typeface="Ubuntu"/>
              </a:rPr>
              <a:t>Ceph04: CephFS</a:t>
            </a:r>
            <a:endParaRPr sz="1800">
              <a:solidFill>
                <a:srgbClr val="4182BA"/>
              </a:solidFill>
              <a:latin typeface="Urbanist"/>
              <a:ea typeface="Urbanist"/>
              <a:cs typeface="Urbanist"/>
              <a:sym typeface="Urbanist"/>
            </a:endParaRPr>
          </a:p>
          <a:p>
            <a:pPr indent="-323850" lvl="0" marL="457200" rtl="0" algn="l">
              <a:spcBef>
                <a:spcPts val="0"/>
              </a:spcBef>
              <a:spcAft>
                <a:spcPts val="0"/>
              </a:spcAft>
              <a:buClr>
                <a:srgbClr val="4182BA"/>
              </a:buClr>
              <a:buSzPts val="1500"/>
              <a:buFont typeface="Ubuntu Medium"/>
              <a:buChar char="●"/>
            </a:pPr>
            <a:r>
              <a:rPr lang="en" sz="1500">
                <a:solidFill>
                  <a:srgbClr val="4182BA"/>
                </a:solidFill>
                <a:latin typeface="Ubuntu Medium"/>
                <a:ea typeface="Ubuntu Medium"/>
                <a:cs typeface="Ubuntu Medium"/>
                <a:sym typeface="Ubuntu Medium"/>
              </a:rPr>
              <a:t>Capacidad bruta: 770 TB</a:t>
            </a:r>
            <a:endParaRPr sz="1500">
              <a:solidFill>
                <a:srgbClr val="4182BA"/>
              </a:solidFill>
              <a:latin typeface="Ubuntu Medium"/>
              <a:ea typeface="Ubuntu Medium"/>
              <a:cs typeface="Ubuntu Medium"/>
              <a:sym typeface="Ubuntu Medium"/>
            </a:endParaRPr>
          </a:p>
          <a:p>
            <a:pPr indent="-323850" lvl="0" marL="457200" rtl="0" algn="l">
              <a:spcBef>
                <a:spcPts val="0"/>
              </a:spcBef>
              <a:spcAft>
                <a:spcPts val="0"/>
              </a:spcAft>
              <a:buClr>
                <a:srgbClr val="4182BA"/>
              </a:buClr>
              <a:buSzPts val="1500"/>
              <a:buFont typeface="Ubuntu Medium"/>
              <a:buChar char="●"/>
            </a:pPr>
            <a:r>
              <a:rPr lang="en" sz="1500">
                <a:solidFill>
                  <a:srgbClr val="4182BA"/>
                </a:solidFill>
                <a:latin typeface="Ubuntu Medium"/>
                <a:ea typeface="Ubuntu Medium"/>
                <a:cs typeface="Ubuntu Medium"/>
                <a:sym typeface="Ubuntu Medium"/>
              </a:rPr>
              <a:t>Servicio de CephFS</a:t>
            </a:r>
            <a:endParaRPr sz="1500">
              <a:solidFill>
                <a:srgbClr val="4182BA"/>
              </a:solidFill>
              <a:latin typeface="Ubuntu Medium"/>
              <a:ea typeface="Ubuntu Medium"/>
              <a:cs typeface="Ubuntu Medium"/>
              <a:sym typeface="Ubuntu Medium"/>
            </a:endParaRPr>
          </a:p>
          <a:p>
            <a:pPr indent="-323850" lvl="0" marL="457200" rtl="0" algn="l">
              <a:spcBef>
                <a:spcPts val="0"/>
              </a:spcBef>
              <a:spcAft>
                <a:spcPts val="0"/>
              </a:spcAft>
              <a:buClr>
                <a:srgbClr val="4182BA"/>
              </a:buClr>
              <a:buSzPts val="1500"/>
              <a:buFont typeface="Ubuntu Medium"/>
              <a:buChar char="●"/>
            </a:pPr>
            <a:r>
              <a:rPr lang="en" sz="1500">
                <a:solidFill>
                  <a:srgbClr val="4182BA"/>
                </a:solidFill>
                <a:latin typeface="Ubuntu Medium"/>
                <a:ea typeface="Ubuntu Medium"/>
                <a:cs typeface="Ubuntu Medium"/>
                <a:sym typeface="Ubuntu Medium"/>
              </a:rPr>
              <a:t>10 nodos OSD sólo con discos NVMe</a:t>
            </a:r>
            <a:endParaRPr sz="1500">
              <a:solidFill>
                <a:srgbClr val="4182BA"/>
              </a:solidFill>
              <a:latin typeface="Ubuntu Medium"/>
              <a:ea typeface="Ubuntu Medium"/>
              <a:cs typeface="Ubuntu Medium"/>
              <a:sym typeface="Ubuntu Medium"/>
            </a:endParaRPr>
          </a:p>
        </p:txBody>
      </p:sp>
      <p:sp>
        <p:nvSpPr>
          <p:cNvPr id="144" name="Google Shape;144;p22"/>
          <p:cNvSpPr txBox="1"/>
          <p:nvPr/>
        </p:nvSpPr>
        <p:spPr>
          <a:xfrm>
            <a:off x="566525" y="3839000"/>
            <a:ext cx="8265600" cy="744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4182BA"/>
                </a:solidFill>
                <a:latin typeface="Ubuntu Medium"/>
                <a:ea typeface="Ubuntu Medium"/>
                <a:cs typeface="Ubuntu Medium"/>
                <a:sym typeface="Ubuntu Medium"/>
              </a:rPr>
              <a:t>Orquestado con cephadm</a:t>
            </a:r>
            <a:endParaRPr sz="1800">
              <a:solidFill>
                <a:srgbClr val="4182BA"/>
              </a:solidFill>
              <a:latin typeface="Ubuntu Medium"/>
              <a:ea typeface="Ubuntu Medium"/>
              <a:cs typeface="Ubuntu Medium"/>
              <a:sym typeface="Ubuntu Medium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4182BA"/>
                </a:solidFill>
                <a:latin typeface="Ubuntu Medium"/>
                <a:ea typeface="Ubuntu Medium"/>
                <a:cs typeface="Ubuntu Medium"/>
                <a:sym typeface="Ubuntu Medium"/>
              </a:rPr>
              <a:t>Contenedores gestionados con podman</a:t>
            </a:r>
            <a:endParaRPr sz="1800">
              <a:solidFill>
                <a:srgbClr val="4182BA"/>
              </a:solidFill>
              <a:latin typeface="Ubuntu Medium"/>
              <a:ea typeface="Ubuntu Medium"/>
              <a:cs typeface="Ubuntu Medium"/>
              <a:sym typeface="Ubuntu Medium"/>
            </a:endParaRPr>
          </a:p>
        </p:txBody>
      </p:sp>
      <p:pic>
        <p:nvPicPr>
          <p:cNvPr descr="image.png" id="145" name="Google Shape;145;p2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424975" y="982678"/>
            <a:ext cx="548700" cy="548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23"/>
          <p:cNvSpPr txBox="1"/>
          <p:nvPr/>
        </p:nvSpPr>
        <p:spPr>
          <a:xfrm>
            <a:off x="8368652" y="4883613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1000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rPr>
              <a:t>‹#›</a:t>
            </a:fld>
            <a:endParaRPr sz="1000">
              <a:solidFill>
                <a:srgbClr val="FFFFFF"/>
              </a:solidFill>
              <a:latin typeface="Ubuntu"/>
              <a:ea typeface="Ubuntu"/>
              <a:cs typeface="Ubuntu"/>
              <a:sym typeface="Ubuntu"/>
            </a:endParaRPr>
          </a:p>
        </p:txBody>
      </p:sp>
      <p:sp>
        <p:nvSpPr>
          <p:cNvPr id="151" name="Google Shape;151;p23"/>
          <p:cNvSpPr txBox="1"/>
          <p:nvPr>
            <p:ph type="title"/>
          </p:nvPr>
        </p:nvSpPr>
        <p:spPr>
          <a:xfrm>
            <a:off x="1628025" y="62975"/>
            <a:ext cx="7204200" cy="594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>
                <a:solidFill>
                  <a:srgbClr val="4182BA"/>
                </a:solidFill>
                <a:latin typeface="Ubuntu Medium"/>
                <a:ea typeface="Ubuntu Medium"/>
                <a:cs typeface="Ubuntu Medium"/>
                <a:sym typeface="Ubuntu Medium"/>
              </a:rPr>
              <a:t>Evolución de las plataformas</a:t>
            </a:r>
            <a:endParaRPr sz="2800">
              <a:solidFill>
                <a:srgbClr val="4182BA"/>
              </a:solidFill>
              <a:latin typeface="Ubuntu Medium"/>
              <a:ea typeface="Ubuntu Medium"/>
              <a:cs typeface="Ubuntu Medium"/>
              <a:sym typeface="Ubuntu Medium"/>
            </a:endParaRPr>
          </a:p>
        </p:txBody>
      </p:sp>
      <p:pic>
        <p:nvPicPr>
          <p:cNvPr id="152" name="Google Shape;152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980850"/>
            <a:ext cx="3572001" cy="1949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3" name="Google Shape;153;p23"/>
          <p:cNvPicPr preferRelativeResize="0"/>
          <p:nvPr/>
        </p:nvPicPr>
        <p:blipFill rotWithShape="1">
          <a:blip r:embed="rId4">
            <a:alphaModFix/>
          </a:blip>
          <a:srcRect b="0" l="0" r="10" t="0"/>
          <a:stretch/>
        </p:blipFill>
        <p:spPr>
          <a:xfrm>
            <a:off x="5260225" y="1980850"/>
            <a:ext cx="3571999" cy="1946653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54" name="Google Shape;154;p23"/>
          <p:cNvCxnSpPr/>
          <p:nvPr/>
        </p:nvCxnSpPr>
        <p:spPr>
          <a:xfrm>
            <a:off x="3935164" y="2899325"/>
            <a:ext cx="1188600" cy="300"/>
          </a:xfrm>
          <a:prstGeom prst="straightConnector1">
            <a:avLst/>
          </a:prstGeom>
          <a:noFill/>
          <a:ln cap="flat" cmpd="sng" w="9525">
            <a:solidFill>
              <a:srgbClr val="4182BA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155" name="Google Shape;155;p23"/>
          <p:cNvSpPr txBox="1"/>
          <p:nvPr/>
        </p:nvSpPr>
        <p:spPr>
          <a:xfrm>
            <a:off x="320600" y="1080275"/>
            <a:ext cx="3171000" cy="745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4182BA"/>
                </a:solidFill>
                <a:latin typeface="Ubuntu Medium"/>
                <a:ea typeface="Ubuntu Medium"/>
                <a:cs typeface="Ubuntu Medium"/>
                <a:sym typeface="Ubuntu Medium"/>
              </a:rPr>
              <a:t>1 nodo - 1 JBOD</a:t>
            </a:r>
            <a:endParaRPr sz="1800">
              <a:solidFill>
                <a:srgbClr val="4182BA"/>
              </a:solidFill>
              <a:latin typeface="Ubuntu Medium"/>
              <a:ea typeface="Ubuntu Medium"/>
              <a:cs typeface="Ubuntu Medium"/>
              <a:sym typeface="Ubuntu Medium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4182BA"/>
                </a:solidFill>
                <a:latin typeface="Ubuntu Medium"/>
                <a:ea typeface="Ubuntu Medium"/>
                <a:cs typeface="Ubuntu Medium"/>
                <a:sym typeface="Ubuntu Medium"/>
              </a:rPr>
              <a:t>10 discos NVMe - 16 HDD</a:t>
            </a:r>
            <a:endParaRPr sz="1800">
              <a:solidFill>
                <a:srgbClr val="4182BA"/>
              </a:solidFill>
              <a:latin typeface="Ubuntu Medium"/>
              <a:ea typeface="Ubuntu Medium"/>
              <a:cs typeface="Ubuntu Medium"/>
              <a:sym typeface="Ubuntu Medium"/>
            </a:endParaRPr>
          </a:p>
        </p:txBody>
      </p:sp>
      <p:sp>
        <p:nvSpPr>
          <p:cNvPr id="156" name="Google Shape;156;p23"/>
          <p:cNvSpPr txBox="1"/>
          <p:nvPr/>
        </p:nvSpPr>
        <p:spPr>
          <a:xfrm>
            <a:off x="5460725" y="1113400"/>
            <a:ext cx="3171000" cy="745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4182BA"/>
                </a:solidFill>
                <a:latin typeface="Ubuntu Medium"/>
                <a:ea typeface="Ubuntu Medium"/>
                <a:cs typeface="Ubuntu Medium"/>
                <a:sym typeface="Ubuntu Medium"/>
              </a:rPr>
              <a:t>1 nodo - 2 JBOD</a:t>
            </a:r>
            <a:endParaRPr sz="1800">
              <a:solidFill>
                <a:srgbClr val="4182BA"/>
              </a:solidFill>
              <a:latin typeface="Ubuntu Medium"/>
              <a:ea typeface="Ubuntu Medium"/>
              <a:cs typeface="Ubuntu Medium"/>
              <a:sym typeface="Ubuntu Medium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4182BA"/>
                </a:solidFill>
                <a:latin typeface="Ubuntu Medium"/>
                <a:ea typeface="Ubuntu Medium"/>
                <a:cs typeface="Ubuntu Medium"/>
                <a:sym typeface="Ubuntu Medium"/>
              </a:rPr>
              <a:t>10 discos NVMe - 32 HDD</a:t>
            </a:r>
            <a:endParaRPr sz="1800">
              <a:solidFill>
                <a:srgbClr val="4182BA"/>
              </a:solidFill>
              <a:latin typeface="Ubuntu Medium"/>
              <a:ea typeface="Ubuntu Medium"/>
              <a:cs typeface="Ubuntu Medium"/>
              <a:sym typeface="Ubuntu Medium"/>
            </a:endParaRPr>
          </a:p>
        </p:txBody>
      </p:sp>
      <p:sp>
        <p:nvSpPr>
          <p:cNvPr id="157" name="Google Shape;157;p23"/>
          <p:cNvSpPr txBox="1"/>
          <p:nvPr/>
        </p:nvSpPr>
        <p:spPr>
          <a:xfrm>
            <a:off x="152350" y="4034325"/>
            <a:ext cx="3572100" cy="745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rgbClr val="4182BA"/>
                </a:solidFill>
                <a:latin typeface="Ubuntu Medium"/>
                <a:ea typeface="Ubuntu Medium"/>
                <a:cs typeface="Ubuntu Medium"/>
                <a:sym typeface="Ubuntu Medium"/>
              </a:rPr>
              <a:t>4 discos NVMe para BlockDB</a:t>
            </a:r>
            <a:endParaRPr sz="1600">
              <a:solidFill>
                <a:srgbClr val="4182BA"/>
              </a:solidFill>
              <a:latin typeface="Ubuntu Medium"/>
              <a:ea typeface="Ubuntu Medium"/>
              <a:cs typeface="Ubuntu Medium"/>
              <a:sym typeface="Ubuntu Medium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rgbClr val="4182BA"/>
                </a:solidFill>
                <a:latin typeface="Ubuntu Medium"/>
                <a:ea typeface="Ubuntu Medium"/>
                <a:cs typeface="Ubuntu Medium"/>
                <a:sym typeface="Ubuntu Medium"/>
              </a:rPr>
              <a:t>16 discos HDD para CephFS y RBD</a:t>
            </a:r>
            <a:endParaRPr sz="1600">
              <a:solidFill>
                <a:srgbClr val="4182BA"/>
              </a:solidFill>
              <a:latin typeface="Ubuntu Medium"/>
              <a:ea typeface="Ubuntu Medium"/>
              <a:cs typeface="Ubuntu Medium"/>
              <a:sym typeface="Ubuntu Medium"/>
            </a:endParaRPr>
          </a:p>
        </p:txBody>
      </p:sp>
      <p:sp>
        <p:nvSpPr>
          <p:cNvPr id="158" name="Google Shape;158;p23"/>
          <p:cNvSpPr txBox="1"/>
          <p:nvPr/>
        </p:nvSpPr>
        <p:spPr>
          <a:xfrm>
            <a:off x="5260175" y="4034313"/>
            <a:ext cx="3572100" cy="745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rgbClr val="4182BA"/>
                </a:solidFill>
                <a:latin typeface="Ubuntu Medium"/>
                <a:ea typeface="Ubuntu Medium"/>
                <a:cs typeface="Ubuntu Medium"/>
                <a:sym typeface="Ubuntu Medium"/>
              </a:rPr>
              <a:t>4 discos NVMe para BlockDB</a:t>
            </a:r>
            <a:endParaRPr sz="1600">
              <a:solidFill>
                <a:srgbClr val="4182BA"/>
              </a:solidFill>
              <a:latin typeface="Ubuntu Medium"/>
              <a:ea typeface="Ubuntu Medium"/>
              <a:cs typeface="Ubuntu Medium"/>
              <a:sym typeface="Ubuntu Medium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rgbClr val="4182BA"/>
                </a:solidFill>
                <a:latin typeface="Ubuntu Medium"/>
                <a:ea typeface="Ubuntu Medium"/>
                <a:cs typeface="Ubuntu Medium"/>
                <a:sym typeface="Ubuntu Medium"/>
              </a:rPr>
              <a:t>24 discos HDD para CephFS</a:t>
            </a:r>
            <a:endParaRPr sz="1600">
              <a:solidFill>
                <a:srgbClr val="4182BA"/>
              </a:solidFill>
              <a:latin typeface="Ubuntu Medium"/>
              <a:ea typeface="Ubuntu Medium"/>
              <a:cs typeface="Ubuntu Medium"/>
              <a:sym typeface="Ubuntu Medium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rgbClr val="4182BA"/>
                </a:solidFill>
                <a:latin typeface="Ubuntu Medium"/>
                <a:ea typeface="Ubuntu Medium"/>
                <a:cs typeface="Ubuntu Medium"/>
                <a:sym typeface="Ubuntu Medium"/>
              </a:rPr>
              <a:t>8</a:t>
            </a:r>
            <a:r>
              <a:rPr lang="en" sz="1600">
                <a:solidFill>
                  <a:srgbClr val="4182BA"/>
                </a:solidFill>
                <a:latin typeface="Ubuntu Medium"/>
                <a:ea typeface="Ubuntu Medium"/>
                <a:cs typeface="Ubuntu Medium"/>
                <a:sym typeface="Ubuntu Medium"/>
              </a:rPr>
              <a:t> discos HDD para </a:t>
            </a:r>
            <a:r>
              <a:rPr lang="en" sz="1600">
                <a:solidFill>
                  <a:srgbClr val="4182BA"/>
                </a:solidFill>
                <a:latin typeface="Ubuntu Medium"/>
                <a:ea typeface="Ubuntu Medium"/>
                <a:cs typeface="Ubuntu Medium"/>
                <a:sym typeface="Ubuntu Medium"/>
              </a:rPr>
              <a:t>RBD</a:t>
            </a:r>
            <a:endParaRPr sz="1600">
              <a:solidFill>
                <a:srgbClr val="4182BA"/>
              </a:solidFill>
              <a:latin typeface="Ubuntu Medium"/>
              <a:ea typeface="Ubuntu Medium"/>
              <a:cs typeface="Ubuntu Medium"/>
              <a:sym typeface="Ubuntu Medium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