
<file path=[Content_Types].xml><?xml version="1.0" encoding="utf-8"?>
<Types xmlns="http://schemas.openxmlformats.org/package/2006/content-types">
  <Default ContentType="image/jpeg" Extension="bin"/>
  <Default ContentType="application/x-fontdata" Extension="fntdata"/>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image/png" PartName="/ppt/media/image6.bin"/>
  <Override ContentType="image/png" PartName="/ppt/media/image9.bin"/>
  <Override ContentType="image/png" PartName="/ppt/media/image10.bin"/>
  <Override ContentType="image/png" PartName="/ppt/media/image11.bin"/>
  <Override ContentType="image/png" PartName="/ppt/media/image12.bin"/>
  <Override ContentType="image/png" PartName="/ppt/media/image13.bin"/>
  <Override ContentType="image/png" PartName="/ppt/media/image14.bin"/>
  <Override ContentType="image/png" PartName="/ppt/media/image15.bin"/>
  <Override ContentType="image/png" PartName="/ppt/media/image16.bin"/>
  <Override ContentType="image/png" PartName="/ppt/media/image17.bin"/>
  <Override ContentType="image/png" PartName="/ppt/media/image18.bin"/>
  <Override ContentType="image/png" PartName="/ppt/media/image19.bin"/>
  <Override ContentType="image/png" PartName="/ppt/media/image22.bin"/>
  <Override ContentType="image/png" PartName="/ppt/media/image23.bin"/>
  <Override ContentType="image/png" PartName="/ppt/media/image24.bin"/>
  <Override ContentType="image/png" PartName="/ppt/media/image25.bin"/>
  <Override ContentType="image/png" PartName="/ppt/media/image26.bin"/>
  <Override ContentType="image/png" PartName="/ppt/media/image27.bin"/>
  <Override ContentType="image/png" PartName="/ppt/media/image28.bin"/>
  <Override ContentType="image/png" PartName="/ppt/media/image29.bin"/>
  <Override ContentType="image/png" PartName="/ppt/media/image30.bin"/>
  <Override ContentType="image/png" PartName="/ppt/media/image31.bin"/>
  <Override ContentType="image/png" PartName="/ppt/media/image35.bin"/>
  <Override ContentType="image/png" PartName="/ppt/media/image36.bin"/>
  <Override ContentType="image/png" PartName="/ppt/media/image37.bin"/>
  <Override ContentType="image/png" PartName="/ppt/media/image38.bin"/>
  <Override ContentType="image/png" PartName="/ppt/media/image39.bin"/>
  <Override ContentType="image/png" PartName="/ppt/media/image42.bin"/>
  <Override ContentType="image/png" PartName="/ppt/media/image43.bin"/>
  <Override ContentType="image/png" PartName="/ppt/media/image44.bin"/>
  <Override ContentType="image/png" PartName="/ppt/media/image45.bin"/>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Override ContentType="application/vnd.ms-office.webextensiontaskpanes+xml" PartName="/ppt/webextensions/taskpanes.xml"/>
  <Override ContentType="application/vnd.ms-office.webextension+xml" PartName="/ppt/webextensions/webextension1.xml"/>
  <Override ContentType="application/vnd.ms-office.webextension+xml" PartName="/ppt/webextensions/webextension2.xml"/>
</Types>
</file>

<file path=_rels/.rels><?xml version="1.0" encoding="UTF-8" standalone="no"?>
<Relationships xmlns="http://schemas.openxmlformats.org/package/2006/relationships">
<Relationship Id="rId1" Target="ppt/webextensions/taskpanes.xml" Type="http://schemas.microsoft.com/office/2011/relationships/webextensiontaskpanes"/>
<Relationship Id="rId2" Target="ppt/presentation.xml" Type="http://schemas.openxmlformats.org/officeDocument/2006/relationships/officeDocument"/>
<Relationship Id="rId3" Target="docProps/thumbnail.jpeg" Type="http://schemas.openxmlformats.org/package/2006/relationships/metadata/thumbnail"/>
<Relationship Id="rId4" Target="docProps/core.xml" Type="http://schemas.openxmlformats.org/package/2006/relationships/metadata/core-properties"/>
<Relationship Id="rId5" Target="docProps/app.xml" Type="http://schemas.openxmlformats.org/officeDocument/2006/relationships/extended-properties"/>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Lst>
  <p:notesMasterIdLst>
    <p:notesMasterId r:id="rId28"/>
  </p:notesMasterIdLst>
  <p:sldIdLst>
    <p:sldId id="761" r:id="rId2"/>
    <p:sldId id="624" r:id="rId3"/>
    <p:sldId id="625" r:id="rId4"/>
    <p:sldId id="626" r:id="rId5"/>
    <p:sldId id="775" r:id="rId6"/>
    <p:sldId id="776" r:id="rId7"/>
    <p:sldId id="630" r:id="rId8"/>
    <p:sldId id="636" r:id="rId9"/>
    <p:sldId id="790" r:id="rId10"/>
    <p:sldId id="631" r:id="rId11"/>
    <p:sldId id="437" r:id="rId12"/>
    <p:sldId id="632" r:id="rId13"/>
    <p:sldId id="633" r:id="rId14"/>
    <p:sldId id="766" r:id="rId15"/>
    <p:sldId id="767" r:id="rId16"/>
    <p:sldId id="768" r:id="rId17"/>
    <p:sldId id="769" r:id="rId18"/>
    <p:sldId id="785" r:id="rId19"/>
    <p:sldId id="751" r:id="rId20"/>
    <p:sldId id="753" r:id="rId21"/>
    <p:sldId id="773" r:id="rId22"/>
    <p:sldId id="792" r:id="rId23"/>
    <p:sldId id="788" r:id="rId24"/>
    <p:sldId id="786" r:id="rId25"/>
    <p:sldId id="787" r:id="rId26"/>
    <p:sldId id="762" r:id="rId27"/>
  </p:sldIdLst>
  <p:sldSz cx="18288000" cy="10287000"/>
  <p:notesSz cx="18288000" cy="10287000"/>
  <p:embeddedFontLst>
    <p:embeddedFont>
      <p:font typeface="Avenir Next Regular" panose="020B0503020202020204" pitchFamily="34" charset="0"/>
      <p:regular r:id="rId29"/>
      <p:bold r:id="rId30"/>
      <p:italic r:id="rId31"/>
      <p:boldItalic r:id="rId32"/>
    </p:embeddedFont>
    <p:embeddedFont>
      <p:font typeface="Nunito" pitchFamily="2" charset="77"/>
      <p:regular r:id="rId33"/>
      <p:bold r:id="rId34"/>
      <p:italic r:id="rId35"/>
      <p:boldItalic r:id="rId36"/>
    </p:embeddedFont>
    <p:embeddedFont>
      <p:font typeface="Nunito SemiBold" pitchFamily="2" charset="77"/>
      <p:regular r:id="rId37"/>
      <p:bold r:id="rId38"/>
      <p:italic r:id="rId39"/>
      <p:boldItalic r:id="rId40"/>
    </p:embeddedFont>
    <p:embeddedFont>
      <p:font typeface="Raleway" pitchFamily="2" charset="77"/>
      <p:regular r:id="rId41"/>
      <p:bold r:id="rId42"/>
      <p:italic r:id="rId43"/>
      <p:boldItalic r:id="rId44"/>
    </p:embeddedFont>
    <p:embeddedFont>
      <p:font typeface="Raleway SemiBold" pitchFamily="2" charset="77"/>
      <p:regular r:id="rId45"/>
      <p:bold r:id="rId46"/>
      <p:italic r:id="rId47"/>
      <p:boldItalic r:id="rId4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23" autoAdjust="0"/>
    <p:restoredTop sz="94778"/>
  </p:normalViewPr>
  <p:slideViewPr>
    <p:cSldViewPr snapToGrid="0">
      <p:cViewPr varScale="1">
        <p:scale>
          <a:sx n="76" d="100"/>
          <a:sy n="76"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no"?>
<Relationships xmlns="http://schemas.openxmlformats.org/package/2006/relationships">
<Relationship Id="rId1" Target="slideMasters/slideMaster1.xml" Type="http://schemas.openxmlformats.org/officeDocument/2006/relationships/slideMaster"/>
<Relationship Id="rId10" Target="slides/slide9.xml" Type="http://schemas.openxmlformats.org/officeDocument/2006/relationships/slide"/>
<Relationship Id="rId11" Target="slides/slide10.xml" Type="http://schemas.openxmlformats.org/officeDocument/2006/relationships/slide"/>
<Relationship Id="rId12" Target="slides/slide11.xml" Type="http://schemas.openxmlformats.org/officeDocument/2006/relationships/slide"/>
<Relationship Id="rId13" Target="slides/slide12.xml" Type="http://schemas.openxmlformats.org/officeDocument/2006/relationships/slide"/>
<Relationship Id="rId14" Target="slides/slide13.xml" Type="http://schemas.openxmlformats.org/officeDocument/2006/relationships/slide"/>
<Relationship Id="rId15" Target="slides/slide14.xml" Type="http://schemas.openxmlformats.org/officeDocument/2006/relationships/slide"/>
<Relationship Id="rId16" Target="slides/slide15.xml" Type="http://schemas.openxmlformats.org/officeDocument/2006/relationships/slide"/>
<Relationship Id="rId17" Target="slides/slide16.xml" Type="http://schemas.openxmlformats.org/officeDocument/2006/relationships/slide"/>
<Relationship Id="rId18" Target="slides/slide17.xml" Type="http://schemas.openxmlformats.org/officeDocument/2006/relationships/slide"/>
<Relationship Id="rId19" Target="slides/slide18.xml" Type="http://schemas.openxmlformats.org/officeDocument/2006/relationships/slide"/>
<Relationship Id="rId2" Target="slides/slide1.xml" Type="http://schemas.openxmlformats.org/officeDocument/2006/relationships/slide"/>
<Relationship Id="rId20" Target="slides/slide19.xml" Type="http://schemas.openxmlformats.org/officeDocument/2006/relationships/slide"/>
<Relationship Id="rId21" Target="slides/slide20.xml" Type="http://schemas.openxmlformats.org/officeDocument/2006/relationships/slide"/>
<Relationship Id="rId22" Target="slides/slide21.xml" Type="http://schemas.openxmlformats.org/officeDocument/2006/relationships/slide"/>
<Relationship Id="rId23" Target="slides/slide22.xml" Type="http://schemas.openxmlformats.org/officeDocument/2006/relationships/slide"/>
<Relationship Id="rId24" Target="slides/slide23.xml" Type="http://schemas.openxmlformats.org/officeDocument/2006/relationships/slide"/>
<Relationship Id="rId25" Target="slides/slide24.xml" Type="http://schemas.openxmlformats.org/officeDocument/2006/relationships/slide"/>
<Relationship Id="rId26" Target="slides/slide25.xml" Type="http://schemas.openxmlformats.org/officeDocument/2006/relationships/slide"/>
<Relationship Id="rId27" Target="slides/slide26.xml" Type="http://schemas.openxmlformats.org/officeDocument/2006/relationships/slide"/>
<Relationship Id="rId28" Target="notesMasters/notesMaster1.xml" Type="http://schemas.openxmlformats.org/officeDocument/2006/relationships/notesMaster"/>
<Relationship Id="rId29" Target="fonts/font1.fntdata" Type="http://schemas.openxmlformats.org/officeDocument/2006/relationships/font"/>
<Relationship Id="rId3" Target="slides/slide2.xml" Type="http://schemas.openxmlformats.org/officeDocument/2006/relationships/slide"/>
<Relationship Id="rId30" Target="fonts/font2.fntdata" Type="http://schemas.openxmlformats.org/officeDocument/2006/relationships/font"/>
<Relationship Id="rId31" Target="fonts/font3.fntdata" Type="http://schemas.openxmlformats.org/officeDocument/2006/relationships/font"/>
<Relationship Id="rId32" Target="fonts/font4.fntdata" Type="http://schemas.openxmlformats.org/officeDocument/2006/relationships/font"/>
<Relationship Id="rId33" Target="fonts/font5.fntdata" Type="http://schemas.openxmlformats.org/officeDocument/2006/relationships/font"/>
<Relationship Id="rId34" Target="fonts/font6.fntdata" Type="http://schemas.openxmlformats.org/officeDocument/2006/relationships/font"/>
<Relationship Id="rId35" Target="fonts/font7.fntdata" Type="http://schemas.openxmlformats.org/officeDocument/2006/relationships/font"/>
<Relationship Id="rId36" Target="fonts/font8.fntdata" Type="http://schemas.openxmlformats.org/officeDocument/2006/relationships/font"/>
<Relationship Id="rId37" Target="fonts/font9.fntdata" Type="http://schemas.openxmlformats.org/officeDocument/2006/relationships/font"/>
<Relationship Id="rId38" Target="fonts/font10.fntdata" Type="http://schemas.openxmlformats.org/officeDocument/2006/relationships/font"/>
<Relationship Id="rId39" Target="fonts/font11.fntdata" Type="http://schemas.openxmlformats.org/officeDocument/2006/relationships/font"/>
<Relationship Id="rId4" Target="slides/slide3.xml" Type="http://schemas.openxmlformats.org/officeDocument/2006/relationships/slide"/>
<Relationship Id="rId40" Target="fonts/font12.fntdata" Type="http://schemas.openxmlformats.org/officeDocument/2006/relationships/font"/>
<Relationship Id="rId41" Target="fonts/font13.fntdata" Type="http://schemas.openxmlformats.org/officeDocument/2006/relationships/font"/>
<Relationship Id="rId42" Target="fonts/font14.fntdata" Type="http://schemas.openxmlformats.org/officeDocument/2006/relationships/font"/>
<Relationship Id="rId43" Target="fonts/font15.fntdata" Type="http://schemas.openxmlformats.org/officeDocument/2006/relationships/font"/>
<Relationship Id="rId44" Target="fonts/font16.fntdata" Type="http://schemas.openxmlformats.org/officeDocument/2006/relationships/font"/>
<Relationship Id="rId45" Target="fonts/font17.fntdata" Type="http://schemas.openxmlformats.org/officeDocument/2006/relationships/font"/>
<Relationship Id="rId46" Target="fonts/font18.fntdata" Type="http://schemas.openxmlformats.org/officeDocument/2006/relationships/font"/>
<Relationship Id="rId47" Target="fonts/font19.fntdata" Type="http://schemas.openxmlformats.org/officeDocument/2006/relationships/font"/>
<Relationship Id="rId48" Target="fonts/font20.fntdata" Type="http://schemas.openxmlformats.org/officeDocument/2006/relationships/font"/>
<Relationship Id="rId49" Target="presProps.xml" Type="http://schemas.openxmlformats.org/officeDocument/2006/relationships/presProps"/>
<Relationship Id="rId5" Target="slides/slide4.xml" Type="http://schemas.openxmlformats.org/officeDocument/2006/relationships/slide"/>
<Relationship Id="rId50" Target="viewProps.xml" Type="http://schemas.openxmlformats.org/officeDocument/2006/relationships/viewProps"/>
<Relationship Id="rId51" Target="theme/theme1.xml" Type="http://schemas.openxmlformats.org/officeDocument/2006/relationships/theme"/>
<Relationship Id="rId52" Target="tableStyles.xml" Type="http://schemas.openxmlformats.org/officeDocument/2006/relationships/tableStyles"/>
<Relationship Id="rId6" Target="slides/slide5.xml" Type="http://schemas.openxmlformats.org/officeDocument/2006/relationships/slide"/>
<Relationship Id="rId7" Target="slides/slide6.xml" Type="http://schemas.openxmlformats.org/officeDocument/2006/relationships/slide"/>
<Relationship Id="rId8" Target="slides/slide7.xml" Type="http://schemas.openxmlformats.org/officeDocument/2006/relationships/slide"/>
<Relationship Id="rId9" Target="slides/slide8.xml" Type="http://schemas.openxmlformats.org/officeDocument/2006/relationships/slide"/>
</Relationships>

</file>

<file path=ppt/notesMasters/_rels/notesMaster1.xml.rels><?xml version="1.0" encoding="UTF-8" standalone="no"?>
<Relationships xmlns="http://schemas.openxmlformats.org/package/2006/relationships">
<Relationship Id="rId1" Target="../theme/theme2.xml" Type="http://schemas.openxmlformats.org/officeDocument/2006/relationships/theme"/>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FE44E52E-46F6-41FD-8442-455798284E58}" type="datetimeFigureOut">
              <a:rPr lang="es-ES" smtClean="0"/>
              <a:t>22/6/26</a:t>
            </a:fld>
            <a:endParaRPr lang="es-ES"/>
          </a:p>
        </p:txBody>
      </p:sp>
      <p:sp>
        <p:nvSpPr>
          <p:cNvPr id="4" name="Marcador de imagen de diapositiva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DB617073-F69C-47CD-A8C9-868A300771A0}" type="slidenum">
              <a:rPr lang="es-ES" smtClean="0"/>
              <a:t>‹Nº›</a:t>
            </a:fld>
            <a:endParaRPr lang="es-ES"/>
          </a:p>
        </p:txBody>
      </p:sp>
    </p:spTree>
    <p:extLst>
      <p:ext uri="{BB962C8B-B14F-4D97-AF65-F5344CB8AC3E}">
        <p14:creationId xmlns:p14="http://schemas.microsoft.com/office/powerpoint/2010/main" val="2867697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xml" Type="http://schemas.openxmlformats.org/officeDocument/2006/relationships/slide"/>
</Relationships>

</file>

<file path=ppt/notesSlides/_rels/notesSlide10.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0.xml" Type="http://schemas.openxmlformats.org/officeDocument/2006/relationships/slide"/>
</Relationships>

</file>

<file path=ppt/notesSlides/_rels/notesSlide11.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3.xml" Type="http://schemas.openxmlformats.org/officeDocument/2006/relationships/slide"/>
</Relationships>

</file>

<file path=ppt/notesSlides/_rels/notesSlide12.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7.xml" Type="http://schemas.openxmlformats.org/officeDocument/2006/relationships/slide"/>
</Relationships>

</file>

<file path=ppt/notesSlides/_rels/notesSlide13.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2.xml" Type="http://schemas.openxmlformats.org/officeDocument/2006/relationships/slide"/>
</Relationships>

</file>

<file path=ppt/notesSlides/_rels/notesSlide14.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3.xml" Type="http://schemas.openxmlformats.org/officeDocument/2006/relationships/slide"/>
</Relationships>

</file>

<file path=ppt/notesSlides/_rels/notesSlide15.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6.xml" Type="http://schemas.openxmlformats.org/officeDocument/2006/relationships/slide"/>
</Relationships>

</file>

<file path=ppt/notesSlides/_rels/notesSlide2.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xml" Type="http://schemas.openxmlformats.org/officeDocument/2006/relationships/slide"/>
</Relationships>

</file>

<file path=ppt/notesSlides/_rels/notesSlide3.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3.xml" Type="http://schemas.openxmlformats.org/officeDocument/2006/relationships/slide"/>
</Relationships>

</file>

<file path=ppt/notesSlides/_rels/notesSlide4.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4.xml" Type="http://schemas.openxmlformats.org/officeDocument/2006/relationships/slide"/>
</Relationships>

</file>

<file path=ppt/notesSlides/_rels/notesSlide5.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5.xml" Type="http://schemas.openxmlformats.org/officeDocument/2006/relationships/slide"/>
</Relationships>

</file>

<file path=ppt/notesSlides/_rels/notesSlide6.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6.xml" Type="http://schemas.openxmlformats.org/officeDocument/2006/relationships/slide"/>
</Relationships>

</file>

<file path=ppt/notesSlides/_rels/notesSlide7.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7.xml" Type="http://schemas.openxmlformats.org/officeDocument/2006/relationships/slide"/>
</Relationships>

</file>

<file path=ppt/notesSlides/_rels/notesSlide8.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8.xml" Type="http://schemas.openxmlformats.org/officeDocument/2006/relationships/slide"/>
</Relationships>

</file>

<file path=ppt/notesSlides/_rels/notesSlide9.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9.xml" Type="http://schemas.openxmlformats.org/officeDocument/2006/relationships/slide"/>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A38EEA7-C40B-D74B-9C46-815AFE9B1039}" type="slidenum">
              <a:rPr lang="es-ES" smtClean="0"/>
              <a:t>1</a:t>
            </a:fld>
            <a:endParaRPr lang="es-ES"/>
          </a:p>
        </p:txBody>
      </p:sp>
    </p:spTree>
    <p:extLst>
      <p:ext uri="{BB962C8B-B14F-4D97-AF65-F5344CB8AC3E}">
        <p14:creationId xmlns:p14="http://schemas.microsoft.com/office/powerpoint/2010/main" val="3532181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10</a:t>
            </a:fld>
            <a:endParaRPr lang="es-ES"/>
          </a:p>
        </p:txBody>
      </p:sp>
    </p:spTree>
    <p:extLst>
      <p:ext uri="{BB962C8B-B14F-4D97-AF65-F5344CB8AC3E}">
        <p14:creationId xmlns:p14="http://schemas.microsoft.com/office/powerpoint/2010/main" val="3709578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13</a:t>
            </a:fld>
            <a:endParaRPr lang="es-ES"/>
          </a:p>
        </p:txBody>
      </p:sp>
    </p:spTree>
    <p:extLst>
      <p:ext uri="{BB962C8B-B14F-4D97-AF65-F5344CB8AC3E}">
        <p14:creationId xmlns:p14="http://schemas.microsoft.com/office/powerpoint/2010/main" val="2855545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a:solidFill>
                  <a:schemeClr val="tx1"/>
                </a:solidFill>
                <a:effectLst/>
                <a:latin typeface="+mn-lt"/>
                <a:ea typeface="+mn-ea"/>
                <a:cs typeface="+mn-cs"/>
              </a:rPr>
              <a:t>As I mentioned at the beginning, this lab also serves to train us. This will allow us to deploy a quantum network in our regional network, Red CAYLE.</a:t>
            </a:r>
            <a:endParaRPr lang="es-E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have already taken the first steps, and we have tendered and assign three fibres in our network. If you are not familiar with our network, this is the topology, and these are the three segments we have tendered to build a quantum network.</a:t>
            </a:r>
            <a:endParaRPr lang="es-E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next step is to tender the QKD equipment to build that network. We hope that in a few months, the network is already operational, and we can make the first tests.</a:t>
            </a:r>
            <a:endParaRPr lang="es-E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you know, funds are limited, so right now we are maximizing the resources to do all we can with this limitations.</a:t>
            </a:r>
            <a:endParaRPr lang="es-ES" sz="1200" kern="1200">
              <a:solidFill>
                <a:schemeClr val="tx1"/>
              </a:solidFill>
              <a:effectLst/>
              <a:latin typeface="+mn-lt"/>
              <a:ea typeface="+mn-ea"/>
              <a:cs typeface="+mn-cs"/>
            </a:endParaRPr>
          </a:p>
          <a:p>
            <a:endParaRPr lang="es-ES"/>
          </a:p>
        </p:txBody>
      </p:sp>
      <p:sp>
        <p:nvSpPr>
          <p:cNvPr id="4" name="Marcador de número de diapositiva 3"/>
          <p:cNvSpPr>
            <a:spLocks noGrp="1"/>
          </p:cNvSpPr>
          <p:nvPr>
            <p:ph type="sldNum" sz="quarter" idx="5"/>
          </p:nvPr>
        </p:nvSpPr>
        <p:spPr/>
        <p:txBody>
          <a:bodyPr/>
          <a:lstStyle/>
          <a:p>
            <a:fld id="{DB617073-F69C-47CD-A8C9-868A300771A0}" type="slidenum">
              <a:rPr lang="es-ES" smtClean="0"/>
              <a:t>17</a:t>
            </a:fld>
            <a:endParaRPr lang="es-ES"/>
          </a:p>
        </p:txBody>
      </p:sp>
    </p:spTree>
    <p:extLst>
      <p:ext uri="{BB962C8B-B14F-4D97-AF65-F5344CB8AC3E}">
        <p14:creationId xmlns:p14="http://schemas.microsoft.com/office/powerpoint/2010/main" val="2855545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22</a:t>
            </a:fld>
            <a:endParaRPr lang="es-ES"/>
          </a:p>
        </p:txBody>
      </p:sp>
    </p:spTree>
    <p:extLst>
      <p:ext uri="{BB962C8B-B14F-4D97-AF65-F5344CB8AC3E}">
        <p14:creationId xmlns:p14="http://schemas.microsoft.com/office/powerpoint/2010/main" val="668108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23</a:t>
            </a:fld>
            <a:endParaRPr lang="es-ES"/>
          </a:p>
        </p:txBody>
      </p:sp>
    </p:spTree>
    <p:extLst>
      <p:ext uri="{BB962C8B-B14F-4D97-AF65-F5344CB8AC3E}">
        <p14:creationId xmlns:p14="http://schemas.microsoft.com/office/powerpoint/2010/main" val="668108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Se puede sustituir el degradado</a:t>
            </a:r>
            <a:r>
              <a:rPr lang="es-ES" baseline="0" dirty="0"/>
              <a:t> al fondo de esta diapositiva por una foto adecuada al tema. Cuidado de organizarla siempre al fondo de la diapositiva y buscando máximo contraste con las letras en blanco para no perder legibilidad.</a:t>
            </a:r>
            <a:endParaRPr lang="es-ES" dirty="0"/>
          </a:p>
        </p:txBody>
      </p:sp>
      <p:sp>
        <p:nvSpPr>
          <p:cNvPr id="4" name="Marcador de número de diapositiva 3"/>
          <p:cNvSpPr>
            <a:spLocks noGrp="1"/>
          </p:cNvSpPr>
          <p:nvPr>
            <p:ph type="sldNum" sz="quarter" idx="10"/>
          </p:nvPr>
        </p:nvSpPr>
        <p:spPr/>
        <p:txBody>
          <a:bodyPr/>
          <a:lstStyle/>
          <a:p>
            <a:fld id="{3A38EEA7-C40B-D74B-9C46-815AFE9B1039}" type="slidenum">
              <a:rPr lang="es-ES" smtClean="0"/>
              <a:t>26</a:t>
            </a:fld>
            <a:endParaRPr lang="es-ES"/>
          </a:p>
        </p:txBody>
      </p:sp>
    </p:spTree>
    <p:extLst>
      <p:ext uri="{BB962C8B-B14F-4D97-AF65-F5344CB8AC3E}">
        <p14:creationId xmlns:p14="http://schemas.microsoft.com/office/powerpoint/2010/main" val="2226204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2</a:t>
            </a:fld>
            <a:endParaRPr lang="es-ES"/>
          </a:p>
        </p:txBody>
      </p:sp>
    </p:spTree>
    <p:extLst>
      <p:ext uri="{BB962C8B-B14F-4D97-AF65-F5344CB8AC3E}">
        <p14:creationId xmlns:p14="http://schemas.microsoft.com/office/powerpoint/2010/main" val="355436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3</a:t>
            </a:fld>
            <a:endParaRPr lang="es-ES"/>
          </a:p>
        </p:txBody>
      </p:sp>
    </p:spTree>
    <p:extLst>
      <p:ext uri="{BB962C8B-B14F-4D97-AF65-F5344CB8AC3E}">
        <p14:creationId xmlns:p14="http://schemas.microsoft.com/office/powerpoint/2010/main" val="668108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4</a:t>
            </a:fld>
            <a:endParaRPr lang="es-ES"/>
          </a:p>
        </p:txBody>
      </p:sp>
    </p:spTree>
    <p:extLst>
      <p:ext uri="{BB962C8B-B14F-4D97-AF65-F5344CB8AC3E}">
        <p14:creationId xmlns:p14="http://schemas.microsoft.com/office/powerpoint/2010/main" val="3860100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5</a:t>
            </a:fld>
            <a:endParaRPr lang="es-ES"/>
          </a:p>
        </p:txBody>
      </p:sp>
    </p:spTree>
    <p:extLst>
      <p:ext uri="{BB962C8B-B14F-4D97-AF65-F5344CB8AC3E}">
        <p14:creationId xmlns:p14="http://schemas.microsoft.com/office/powerpoint/2010/main" val="685692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6</a:t>
            </a:fld>
            <a:endParaRPr lang="es-ES"/>
          </a:p>
        </p:txBody>
      </p:sp>
    </p:spTree>
    <p:extLst>
      <p:ext uri="{BB962C8B-B14F-4D97-AF65-F5344CB8AC3E}">
        <p14:creationId xmlns:p14="http://schemas.microsoft.com/office/powerpoint/2010/main" val="3916442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7</a:t>
            </a:fld>
            <a:endParaRPr lang="es-ES"/>
          </a:p>
        </p:txBody>
      </p:sp>
    </p:spTree>
    <p:extLst>
      <p:ext uri="{BB962C8B-B14F-4D97-AF65-F5344CB8AC3E}">
        <p14:creationId xmlns:p14="http://schemas.microsoft.com/office/powerpoint/2010/main" val="2289055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8</a:t>
            </a:fld>
            <a:endParaRPr lang="es-ES"/>
          </a:p>
        </p:txBody>
      </p:sp>
    </p:spTree>
    <p:extLst>
      <p:ext uri="{BB962C8B-B14F-4D97-AF65-F5344CB8AC3E}">
        <p14:creationId xmlns:p14="http://schemas.microsoft.com/office/powerpoint/2010/main" val="668108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B617073-F69C-47CD-A8C9-868A300771A0}" type="slidenum">
              <a:rPr lang="es-ES" smtClean="0"/>
              <a:t>9</a:t>
            </a:fld>
            <a:endParaRPr lang="es-ES"/>
          </a:p>
        </p:txBody>
      </p:sp>
    </p:spTree>
    <p:extLst>
      <p:ext uri="{BB962C8B-B14F-4D97-AF65-F5344CB8AC3E}">
        <p14:creationId xmlns:p14="http://schemas.microsoft.com/office/powerpoint/2010/main" val="668108033"/>
      </p:ext>
    </p:extLst>
  </p:cSld>
  <p:clrMapOvr>
    <a:masterClrMapping/>
  </p:clrMapOvr>
</p:notes>
</file>

<file path=ppt/slideLayouts/_rels/slideLayout1.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0.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1.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12.xml.rels><?xml version="1.0" encoding="UTF-8" standalone="no"?>
<Relationships xmlns="http://schemas.openxmlformats.org/package/2006/relationships">
<Relationship Id="rId1" Target="../slideMasters/slideMaster1.xml" Type="http://schemas.openxmlformats.org/officeDocument/2006/relationships/slideMaster"/>
<Relationship Id="rId2" Target="../media/image1.png" Type="http://schemas.openxmlformats.org/officeDocument/2006/relationships/image"/>
<Relationship Id="rId3" Target="../media/image2.png" Type="http://schemas.openxmlformats.org/officeDocument/2006/relationships/image"/>
</Relationships>

</file>

<file path=ppt/slideLayouts/_rels/slideLayout2.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3.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4.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5.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6.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7.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8.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9.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22/06/26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3534757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22/06/26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3333150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22/06/26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4276995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4CEF98D2-3806-E240-BDC9-5CDED41AB481}" type="datetimeFigureOut">
              <a:rPr lang="es-ES" smtClean="0"/>
              <a:t>22/6/26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BBBF7A8-F000-6A4E-AE69-9848400405E8}" type="slidenum">
              <a:rPr lang="es-ES" smtClean="0"/>
              <a:t>‹Nº›</a:t>
            </a:fld>
            <a:endParaRPr lang="es-ES"/>
          </a:p>
        </p:txBody>
      </p:sp>
      <p:pic>
        <p:nvPicPr>
          <p:cNvPr id="7" name="Imagen 6"/>
          <p:cNvPicPr>
            <a:picLocks noChangeAspect="1"/>
          </p:cNvPicPr>
          <p:nvPr userDrawn="1"/>
        </p:nvPicPr>
        <p:blipFill rotWithShape="1">
          <a:blip r:embed="rId2">
            <a:duotone>
              <a:schemeClr val="bg2">
                <a:shade val="45000"/>
                <a:satMod val="135000"/>
              </a:schemeClr>
              <a:prstClr val="white"/>
            </a:duotone>
          </a:blip>
          <a:srcRect l="49764" t="19341" r="11653" b="37130"/>
          <a:stretch/>
        </p:blipFill>
        <p:spPr>
          <a:xfrm>
            <a:off x="0" y="937727"/>
            <a:ext cx="18288000" cy="9349274"/>
          </a:xfrm>
          <a:prstGeom prst="rect">
            <a:avLst/>
          </a:prstGeom>
        </p:spPr>
      </p:pic>
      <p:pic>
        <p:nvPicPr>
          <p:cNvPr id="8" name="Imagen 7"/>
          <p:cNvPicPr>
            <a:picLocks noChangeAspect="1"/>
          </p:cNvPicPr>
          <p:nvPr userDrawn="1"/>
        </p:nvPicPr>
        <p:blipFill>
          <a:blip r:embed="rId3"/>
          <a:srcRect/>
          <a:stretch/>
        </p:blipFill>
        <p:spPr>
          <a:xfrm>
            <a:off x="13106400" y="9123620"/>
            <a:ext cx="4267200" cy="672570"/>
          </a:xfrm>
          <a:prstGeom prst="rect">
            <a:avLst/>
          </a:prstGeom>
        </p:spPr>
      </p:pic>
    </p:spTree>
    <p:extLst>
      <p:ext uri="{BB962C8B-B14F-4D97-AF65-F5344CB8AC3E}">
        <p14:creationId xmlns:p14="http://schemas.microsoft.com/office/powerpoint/2010/main" val="4022679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B8CEAE-9ACF-4870-96B2-2FDD755B4008}" type="datetimeFigureOut">
              <a:rPr lang="en-IN" smtClean="0"/>
              <a:t>22/06/26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3138595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B8CEAE-9ACF-4870-96B2-2FDD755B4008}" type="datetimeFigureOut">
              <a:rPr lang="en-IN" smtClean="0"/>
              <a:t>22/06/26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889559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B8CEAE-9ACF-4870-96B2-2FDD755B4008}" type="datetimeFigureOut">
              <a:rPr lang="en-IN" smtClean="0"/>
              <a:t>22/06/26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363965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B8CEAE-9ACF-4870-96B2-2FDD755B4008}" type="datetimeFigureOut">
              <a:rPr lang="en-IN" smtClean="0"/>
              <a:t>22/06/26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2781391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B8CEAE-9ACF-4870-96B2-2FDD755B4008}" type="datetimeFigureOut">
              <a:rPr lang="en-IN" smtClean="0"/>
              <a:t>22/06/26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132081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8CEAE-9ACF-4870-96B2-2FDD755B4008}" type="datetimeFigureOut">
              <a:rPr lang="en-IN" smtClean="0"/>
              <a:t>22/06/26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2706754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B8CEAE-9ACF-4870-96B2-2FDD755B4008}" type="datetimeFigureOut">
              <a:rPr lang="en-IN" smtClean="0"/>
              <a:t>22/06/26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2470941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B8CEAE-9ACF-4870-96B2-2FDD755B4008}" type="datetimeFigureOut">
              <a:rPr lang="en-IN" smtClean="0"/>
              <a:t>22/06/26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414AC96-115D-4CF4-9B0B-0F2A89887B52}" type="slidenum">
              <a:rPr lang="en-IN" smtClean="0"/>
              <a:t>‹Nº›</a:t>
            </a:fld>
            <a:endParaRPr lang="en-IN"/>
          </a:p>
        </p:txBody>
      </p:sp>
    </p:spTree>
    <p:extLst>
      <p:ext uri="{BB962C8B-B14F-4D97-AF65-F5344CB8AC3E}">
        <p14:creationId xmlns:p14="http://schemas.microsoft.com/office/powerpoint/2010/main" val="268880297"/>
      </p:ext>
    </p:extLst>
  </p:cSld>
  <p:clrMapOvr>
    <a:masterClrMapping/>
  </p:clrMapOvr>
</p:sldLayout>
</file>

<file path=ppt/slideMasters/_rels/slideMaster1.xml.rels><?xml version="1.0" encoding="UTF-8" standalone="no"?>
<Relationships xmlns="http://schemas.openxmlformats.org/package/2006/relationships">
<Relationship Id="rId1" Target="../slideLayouts/slideLayout1.xml" Type="http://schemas.openxmlformats.org/officeDocument/2006/relationships/slideLayout"/>
<Relationship Id="rId10" Target="../slideLayouts/slideLayout10.xml" Type="http://schemas.openxmlformats.org/officeDocument/2006/relationships/slideLayout"/>
<Relationship Id="rId11" Target="../slideLayouts/slideLayout11.xml" Type="http://schemas.openxmlformats.org/officeDocument/2006/relationships/slideLayout"/>
<Relationship Id="rId12" Target="../slideLayouts/slideLayout12.xml" Type="http://schemas.openxmlformats.org/officeDocument/2006/relationships/slideLayout"/>
<Relationship Id="rId13" Target="../theme/theme1.xml" Type="http://schemas.openxmlformats.org/officeDocument/2006/relationships/theme"/>
<Relationship Id="rId2" Target="../slideLayouts/slideLayout2.xml" Type="http://schemas.openxmlformats.org/officeDocument/2006/relationships/slideLayout"/>
<Relationship Id="rId3" Target="../slideLayouts/slideLayout3.xml" Type="http://schemas.openxmlformats.org/officeDocument/2006/relationships/slideLayout"/>
<Relationship Id="rId4" Target="../slideLayouts/slideLayout4.xml" Type="http://schemas.openxmlformats.org/officeDocument/2006/relationships/slideLayout"/>
<Relationship Id="rId5" Target="../slideLayouts/slideLayout5.xml" Type="http://schemas.openxmlformats.org/officeDocument/2006/relationships/slideLayout"/>
<Relationship Id="rId6" Target="../slideLayouts/slideLayout6.xml" Type="http://schemas.openxmlformats.org/officeDocument/2006/relationships/slideLayout"/>
<Relationship Id="rId7" Target="../slideLayouts/slideLayout7.xml" Type="http://schemas.openxmlformats.org/officeDocument/2006/relationships/slideLayout"/>
<Relationship Id="rId8" Target="../slideLayouts/slideLayout8.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8CEAE-9ACF-4870-96B2-2FDD755B4008}" type="datetimeFigureOut">
              <a:rPr lang="en-IN" smtClean="0"/>
              <a:t>22/06/26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14AC96-115D-4CF4-9B0B-0F2A89887B52}" type="slidenum">
              <a:rPr lang="en-IN" smtClean="0"/>
              <a:t>‹Nº›</a:t>
            </a:fld>
            <a:endParaRPr lang="en-IN"/>
          </a:p>
        </p:txBody>
      </p:sp>
    </p:spTree>
    <p:extLst>
      <p:ext uri="{BB962C8B-B14F-4D97-AF65-F5344CB8AC3E}">
        <p14:creationId xmlns:p14="http://schemas.microsoft.com/office/powerpoint/2010/main" val="37780842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
<Relationships xmlns="http://schemas.openxmlformats.org/package/2006/relationships">
<Relationship Id="rId1" Target="../slideLayouts/slideLayout12.xml" Type="http://schemas.openxmlformats.org/officeDocument/2006/relationships/slideLayout"/>
<Relationship Id="rId2" Target="../notesSlides/notesSlide1.xml" Type="http://schemas.openxmlformats.org/officeDocument/2006/relationships/notesSlide"/>
<Relationship Id="rId3" Target="../media/image3.png" Type="http://schemas.openxmlformats.org/officeDocument/2006/relationships/image"/>
<Relationship Id="rId4" Target="../media/image4.png" Type="http://schemas.openxmlformats.org/officeDocument/2006/relationships/image"/>
<Relationship Id="rId5" Target="../media/image2.png" Type="http://schemas.openxmlformats.org/officeDocument/2006/relationships/image"/>
</Relationships>

</file>

<file path=ppt/slides/_rels/slide10.xml.rels><?xml version="1.0" encoding="UTF-8" standalone="no"?>
<Relationships xmlns="http://schemas.openxmlformats.org/package/2006/relationships">
<Relationship Id="rId1" Target="../slideLayouts/slideLayout7.xml" Type="http://schemas.openxmlformats.org/officeDocument/2006/relationships/slideLayout"/>
<Relationship Id="rId10" Target="../media/image8.png" Type="http://schemas.openxmlformats.org/officeDocument/2006/relationships/image"/>
<Relationship Id="rId2" Target="../notesSlides/notesSlide10.xml" Type="http://schemas.openxmlformats.org/officeDocument/2006/relationships/notesSlide"/>
<Relationship Id="rId3" Target="../media/image35.bin" Type="http://schemas.openxmlformats.org/officeDocument/2006/relationships/image"/>
<Relationship Id="rId4" Target="../media/image36.bin" Type="http://schemas.openxmlformats.org/officeDocument/2006/relationships/image"/>
<Relationship Id="rId5" Target="../media/image37.bin" Type="http://schemas.openxmlformats.org/officeDocument/2006/relationships/image"/>
<Relationship Id="rId6" Target="../media/image38.bin" Type="http://schemas.openxmlformats.org/officeDocument/2006/relationships/image"/>
<Relationship Id="rId7" Target="../media/image39.bin" Type="http://schemas.openxmlformats.org/officeDocument/2006/relationships/image"/>
<Relationship Id="rId8" Target="../media/image40.png" Type="http://schemas.openxmlformats.org/officeDocument/2006/relationships/image"/>
<Relationship Id="rId9" Target="../media/image2.png" Type="http://schemas.openxmlformats.org/officeDocument/2006/relationships/image"/>
</Relationships>

</file>

<file path=ppt/slides/_rels/slide11.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2.png" Type="http://schemas.openxmlformats.org/officeDocument/2006/relationships/image"/>
<Relationship Id="rId3" Target="../media/image41.png" Type="http://schemas.openxmlformats.org/officeDocument/2006/relationships/image"/>
<Relationship Id="rId4" Target="../media/image8.png" Type="http://schemas.openxmlformats.org/officeDocument/2006/relationships/image"/>
</Relationships>

</file>

<file path=ppt/slides/_rels/slide12.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42.bin" Type="http://schemas.openxmlformats.org/officeDocument/2006/relationships/image"/>
<Relationship Id="rId3" Target="../media/image43.bin" Type="http://schemas.openxmlformats.org/officeDocument/2006/relationships/image"/>
<Relationship Id="rId4" Target="../media/image2.png" Type="http://schemas.openxmlformats.org/officeDocument/2006/relationships/image"/>
<Relationship Id="rId5" Target="../media/image8.png" Type="http://schemas.openxmlformats.org/officeDocument/2006/relationships/image"/>
</Relationships>

</file>

<file path=ppt/slides/_rels/slide13.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11.xml" Type="http://schemas.openxmlformats.org/officeDocument/2006/relationships/notesSlide"/>
<Relationship Id="rId3" Target="../media/image44.bin" Type="http://schemas.openxmlformats.org/officeDocument/2006/relationships/image"/>
<Relationship Id="rId4" Target="../media/image2.png" Type="http://schemas.openxmlformats.org/officeDocument/2006/relationships/image"/>
<Relationship Id="rId5" Target="../media/image45.bin" Type="http://schemas.openxmlformats.org/officeDocument/2006/relationships/image"/>
<Relationship Id="rId6" Target="../media/image46.png" Type="http://schemas.openxmlformats.org/officeDocument/2006/relationships/image"/>
</Relationships>

</file>

<file path=ppt/slides/_rels/slide14.xml.rels><?xml version="1.0" encoding="UTF-8" standalone="no"?>
<Relationships xmlns="http://schemas.openxmlformats.org/package/2006/relationships">
<Relationship Id="rId1" Target="../slideLayouts/slideLayout1.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15.xml.rels><?xml version="1.0" encoding="UTF-8" standalone="no"?>
<Relationships xmlns="http://schemas.openxmlformats.org/package/2006/relationships">
<Relationship Id="rId1" Target="../slideLayouts/slideLayout1.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16.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17.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12.xml" Type="http://schemas.openxmlformats.org/officeDocument/2006/relationships/notesSlide"/>
<Relationship Id="rId3" Target="../media/image2.png" Type="http://schemas.openxmlformats.org/officeDocument/2006/relationships/image"/>
<Relationship Id="rId4" Target="../media/image45.bin" Type="http://schemas.openxmlformats.org/officeDocument/2006/relationships/image"/>
<Relationship Id="rId5" Target="../media/image46.png" Type="http://schemas.openxmlformats.org/officeDocument/2006/relationships/image"/>
</Relationships>

</file>

<file path=ppt/slides/_rels/slide18.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19.xml.rels><?xml version="1.0" encoding="UTF-8" standalone="no"?>
<Relationships xmlns="http://schemas.openxmlformats.org/package/2006/relationships">
<Relationship Id="rId1" Target="../slideLayouts/slideLayout1.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2.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2.xml" Type="http://schemas.openxmlformats.org/officeDocument/2006/relationships/notesSlide"/>
<Relationship Id="rId3" Target="../media/image5.bin" Type="http://schemas.openxmlformats.org/officeDocument/2006/relationships/image"/>
<Relationship Id="rId4" Target="../media/image6.bin" Type="http://schemas.openxmlformats.org/officeDocument/2006/relationships/image"/>
<Relationship Id="rId5" Target="../media/image2.png" Type="http://schemas.openxmlformats.org/officeDocument/2006/relationships/image"/>
<Relationship Id="rId6" Target="../media/image7.png" Type="http://schemas.openxmlformats.org/officeDocument/2006/relationships/image"/>
<Relationship Id="rId7" Target="../media/image8.png" Type="http://schemas.openxmlformats.org/officeDocument/2006/relationships/image"/>
</Relationships>

</file>

<file path=ppt/slides/_rels/slide20.xml.rels><?xml version="1.0" encoding="UTF-8" standalone="no"?>
<Relationships xmlns="http://schemas.openxmlformats.org/package/2006/relationships">
<Relationship Id="rId1" Target="../slideLayouts/slideLayout1.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21.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22.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13.xml" Type="http://schemas.openxmlformats.org/officeDocument/2006/relationships/notesSlide"/>
<Relationship Id="rId3" Target="../media/image2.png" Type="http://schemas.openxmlformats.org/officeDocument/2006/relationships/image"/>
<Relationship Id="rId4" Target="../media/image8.png" Type="http://schemas.openxmlformats.org/officeDocument/2006/relationships/image"/>
<Relationship Id="rId5" Target="../media/image47.jpeg" Type="http://schemas.openxmlformats.org/officeDocument/2006/relationships/image"/>
<Relationship Id="rId6" Target="../media/image48.jpeg" Type="http://schemas.openxmlformats.org/officeDocument/2006/relationships/image"/>
</Relationships>

</file>

<file path=ppt/slides/_rels/slide23.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14.xml" Type="http://schemas.openxmlformats.org/officeDocument/2006/relationships/notesSlide"/>
<Relationship Id="rId3" Target="../media/image2.png" Type="http://schemas.openxmlformats.org/officeDocument/2006/relationships/image"/>
<Relationship Id="rId4" Target="../media/image8.png" Type="http://schemas.openxmlformats.org/officeDocument/2006/relationships/image"/>
</Relationships>

</file>

<file path=ppt/slides/_rels/slide24.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25.xml.rels><?xml version="1.0" encoding="UTF-8" standalone="no"?>
<Relationships xmlns="http://schemas.openxmlformats.org/package/2006/relationships">
<Relationship Id="rId1" Target="../slideLayouts/slideLayout7.xml" Type="http://schemas.openxmlformats.org/officeDocument/2006/relationships/slideLayout"/>
<Relationship Id="rId2" Target="../media/image2.png" Type="http://schemas.openxmlformats.org/officeDocument/2006/relationships/image"/>
<Relationship Id="rId3" Target="../media/image8.png" Type="http://schemas.openxmlformats.org/officeDocument/2006/relationships/image"/>
</Relationships>

</file>

<file path=ppt/slides/_rels/slide26.xml.rels><?xml version="1.0" encoding="UTF-8" standalone="no"?>
<Relationships xmlns="http://schemas.openxmlformats.org/package/2006/relationships">
<Relationship Id="rId1" Target="../slideLayouts/slideLayout12.xml" Type="http://schemas.openxmlformats.org/officeDocument/2006/relationships/slideLayout"/>
<Relationship Id="rId2" Target="../notesSlides/notesSlide15.xml" Type="http://schemas.openxmlformats.org/officeDocument/2006/relationships/notesSlide"/>
<Relationship Id="rId3" Target="../media/image3.png" Type="http://schemas.openxmlformats.org/officeDocument/2006/relationships/image"/>
<Relationship Id="rId4" Target="../media/image4.png" Type="http://schemas.openxmlformats.org/officeDocument/2006/relationships/image"/>
<Relationship Id="rId5" Target="../media/image2.png" Type="http://schemas.openxmlformats.org/officeDocument/2006/relationships/image"/>
</Relationships>

</file>

<file path=ppt/slides/_rels/slide3.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3.xml" Type="http://schemas.openxmlformats.org/officeDocument/2006/relationships/notesSlide"/>
<Relationship Id="rId3" Target="../media/image9.bin" Type="http://schemas.openxmlformats.org/officeDocument/2006/relationships/image"/>
<Relationship Id="rId4" Target="../media/image2.png" Type="http://schemas.openxmlformats.org/officeDocument/2006/relationships/image"/>
<Relationship Id="rId5" Target="../media/image8.png" Type="http://schemas.openxmlformats.org/officeDocument/2006/relationships/image"/>
</Relationships>

</file>

<file path=ppt/slides/_rels/slide4.xml.rels><?xml version="1.0" encoding="UTF-8" standalone="no"?>
<Relationships xmlns="http://schemas.openxmlformats.org/package/2006/relationships">
<Relationship Id="rId1" Target="../slideLayouts/slideLayout7.xml" Type="http://schemas.openxmlformats.org/officeDocument/2006/relationships/slideLayout"/>
<Relationship Id="rId10" Target="../media/image8.png" Type="http://schemas.openxmlformats.org/officeDocument/2006/relationships/image"/>
<Relationship Id="rId2" Target="../notesSlides/notesSlide4.xml" Type="http://schemas.openxmlformats.org/officeDocument/2006/relationships/notesSlide"/>
<Relationship Id="rId3" Target="../media/image10.bin" Type="http://schemas.openxmlformats.org/officeDocument/2006/relationships/image"/>
<Relationship Id="rId4" Target="../media/image11.bin" Type="http://schemas.openxmlformats.org/officeDocument/2006/relationships/image"/>
<Relationship Id="rId5" Target="../media/image12.bin" Type="http://schemas.openxmlformats.org/officeDocument/2006/relationships/image"/>
<Relationship Id="rId6" Target="../media/image13.bin" Type="http://schemas.openxmlformats.org/officeDocument/2006/relationships/image"/>
<Relationship Id="rId7" Target="../media/image14.bin" Type="http://schemas.openxmlformats.org/officeDocument/2006/relationships/image"/>
<Relationship Id="rId8" Target="../media/image15.bin" Type="http://schemas.openxmlformats.org/officeDocument/2006/relationships/image"/>
<Relationship Id="rId9" Target="../media/image2.png" Type="http://schemas.openxmlformats.org/officeDocument/2006/relationships/image"/>
</Relationships>

</file>

<file path=ppt/slides/_rels/slide5.xml.rels><?xml version="1.0" encoding="UTF-8" standalone="no"?>
<Relationships xmlns="http://schemas.openxmlformats.org/package/2006/relationships">
<Relationship Id="rId1" Target="../slideLayouts/slideLayout7.xml" Type="http://schemas.openxmlformats.org/officeDocument/2006/relationships/slideLayout"/>
<Relationship Id="rId10" Target="../media/image8.png" Type="http://schemas.openxmlformats.org/officeDocument/2006/relationships/image"/>
<Relationship Id="rId2" Target="../notesSlides/notesSlide5.xml" Type="http://schemas.openxmlformats.org/officeDocument/2006/relationships/notesSlide"/>
<Relationship Id="rId3" Target="../media/image16.bin" Type="http://schemas.openxmlformats.org/officeDocument/2006/relationships/image"/>
<Relationship Id="rId4" Target="../media/image17.bin" Type="http://schemas.openxmlformats.org/officeDocument/2006/relationships/image"/>
<Relationship Id="rId5" Target="../media/image18.bin" Type="http://schemas.openxmlformats.org/officeDocument/2006/relationships/image"/>
<Relationship Id="rId6" Target="../media/image19.bin" Type="http://schemas.openxmlformats.org/officeDocument/2006/relationships/image"/>
<Relationship Id="rId7" Target="../media/image20.JPG" Type="http://schemas.openxmlformats.org/officeDocument/2006/relationships/image"/>
<Relationship Id="rId8" Target="../media/image21.png" Type="http://schemas.openxmlformats.org/officeDocument/2006/relationships/image"/>
<Relationship Id="rId9" Target="../media/image2.png" Type="http://schemas.openxmlformats.org/officeDocument/2006/relationships/image"/>
</Relationships>

</file>

<file path=ppt/slides/_rels/slide6.xml.rels><?xml version="1.0" encoding="UTF-8" standalone="no"?>
<Relationships xmlns="http://schemas.openxmlformats.org/package/2006/relationships">
<Relationship Id="rId1" Target="../slideLayouts/slideLayout7.xml" Type="http://schemas.openxmlformats.org/officeDocument/2006/relationships/slideLayout"/>
<Relationship Id="rId10" Target="../media/image29.bin" Type="http://schemas.openxmlformats.org/officeDocument/2006/relationships/image"/>
<Relationship Id="rId11" Target="../media/image30.bin" Type="http://schemas.openxmlformats.org/officeDocument/2006/relationships/image"/>
<Relationship Id="rId12" Target="../media/image31.bin" Type="http://schemas.openxmlformats.org/officeDocument/2006/relationships/image"/>
<Relationship Id="rId13" Target="../media/image2.png" Type="http://schemas.openxmlformats.org/officeDocument/2006/relationships/image"/>
<Relationship Id="rId2" Target="../notesSlides/notesSlide6.xml" Type="http://schemas.openxmlformats.org/officeDocument/2006/relationships/notesSlide"/>
<Relationship Id="rId3" Target="../media/image22.bin" Type="http://schemas.openxmlformats.org/officeDocument/2006/relationships/image"/>
<Relationship Id="rId4" Target="../media/image23.bin" Type="http://schemas.openxmlformats.org/officeDocument/2006/relationships/image"/>
<Relationship Id="rId5" Target="../media/image24.bin" Type="http://schemas.openxmlformats.org/officeDocument/2006/relationships/image"/>
<Relationship Id="rId6" Target="../media/image25.bin" Type="http://schemas.openxmlformats.org/officeDocument/2006/relationships/image"/>
<Relationship Id="rId7" Target="../media/image26.bin" Type="http://schemas.openxmlformats.org/officeDocument/2006/relationships/image"/>
<Relationship Id="rId8" Target="../media/image27.bin" Type="http://schemas.openxmlformats.org/officeDocument/2006/relationships/image"/>
<Relationship Id="rId9" Target="../media/image28.bin" Type="http://schemas.openxmlformats.org/officeDocument/2006/relationships/image"/>
</Relationships>

</file>

<file path=ppt/slides/_rels/slide7.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7.xml" Type="http://schemas.openxmlformats.org/officeDocument/2006/relationships/notesSlide"/>
<Relationship Id="rId3" Target="../media/image2.png" Type="http://schemas.openxmlformats.org/officeDocument/2006/relationships/image"/>
<Relationship Id="rId4" Target="../media/image32.png" Type="http://schemas.openxmlformats.org/officeDocument/2006/relationships/image"/>
<Relationship Id="rId5" Target="../media/image8.png" Type="http://schemas.openxmlformats.org/officeDocument/2006/relationships/image"/>
</Relationships>

</file>

<file path=ppt/slides/_rels/slide8.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8.xml" Type="http://schemas.openxmlformats.org/officeDocument/2006/relationships/notesSlide"/>
<Relationship Id="rId3" Target="../media/image2.png" Type="http://schemas.openxmlformats.org/officeDocument/2006/relationships/image"/>
<Relationship Id="rId4" Target="../media/image8.png" Type="http://schemas.openxmlformats.org/officeDocument/2006/relationships/image"/>
</Relationships>

</file>

<file path=ppt/slides/_rels/slide9.xml.rels><?xml version="1.0" encoding="UTF-8" standalone="no"?>
<Relationships xmlns="http://schemas.openxmlformats.org/package/2006/relationships">
<Relationship Id="rId1" Target="../slideLayouts/slideLayout7.xml" Type="http://schemas.openxmlformats.org/officeDocument/2006/relationships/slideLayout"/>
<Relationship Id="rId2" Target="../notesSlides/notesSlide9.xml" Type="http://schemas.openxmlformats.org/officeDocument/2006/relationships/notesSlide"/>
<Relationship Id="rId3" Target="../media/image2.png" Type="http://schemas.openxmlformats.org/officeDocument/2006/relationships/image"/>
<Relationship Id="rId4" Target="../media/image8.png" Type="http://schemas.openxmlformats.org/officeDocument/2006/relationships/image"/>
<Relationship Id="rId5" Target="../media/image33.png" Type="http://schemas.openxmlformats.org/officeDocument/2006/relationships/image"/>
<Relationship Id="rId6" Target="../media/image34.png" Type="http://schemas.openxmlformats.org/officeDocument/2006/relationships/image"/>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a:stretch>
            <a:fillRect/>
          </a:stretch>
        </p:blipFill>
        <p:spPr>
          <a:xfrm>
            <a:off x="0" y="0"/>
            <a:ext cx="18288000" cy="10439703"/>
          </a:xfrm>
          <a:prstGeom prst="rect">
            <a:avLst/>
          </a:prstGeom>
        </p:spPr>
      </p:pic>
      <p:pic>
        <p:nvPicPr>
          <p:cNvPr id="9" name="Imagen 8">
            <a:extLst>
              <a:ext uri="{FF2B5EF4-FFF2-40B4-BE49-F238E27FC236}">
                <a16:creationId xmlns:a16="http://schemas.microsoft.com/office/drawing/2014/main" id="{8DCCC481-6465-4580-9C75-2C85DA68380F}"/>
              </a:ext>
            </a:extLst>
          </p:cNvPr>
          <p:cNvPicPr>
            <a:picLocks noChangeAspect="1"/>
          </p:cNvPicPr>
          <p:nvPr/>
        </p:nvPicPr>
        <p:blipFill>
          <a:blip r:embed="rId4"/>
          <a:stretch>
            <a:fillRect/>
          </a:stretch>
        </p:blipFill>
        <p:spPr>
          <a:xfrm>
            <a:off x="0" y="1845044"/>
            <a:ext cx="18288000" cy="9440588"/>
          </a:xfrm>
          <a:prstGeom prst="rect">
            <a:avLst/>
          </a:prstGeom>
        </p:spPr>
      </p:pic>
      <p:sp>
        <p:nvSpPr>
          <p:cNvPr id="3" name="Marcador de contenido 2"/>
          <p:cNvSpPr>
            <a:spLocks noGrp="1"/>
          </p:cNvSpPr>
          <p:nvPr>
            <p:ph idx="4294967295"/>
          </p:nvPr>
        </p:nvSpPr>
        <p:spPr>
          <a:xfrm>
            <a:off x="901700" y="3624302"/>
            <a:ext cx="10642600" cy="1380101"/>
          </a:xfrm>
        </p:spPr>
        <p:txBody>
          <a:bodyPr>
            <a:normAutofit/>
          </a:bodyPr>
          <a:lstStyle/>
          <a:p>
            <a:pPr marL="0" indent="0">
              <a:buNone/>
            </a:pPr>
            <a:r>
              <a:rPr lang="es-ES" sz="3600" b="1" dirty="0">
                <a:solidFill>
                  <a:srgbClr val="FFFFFF"/>
                </a:solidFill>
                <a:latin typeface="Avenir Next Regular"/>
                <a:cs typeface="Avenir Next Regular"/>
              </a:rPr>
              <a:t>Ignacio Samuel Crespo Martínez</a:t>
            </a:r>
            <a:r>
              <a:rPr lang="es-ES" sz="2400" b="1" dirty="0">
                <a:solidFill>
                  <a:srgbClr val="FFFFFF"/>
                </a:solidFill>
                <a:latin typeface="Avenir Next Regular"/>
                <a:cs typeface="Avenir Next Regular"/>
              </a:rPr>
              <a:t> </a:t>
            </a:r>
          </a:p>
          <a:p>
            <a:pPr marL="0" indent="0">
              <a:buNone/>
            </a:pPr>
            <a:r>
              <a:rPr lang="es-ES" sz="2400" dirty="0" err="1">
                <a:solidFill>
                  <a:srgbClr val="FFFFFF"/>
                </a:solidFill>
                <a:latin typeface="Avenir Next Regular"/>
                <a:cs typeface="Avenir Next Regular"/>
              </a:rPr>
              <a:t>Técnico de</a:t>
            </a:r>
            <a:r>
              <a:rPr lang="es-ES" sz="2400" dirty="0">
                <a:solidFill>
                  <a:srgbClr val="FFFFFF"/>
                </a:solidFill>
                <a:latin typeface="Avenir Next Regular"/>
                <a:cs typeface="Avenir Next Regular"/>
              </a:rPr>
              <a:t> </a:t>
            </a:r>
            <a:r>
              <a:rPr lang="es-ES" sz="2400" dirty="0" err="1">
                <a:solidFill>
                  <a:srgbClr val="FFFFFF"/>
                </a:solidFill>
                <a:latin typeface="Avenir Next Regular"/>
                <a:cs typeface="Avenir Next Regular"/>
              </a:rPr>
              <a:t>RedCAYLE</a:t>
            </a:r>
            <a:endParaRPr lang="es-ES" sz="2400" dirty="0">
              <a:solidFill>
                <a:srgbClr val="FFFFFF"/>
              </a:solidFill>
              <a:latin typeface="Avenir Next Regular"/>
              <a:cs typeface="Avenir Next Regular"/>
            </a:endParaRPr>
          </a:p>
        </p:txBody>
      </p:sp>
      <p:sp>
        <p:nvSpPr>
          <p:cNvPr id="2" name="Título 1"/>
          <p:cNvSpPr>
            <a:spLocks noGrp="1"/>
          </p:cNvSpPr>
          <p:nvPr>
            <p:ph type="title" idx="4294967295"/>
          </p:nvPr>
        </p:nvSpPr>
        <p:spPr>
          <a:xfrm>
            <a:off x="901700" y="762000"/>
            <a:ext cx="12928600" cy="2540000"/>
          </a:xfrm>
        </p:spPr>
        <p:txBody>
          <a:bodyPr>
            <a:noAutofit/>
          </a:bodyPr>
          <a:lstStyle/>
          <a:p>
            <a:pPr algn="ctr">
              <a:lnSpc>
                <a:spcPts val="4200"/>
              </a:lnSpc>
            </a:pPr>
            <a:r>
              <a:rPr lang="es-ES" sz="3600" b="1" spc="-189" dirty="0">
                <a:solidFill>
                  <a:srgbClr val="FFFFFF"/>
                </a:solidFill>
                <a:latin typeface="Raleway"/>
              </a:rPr>
              <a:t>QUASAR_LAB: DE LA EXPERIMENTACIÓN A LA PRODUCCIÓN EN REDES CUÁNTICAS ACADÉMICAS</a:t>
            </a:r>
          </a:p>
        </p:txBody>
      </p:sp>
      <p:pic>
        <p:nvPicPr>
          <p:cNvPr id="5" name="Imagen 4">
            <a:extLst>
              <a:ext uri="{FF2B5EF4-FFF2-40B4-BE49-F238E27FC236}">
                <a16:creationId xmlns:a16="http://schemas.microsoft.com/office/drawing/2014/main" id="{ABB857BE-7635-49FD-B582-FC6784FBFD75}"/>
              </a:ext>
            </a:extLst>
          </p:cNvPr>
          <p:cNvPicPr>
            <a:picLocks noChangeAspect="1"/>
          </p:cNvPicPr>
          <p:nvPr/>
        </p:nvPicPr>
        <p:blipFill>
          <a:blip r:embed="rId5"/>
          <a:stretch>
            <a:fillRect/>
          </a:stretch>
        </p:blipFill>
        <p:spPr>
          <a:xfrm>
            <a:off x="9519505" y="8057483"/>
            <a:ext cx="8068338" cy="1695581"/>
          </a:xfrm>
          <a:prstGeom prst="rect">
            <a:avLst/>
          </a:prstGeom>
          <a:ln>
            <a:noFill/>
          </a:ln>
          <a:effectLst>
            <a:outerShdw blurRad="292100" dist="139700" dir="2700000" algn="tl" rotWithShape="0">
              <a:srgbClr val="333333">
                <a:alpha val="65000"/>
              </a:srgbClr>
            </a:outerShdw>
          </a:effectLst>
        </p:spPr>
      </p:pic>
      <p:sp>
        <p:nvSpPr>
          <p:cNvPr id="4" name="Rectángulo 3">
            <a:extLst>
              <a:ext uri="{FF2B5EF4-FFF2-40B4-BE49-F238E27FC236}">
                <a16:creationId xmlns:a16="http://schemas.microsoft.com/office/drawing/2014/main" id="{91ECBB1D-68A4-8A43-B285-DD2FC8C00B8F}"/>
              </a:ext>
            </a:extLst>
          </p:cNvPr>
          <p:cNvSpPr/>
          <p:nvPr/>
        </p:nvSpPr>
        <p:spPr>
          <a:xfrm>
            <a:off x="700157" y="8968773"/>
            <a:ext cx="101600" cy="3810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6" name="CuadroTexto 5">
            <a:extLst>
              <a:ext uri="{FF2B5EF4-FFF2-40B4-BE49-F238E27FC236}">
                <a16:creationId xmlns:a16="http://schemas.microsoft.com/office/drawing/2014/main" id="{E912771F-DDD5-BA49-A597-6376D8597385}"/>
              </a:ext>
            </a:extLst>
          </p:cNvPr>
          <p:cNvSpPr txBox="1"/>
          <p:nvPr/>
        </p:nvSpPr>
        <p:spPr>
          <a:xfrm>
            <a:off x="1060726" y="8905273"/>
            <a:ext cx="8890000" cy="508000"/>
          </a:xfrm>
          <a:prstGeom prst="rect">
            <a:avLst/>
          </a:prstGeom>
          <a:noFill/>
          <a:ln>
            <a:noFill/>
          </a:ln>
        </p:spPr>
        <p:txBody>
          <a:bodyPr vertOverflow="overflow" vert="horz" wrap="none" rtlCol="0" anchor="ctr" anchorCtr="0">
            <a:noAutofit/>
          </a:bodyPr>
          <a:lstStyle/>
          <a:p>
            <a:pPr algn="l"/>
            <a:r>
              <a:rPr lang="es-ES" sz="2200" b="1" dirty="0"/>
              <a:t>Jornadas Técnicas de RedIRIS 2026  ·  A Coruña</a:t>
            </a:r>
          </a:p>
        </p:txBody>
      </p:sp>
    </p:spTree>
    <p:extLst>
      <p:ext uri="{BB962C8B-B14F-4D97-AF65-F5344CB8AC3E}">
        <p14:creationId xmlns:p14="http://schemas.microsoft.com/office/powerpoint/2010/main" val="3493004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9492838" y="3594100"/>
            <a:ext cx="1093024" cy="1093024"/>
          </a:xfrm>
          <a:prstGeom prst="rect">
            <a:avLst/>
          </a:prstGeom>
        </p:spPr>
      </p:pic>
      <p:pic>
        <p:nvPicPr>
          <p:cNvPr id="56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9492838" y="4468787"/>
            <a:ext cx="220123" cy="220123"/>
          </a:xfrm>
          <a:prstGeom prst="rect">
            <a:avLst/>
          </a:prstGeom>
        </p:spPr>
      </p:pic>
      <p:pic>
        <p:nvPicPr>
          <p:cNvPr id="564" name="iconNode0">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extLst>
              <a:ext uri="{A14191F6-BF52-4882-9676-96182F06F3DF}">
                <a14:useLocalDpi xmlns="" xmlns:a16="http://schemas.microsoft.com/office/drawing/2014/main" xmlns:asvg="http://schemas.microsoft.com/office/drawing/2016/SVG/main" xmlns:p14="http://schemas.microsoft.com/office/powerpoint/2010/main" xmlns:a14="http://schemas.microsoft.com/office/drawing/2010/main" val="0"/>
              </a:ext>
            </a:extLst>
          </a:blip>
          <a:srcRect/>
          <a:stretch/>
        </p:blipFill>
        <p:spPr>
          <a:xfrm>
            <a:off x="9766094" y="3836498"/>
            <a:ext cx="546512" cy="546512"/>
          </a:xfrm>
          <a:prstGeom prst="rect">
            <a:avLst/>
          </a:prstGeom>
        </p:spPr>
      </p:pic>
      <p:sp>
        <p:nvSpPr>
          <p:cNvPr id="566" name="Primary Heading-0">
            <a:extLst>
              <a:ext uri="{FF2B5EF4-FFF2-40B4-BE49-F238E27FC236}">
                <a16:creationId xmlns:a16="http://schemas.microsoft.com/office/drawing/2014/main" id="{111B4A49-B930-4A89-A1CD-6CA2B3D95AED}"/>
              </a:ext>
            </a:extLst>
          </p:cNvPr>
          <p:cNvSpPr txBox="1"/>
          <p:nvPr/>
        </p:nvSpPr>
        <p:spPr>
          <a:xfrm>
            <a:off x="10934700" y="3807461"/>
            <a:ext cx="6967538" cy="683585"/>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066AAB">
                    <a:alpha val="100000"/>
                  </a:srgbClr>
                </a:solidFill>
                <a:latin typeface="Raleway" panose="00000700000000000000" pitchFamily="2" charset="0"/>
              </a:rPr>
              <a:t>Nodo central en </a:t>
            </a:r>
            <a:r>
              <a:rPr lang="en-US" sz="1800" b="1" spc="-18" dirty="0">
                <a:solidFill>
                  <a:srgbClr val="066AAB"/>
                </a:solidFill>
                <a:latin typeface="Raleway" panose="00000700000000000000" pitchFamily="2" charset="0"/>
              </a:rPr>
              <a:t>Madrid (UPM)</a:t>
            </a:r>
            <a:r>
              <a:rPr lang="en-US" sz="1800" spc="-18" dirty="0">
                <a:solidFill>
                  <a:srgbClr val="066AAB"/>
                </a:solidFill>
                <a:latin typeface="Raleway" panose="00000700000000000000" pitchFamily="2" charset="0"/>
              </a:rPr>
              <a:t> para la coordinación de la red a nivel nacional.</a:t>
            </a:r>
          </a:p>
        </p:txBody>
      </p:sp>
      <p:pic>
        <p:nvPicPr>
          <p:cNvPr id="56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9492838" y="5270500"/>
            <a:ext cx="1093024" cy="1093024"/>
          </a:xfrm>
          <a:prstGeom prst="rect">
            <a:avLst/>
          </a:prstGeom>
        </p:spPr>
      </p:pic>
      <p:pic>
        <p:nvPicPr>
          <p:cNvPr id="57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9492838" y="6145306"/>
            <a:ext cx="220123" cy="220123"/>
          </a:xfrm>
          <a:prstGeom prst="rect">
            <a:avLst/>
          </a:prstGeom>
        </p:spPr>
      </p:pic>
      <p:pic>
        <p:nvPicPr>
          <p:cNvPr id="572" name="iconNode1">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9764173" y="5544709"/>
            <a:ext cx="546512" cy="546512"/>
          </a:xfrm>
          <a:prstGeom prst="rect">
            <a:avLst/>
          </a:prstGeom>
        </p:spPr>
      </p:pic>
      <p:sp>
        <p:nvSpPr>
          <p:cNvPr id="574" name="Primary Heading-1">
            <a:extLst>
              <a:ext uri="{FF2B5EF4-FFF2-40B4-BE49-F238E27FC236}">
                <a16:creationId xmlns:a16="http://schemas.microsoft.com/office/drawing/2014/main" id="{111B4A49-B930-4A89-A1CD-6CA2B3D95AED}"/>
              </a:ext>
            </a:extLst>
          </p:cNvPr>
          <p:cNvSpPr txBox="1"/>
          <p:nvPr/>
        </p:nvSpPr>
        <p:spPr>
          <a:xfrm>
            <a:off x="10934700" y="5435408"/>
            <a:ext cx="6967538" cy="683585"/>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066AAB">
                    <a:alpha val="100000"/>
                  </a:srgbClr>
                </a:solidFill>
                <a:latin typeface="Raleway" panose="00000700000000000000" pitchFamily="2" charset="0"/>
              </a:rPr>
              <a:t>Integración de nodos regionales en </a:t>
            </a:r>
            <a:r>
              <a:rPr lang="en-US" sz="1800" b="1" spc="-18" dirty="0">
                <a:solidFill>
                  <a:srgbClr val="066AAB"/>
                </a:solidFill>
                <a:latin typeface="Raleway" panose="00000700000000000000" pitchFamily="2" charset="0"/>
              </a:rPr>
              <a:t>Castilla y León</a:t>
            </a:r>
            <a:r>
              <a:rPr lang="en-US" sz="1800" spc="-18" dirty="0">
                <a:solidFill>
                  <a:srgbClr val="066AAB"/>
                </a:solidFill>
                <a:latin typeface="Raleway" panose="00000700000000000000" pitchFamily="2" charset="0"/>
              </a:rPr>
              <a:t>, </a:t>
            </a:r>
            <a:r>
              <a:rPr lang="en-US" sz="1800" b="1" spc="-18" dirty="0">
                <a:solidFill>
                  <a:srgbClr val="066AAB"/>
                </a:solidFill>
                <a:latin typeface="Raleway" panose="00000700000000000000" pitchFamily="2" charset="0"/>
              </a:rPr>
              <a:t>Galicia</a:t>
            </a:r>
            <a:r>
              <a:rPr lang="en-US" sz="1800" spc="-18" dirty="0">
                <a:solidFill>
                  <a:srgbClr val="066AAB"/>
                </a:solidFill>
                <a:latin typeface="Raleway" panose="00000700000000000000" pitchFamily="2" charset="0"/>
              </a:rPr>
              <a:t> y el </a:t>
            </a:r>
            <a:r>
              <a:rPr lang="en-US" sz="1800" b="1" spc="-18" dirty="0">
                <a:solidFill>
                  <a:srgbClr val="066AAB"/>
                </a:solidFill>
                <a:latin typeface="Raleway" panose="00000700000000000000" pitchFamily="2" charset="0"/>
              </a:rPr>
              <a:t>País Vasco</a:t>
            </a:r>
            <a:r>
              <a:rPr lang="en-US" sz="1800" spc="-18" dirty="0">
                <a:solidFill>
                  <a:srgbClr val="066AAB"/>
                </a:solidFill>
                <a:latin typeface="Raleway" panose="00000700000000000000" pitchFamily="2" charset="0"/>
              </a:rPr>
              <a:t>.</a:t>
            </a:r>
          </a:p>
        </p:txBody>
      </p:sp>
      <p:pic>
        <p:nvPicPr>
          <p:cNvPr id="57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9492838" y="6946900"/>
            <a:ext cx="1093024" cy="1093024"/>
          </a:xfrm>
          <a:prstGeom prst="rect">
            <a:avLst/>
          </a:prstGeom>
        </p:spPr>
      </p:pic>
      <p:pic>
        <p:nvPicPr>
          <p:cNvPr id="57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9492838" y="7821706"/>
            <a:ext cx="220123" cy="220123"/>
          </a:xfrm>
          <a:prstGeom prst="rect">
            <a:avLst/>
          </a:prstGeom>
        </p:spPr>
      </p:pic>
      <p:pic>
        <p:nvPicPr>
          <p:cNvPr id="580" name="iconNode2">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extLst>
              <a:ext uri="{6866711C-0483-4BB7-B68D-BD1135E02E3B}">
                <a14:useLocalDpi xmlns="" xmlns:a16="http://schemas.microsoft.com/office/drawing/2014/main" xmlns:asvg="http://schemas.microsoft.com/office/drawing/2016/SVG/main" xmlns:p14="http://schemas.microsoft.com/office/powerpoint/2010/main" xmlns:a14="http://schemas.microsoft.com/office/drawing/2010/main" val="0"/>
              </a:ext>
            </a:extLst>
          </a:blip>
          <a:srcRect/>
          <a:stretch/>
        </p:blipFill>
        <p:spPr>
          <a:xfrm>
            <a:off x="9764173" y="7189977"/>
            <a:ext cx="546512" cy="546512"/>
          </a:xfrm>
          <a:prstGeom prst="rect">
            <a:avLst/>
          </a:prstGeom>
        </p:spPr>
      </p:pic>
      <p:sp>
        <p:nvSpPr>
          <p:cNvPr id="582" name="Primary Heading-2">
            <a:extLst>
              <a:ext uri="{FF2B5EF4-FFF2-40B4-BE49-F238E27FC236}">
                <a16:creationId xmlns:a16="http://schemas.microsoft.com/office/drawing/2014/main" id="{111B4A49-B930-4A89-A1CD-6CA2B3D95AED}"/>
              </a:ext>
            </a:extLst>
          </p:cNvPr>
          <p:cNvSpPr txBox="1"/>
          <p:nvPr/>
        </p:nvSpPr>
        <p:spPr>
          <a:xfrm>
            <a:off x="10934700" y="7111808"/>
            <a:ext cx="6967538" cy="683585"/>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066AAB">
                    <a:alpha val="100000"/>
                  </a:srgbClr>
                </a:solidFill>
                <a:latin typeface="Raleway" panose="00000700000000000000" pitchFamily="2" charset="0"/>
              </a:rPr>
              <a:t>Uso de </a:t>
            </a:r>
            <a:r>
              <a:rPr lang="en-US" sz="1800" b="1" spc="-18" dirty="0">
                <a:solidFill>
                  <a:srgbClr val="066AAB"/>
                </a:solidFill>
                <a:latin typeface="Raleway" panose="00000700000000000000" pitchFamily="2" charset="0"/>
              </a:rPr>
              <a:t>IPsec VPN</a:t>
            </a:r>
            <a:r>
              <a:rPr lang="en-US" sz="1800" spc="-18" dirty="0">
                <a:solidFill>
                  <a:srgbClr val="066AAB"/>
                </a:solidFill>
                <a:latin typeface="Raleway" panose="00000700000000000000" pitchFamily="2" charset="0"/>
              </a:rPr>
              <a:t> con cifrado PQC para simular tramos sin fibra física.</a:t>
            </a:r>
          </a:p>
        </p:txBody>
      </p:sp>
      <p:sp>
        <p:nvSpPr>
          <p:cNvPr id="584" name="Title 3">
            <a:extLst>
              <a:ext uri="{FF2B5EF4-FFF2-40B4-BE49-F238E27FC236}">
                <a16:creationId xmlns:a16="http://schemas.microsoft.com/office/drawing/2014/main" id="{111B4A49-B930-4A89-A1CD-6CA2B3D95AED}"/>
              </a:ext>
            </a:extLst>
          </p:cNvPr>
          <p:cNvSpPr txBox="1"/>
          <p:nvPr/>
        </p:nvSpPr>
        <p:spPr>
          <a:xfrm>
            <a:off x="10283031" y="662505"/>
            <a:ext cx="6967538"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333333">
                    <a:alpha val="100000"/>
                  </a:srgbClr>
                </a:solidFill>
                <a:latin typeface="Raleway" panose="00000700000000000000" pitchFamily="2" charset="0"/>
              </a:rPr>
              <a:t>RED QKD NACIONAL</a:t>
            </a:r>
          </a:p>
        </p:txBody>
      </p:sp>
      <p:sp>
        <p:nvSpPr>
          <p:cNvPr id="587" name="SubTitle">
            <a:extLst>
              <a:ext uri="{FF2B5EF4-FFF2-40B4-BE49-F238E27FC236}">
                <a16:creationId xmlns:a16="http://schemas.microsoft.com/office/drawing/2014/main" id="{111B4A49-B930-4A89-A1CD-6CA2B3D95AED}"/>
              </a:ext>
            </a:extLst>
          </p:cNvPr>
          <p:cNvSpPr txBox="1"/>
          <p:nvPr/>
        </p:nvSpPr>
        <p:spPr>
          <a:xfrm>
            <a:off x="9829800" y="1487817"/>
            <a:ext cx="7653338" cy="683585"/>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67747D">
                    <a:alpha val="100000"/>
                  </a:srgbClr>
                </a:solidFill>
                <a:latin typeface="Raleway" panose="00000700000000000000" pitchFamily="2" charset="0"/>
              </a:rPr>
              <a:t>Estrategia de conectividad para nodos de comunicación cuántica interregionales</a:t>
            </a:r>
          </a:p>
        </p:txBody>
      </p:sp>
      <p:pic>
        <p:nvPicPr>
          <p:cNvPr id="3" name="Imagen 2">
            <a:extLst>
              <a:ext uri="{FF2B5EF4-FFF2-40B4-BE49-F238E27FC236}">
                <a16:creationId xmlns:a16="http://schemas.microsoft.com/office/drawing/2014/main" id="{EEAD48ED-E088-4217-8D31-5088492D29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000" y="2346771"/>
            <a:ext cx="8958000" cy="5809358"/>
          </a:xfrm>
          <a:prstGeom prst="rect">
            <a:avLst/>
          </a:prstGeom>
          <a:ln>
            <a:noFill/>
          </a:ln>
          <a:effectLst>
            <a:outerShdw blurRad="292100" dist="139700" dir="2700000" algn="tl" rotWithShape="0">
              <a:srgbClr val="333333">
                <a:alpha val="65000"/>
              </a:srgbClr>
            </a:outerShdw>
          </a:effectLst>
        </p:spPr>
      </p:pic>
      <p:pic>
        <p:nvPicPr>
          <p:cNvPr id="21" name="Imagen 20">
            <a:extLst>
              <a:ext uri="{FF2B5EF4-FFF2-40B4-BE49-F238E27FC236}">
                <a16:creationId xmlns:a16="http://schemas.microsoft.com/office/drawing/2014/main" id="{BF4A4ADE-451B-4431-8C14-16E9546088F8}"/>
              </a:ext>
            </a:extLst>
          </p:cNvPr>
          <p:cNvPicPr>
            <a:picLocks noChangeAspect="1"/>
          </p:cNvPicPr>
          <p:nvPr/>
        </p:nvPicPr>
        <p:blipFill>
          <a:blip r:embed="rId9"/>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23" name="Imagen 22">
            <a:extLst>
              <a:ext uri="{FF2B5EF4-FFF2-40B4-BE49-F238E27FC236}">
                <a16:creationId xmlns:a16="http://schemas.microsoft.com/office/drawing/2014/main" id="{EE8920A9-B9BC-4AD7-B2DB-DA5B090F0A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00A9C230-B338-714C-B923-27058F4914A9}"/>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167975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Title 3">
            <a:extLst>
              <a:ext uri="{FF2B5EF4-FFF2-40B4-BE49-F238E27FC236}">
                <a16:creationId xmlns:a16="http://schemas.microsoft.com/office/drawing/2014/main" id="{111B4A49-B930-4A89-A1CD-6CA2B3D95AED}"/>
              </a:ext>
            </a:extLst>
          </p:cNvPr>
          <p:cNvSpPr txBox="1"/>
          <p:nvPr/>
        </p:nvSpPr>
        <p:spPr>
          <a:xfrm>
            <a:off x="9761225" y="6571722"/>
            <a:ext cx="8236858" cy="1842171"/>
          </a:xfrm>
          <a:prstGeom prst="rect">
            <a:avLst/>
          </a:prstGeom>
          <a:noFill/>
        </p:spPr>
        <p:txBody>
          <a:bodyPr vertOverflow="clip" horzOverflow="clip" wrap="square" lIns="0" tIns="0" rIns="0" bIns="0" rtlCol="0" anchor="t">
            <a:spAutoFit/>
          </a:bodyPr>
          <a:lstStyle/>
          <a:p>
            <a:pPr algn="l">
              <a:lnSpc>
                <a:spcPts val="6696"/>
              </a:lnSpc>
            </a:pPr>
            <a:endParaRPr lang="en-US" sz="8800" b="1" spc="-189" dirty="0">
              <a:latin typeface="Nunito" panose="00000700000000000000" pitchFamily="2" charset="0"/>
            </a:endParaRPr>
          </a:p>
          <a:p>
            <a:pPr algn="l">
              <a:lnSpc>
                <a:spcPts val="6696"/>
              </a:lnSpc>
            </a:pPr>
            <a:r>
              <a:rPr lang="en-US" sz="8800" b="1" spc="-189" dirty="0">
                <a:latin typeface="Nunito" panose="00000700000000000000" pitchFamily="2" charset="0"/>
              </a:rPr>
              <a:t>REDCAYLE-Q</a:t>
            </a:r>
          </a:p>
        </p:txBody>
      </p:sp>
      <p:sp>
        <p:nvSpPr>
          <p:cNvPr id="453" name="SubTitle">
            <a:extLst>
              <a:ext uri="{FF2B5EF4-FFF2-40B4-BE49-F238E27FC236}">
                <a16:creationId xmlns:a16="http://schemas.microsoft.com/office/drawing/2014/main" id="{111B4A49-B930-4A89-A1CD-6CA2B3D95AED}"/>
              </a:ext>
            </a:extLst>
          </p:cNvPr>
          <p:cNvSpPr txBox="1"/>
          <p:nvPr/>
        </p:nvSpPr>
        <p:spPr>
          <a:xfrm>
            <a:off x="8077200" y="5676900"/>
            <a:ext cx="9482138" cy="338554"/>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748A8E">
                    <a:alpha val="100000"/>
                  </a:srgbClr>
                </a:solidFill>
                <a:latin typeface="Nunito" panose="00000700000000000000" pitchFamily="2" charset="0"/>
              </a:rPr>
              <a:t>.</a:t>
            </a:r>
          </a:p>
        </p:txBody>
      </p:sp>
      <p:pic>
        <p:nvPicPr>
          <p:cNvPr id="17" name="Imagen 16">
            <a:extLst>
              <a:ext uri="{FF2B5EF4-FFF2-40B4-BE49-F238E27FC236}">
                <a16:creationId xmlns:a16="http://schemas.microsoft.com/office/drawing/2014/main" id="{28EBB599-3620-46DA-82A2-D6D64990EE49}"/>
              </a:ext>
            </a:extLst>
          </p:cNvPr>
          <p:cNvPicPr>
            <a:picLocks noChangeAspect="1"/>
          </p:cNvPicPr>
          <p:nvPr/>
        </p:nvPicPr>
        <p:blipFill>
          <a:blip r:embed="rId2"/>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9" name="Imagen 8">
            <a:extLst>
              <a:ext uri="{FF2B5EF4-FFF2-40B4-BE49-F238E27FC236}">
                <a16:creationId xmlns:a16="http://schemas.microsoft.com/office/drawing/2014/main" id="{5F6F8317-2B64-418F-8BAD-EB152E7D9B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651" y="633185"/>
            <a:ext cx="13323726" cy="8553503"/>
          </a:xfrm>
          <a:prstGeom prst="rect">
            <a:avLst/>
          </a:prstGeom>
          <a:ln>
            <a:noFill/>
          </a:ln>
          <a:effectLst>
            <a:outerShdw blurRad="292100" dist="139700" dir="2700000" algn="tl" rotWithShape="0">
              <a:srgbClr val="333333">
                <a:alpha val="65000"/>
              </a:srgbClr>
            </a:outerShdw>
          </a:effectLst>
        </p:spPr>
      </p:pic>
      <p:pic>
        <p:nvPicPr>
          <p:cNvPr id="21" name="Imagen 20">
            <a:extLst>
              <a:ext uri="{FF2B5EF4-FFF2-40B4-BE49-F238E27FC236}">
                <a16:creationId xmlns:a16="http://schemas.microsoft.com/office/drawing/2014/main" id="{BEA359D0-ABDD-407D-AA29-EF8B010FA2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7983" y="385531"/>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56F7650A-BD64-1747-BA5D-0EB02CCF06E9}"/>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1333461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7"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2">
            <a:alphaModFix/>
          </a:blip>
          <a:stretch/>
        </p:blipFill>
        <p:spPr>
          <a:xfrm>
            <a:off x="0" y="0"/>
            <a:ext cx="18288000" cy="10287000"/>
          </a:xfrm>
          <a:prstGeom prst="rect">
            <a:avLst/>
          </a:prstGeom>
        </p:spPr>
      </p:pic>
      <p:pic>
        <p:nvPicPr>
          <p:cNvPr id="538" name="gapandbridgerock-end-main">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0" y="0"/>
            <a:ext cx="18288000" cy="10287000"/>
          </a:xfrm>
          <a:prstGeom prst="rect">
            <a:avLst/>
          </a:prstGeom>
          <a:ln>
            <a:noFill/>
          </a:ln>
          <a:effectLst>
            <a:outerShdw blurRad="292100" dist="139700" dir="2700000" algn="tl" rotWithShape="0">
              <a:srgbClr val="333333">
                <a:alpha val="65000"/>
              </a:srgbClr>
            </a:outerShdw>
          </a:effectLst>
        </p:spPr>
      </p:pic>
      <p:sp>
        <p:nvSpPr>
          <p:cNvPr id="539" name="Primary Heading-2">
            <a:extLst>
              <a:ext uri="{FF2B5EF4-FFF2-40B4-BE49-F238E27FC236}">
                <a16:creationId xmlns:a16="http://schemas.microsoft.com/office/drawing/2014/main" id="{111B4A49-B930-4A89-A1CD-6CA2B3D95AED}"/>
              </a:ext>
            </a:extLst>
          </p:cNvPr>
          <p:cNvSpPr txBox="1"/>
          <p:nvPr/>
        </p:nvSpPr>
        <p:spPr>
          <a:xfrm>
            <a:off x="4072391" y="3548314"/>
            <a:ext cx="10143218" cy="1073692"/>
          </a:xfrm>
          <a:prstGeom prst="rect">
            <a:avLst/>
          </a:prstGeom>
          <a:noFill/>
        </p:spPr>
        <p:txBody>
          <a:bodyPr vertOverflow="clip" horzOverflow="clip" wrap="square" lIns="0" tIns="0" rIns="0" bIns="0" rtlCol="0" anchor="t">
            <a:spAutoFit/>
          </a:bodyPr>
          <a:lstStyle/>
          <a:p>
            <a:pPr algn="ctr">
              <a:lnSpc>
                <a:spcPts val="3780"/>
              </a:lnSpc>
            </a:pPr>
            <a:endParaRPr lang="en-US" sz="7200" b="1" spc="-94" dirty="0">
              <a:latin typeface="Raleway" panose="00000700000000000000" pitchFamily="2" charset="0"/>
            </a:endParaRPr>
          </a:p>
          <a:p>
            <a:pPr algn="ctr">
              <a:lnSpc>
                <a:spcPts val="3780"/>
              </a:lnSpc>
            </a:pPr>
            <a:r>
              <a:rPr lang="en-US" sz="7200" b="1" spc="-94" dirty="0">
                <a:latin typeface="Raleway" panose="00000700000000000000" pitchFamily="2" charset="0"/>
              </a:rPr>
              <a:t>OBJETIVO</a:t>
            </a:r>
          </a:p>
        </p:txBody>
      </p:sp>
      <p:sp>
        <p:nvSpPr>
          <p:cNvPr id="540" name="Description of a primary heading-2">
            <a:extLst>
              <a:ext uri="{FF2B5EF4-FFF2-40B4-BE49-F238E27FC236}">
                <a16:creationId xmlns:a16="http://schemas.microsoft.com/office/drawing/2014/main" id="{111B4A49-B930-4A89-A1CD-6CA2B3D95AED}"/>
              </a:ext>
            </a:extLst>
          </p:cNvPr>
          <p:cNvSpPr txBox="1"/>
          <p:nvPr/>
        </p:nvSpPr>
        <p:spPr>
          <a:xfrm>
            <a:off x="5326856" y="4818988"/>
            <a:ext cx="7634288" cy="718145"/>
          </a:xfrm>
          <a:prstGeom prst="rect">
            <a:avLst/>
          </a:prstGeom>
          <a:noFill/>
        </p:spPr>
        <p:txBody>
          <a:bodyPr vertOverflow="clip" horzOverflow="clip" wrap="square" lIns="0" tIns="0" rIns="0" bIns="0" rtlCol="0" anchor="t">
            <a:spAutoFit/>
          </a:bodyPr>
          <a:lstStyle/>
          <a:p>
            <a:pPr algn="ctr">
              <a:lnSpc>
                <a:spcPts val="2808"/>
              </a:lnSpc>
            </a:pPr>
            <a:r>
              <a:rPr lang="en-US" sz="2800" spc="-18" dirty="0">
                <a:solidFill>
                  <a:srgbClr val="066AAB">
                    <a:alpha val="100000"/>
                  </a:srgbClr>
                </a:solidFill>
                <a:latin typeface="Raleway" panose="00000700000000000000" pitchFamily="2" charset="0"/>
              </a:rPr>
              <a:t>Transición de la experimentación local a una red QKD regional</a:t>
            </a:r>
          </a:p>
        </p:txBody>
      </p:sp>
      <p:pic>
        <p:nvPicPr>
          <p:cNvPr id="6" name="Imagen 5">
            <a:extLst>
              <a:ext uri="{FF2B5EF4-FFF2-40B4-BE49-F238E27FC236}">
                <a16:creationId xmlns:a16="http://schemas.microsoft.com/office/drawing/2014/main" id="{B26BA0C1-C441-4D16-A0BA-DDB18C1261B1}"/>
              </a:ext>
            </a:extLst>
          </p:cNvPr>
          <p:cNvPicPr>
            <a:picLocks noChangeAspect="1"/>
          </p:cNvPicPr>
          <p:nvPr/>
        </p:nvPicPr>
        <p:blipFill>
          <a:blip r:embed="rId4"/>
          <a:stretch>
            <a:fillRect/>
          </a:stretch>
        </p:blipFill>
        <p:spPr>
          <a:xfrm>
            <a:off x="14215609" y="463603"/>
            <a:ext cx="3363317" cy="706809"/>
          </a:xfrm>
          <a:prstGeom prst="rect">
            <a:avLst/>
          </a:prstGeom>
          <a:ln>
            <a:noFill/>
          </a:ln>
          <a:effectLst>
            <a:outerShdw blurRad="292100" dist="139700" dir="2700000" algn="tl" rotWithShape="0">
              <a:srgbClr val="333333">
                <a:alpha val="65000"/>
              </a:srgbClr>
            </a:outerShdw>
          </a:effectLst>
        </p:spPr>
      </p:pic>
      <p:pic>
        <p:nvPicPr>
          <p:cNvPr id="3" name="Imagen 2">
            <a:extLst>
              <a:ext uri="{FF2B5EF4-FFF2-40B4-BE49-F238E27FC236}">
                <a16:creationId xmlns:a16="http://schemas.microsoft.com/office/drawing/2014/main" id="{C1D99E3A-5208-4804-9DDB-84EA7662F9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181B2F96-30FD-CF4C-BF29-1522616DE7E8}"/>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FFFFFF"/>
                </a:solidFill>
              </a:rPr>
              <a:t>XXXIV Jornadas Técnicas de RedIRIS  ·  A Coruña  ·  22–25 junio 2026</a:t>
            </a:r>
          </a:p>
        </p:txBody>
      </p:sp>
    </p:spTree>
    <p:extLst>
      <p:ext uri="{BB962C8B-B14F-4D97-AF65-F5344CB8AC3E}">
        <p14:creationId xmlns:p14="http://schemas.microsoft.com/office/powerpoint/2010/main" val="3130638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4" name="svg">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extLst>
              <a:ext uri="{F55815CA-0C59-45ED-875E-327206CAEC5F}">
                <a14:useLocalDpi xmlns="" xmlns:a16="http://schemas.microsoft.com/office/drawing/2014/main" xmlns:asvg="http://schemas.microsoft.com/office/drawing/2016/SVG/main" xmlns:p14="http://schemas.microsoft.com/office/powerpoint/2010/main" xmlns:a14="http://schemas.microsoft.com/office/drawing/2010/main" val="0"/>
              </a:ext>
            </a:extLst>
          </a:blip>
          <a:stretch/>
        </p:blipFill>
        <p:spPr>
          <a:xfrm>
            <a:off x="11266726" y="1728905"/>
            <a:ext cx="5598198" cy="5292852"/>
          </a:xfrm>
          <a:prstGeom prst="rect">
            <a:avLst/>
          </a:prstGeom>
          <a:ln>
            <a:noFill/>
          </a:ln>
          <a:effectLst>
            <a:outerShdw blurRad="292100" dist="139700" dir="2700000" algn="tl" rotWithShape="0">
              <a:srgbClr val="333333">
                <a:alpha val="65000"/>
              </a:srgbClr>
            </a:outerShdw>
          </a:effectLst>
        </p:spPr>
      </p:pic>
      <p:sp>
        <p:nvSpPr>
          <p:cNvPr id="535" name="Primary Heading-0">
            <a:extLst>
              <a:ext uri="{FF2B5EF4-FFF2-40B4-BE49-F238E27FC236}">
                <a16:creationId xmlns:a16="http://schemas.microsoft.com/office/drawing/2014/main" id="{111B4A49-B930-4A89-A1CD-6CA2B3D95AED}"/>
              </a:ext>
            </a:extLst>
          </p:cNvPr>
          <p:cNvSpPr txBox="1"/>
          <p:nvPr/>
        </p:nvSpPr>
        <p:spPr>
          <a:xfrm>
            <a:off x="6480629" y="2300073"/>
            <a:ext cx="6053138" cy="343748"/>
          </a:xfrm>
          <a:prstGeom prst="rect">
            <a:avLst/>
          </a:prstGeom>
          <a:noFill/>
        </p:spPr>
        <p:txBody>
          <a:bodyPr vertOverflow="clip" horzOverflow="clip" wrap="square" lIns="0" tIns="0" rIns="0" bIns="0" rtlCol="0" anchor="t">
            <a:spAutoFit/>
          </a:bodyPr>
          <a:lstStyle/>
          <a:p>
            <a:pPr algn="ctr">
              <a:lnSpc>
                <a:spcPts val="3024"/>
              </a:lnSpc>
            </a:pPr>
            <a:r>
              <a:rPr lang="en-US" sz="1600" b="1" spc="-74" dirty="0">
                <a:latin typeface="Raleway" panose="00000700000000000000" pitchFamily="2" charset="0"/>
              </a:rPr>
              <a:t>Simulación en </a:t>
            </a:r>
            <a:r>
              <a:rPr lang="en-US" b="1" spc="-74" dirty="0">
                <a:latin typeface="Raleway" panose="00000700000000000000" pitchFamily="2" charset="0"/>
              </a:rPr>
              <a:t>laboratorio</a:t>
            </a:r>
          </a:p>
        </p:txBody>
      </p:sp>
      <p:sp>
        <p:nvSpPr>
          <p:cNvPr id="537" name="Description of a primary heading-0">
            <a:extLst>
              <a:ext uri="{FF2B5EF4-FFF2-40B4-BE49-F238E27FC236}">
                <a16:creationId xmlns:a16="http://schemas.microsoft.com/office/drawing/2014/main" id="{111B4A49-B930-4A89-A1CD-6CA2B3D95AED}"/>
              </a:ext>
            </a:extLst>
          </p:cNvPr>
          <p:cNvSpPr txBox="1"/>
          <p:nvPr/>
        </p:nvSpPr>
        <p:spPr>
          <a:xfrm>
            <a:off x="9855199" y="2728028"/>
            <a:ext cx="2678567" cy="1395638"/>
          </a:xfrm>
          <a:prstGeom prst="rect">
            <a:avLst/>
          </a:prstGeom>
          <a:noFill/>
        </p:spPr>
        <p:txBody>
          <a:bodyPr vertOverflow="clip" horzOverflow="clip" wrap="square" lIns="0" tIns="0" rIns="0" bIns="0" rtlCol="0" anchor="t">
            <a:spAutoFit/>
          </a:bodyPr>
          <a:lstStyle/>
          <a:p>
            <a:pPr algn="r">
              <a:lnSpc>
                <a:spcPts val="2808"/>
              </a:lnSpc>
            </a:pPr>
            <a:r>
              <a:rPr lang="en-US" sz="1600" spc="-18" dirty="0">
                <a:solidFill>
                  <a:srgbClr val="066AAB">
                    <a:alpha val="100000"/>
                  </a:srgbClr>
                </a:solidFill>
                <a:latin typeface="Raleway" panose="00000700000000000000" pitchFamily="2" charset="0"/>
              </a:rPr>
              <a:t>Uso de bobinas de fibra de 10 km para simular el rendimiento y la atenuación del enlace.</a:t>
            </a:r>
          </a:p>
        </p:txBody>
      </p:sp>
      <p:sp>
        <p:nvSpPr>
          <p:cNvPr id="539" name="Primary Heading-1">
            <a:extLst>
              <a:ext uri="{FF2B5EF4-FFF2-40B4-BE49-F238E27FC236}">
                <a16:creationId xmlns:a16="http://schemas.microsoft.com/office/drawing/2014/main" id="{111B4A49-B930-4A89-A1CD-6CA2B3D95AED}"/>
              </a:ext>
            </a:extLst>
          </p:cNvPr>
          <p:cNvSpPr txBox="1"/>
          <p:nvPr/>
        </p:nvSpPr>
        <p:spPr>
          <a:xfrm>
            <a:off x="15793607" y="3375933"/>
            <a:ext cx="6072188" cy="343748"/>
          </a:xfrm>
          <a:prstGeom prst="rect">
            <a:avLst/>
          </a:prstGeom>
          <a:noFill/>
        </p:spPr>
        <p:txBody>
          <a:bodyPr vertOverflow="clip" horzOverflow="clip" wrap="square" lIns="0" tIns="0" rIns="0" bIns="0" rtlCol="0" anchor="t">
            <a:spAutoFit/>
          </a:bodyPr>
          <a:lstStyle/>
          <a:p>
            <a:pPr algn="l">
              <a:lnSpc>
                <a:spcPts val="3024"/>
              </a:lnSpc>
            </a:pPr>
            <a:r>
              <a:rPr lang="en-US" b="1" spc="-74" dirty="0">
                <a:latin typeface="Raleway" panose="00000700000000000000" pitchFamily="2" charset="0"/>
              </a:rPr>
              <a:t>Licitación de fibra</a:t>
            </a:r>
          </a:p>
        </p:txBody>
      </p:sp>
      <p:sp>
        <p:nvSpPr>
          <p:cNvPr id="541" name="Description of a primary heading-1">
            <a:extLst>
              <a:ext uri="{FF2B5EF4-FFF2-40B4-BE49-F238E27FC236}">
                <a16:creationId xmlns:a16="http://schemas.microsoft.com/office/drawing/2014/main" id="{111B4A49-B930-4A89-A1CD-6CA2B3D95AED}"/>
              </a:ext>
            </a:extLst>
          </p:cNvPr>
          <p:cNvSpPr txBox="1"/>
          <p:nvPr/>
        </p:nvSpPr>
        <p:spPr>
          <a:xfrm>
            <a:off x="15793607" y="3829123"/>
            <a:ext cx="1803830" cy="1754711"/>
          </a:xfrm>
          <a:prstGeom prst="rect">
            <a:avLst/>
          </a:prstGeom>
          <a:noFill/>
        </p:spPr>
        <p:txBody>
          <a:bodyPr vertOverflow="clip" horzOverflow="clip" wrap="square" lIns="0" tIns="0" rIns="0" bIns="0" rtlCol="0" anchor="t">
            <a:spAutoFit/>
          </a:bodyPr>
          <a:lstStyle/>
          <a:p>
            <a:pPr algn="l">
              <a:lnSpc>
                <a:spcPts val="2808"/>
              </a:lnSpc>
            </a:pPr>
            <a:r>
              <a:rPr lang="en-US" sz="1600" spc="-18" dirty="0">
                <a:solidFill>
                  <a:srgbClr val="066AAB">
                    <a:alpha val="100000"/>
                  </a:srgbClr>
                </a:solidFill>
                <a:latin typeface="Raleway" panose="00000700000000000000" pitchFamily="2" charset="0"/>
              </a:rPr>
              <a:t>Adjudicación de contratos para 3 tramos de fibra distintos dentro de la red regional.</a:t>
            </a:r>
          </a:p>
        </p:txBody>
      </p:sp>
      <p:sp>
        <p:nvSpPr>
          <p:cNvPr id="543" name="Primary Heading-2">
            <a:extLst>
              <a:ext uri="{FF2B5EF4-FFF2-40B4-BE49-F238E27FC236}">
                <a16:creationId xmlns:a16="http://schemas.microsoft.com/office/drawing/2014/main" id="{111B4A49-B930-4A89-A1CD-6CA2B3D95AED}"/>
              </a:ext>
            </a:extLst>
          </p:cNvPr>
          <p:cNvSpPr txBox="1"/>
          <p:nvPr/>
        </p:nvSpPr>
        <p:spPr>
          <a:xfrm>
            <a:off x="6480629" y="4418214"/>
            <a:ext cx="6053138" cy="343748"/>
          </a:xfrm>
          <a:prstGeom prst="rect">
            <a:avLst/>
          </a:prstGeom>
          <a:noFill/>
        </p:spPr>
        <p:txBody>
          <a:bodyPr vertOverflow="clip" horzOverflow="clip" wrap="square" lIns="0" tIns="0" rIns="0" bIns="0" rtlCol="0" anchor="t">
            <a:spAutoFit/>
          </a:bodyPr>
          <a:lstStyle/>
          <a:p>
            <a:pPr algn="r">
              <a:lnSpc>
                <a:spcPts val="3024"/>
              </a:lnSpc>
            </a:pPr>
            <a:r>
              <a:rPr lang="en-US" b="1" spc="-74" dirty="0">
                <a:latin typeface="Raleway" panose="00000700000000000000" pitchFamily="2" charset="0"/>
              </a:rPr>
              <a:t>Adquisición de equipamiento</a:t>
            </a:r>
          </a:p>
        </p:txBody>
      </p:sp>
      <p:sp>
        <p:nvSpPr>
          <p:cNvPr id="545" name="Description of a primary heading-2">
            <a:extLst>
              <a:ext uri="{FF2B5EF4-FFF2-40B4-BE49-F238E27FC236}">
                <a16:creationId xmlns:a16="http://schemas.microsoft.com/office/drawing/2014/main" id="{111B4A49-B930-4A89-A1CD-6CA2B3D95AED}"/>
              </a:ext>
            </a:extLst>
          </p:cNvPr>
          <p:cNvSpPr txBox="1"/>
          <p:nvPr/>
        </p:nvSpPr>
        <p:spPr>
          <a:xfrm>
            <a:off x="9985829" y="4883942"/>
            <a:ext cx="2547938" cy="1395638"/>
          </a:xfrm>
          <a:prstGeom prst="rect">
            <a:avLst/>
          </a:prstGeom>
          <a:noFill/>
        </p:spPr>
        <p:txBody>
          <a:bodyPr vertOverflow="clip" horzOverflow="clip" wrap="square" lIns="0" tIns="0" rIns="0" bIns="0" rtlCol="0" anchor="t">
            <a:spAutoFit/>
          </a:bodyPr>
          <a:lstStyle/>
          <a:p>
            <a:pPr algn="r">
              <a:lnSpc>
                <a:spcPts val="2808"/>
              </a:lnSpc>
            </a:pPr>
            <a:r>
              <a:rPr lang="en-US" sz="1600" spc="-18" dirty="0">
                <a:solidFill>
                  <a:srgbClr val="066AAB">
                    <a:alpha val="100000"/>
                  </a:srgbClr>
                </a:solidFill>
                <a:latin typeface="Raleway" panose="00000700000000000000" pitchFamily="2" charset="0"/>
              </a:rPr>
              <a:t>Licitación de equipamiento QKD especializado para operaciones de área extensa.</a:t>
            </a:r>
          </a:p>
        </p:txBody>
      </p:sp>
      <p:sp>
        <p:nvSpPr>
          <p:cNvPr id="547" name="Primary Heading-3">
            <a:extLst>
              <a:ext uri="{FF2B5EF4-FFF2-40B4-BE49-F238E27FC236}">
                <a16:creationId xmlns:a16="http://schemas.microsoft.com/office/drawing/2014/main" id="{111B4A49-B930-4A89-A1CD-6CA2B3D95AED}"/>
              </a:ext>
            </a:extLst>
          </p:cNvPr>
          <p:cNvSpPr txBox="1"/>
          <p:nvPr/>
        </p:nvSpPr>
        <p:spPr>
          <a:xfrm>
            <a:off x="15793607" y="5556273"/>
            <a:ext cx="1577053" cy="728469"/>
          </a:xfrm>
          <a:prstGeom prst="rect">
            <a:avLst/>
          </a:prstGeom>
          <a:noFill/>
        </p:spPr>
        <p:txBody>
          <a:bodyPr vertOverflow="clip" horzOverflow="clip" wrap="square" lIns="0" tIns="0" rIns="0" bIns="0" rtlCol="0" anchor="t">
            <a:spAutoFit/>
          </a:bodyPr>
          <a:lstStyle/>
          <a:p>
            <a:pPr algn="l">
              <a:lnSpc>
                <a:spcPts val="3024"/>
              </a:lnSpc>
            </a:pPr>
            <a:r>
              <a:rPr lang="en-US" b="1" spc="-74" dirty="0">
                <a:latin typeface="Raleway" panose="00000700000000000000" pitchFamily="2" charset="0"/>
              </a:rPr>
              <a:t>Operación de mini-red</a:t>
            </a:r>
          </a:p>
        </p:txBody>
      </p:sp>
      <p:sp>
        <p:nvSpPr>
          <p:cNvPr id="549" name="Description of a primary heading-3">
            <a:extLst>
              <a:ext uri="{FF2B5EF4-FFF2-40B4-BE49-F238E27FC236}">
                <a16:creationId xmlns:a16="http://schemas.microsoft.com/office/drawing/2014/main" id="{111B4A49-B930-4A89-A1CD-6CA2B3D95AED}"/>
              </a:ext>
            </a:extLst>
          </p:cNvPr>
          <p:cNvSpPr txBox="1"/>
          <p:nvPr/>
        </p:nvSpPr>
        <p:spPr>
          <a:xfrm>
            <a:off x="15811742" y="6420936"/>
            <a:ext cx="2018604" cy="2113784"/>
          </a:xfrm>
          <a:prstGeom prst="rect">
            <a:avLst/>
          </a:prstGeom>
          <a:noFill/>
        </p:spPr>
        <p:txBody>
          <a:bodyPr vertOverflow="clip" horzOverflow="clip" wrap="square" lIns="0" tIns="0" rIns="0" bIns="0" rtlCol="0" anchor="t">
            <a:spAutoFit/>
          </a:bodyPr>
          <a:lstStyle/>
          <a:p>
            <a:pPr algn="l">
              <a:lnSpc>
                <a:spcPts val="2808"/>
              </a:lnSpc>
            </a:pPr>
            <a:r>
              <a:rPr lang="en-US" sz="1600" spc="-18" dirty="0">
                <a:solidFill>
                  <a:srgbClr val="066AAB">
                    <a:alpha val="100000"/>
                  </a:srgbClr>
                </a:solidFill>
                <a:latin typeface="Raleway" panose="00000700000000000000" pitchFamily="2" charset="0"/>
              </a:rPr>
              <a:t>Puesta en marcha de la primera fase de la infraestructura regional de comunicación cuántica.</a:t>
            </a:r>
          </a:p>
        </p:txBody>
      </p:sp>
      <p:sp>
        <p:nvSpPr>
          <p:cNvPr id="551" name="Title 3">
            <a:extLst>
              <a:ext uri="{FF2B5EF4-FFF2-40B4-BE49-F238E27FC236}">
                <a16:creationId xmlns:a16="http://schemas.microsoft.com/office/drawing/2014/main" id="{111B4A49-B930-4A89-A1CD-6CA2B3D95AED}"/>
              </a:ext>
            </a:extLst>
          </p:cNvPr>
          <p:cNvSpPr txBox="1"/>
          <p:nvPr/>
        </p:nvSpPr>
        <p:spPr>
          <a:xfrm>
            <a:off x="762000" y="723900"/>
            <a:ext cx="15197138"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333333">
                    <a:alpha val="100000"/>
                  </a:srgbClr>
                </a:solidFill>
                <a:latin typeface="Raleway" panose="00000700000000000000" pitchFamily="2" charset="0"/>
              </a:rPr>
              <a:t>DESPLIEGUE DE LA RED REGIONAL</a:t>
            </a:r>
          </a:p>
        </p:txBody>
      </p:sp>
      <p:sp>
        <p:nvSpPr>
          <p:cNvPr id="553" name="SubTitle">
            <a:extLst>
              <a:ext uri="{FF2B5EF4-FFF2-40B4-BE49-F238E27FC236}">
                <a16:creationId xmlns:a16="http://schemas.microsoft.com/office/drawing/2014/main" id="{111B4A49-B930-4A89-A1CD-6CA2B3D95AED}"/>
              </a:ext>
            </a:extLst>
          </p:cNvPr>
          <p:cNvSpPr txBox="1"/>
          <p:nvPr/>
        </p:nvSpPr>
        <p:spPr>
          <a:xfrm>
            <a:off x="762000" y="1524000"/>
            <a:ext cx="15197138" cy="324512"/>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67747D">
                    <a:alpha val="100000"/>
                  </a:srgbClr>
                </a:solidFill>
                <a:latin typeface="Raleway" panose="00000700000000000000" pitchFamily="2" charset="0"/>
              </a:rPr>
              <a:t>Expansión hacia una infraestructura de área extensa a través de </a:t>
            </a:r>
            <a:r>
              <a:rPr lang="en-US" sz="1800" spc="-18" dirty="0" err="1">
                <a:solidFill>
                  <a:srgbClr val="67747D">
                    <a:alpha val="100000"/>
                  </a:srgbClr>
                </a:solidFill>
                <a:latin typeface="Raleway" panose="00000700000000000000" pitchFamily="2" charset="0"/>
              </a:rPr>
              <a:t>RedCAYLE</a:t>
            </a:r>
            <a:endParaRPr lang="en-US" sz="1800" spc="-18" dirty="0">
              <a:solidFill>
                <a:srgbClr val="67747D">
                  <a:alpha val="100000"/>
                </a:srgbClr>
              </a:solidFill>
              <a:latin typeface="Raleway" panose="00000700000000000000" pitchFamily="2" charset="0"/>
            </a:endParaRPr>
          </a:p>
        </p:txBody>
      </p:sp>
      <p:pic>
        <p:nvPicPr>
          <p:cNvPr id="16" name="Imagen 15">
            <a:extLst>
              <a:ext uri="{FF2B5EF4-FFF2-40B4-BE49-F238E27FC236}">
                <a16:creationId xmlns:a16="http://schemas.microsoft.com/office/drawing/2014/main" id="{1090A261-6723-4D76-BB22-D99C8EB6199F}"/>
              </a:ext>
            </a:extLst>
          </p:cNvPr>
          <p:cNvPicPr>
            <a:picLocks noChangeAspect="1"/>
          </p:cNvPicPr>
          <p:nvPr/>
        </p:nvPicPr>
        <p:blipFill>
          <a:blip r:embed="rId4"/>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17" name="logoNodea16596f4-06dc-4d9b-b5f1-aae8717575a6">
            <a:extLst>
              <a:ext uri="{FF2B5EF4-FFF2-40B4-BE49-F238E27FC236}">
                <a16:creationId xmlns:a16="http://schemas.microsoft.com/office/drawing/2014/main" id="{7426AAE5-633D-4907-BB29-8406EDA6751E}"/>
              </a:ext>
            </a:extLst>
          </p:cNvPr>
          <p:cNvPicPr>
            <a:picLocks noChangeAspect="1"/>
          </p:cNvPicPr>
          <p:nvPr/>
        </p:nvPicPr>
        <p:blipFill rotWithShape="1">
          <a:blip r:embed="rId5">
            <a:alphaModFix/>
          </a:blip>
          <a:stretch/>
        </p:blipFill>
        <p:spPr>
          <a:xfrm>
            <a:off x="16748124" y="385672"/>
            <a:ext cx="1009650" cy="1009650"/>
          </a:xfrm>
          <a:prstGeom prst="rect">
            <a:avLst/>
          </a:prstGeom>
        </p:spPr>
      </p:pic>
      <p:pic>
        <p:nvPicPr>
          <p:cNvPr id="5" name="Imagen 4">
            <a:extLst>
              <a:ext uri="{FF2B5EF4-FFF2-40B4-BE49-F238E27FC236}">
                <a16:creationId xmlns:a16="http://schemas.microsoft.com/office/drawing/2014/main" id="{BD0784E1-84A8-4BB6-A208-898F0FA001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5803" y="2728028"/>
            <a:ext cx="10937737" cy="7021757"/>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FBD3E5F4-9DC0-504E-8154-61C75637B169}"/>
              </a:ext>
            </a:extLst>
          </p:cNvPr>
          <p:cNvSpPr txBox="1"/>
          <p:nvPr/>
        </p:nvSpPr>
        <p:spPr>
          <a:xfrm>
            <a:off x="986118" y="9419585"/>
            <a:ext cx="10668000" cy="330200"/>
          </a:xfrm>
          <a:prstGeom prst="rect">
            <a:avLst/>
          </a:prstGeom>
          <a:noFill/>
        </p:spPr>
        <p:txBody>
          <a:bodyPr vertOverflow="overflow" vert="horz" wrap="none" rtlCol="0" anchor="ctr" anchorCtr="0">
            <a:noAutofit/>
          </a:bodyPr>
          <a:lstStyle/>
          <a:p>
            <a:pPr algn="r"/>
            <a:r>
              <a:rPr lang="es-ES" sz="1400" dirty="0">
                <a:solidFill>
                  <a:srgbClr val="5A6A72"/>
                </a:solidFill>
              </a:rPr>
              <a:t>XXXIV Jornadas Técnicas de </a:t>
            </a:r>
            <a:r>
              <a:rPr lang="es-ES" sz="1400" dirty="0" err="1">
                <a:solidFill>
                  <a:srgbClr val="5A6A72"/>
                </a:solidFill>
              </a:rPr>
              <a:t>RedIRIS</a:t>
            </a:r>
            <a:r>
              <a:rPr lang="es-ES" sz="1400" dirty="0">
                <a:solidFill>
                  <a:srgbClr val="5A6A72"/>
                </a:solidFill>
              </a:rPr>
              <a:t>  ·  A Coruña  ·  22–25 junio 2026</a:t>
            </a:r>
          </a:p>
        </p:txBody>
      </p:sp>
    </p:spTree>
    <p:extLst>
      <p:ext uri="{BB962C8B-B14F-4D97-AF65-F5344CB8AC3E}">
        <p14:creationId xmlns:p14="http://schemas.microsoft.com/office/powerpoint/2010/main" val="3926124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pied Picture 4">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60" y="9187180"/>
            <a:ext cx="3362960" cy="707390"/>
          </a:xfrm>
          <a:prstGeom prst="rect">
            <a:avLst/>
          </a:prstGeom>
          <a:ln>
            <a:noFill/>
          </a:ln>
          <a:effectLst>
            <a:outerShdw blurRad="292100" dist="139700" dir="2700000" algn="tl" rotWithShape="0">
              <a:srgbClr val="333333">
                <a:alpha val="65000"/>
              </a:srgbClr>
            </a:outerShdw>
          </a:effectLst>
        </p:spPr>
      </p:pic>
      <p:pic>
        <p:nvPicPr>
          <p:cNvPr id="5" name="Copied Picture 5">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490" y="386080"/>
            <a:ext cx="1009650" cy="1009650"/>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914400" y="876300"/>
            <a:ext cx="16459200" cy="685800"/>
          </a:xfrm>
          <a:prstGeom prst="rect">
            <a:avLst/>
          </a:prstGeom>
          <a:noFill/>
          <a:ln>
            <a:noFill/>
          </a:ln>
        </p:spPr>
        <p:txBody>
          <a:bodyPr wrap="square" anchor="b"/>
          <a:lstStyle/>
          <a:p>
            <a:pPr algn="ctr">
              <a:lnSpc>
                <a:spcPts val="5460"/>
              </a:lnSpc>
            </a:pPr>
            <a:r>
              <a:rPr lang="es-ES" sz="4200" b="1" spc="-147" dirty="0">
                <a:solidFill>
                  <a:srgbClr val="000000">
                    <a:alpha val="100000"/>
                  </a:srgbClr>
                </a:solidFill>
                <a:latin typeface="Raleway" panose="00000700000000000000" pitchFamily="2" charset="0"/>
              </a:rPr>
              <a:t>EXTENSIONES DE FIBRA ÓPTICA</a:t>
            </a:r>
          </a:p>
        </p:txBody>
      </p:sp>
      <p:sp>
        <p:nvSpPr>
          <p:cNvPr id="11" name="Subtitle"/>
          <p:cNvSpPr/>
          <p:nvPr/>
        </p:nvSpPr>
        <p:spPr>
          <a:xfrm>
            <a:off x="914400" y="1676400"/>
            <a:ext cx="16459200" cy="457200"/>
          </a:xfrm>
          <a:prstGeom prst="rect">
            <a:avLst/>
          </a:prstGeom>
          <a:noFill/>
          <a:ln>
            <a:noFill/>
          </a:ln>
        </p:spPr>
        <p:txBody>
          <a:bodyPr wrap="square" anchor="t"/>
          <a:lstStyle/>
          <a:p>
            <a:pPr algn="ctr">
              <a:lnSpc>
                <a:spcPts val="2808"/>
              </a:lnSpc>
            </a:pPr>
            <a:r>
              <a:rPr lang="es-ES" sz="1800" spc="-18" dirty="0">
                <a:solidFill>
                  <a:srgbClr val="4D4D4D">
                    <a:alpha val="80000"/>
                  </a:srgbClr>
                </a:solidFill>
                <a:latin typeface="Raleway" panose="00000700000000000000" pitchFamily="2" charset="0"/>
              </a:rPr>
              <a:t>Nuevos enlaces de fibra oscura dedicados para la infraestructura cuántica</a:t>
            </a:r>
          </a:p>
        </p:txBody>
      </p:sp>
      <p:sp>
        <p:nvSpPr>
          <p:cNvPr id="20" name="Card20"/>
          <p:cNvSpPr/>
          <p:nvPr/>
        </p:nvSpPr>
        <p:spPr>
          <a:xfrm>
            <a:off x="457200" y="2743200"/>
            <a:ext cx="5486400" cy="5486400"/>
          </a:xfrm>
          <a:prstGeom prst="roundRect">
            <a:avLst>
              <a:gd name="adj" fmla="val 5000"/>
            </a:avLst>
          </a:prstGeom>
          <a:solidFill>
            <a:srgbClr val="FFFFFF"/>
          </a:solidFill>
          <a:ln w="12700">
            <a:solidFill>
              <a:srgbClr val="007A87"/>
            </a:solidFill>
          </a:ln>
        </p:spPr>
        <p:txBody>
          <a:bodyPr wrap="square" lIns="182880" tIns="182880" rIns="182880" bIns="91440" anchor="t"/>
          <a:lstStyle/>
          <a:p>
            <a:pPr algn="l">
              <a:lnSpc>
                <a:spcPts val="3024"/>
              </a:lnSpc>
              <a:buNone/>
            </a:pPr>
            <a:r>
              <a:rPr lang="es-ES" sz="2100" b="1" spc="-74" dirty="0">
                <a:solidFill>
                  <a:srgbClr val="007A87"/>
                </a:solidFill>
                <a:latin typeface="Raleway" panose="00000700000000000000" pitchFamily="2" charset="0"/>
              </a:rPr>
              <a:t>¿Por qué?</a:t>
            </a:r>
          </a:p>
          <a:p>
            <a:pPr algn="l">
              <a:lnSpc>
                <a:spcPts val="2400"/>
              </a:lnSpc>
              <a:spcBef>
                <a:spcPts val="600"/>
              </a:spcBef>
              <a:buNone/>
            </a:pPr>
            <a:r>
              <a:rPr lang="es-ES" sz="1600" dirty="0">
                <a:solidFill>
                  <a:srgbClr val="333333"/>
                </a:solidFill>
                <a:latin typeface="Avenir Next Regular"/>
              </a:rPr>
              <a:t>La red QKD requiere fibra óptica oscura dedicada (sin otros servicios) para transmitir fotones individuales. SCAYLE necesita nuevos enlaces exclusivos sobre la infraestructura de RedCAYLE.</a:t>
            </a:r>
          </a:p>
        </p:txBody>
      </p:sp>
      <p:sp>
        <p:nvSpPr>
          <p:cNvPr id="22" name="Card22"/>
          <p:cNvSpPr/>
          <p:nvPr/>
        </p:nvSpPr>
        <p:spPr>
          <a:xfrm>
            <a:off x="6400800" y="2743200"/>
            <a:ext cx="5486400" cy="5486400"/>
          </a:xfrm>
          <a:prstGeom prst="roundRect">
            <a:avLst>
              <a:gd name="adj" fmla="val 5000"/>
            </a:avLst>
          </a:prstGeom>
          <a:solidFill>
            <a:srgbClr val="FFFFFF"/>
          </a:solidFill>
          <a:ln w="12700">
            <a:solidFill>
              <a:srgbClr val="1565C0"/>
            </a:solidFill>
          </a:ln>
        </p:spPr>
        <p:txBody>
          <a:bodyPr wrap="square" lIns="182880" tIns="182880" rIns="182880" bIns="91440" anchor="t"/>
          <a:lstStyle/>
          <a:p>
            <a:pPr algn="l">
              <a:lnSpc>
                <a:spcPts val="3024"/>
              </a:lnSpc>
              <a:buNone/>
            </a:pPr>
            <a:r>
              <a:rPr lang="es-ES" sz="2100" b="1" spc="-74" dirty="0">
                <a:solidFill>
                  <a:srgbClr val="1565C0"/>
                </a:solidFill>
                <a:latin typeface="Raleway" panose="00000700000000000000" pitchFamily="2" charset="0"/>
              </a:rPr>
              <a:t>¿Qué?</a:t>
            </a:r>
          </a:p>
          <a:p>
            <a:pPr algn="l">
              <a:lnSpc>
                <a:spcPts val="2400"/>
              </a:lnSpc>
              <a:spcBef>
                <a:spcPts val="600"/>
              </a:spcBef>
              <a:buNone/>
            </a:pPr>
            <a:r>
              <a:rPr lang="es-ES" sz="1600" dirty="0">
                <a:solidFill>
                  <a:srgbClr val="333333"/>
                </a:solidFill>
                <a:latin typeface="Avenir Next Regular"/>
              </a:rPr>
              <a:t>Cuatro nuevos tramos de fibra oscura, de 2 hilos monomodo G.652.D cada uno, dedicados en exclusiva al canal cuántico.</a:t>
            </a:r>
          </a:p>
        </p:txBody>
      </p:sp>
      <p:sp>
        <p:nvSpPr>
          <p:cNvPr id="24" name="Card24"/>
          <p:cNvSpPr/>
          <p:nvPr/>
        </p:nvSpPr>
        <p:spPr>
          <a:xfrm>
            <a:off x="12344400" y="2743200"/>
            <a:ext cx="5486400" cy="5486400"/>
          </a:xfrm>
          <a:prstGeom prst="roundRect">
            <a:avLst>
              <a:gd name="adj" fmla="val 5000"/>
            </a:avLst>
          </a:prstGeom>
          <a:solidFill>
            <a:srgbClr val="FFFFFF"/>
          </a:solidFill>
          <a:ln w="12700">
            <a:solidFill>
              <a:srgbClr val="00695C"/>
            </a:solidFill>
          </a:ln>
        </p:spPr>
        <p:txBody>
          <a:bodyPr wrap="square" lIns="182880" tIns="182880" rIns="182880" bIns="91440" anchor="t"/>
          <a:lstStyle/>
          <a:p>
            <a:pPr algn="l">
              <a:lnSpc>
                <a:spcPts val="3024"/>
              </a:lnSpc>
              <a:buNone/>
            </a:pPr>
            <a:r>
              <a:rPr lang="es-ES" sz="2100" b="1" spc="-74" dirty="0">
                <a:solidFill>
                  <a:srgbClr val="00695C"/>
                </a:solidFill>
                <a:latin typeface="Raleway" panose="00000700000000000000" pitchFamily="2" charset="0"/>
              </a:rPr>
              <a:t>Especificaciones</a:t>
            </a:r>
          </a:p>
          <a:p>
            <a:pPr algn="l">
              <a:lnSpc>
                <a:spcPts val="2400"/>
              </a:lnSpc>
              <a:spcBef>
                <a:spcPts val="600"/>
              </a:spcBef>
              <a:buNone/>
            </a:pPr>
            <a:r>
              <a:rPr lang="es-ES" sz="1600" dirty="0">
                <a:solidFill>
                  <a:srgbClr val="333333"/>
                </a:solidFill>
                <a:latin typeface="Avenir Next Regular"/>
              </a:rPr>
              <a:t>Fibra monomodo G.652.D, atenuación máx. 0,28 dB/km y nodos intermedios cada ≤100 km.</a:t>
            </a:r>
          </a:p>
        </p:txBody>
      </p:sp>
      <p:sp>
        <p:nvSpPr>
          <p:cNvPr id="2" name="FooterJornadas">
            <a:extLst>
              <a:ext uri="{FF2B5EF4-FFF2-40B4-BE49-F238E27FC236}">
                <a16:creationId xmlns:a16="http://schemas.microsoft.com/office/drawing/2014/main" id="{0CF23B8A-9525-BF49-9ABF-5EEA0E72DEF1}"/>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87333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pied Picture 4">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60" y="9187180"/>
            <a:ext cx="3362960" cy="707390"/>
          </a:xfrm>
          <a:prstGeom prst="rect">
            <a:avLst/>
          </a:prstGeom>
          <a:ln>
            <a:noFill/>
          </a:ln>
          <a:effectLst>
            <a:outerShdw blurRad="292100" dist="139700" dir="2700000" algn="tl" rotWithShape="0">
              <a:srgbClr val="333333">
                <a:alpha val="65000"/>
              </a:srgbClr>
            </a:outerShdw>
          </a:effectLst>
        </p:spPr>
      </p:pic>
      <p:pic>
        <p:nvPicPr>
          <p:cNvPr id="5" name="Copied Picture 5">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490" y="386080"/>
            <a:ext cx="1009650" cy="1009650"/>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914400" y="876300"/>
            <a:ext cx="16459200" cy="685800"/>
          </a:xfrm>
          <a:prstGeom prst="rect">
            <a:avLst/>
          </a:prstGeom>
          <a:noFill/>
          <a:ln>
            <a:noFill/>
          </a:ln>
        </p:spPr>
        <p:txBody>
          <a:bodyPr wrap="square" anchor="b"/>
          <a:lstStyle/>
          <a:p>
            <a:pPr algn="ctr">
              <a:lnSpc>
                <a:spcPts val="5460"/>
              </a:lnSpc>
            </a:pPr>
            <a:r>
              <a:rPr lang="es-ES" sz="4200" b="1" spc="-147" dirty="0">
                <a:solidFill>
                  <a:srgbClr val="000000">
                    <a:alpha val="100000"/>
                  </a:srgbClr>
                </a:solidFill>
                <a:latin typeface="Raleway" panose="00000700000000000000" pitchFamily="2" charset="0"/>
              </a:rPr>
              <a:t>TRAMOS DE FIBRA ÓPTICA</a:t>
            </a:r>
          </a:p>
        </p:txBody>
      </p:sp>
      <p:sp>
        <p:nvSpPr>
          <p:cNvPr id="11" name="Subtitle"/>
          <p:cNvSpPr/>
          <p:nvPr/>
        </p:nvSpPr>
        <p:spPr>
          <a:xfrm>
            <a:off x="914400" y="1676400"/>
            <a:ext cx="16459200" cy="457200"/>
          </a:xfrm>
          <a:prstGeom prst="rect">
            <a:avLst/>
          </a:prstGeom>
          <a:noFill/>
          <a:ln>
            <a:noFill/>
          </a:ln>
        </p:spPr>
        <p:txBody>
          <a:bodyPr wrap="square" anchor="t"/>
          <a:lstStyle/>
          <a:p>
            <a:pPr algn="ctr">
              <a:lnSpc>
                <a:spcPts val="2808"/>
              </a:lnSpc>
            </a:pPr>
            <a:r>
              <a:rPr lang="es-ES" sz="1800" spc="-18" dirty="0">
                <a:solidFill>
                  <a:srgbClr val="4D4D4D">
                    <a:alpha val="80000"/>
                  </a:srgbClr>
                </a:solidFill>
                <a:latin typeface="Raleway" panose="00000700000000000000" pitchFamily="2" charset="0"/>
              </a:rPr>
              <a:t>Nuevos tramos de fibra oscura dedicada para la red QKD regional</a:t>
            </a:r>
          </a:p>
        </p:txBody>
      </p:sp>
      <p:sp>
        <p:nvSpPr>
          <p:cNvPr id="20" name="Lot20"/>
          <p:cNvSpPr/>
          <p:nvPr/>
        </p:nvSpPr>
        <p:spPr>
          <a:xfrm>
            <a:off x="457200" y="2514600"/>
            <a:ext cx="8229600" cy="2362200"/>
          </a:xfrm>
          <a:prstGeom prst="roundRect">
            <a:avLst>
              <a:gd name="adj" fmla="val 8000"/>
            </a:avLst>
          </a:prstGeom>
          <a:solidFill>
            <a:srgbClr val="E0F5F5"/>
          </a:solidFill>
          <a:ln w="19050">
            <a:solidFill>
              <a:srgbClr val="007A87"/>
            </a:solidFill>
          </a:ln>
        </p:spPr>
        <p:txBody>
          <a:bodyPr wrap="square" lIns="144000" tIns="108000" rIns="144000" bIns="72000" anchor="t"/>
          <a:lstStyle/>
          <a:p>
            <a:pPr>
              <a:lnSpc>
                <a:spcPts val="2800"/>
              </a:lnSpc>
              <a:buNone/>
            </a:pPr>
            <a:r>
              <a:rPr lang="es-ES" sz="1500" b="1" dirty="0">
                <a:solidFill>
                  <a:srgbClr val="007A87"/>
                </a:solidFill>
                <a:latin typeface="Raleway" panose="00000700000000000000" pitchFamily="2" charset="0"/>
              </a:rPr>
              <a:t>Tramo 1</a:t>
            </a:r>
          </a:p>
          <a:p>
            <a:pPr>
              <a:lnSpc>
                <a:spcPts val="3200"/>
              </a:lnSpc>
              <a:buNone/>
            </a:pPr>
            <a:r>
              <a:rPr lang="es-ES" sz="2100" b="1" spc="-74" dirty="0">
                <a:solidFill>
                  <a:srgbClr val="1A1A1A"/>
                </a:solidFill>
                <a:latin typeface="Raleway" panose="00000700000000000000" pitchFamily="2" charset="0"/>
              </a:rPr>
              <a:t>León – Ponferrada</a:t>
            </a:r>
          </a:p>
        </p:txBody>
      </p:sp>
      <p:sp>
        <p:nvSpPr>
          <p:cNvPr id="22" name="Lot22"/>
          <p:cNvSpPr/>
          <p:nvPr/>
        </p:nvSpPr>
        <p:spPr>
          <a:xfrm>
            <a:off x="9601200" y="2514600"/>
            <a:ext cx="8229600" cy="2362200"/>
          </a:xfrm>
          <a:prstGeom prst="roundRect">
            <a:avLst>
              <a:gd name="adj" fmla="val 8000"/>
            </a:avLst>
          </a:prstGeom>
          <a:solidFill>
            <a:srgbClr val="E3F2FD"/>
          </a:solidFill>
          <a:ln w="19050">
            <a:solidFill>
              <a:srgbClr val="1565C0"/>
            </a:solidFill>
          </a:ln>
        </p:spPr>
        <p:txBody>
          <a:bodyPr wrap="square" lIns="144000" tIns="108000" rIns="144000" bIns="72000" anchor="t"/>
          <a:lstStyle/>
          <a:p>
            <a:pPr>
              <a:lnSpc>
                <a:spcPts val="2800"/>
              </a:lnSpc>
              <a:buNone/>
            </a:pPr>
            <a:r>
              <a:rPr lang="es-ES" sz="1500" b="1" dirty="0">
                <a:solidFill>
                  <a:srgbClr val="1565C0"/>
                </a:solidFill>
                <a:latin typeface="Raleway" panose="00000700000000000000" pitchFamily="2" charset="0"/>
              </a:rPr>
              <a:t>Tramo 2</a:t>
            </a:r>
          </a:p>
          <a:p>
            <a:pPr>
              <a:lnSpc>
                <a:spcPts val="3200"/>
              </a:lnSpc>
              <a:buNone/>
            </a:pPr>
            <a:r>
              <a:rPr lang="es-ES" sz="2100" b="1" spc="-74" dirty="0">
                <a:solidFill>
                  <a:srgbClr val="1A1A1A"/>
                </a:solidFill>
                <a:latin typeface="Raleway" panose="00000700000000000000" pitchFamily="2" charset="0"/>
              </a:rPr>
              <a:t>León – Valladolid</a:t>
            </a:r>
          </a:p>
        </p:txBody>
      </p:sp>
      <p:sp>
        <p:nvSpPr>
          <p:cNvPr id="24" name="Lot24"/>
          <p:cNvSpPr/>
          <p:nvPr/>
        </p:nvSpPr>
        <p:spPr>
          <a:xfrm>
            <a:off x="457200" y="5334000"/>
            <a:ext cx="8229600" cy="2362200"/>
          </a:xfrm>
          <a:prstGeom prst="roundRect">
            <a:avLst>
              <a:gd name="adj" fmla="val 8000"/>
            </a:avLst>
          </a:prstGeom>
          <a:solidFill>
            <a:srgbClr val="FFEBEE"/>
          </a:solidFill>
          <a:ln w="19050">
            <a:solidFill>
              <a:srgbClr val="C62828"/>
            </a:solidFill>
          </a:ln>
        </p:spPr>
        <p:txBody>
          <a:bodyPr wrap="square" lIns="144000" tIns="108000" rIns="144000" bIns="72000" anchor="t"/>
          <a:lstStyle/>
          <a:p>
            <a:pPr>
              <a:lnSpc>
                <a:spcPts val="2800"/>
              </a:lnSpc>
              <a:buNone/>
            </a:pPr>
            <a:r>
              <a:rPr lang="es-ES" sz="1500" b="1" dirty="0">
                <a:solidFill>
                  <a:srgbClr val="C62828"/>
                </a:solidFill>
                <a:latin typeface="Raleway" panose="00000700000000000000" pitchFamily="2" charset="0"/>
              </a:rPr>
              <a:t>Tramo 3</a:t>
            </a:r>
          </a:p>
          <a:p>
            <a:pPr>
              <a:lnSpc>
                <a:spcPts val="3200"/>
              </a:lnSpc>
              <a:buNone/>
            </a:pPr>
            <a:r>
              <a:rPr lang="es-ES" sz="2100" b="1" spc="-74" dirty="0">
                <a:solidFill>
                  <a:srgbClr val="1A1A1A"/>
                </a:solidFill>
                <a:latin typeface="Raleway" panose="00000700000000000000" pitchFamily="2" charset="0"/>
              </a:rPr>
              <a:t>Valladolid – Ávila</a:t>
            </a:r>
          </a:p>
        </p:txBody>
      </p:sp>
      <p:sp>
        <p:nvSpPr>
          <p:cNvPr id="26" name="Lot26"/>
          <p:cNvSpPr/>
          <p:nvPr/>
        </p:nvSpPr>
        <p:spPr>
          <a:xfrm>
            <a:off x="9601200" y="5334000"/>
            <a:ext cx="8229600" cy="2362200"/>
          </a:xfrm>
          <a:prstGeom prst="roundRect">
            <a:avLst>
              <a:gd name="adj" fmla="val 8000"/>
            </a:avLst>
          </a:prstGeom>
          <a:solidFill>
            <a:srgbClr val="E0F2F1"/>
          </a:solidFill>
          <a:ln w="19050">
            <a:solidFill>
              <a:srgbClr val="00695C"/>
            </a:solidFill>
          </a:ln>
        </p:spPr>
        <p:txBody>
          <a:bodyPr wrap="square" lIns="144000" tIns="108000" rIns="144000" bIns="72000" anchor="t"/>
          <a:lstStyle/>
          <a:p>
            <a:pPr>
              <a:lnSpc>
                <a:spcPts val="2800"/>
              </a:lnSpc>
              <a:buNone/>
            </a:pPr>
            <a:r>
              <a:rPr lang="es-ES" sz="1500" b="1" dirty="0">
                <a:solidFill>
                  <a:srgbClr val="00695C"/>
                </a:solidFill>
                <a:latin typeface="Raleway" panose="00000700000000000000" pitchFamily="2" charset="0"/>
              </a:rPr>
              <a:t>Tramo 4</a:t>
            </a:r>
          </a:p>
          <a:p>
            <a:pPr>
              <a:lnSpc>
                <a:spcPts val="3200"/>
              </a:lnSpc>
              <a:buNone/>
            </a:pPr>
            <a:r>
              <a:rPr lang="es-ES" sz="2100" b="1" spc="-74" dirty="0">
                <a:solidFill>
                  <a:srgbClr val="1A1A1A"/>
                </a:solidFill>
                <a:latin typeface="Raleway" panose="00000700000000000000" pitchFamily="2" charset="0"/>
              </a:rPr>
              <a:t>Valladolid – Segovia</a:t>
            </a:r>
          </a:p>
        </p:txBody>
      </p:sp>
      <p:sp>
        <p:nvSpPr>
          <p:cNvPr id="50" name="SummBar"/>
          <p:cNvSpPr/>
          <p:nvPr/>
        </p:nvSpPr>
        <p:spPr>
          <a:xfrm>
            <a:off x="457200" y="8229600"/>
            <a:ext cx="17373600" cy="914400"/>
          </a:xfrm>
          <a:prstGeom prst="roundRect">
            <a:avLst>
              <a:gd name="adj" fmla="val 16667"/>
            </a:avLst>
          </a:prstGeom>
          <a:gradFill>
            <a:gsLst>
              <a:gs pos="0">
                <a:srgbClr val="004D5A"/>
              </a:gs>
              <a:gs pos="100000">
                <a:srgbClr val="007A87"/>
              </a:gs>
            </a:gsLst>
            <a:lin ang="0" scaled="1"/>
          </a:gradFill>
          <a:ln>
            <a:noFill/>
          </a:ln>
        </p:spPr>
        <p:txBody>
          <a:bodyPr wrap="square" lIns="144000" tIns="0" rIns="144000" bIns="0" anchor="ctr"/>
          <a:lstStyle/>
          <a:p>
            <a:pPr algn="ctr">
              <a:buNone/>
            </a:pPr>
            <a:r>
              <a:rPr lang="es-ES" sz="1800" b="1" dirty="0">
                <a:solidFill>
                  <a:srgbClr val="FFFFFF"/>
                </a:solidFill>
                <a:latin typeface="Raleway" panose="00000700000000000000" pitchFamily="2" charset="0"/>
              </a:rPr>
              <a:t>2 hilos de fibra oscura monomodo G.652.D por tramo</a:t>
            </a:r>
          </a:p>
        </p:txBody>
      </p:sp>
      <p:sp>
        <p:nvSpPr>
          <p:cNvPr id="2" name="FooterJornadas">
            <a:extLst>
              <a:ext uri="{FF2B5EF4-FFF2-40B4-BE49-F238E27FC236}">
                <a16:creationId xmlns:a16="http://schemas.microsoft.com/office/drawing/2014/main" id="{F07611C9-E0D4-7241-BD6B-D5FCA9B174E2}"/>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1820934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pied Picture 2">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3" name="Copied Picture 3">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983" y="385531"/>
            <a:ext cx="1009791" cy="1009791"/>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914400" y="876300"/>
            <a:ext cx="16459200" cy="685800"/>
          </a:xfrm>
          <a:prstGeom prst="rect">
            <a:avLst/>
          </a:prstGeom>
          <a:noFill/>
          <a:ln>
            <a:noFill/>
          </a:ln>
        </p:spPr>
        <p:txBody>
          <a:bodyPr wrap="square" anchor="b"/>
          <a:lstStyle/>
          <a:p>
            <a:pPr algn="ctr">
              <a:lnSpc>
                <a:spcPts val="5460"/>
              </a:lnSpc>
            </a:pPr>
            <a:r>
              <a:rPr lang="es-ES" sz="4200" b="1" spc="-147" dirty="0">
                <a:solidFill>
                  <a:srgbClr val="000000">
                    <a:alpha val="100000"/>
                  </a:srgbClr>
                </a:solidFill>
                <a:latin typeface="Raleway" panose="00000700000000000000" pitchFamily="2" charset="0"/>
              </a:rPr>
              <a:t>ARQUITECTURA DE LA RED</a:t>
            </a:r>
          </a:p>
        </p:txBody>
      </p:sp>
      <p:sp>
        <p:nvSpPr>
          <p:cNvPr id="11" name="Subtitle"/>
          <p:cNvSpPr/>
          <p:nvPr/>
        </p:nvSpPr>
        <p:spPr>
          <a:xfrm>
            <a:off x="914400" y="1676400"/>
            <a:ext cx="16459200" cy="457200"/>
          </a:xfrm>
          <a:prstGeom prst="rect">
            <a:avLst/>
          </a:prstGeom>
          <a:noFill/>
          <a:ln>
            <a:noFill/>
          </a:ln>
        </p:spPr>
        <p:txBody>
          <a:bodyPr wrap="square" anchor="t"/>
          <a:lstStyle/>
          <a:p>
            <a:pPr algn="ctr">
              <a:lnSpc>
                <a:spcPts val="2808"/>
              </a:lnSpc>
            </a:pPr>
            <a:r>
              <a:rPr lang="es-ES" sz="1800" spc="-18" dirty="0">
                <a:solidFill>
                  <a:srgbClr val="4D4D4D">
                    <a:alpha val="80000"/>
                  </a:srgbClr>
                </a:solidFill>
                <a:latin typeface="Raleway" panose="00000700000000000000" pitchFamily="2" charset="0"/>
              </a:rPr>
              <a:t>Nodos intermedios y tramos detallados con distancias por segmento</a:t>
            </a:r>
          </a:p>
        </p:txBody>
      </p:sp>
      <p:sp>
        <p:nvSpPr>
          <p:cNvPr id="100" name="SegCard100"/>
          <p:cNvSpPr/>
          <p:nvPr/>
        </p:nvSpPr>
        <p:spPr>
          <a:xfrm>
            <a:off x="457200" y="2514600"/>
            <a:ext cx="17373600" cy="1828800"/>
          </a:xfrm>
          <a:prstGeom prst="roundRect">
            <a:avLst>
              <a:gd name="adj" fmla="val 5000"/>
            </a:avLst>
          </a:prstGeom>
          <a:solidFill>
            <a:srgbClr val="FFFFFF"/>
          </a:solidFill>
          <a:ln w="12700">
            <a:solidFill>
              <a:srgbClr val="E8E8E8"/>
            </a:solidFill>
          </a:ln>
          <a:effectLst>
            <a:outerShdw blurRad="292100" dist="139700" dir="2700000" algn="tl" rotWithShape="0">
              <a:srgbClr val="333333">
                <a:alpha val="65000"/>
              </a:srgbClr>
            </a:outerShdw>
          </a:effectLst>
        </p:spPr>
        <p:txBody>
          <a:bodyPr/>
          <a:lstStyle/>
          <a:p>
            <a:endParaRPr lang="es-ES"/>
          </a:p>
        </p:txBody>
      </p:sp>
      <p:sp>
        <p:nvSpPr>
          <p:cNvPr id="101" name="SegLabel100"/>
          <p:cNvSpPr/>
          <p:nvPr/>
        </p:nvSpPr>
        <p:spPr>
          <a:xfrm>
            <a:off x="685800" y="2628900"/>
            <a:ext cx="16916400" cy="457200"/>
          </a:xfrm>
          <a:prstGeom prst="rect">
            <a:avLst/>
          </a:prstGeom>
          <a:noFill/>
          <a:ln>
            <a:noFill/>
          </a:ln>
        </p:spPr>
        <p:txBody>
          <a:bodyPr wrap="square" anchor="t"/>
          <a:lstStyle/>
          <a:p>
            <a:pPr>
              <a:buNone/>
            </a:pPr>
            <a:r>
              <a:rPr lang="es-ES" sz="1600" b="1" spc="-18" dirty="0">
                <a:solidFill>
                  <a:srgbClr val="004D5A"/>
                </a:solidFill>
                <a:latin typeface="Raleway" panose="00000700000000000000" pitchFamily="2" charset="0"/>
              </a:rPr>
              <a:t>Ponferrada – León  ·  ~122 km</a:t>
            </a:r>
          </a:p>
        </p:txBody>
      </p:sp>
      <p:sp>
        <p:nvSpPr>
          <p:cNvPr id="110" name="N100_0"/>
          <p:cNvSpPr/>
          <p:nvPr/>
        </p:nvSpPr>
        <p:spPr>
          <a:xfrm>
            <a:off x="914400" y="3200400"/>
            <a:ext cx="2057400" cy="914400"/>
          </a:xfrm>
          <a:prstGeom prst="roundRect">
            <a:avLst>
              <a:gd name="adj" fmla="val 16667"/>
            </a:avLst>
          </a:prstGeom>
          <a:solidFill>
            <a:srgbClr val="004D5A"/>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Campus
Ponferrada</a:t>
            </a:r>
          </a:p>
        </p:txBody>
      </p:sp>
      <p:sp>
        <p:nvSpPr>
          <p:cNvPr id="120" name="Line100_0"/>
          <p:cNvSpPr/>
          <p:nvPr/>
        </p:nvSpPr>
        <p:spPr>
          <a:xfrm>
            <a:off x="2971800" y="3657600"/>
            <a:ext cx="5143500" cy="0"/>
          </a:xfrm>
          <a:prstGeom prst="line">
            <a:avLst/>
          </a:prstGeom>
          <a:ln w="25400">
            <a:solidFill>
              <a:srgbClr val="004D5A"/>
            </a:solidFill>
            <a:prstDash val="sysDash"/>
          </a:ln>
        </p:spPr>
        <p:txBody>
          <a:bodyPr/>
          <a:lstStyle/>
          <a:p>
            <a:endParaRPr lang="es-ES"/>
          </a:p>
        </p:txBody>
      </p:sp>
      <p:sp>
        <p:nvSpPr>
          <p:cNvPr id="130" name="Dist100_0"/>
          <p:cNvSpPr/>
          <p:nvPr/>
        </p:nvSpPr>
        <p:spPr>
          <a:xfrm>
            <a:off x="4972050" y="3314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80 km</a:t>
            </a:r>
          </a:p>
        </p:txBody>
      </p:sp>
      <p:sp>
        <p:nvSpPr>
          <p:cNvPr id="111" name="N100_1"/>
          <p:cNvSpPr/>
          <p:nvPr/>
        </p:nvSpPr>
        <p:spPr>
          <a:xfrm>
            <a:off x="8115300" y="3200400"/>
            <a:ext cx="2057400" cy="914400"/>
          </a:xfrm>
          <a:prstGeom prst="roundRect">
            <a:avLst>
              <a:gd name="adj" fmla="val 16667"/>
            </a:avLst>
          </a:prstGeom>
          <a:solidFill>
            <a:srgbClr val="007A87"/>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Nodo
Veguellina</a:t>
            </a:r>
          </a:p>
        </p:txBody>
      </p:sp>
      <p:sp>
        <p:nvSpPr>
          <p:cNvPr id="121" name="Line100_1"/>
          <p:cNvSpPr/>
          <p:nvPr/>
        </p:nvSpPr>
        <p:spPr>
          <a:xfrm>
            <a:off x="10172700" y="3657600"/>
            <a:ext cx="5143500" cy="0"/>
          </a:xfrm>
          <a:prstGeom prst="line">
            <a:avLst/>
          </a:prstGeom>
          <a:ln w="25400">
            <a:solidFill>
              <a:srgbClr val="004D5A"/>
            </a:solidFill>
            <a:prstDash val="sysDash"/>
          </a:ln>
        </p:spPr>
        <p:txBody>
          <a:bodyPr/>
          <a:lstStyle/>
          <a:p>
            <a:endParaRPr lang="es-ES"/>
          </a:p>
        </p:txBody>
      </p:sp>
      <p:sp>
        <p:nvSpPr>
          <p:cNvPr id="131" name="Dist100_1"/>
          <p:cNvSpPr/>
          <p:nvPr/>
        </p:nvSpPr>
        <p:spPr>
          <a:xfrm>
            <a:off x="12172950" y="3314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42 km</a:t>
            </a:r>
          </a:p>
        </p:txBody>
      </p:sp>
      <p:sp>
        <p:nvSpPr>
          <p:cNvPr id="112" name="N100_2"/>
          <p:cNvSpPr/>
          <p:nvPr/>
        </p:nvSpPr>
        <p:spPr>
          <a:xfrm>
            <a:off x="15316200" y="3200400"/>
            <a:ext cx="2057400" cy="914400"/>
          </a:xfrm>
          <a:prstGeom prst="roundRect">
            <a:avLst>
              <a:gd name="adj" fmla="val 16667"/>
            </a:avLst>
          </a:prstGeom>
          <a:solidFill>
            <a:srgbClr val="004D5A"/>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CRAI-TIC
León</a:t>
            </a:r>
          </a:p>
        </p:txBody>
      </p:sp>
      <p:sp>
        <p:nvSpPr>
          <p:cNvPr id="4" name="SegCard110"/>
          <p:cNvSpPr/>
          <p:nvPr/>
        </p:nvSpPr>
        <p:spPr>
          <a:xfrm>
            <a:off x="457200" y="4800600"/>
            <a:ext cx="17373600" cy="1828800"/>
          </a:xfrm>
          <a:prstGeom prst="roundRect">
            <a:avLst>
              <a:gd name="adj" fmla="val 5000"/>
            </a:avLst>
          </a:prstGeom>
          <a:solidFill>
            <a:srgbClr val="FFFFFF"/>
          </a:solidFill>
          <a:ln w="12700">
            <a:solidFill>
              <a:srgbClr val="E8E8E8"/>
            </a:solidFill>
          </a:ln>
          <a:effectLst>
            <a:outerShdw blurRad="292100" dist="139700" dir="2700000" algn="tl" rotWithShape="0">
              <a:srgbClr val="333333">
                <a:alpha val="65000"/>
              </a:srgbClr>
            </a:outerShdw>
          </a:effectLst>
        </p:spPr>
        <p:txBody>
          <a:bodyPr/>
          <a:lstStyle/>
          <a:p>
            <a:endParaRPr lang="es-ES"/>
          </a:p>
        </p:txBody>
      </p:sp>
      <p:sp>
        <p:nvSpPr>
          <p:cNvPr id="5" name="SegLabel110"/>
          <p:cNvSpPr/>
          <p:nvPr/>
        </p:nvSpPr>
        <p:spPr>
          <a:xfrm>
            <a:off x="685800" y="4914900"/>
            <a:ext cx="16916400" cy="457200"/>
          </a:xfrm>
          <a:prstGeom prst="rect">
            <a:avLst/>
          </a:prstGeom>
          <a:noFill/>
          <a:ln>
            <a:noFill/>
          </a:ln>
        </p:spPr>
        <p:txBody>
          <a:bodyPr wrap="square" anchor="t"/>
          <a:lstStyle/>
          <a:p>
            <a:pPr>
              <a:buNone/>
            </a:pPr>
            <a:r>
              <a:rPr lang="es-ES" sz="1600" b="1" spc="-18" dirty="0">
                <a:solidFill>
                  <a:srgbClr val="004D5A"/>
                </a:solidFill>
                <a:latin typeface="Raleway" panose="00000700000000000000" pitchFamily="2" charset="0"/>
              </a:rPr>
              <a:t>León – Valladolid  ·  ~255 km</a:t>
            </a:r>
          </a:p>
        </p:txBody>
      </p:sp>
      <p:sp>
        <p:nvSpPr>
          <p:cNvPr id="6" name="N110_0"/>
          <p:cNvSpPr/>
          <p:nvPr/>
        </p:nvSpPr>
        <p:spPr>
          <a:xfrm>
            <a:off x="914400" y="5486400"/>
            <a:ext cx="2057400" cy="914400"/>
          </a:xfrm>
          <a:prstGeom prst="roundRect">
            <a:avLst>
              <a:gd name="adj" fmla="val 16667"/>
            </a:avLst>
          </a:prstGeom>
          <a:solidFill>
            <a:srgbClr val="004D5A"/>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CRAI-TIC
León</a:t>
            </a:r>
          </a:p>
        </p:txBody>
      </p:sp>
      <p:sp>
        <p:nvSpPr>
          <p:cNvPr id="7" name="Line110_0"/>
          <p:cNvSpPr/>
          <p:nvPr/>
        </p:nvSpPr>
        <p:spPr>
          <a:xfrm>
            <a:off x="2971800" y="5943600"/>
            <a:ext cx="2743200" cy="0"/>
          </a:xfrm>
          <a:prstGeom prst="line">
            <a:avLst/>
          </a:prstGeom>
          <a:ln w="25400">
            <a:solidFill>
              <a:srgbClr val="004D5A"/>
            </a:solidFill>
            <a:prstDash val="sysDash"/>
          </a:ln>
        </p:spPr>
        <p:txBody>
          <a:bodyPr/>
          <a:lstStyle/>
          <a:p>
            <a:endParaRPr lang="es-ES"/>
          </a:p>
        </p:txBody>
      </p:sp>
      <p:sp>
        <p:nvSpPr>
          <p:cNvPr id="140" name="Dist110_0"/>
          <p:cNvSpPr/>
          <p:nvPr/>
        </p:nvSpPr>
        <p:spPr>
          <a:xfrm>
            <a:off x="3771900" y="5600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96 km</a:t>
            </a:r>
          </a:p>
        </p:txBody>
      </p:sp>
      <p:sp>
        <p:nvSpPr>
          <p:cNvPr id="8" name="N110_1"/>
          <p:cNvSpPr/>
          <p:nvPr/>
        </p:nvSpPr>
        <p:spPr>
          <a:xfrm>
            <a:off x="5715000" y="5486400"/>
            <a:ext cx="2057400" cy="914400"/>
          </a:xfrm>
          <a:prstGeom prst="roundRect">
            <a:avLst>
              <a:gd name="adj" fmla="val 16667"/>
            </a:avLst>
          </a:prstGeom>
          <a:solidFill>
            <a:srgbClr val="007A87"/>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Nodo
Benavente</a:t>
            </a:r>
          </a:p>
        </p:txBody>
      </p:sp>
      <p:sp>
        <p:nvSpPr>
          <p:cNvPr id="9" name="Line110_1"/>
          <p:cNvSpPr/>
          <p:nvPr/>
        </p:nvSpPr>
        <p:spPr>
          <a:xfrm>
            <a:off x="7772400" y="5943600"/>
            <a:ext cx="2743200" cy="0"/>
          </a:xfrm>
          <a:prstGeom prst="line">
            <a:avLst/>
          </a:prstGeom>
          <a:ln w="25400">
            <a:solidFill>
              <a:srgbClr val="004D5A"/>
            </a:solidFill>
            <a:prstDash val="sysDash"/>
          </a:ln>
        </p:spPr>
        <p:txBody>
          <a:bodyPr/>
          <a:lstStyle/>
          <a:p>
            <a:endParaRPr lang="es-ES"/>
          </a:p>
        </p:txBody>
      </p:sp>
      <p:sp>
        <p:nvSpPr>
          <p:cNvPr id="141" name="Dist110_1"/>
          <p:cNvSpPr/>
          <p:nvPr/>
        </p:nvSpPr>
        <p:spPr>
          <a:xfrm>
            <a:off x="8572500" y="5600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61 km</a:t>
            </a:r>
          </a:p>
        </p:txBody>
      </p:sp>
      <p:sp>
        <p:nvSpPr>
          <p:cNvPr id="122" name="N110_2"/>
          <p:cNvSpPr/>
          <p:nvPr/>
        </p:nvSpPr>
        <p:spPr>
          <a:xfrm>
            <a:off x="10515600" y="5486400"/>
            <a:ext cx="2057400" cy="914400"/>
          </a:xfrm>
          <a:prstGeom prst="roundRect">
            <a:avLst>
              <a:gd name="adj" fmla="val 16667"/>
            </a:avLst>
          </a:prstGeom>
          <a:solidFill>
            <a:srgbClr val="007A87"/>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Nodo
Coreses</a:t>
            </a:r>
          </a:p>
        </p:txBody>
      </p:sp>
      <p:sp>
        <p:nvSpPr>
          <p:cNvPr id="132" name="Line110_2"/>
          <p:cNvSpPr/>
          <p:nvPr/>
        </p:nvSpPr>
        <p:spPr>
          <a:xfrm>
            <a:off x="12573000" y="5943600"/>
            <a:ext cx="2743200" cy="0"/>
          </a:xfrm>
          <a:prstGeom prst="line">
            <a:avLst/>
          </a:prstGeom>
          <a:ln w="25400">
            <a:solidFill>
              <a:srgbClr val="004D5A"/>
            </a:solidFill>
            <a:prstDash val="sysDash"/>
          </a:ln>
        </p:spPr>
        <p:txBody>
          <a:bodyPr/>
          <a:lstStyle/>
          <a:p>
            <a:endParaRPr lang="es-ES"/>
          </a:p>
        </p:txBody>
      </p:sp>
      <p:sp>
        <p:nvSpPr>
          <p:cNvPr id="142" name="Dist110_2"/>
          <p:cNvSpPr/>
          <p:nvPr/>
        </p:nvSpPr>
        <p:spPr>
          <a:xfrm>
            <a:off x="13373100" y="5600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98 km</a:t>
            </a:r>
          </a:p>
        </p:txBody>
      </p:sp>
      <p:sp>
        <p:nvSpPr>
          <p:cNvPr id="123" name="N110_3"/>
          <p:cNvSpPr/>
          <p:nvPr/>
        </p:nvSpPr>
        <p:spPr>
          <a:xfrm>
            <a:off x="15316200" y="5486400"/>
            <a:ext cx="2057400" cy="914400"/>
          </a:xfrm>
          <a:prstGeom prst="roundRect">
            <a:avLst>
              <a:gd name="adj" fmla="val 16667"/>
            </a:avLst>
          </a:prstGeom>
          <a:solidFill>
            <a:srgbClr val="004D5A"/>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Edif. Lucía
Valladolid</a:t>
            </a:r>
          </a:p>
        </p:txBody>
      </p:sp>
      <p:sp>
        <p:nvSpPr>
          <p:cNvPr id="12" name="SegCard120"/>
          <p:cNvSpPr/>
          <p:nvPr/>
        </p:nvSpPr>
        <p:spPr>
          <a:xfrm>
            <a:off x="457200" y="7086600"/>
            <a:ext cx="17373600" cy="1828800"/>
          </a:xfrm>
          <a:prstGeom prst="roundRect">
            <a:avLst>
              <a:gd name="adj" fmla="val 5000"/>
            </a:avLst>
          </a:prstGeom>
          <a:solidFill>
            <a:srgbClr val="FFFFFF"/>
          </a:solidFill>
          <a:ln w="12700">
            <a:solidFill>
              <a:srgbClr val="E8E8E8"/>
            </a:solidFill>
          </a:ln>
          <a:effectLst>
            <a:outerShdw blurRad="292100" dist="139700" dir="2700000" algn="tl" rotWithShape="0">
              <a:srgbClr val="333333">
                <a:alpha val="65000"/>
              </a:srgbClr>
            </a:outerShdw>
          </a:effectLst>
        </p:spPr>
        <p:txBody>
          <a:bodyPr/>
          <a:lstStyle/>
          <a:p>
            <a:endParaRPr lang="es-ES"/>
          </a:p>
        </p:txBody>
      </p:sp>
      <p:sp>
        <p:nvSpPr>
          <p:cNvPr id="13" name="SegLabel120"/>
          <p:cNvSpPr/>
          <p:nvPr/>
        </p:nvSpPr>
        <p:spPr>
          <a:xfrm>
            <a:off x="685800" y="7200900"/>
            <a:ext cx="16916400" cy="457200"/>
          </a:xfrm>
          <a:prstGeom prst="rect">
            <a:avLst/>
          </a:prstGeom>
          <a:noFill/>
          <a:ln>
            <a:noFill/>
          </a:ln>
        </p:spPr>
        <p:txBody>
          <a:bodyPr wrap="square" anchor="t"/>
          <a:lstStyle/>
          <a:p>
            <a:pPr>
              <a:buNone/>
            </a:pPr>
            <a:r>
              <a:rPr lang="es-ES" sz="1600" b="1" spc="-18" dirty="0">
                <a:solidFill>
                  <a:srgbClr val="004D5A"/>
                </a:solidFill>
                <a:latin typeface="Raleway" panose="00000700000000000000" pitchFamily="2" charset="0"/>
              </a:rPr>
              <a:t>Valladolid – Segovia  ·  ~163 km</a:t>
            </a:r>
          </a:p>
        </p:txBody>
      </p:sp>
      <p:sp>
        <p:nvSpPr>
          <p:cNvPr id="14" name="N120_0"/>
          <p:cNvSpPr/>
          <p:nvPr/>
        </p:nvSpPr>
        <p:spPr>
          <a:xfrm>
            <a:off x="914400" y="7772400"/>
            <a:ext cx="2057400" cy="914400"/>
          </a:xfrm>
          <a:prstGeom prst="roundRect">
            <a:avLst>
              <a:gd name="adj" fmla="val 16667"/>
            </a:avLst>
          </a:prstGeom>
          <a:solidFill>
            <a:srgbClr val="004D5A"/>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Univ.
Valladolid</a:t>
            </a:r>
          </a:p>
        </p:txBody>
      </p:sp>
      <p:sp>
        <p:nvSpPr>
          <p:cNvPr id="15" name="Line120_0"/>
          <p:cNvSpPr/>
          <p:nvPr/>
        </p:nvSpPr>
        <p:spPr>
          <a:xfrm>
            <a:off x="2971800" y="8229600"/>
            <a:ext cx="2743200" cy="0"/>
          </a:xfrm>
          <a:prstGeom prst="line">
            <a:avLst/>
          </a:prstGeom>
          <a:ln w="25400">
            <a:solidFill>
              <a:srgbClr val="004D5A"/>
            </a:solidFill>
            <a:prstDash val="sysDash"/>
          </a:ln>
        </p:spPr>
        <p:txBody>
          <a:bodyPr/>
          <a:lstStyle/>
          <a:p>
            <a:endParaRPr lang="es-ES"/>
          </a:p>
        </p:txBody>
      </p:sp>
      <p:sp>
        <p:nvSpPr>
          <p:cNvPr id="150" name="Dist120_0"/>
          <p:cNvSpPr/>
          <p:nvPr/>
        </p:nvSpPr>
        <p:spPr>
          <a:xfrm>
            <a:off x="3771900" y="7886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50 km</a:t>
            </a:r>
          </a:p>
        </p:txBody>
      </p:sp>
      <p:sp>
        <p:nvSpPr>
          <p:cNvPr id="16" name="N120_1"/>
          <p:cNvSpPr/>
          <p:nvPr/>
        </p:nvSpPr>
        <p:spPr>
          <a:xfrm>
            <a:off x="5715000" y="7772400"/>
            <a:ext cx="2057400" cy="914400"/>
          </a:xfrm>
          <a:prstGeom prst="roundRect">
            <a:avLst>
              <a:gd name="adj" fmla="val 16667"/>
            </a:avLst>
          </a:prstGeom>
          <a:solidFill>
            <a:srgbClr val="007A87"/>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Nodo
Olmedo</a:t>
            </a:r>
          </a:p>
        </p:txBody>
      </p:sp>
      <p:sp>
        <p:nvSpPr>
          <p:cNvPr id="17" name="Line120_1"/>
          <p:cNvSpPr/>
          <p:nvPr/>
        </p:nvSpPr>
        <p:spPr>
          <a:xfrm>
            <a:off x="7772400" y="8229600"/>
            <a:ext cx="2743200" cy="0"/>
          </a:xfrm>
          <a:prstGeom prst="line">
            <a:avLst/>
          </a:prstGeom>
          <a:ln w="25400">
            <a:solidFill>
              <a:srgbClr val="004D5A"/>
            </a:solidFill>
            <a:prstDash val="sysDash"/>
          </a:ln>
        </p:spPr>
        <p:txBody>
          <a:bodyPr/>
          <a:lstStyle/>
          <a:p>
            <a:endParaRPr lang="es-ES"/>
          </a:p>
        </p:txBody>
      </p:sp>
      <p:sp>
        <p:nvSpPr>
          <p:cNvPr id="151" name="Dist120_1"/>
          <p:cNvSpPr/>
          <p:nvPr/>
        </p:nvSpPr>
        <p:spPr>
          <a:xfrm>
            <a:off x="8572500" y="7886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72 km</a:t>
            </a:r>
          </a:p>
        </p:txBody>
      </p:sp>
      <p:sp>
        <p:nvSpPr>
          <p:cNvPr id="18" name="N120_2"/>
          <p:cNvSpPr/>
          <p:nvPr/>
        </p:nvSpPr>
        <p:spPr>
          <a:xfrm>
            <a:off x="10515600" y="7772400"/>
            <a:ext cx="2057400" cy="914400"/>
          </a:xfrm>
          <a:prstGeom prst="roundRect">
            <a:avLst>
              <a:gd name="adj" fmla="val 16667"/>
            </a:avLst>
          </a:prstGeom>
          <a:solidFill>
            <a:srgbClr val="007A87"/>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Nodo
Villacastín</a:t>
            </a:r>
          </a:p>
        </p:txBody>
      </p:sp>
      <p:sp>
        <p:nvSpPr>
          <p:cNvPr id="19" name="Line120_2"/>
          <p:cNvSpPr/>
          <p:nvPr/>
        </p:nvSpPr>
        <p:spPr>
          <a:xfrm>
            <a:off x="12573000" y="8229600"/>
            <a:ext cx="2743200" cy="0"/>
          </a:xfrm>
          <a:prstGeom prst="line">
            <a:avLst/>
          </a:prstGeom>
          <a:ln w="25400">
            <a:solidFill>
              <a:srgbClr val="004D5A"/>
            </a:solidFill>
            <a:prstDash val="sysDash"/>
          </a:ln>
        </p:spPr>
        <p:txBody>
          <a:bodyPr/>
          <a:lstStyle/>
          <a:p>
            <a:endParaRPr lang="es-ES"/>
          </a:p>
        </p:txBody>
      </p:sp>
      <p:sp>
        <p:nvSpPr>
          <p:cNvPr id="152" name="Dist120_2"/>
          <p:cNvSpPr/>
          <p:nvPr/>
        </p:nvSpPr>
        <p:spPr>
          <a:xfrm>
            <a:off x="13373100" y="7886700"/>
            <a:ext cx="1143000" cy="342900"/>
          </a:xfrm>
          <a:prstGeom prst="rect">
            <a:avLst/>
          </a:prstGeom>
          <a:noFill/>
          <a:ln>
            <a:noFill/>
          </a:ln>
        </p:spPr>
        <p:txBody>
          <a:bodyPr wrap="square" lIns="0" tIns="0" rIns="0" bIns="0" anchor="b"/>
          <a:lstStyle/>
          <a:p>
            <a:pPr algn="ctr">
              <a:buNone/>
            </a:pPr>
            <a:r>
              <a:rPr lang="es-ES" sz="1400" b="1" dirty="0">
                <a:solidFill>
                  <a:srgbClr val="004D5A"/>
                </a:solidFill>
                <a:latin typeface="Raleway" panose="00000700000000000000" pitchFamily="2" charset="0"/>
              </a:rPr>
              <a:t>41 km</a:t>
            </a:r>
          </a:p>
        </p:txBody>
      </p:sp>
      <p:sp>
        <p:nvSpPr>
          <p:cNvPr id="133" name="N120_3"/>
          <p:cNvSpPr/>
          <p:nvPr/>
        </p:nvSpPr>
        <p:spPr>
          <a:xfrm>
            <a:off x="15316200" y="7772400"/>
            <a:ext cx="2057400" cy="914400"/>
          </a:xfrm>
          <a:prstGeom prst="roundRect">
            <a:avLst>
              <a:gd name="adj" fmla="val 16667"/>
            </a:avLst>
          </a:prstGeom>
          <a:solidFill>
            <a:srgbClr val="004D5A"/>
          </a:solidFill>
          <a:ln>
            <a:noFill/>
          </a:ln>
          <a:effectLst>
            <a:outerShdw blurRad="127000" dist="50800" dir="2700000" algn="tl" rotWithShape="0">
              <a:srgbClr val="333333">
                <a:alpha val="40000"/>
              </a:srgbClr>
            </a:outerShdw>
          </a:effectLst>
        </p:spPr>
        <p:txBody>
          <a:bodyPr wrap="square" lIns="36000" tIns="0" rIns="36000" bIns="0" anchor="ctr"/>
          <a:lstStyle/>
          <a:p>
            <a:pPr algn="ctr">
              <a:buNone/>
            </a:pPr>
            <a:r>
              <a:rPr lang="es-ES" sz="1400" b="1" dirty="0">
                <a:solidFill>
                  <a:srgbClr val="FFFFFF"/>
                </a:solidFill>
                <a:latin typeface="Raleway" panose="00000700000000000000" pitchFamily="2" charset="0"/>
              </a:rPr>
              <a:t>Campus M.
Zambrano</a:t>
            </a:r>
          </a:p>
        </p:txBody>
      </p:sp>
      <p:sp>
        <p:nvSpPr>
          <p:cNvPr id="20" name="FooterJornadas">
            <a:extLst>
              <a:ext uri="{FF2B5EF4-FFF2-40B4-BE49-F238E27FC236}">
                <a16:creationId xmlns:a16="http://schemas.microsoft.com/office/drawing/2014/main" id="{874BDFF3-804F-6E44-BBC8-C8A45A8C0FD1}"/>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2532219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1090A261-6723-4D76-BB22-D99C8EB6199F}"/>
              </a:ext>
            </a:extLst>
          </p:cNvPr>
          <p:cNvPicPr>
            <a:picLocks noChangeAspect="1"/>
          </p:cNvPicPr>
          <p:nvPr/>
        </p:nvPicPr>
        <p:blipFill>
          <a:blip r:embed="rId3"/>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17" name="logoNodea16596f4-06dc-4d9b-b5f1-aae8717575a6">
            <a:extLst>
              <a:ext uri="{FF2B5EF4-FFF2-40B4-BE49-F238E27FC236}">
                <a16:creationId xmlns:a16="http://schemas.microsoft.com/office/drawing/2014/main" id="{7426AAE5-633D-4907-BB29-8406EDA6751E}"/>
              </a:ext>
            </a:extLst>
          </p:cNvPr>
          <p:cNvPicPr>
            <a:picLocks noChangeAspect="1"/>
          </p:cNvPicPr>
          <p:nvPr/>
        </p:nvPicPr>
        <p:blipFill rotWithShape="1">
          <a:blip r:embed="rId4">
            <a:alphaModFix/>
          </a:blip>
          <a:stretch/>
        </p:blipFill>
        <p:spPr>
          <a:xfrm>
            <a:off x="16748124" y="385672"/>
            <a:ext cx="1009650" cy="1009650"/>
          </a:xfrm>
          <a:prstGeom prst="rect">
            <a:avLst/>
          </a:prstGeom>
        </p:spPr>
      </p:pic>
      <p:pic>
        <p:nvPicPr>
          <p:cNvPr id="5" name="Imagen 4">
            <a:extLst>
              <a:ext uri="{FF2B5EF4-FFF2-40B4-BE49-F238E27FC236}">
                <a16:creationId xmlns:a16="http://schemas.microsoft.com/office/drawing/2014/main" id="{BD0784E1-84A8-4BB6-A208-898F0FA001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381" y="1229969"/>
            <a:ext cx="10937737" cy="7021757"/>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9601200" y="6400800"/>
            <a:ext cx="8229600" cy="1143000"/>
          </a:xfrm>
          <a:prstGeom prst="rect">
            <a:avLst/>
          </a:prstGeom>
          <a:noFill/>
          <a:ln>
            <a:noFill/>
          </a:ln>
        </p:spPr>
        <p:txBody>
          <a:bodyPr wrap="square" anchor="b"/>
          <a:lstStyle/>
          <a:p>
            <a:pPr>
              <a:lnSpc>
                <a:spcPts val="5460"/>
              </a:lnSpc>
            </a:pPr>
            <a:r>
              <a:rPr lang="es-ES" sz="4200" b="1" spc="-147" dirty="0">
                <a:solidFill>
                  <a:srgbClr val="000000">
                    <a:alpha val="100000"/>
                  </a:srgbClr>
                </a:solidFill>
                <a:latin typeface="Raleway" panose="00000700000000000000" pitchFamily="2" charset="0"/>
              </a:rPr>
              <a:t>RED QKD SOBRE FIBRA</a:t>
            </a:r>
          </a:p>
        </p:txBody>
      </p:sp>
      <p:sp>
        <p:nvSpPr>
          <p:cNvPr id="11" name="Subtitle"/>
          <p:cNvSpPr/>
          <p:nvPr/>
        </p:nvSpPr>
        <p:spPr>
          <a:xfrm>
            <a:off x="9601200" y="7543800"/>
            <a:ext cx="8229600" cy="457200"/>
          </a:xfrm>
          <a:prstGeom prst="rect">
            <a:avLst/>
          </a:prstGeom>
          <a:noFill/>
          <a:ln>
            <a:noFill/>
          </a:ln>
        </p:spPr>
        <p:txBody>
          <a:bodyPr wrap="square" anchor="t"/>
          <a:lstStyle/>
          <a:p>
            <a:pPr>
              <a:lnSpc>
                <a:spcPts val="2808"/>
              </a:lnSpc>
            </a:pPr>
            <a:r>
              <a:rPr lang="es-ES" sz="1800" spc="-18" dirty="0">
                <a:solidFill>
                  <a:srgbClr val="4D4D4D">
                    <a:alpha val="80000"/>
                  </a:srgbClr>
                </a:solidFill>
                <a:latin typeface="Raleway" panose="00000700000000000000" pitchFamily="2" charset="0"/>
              </a:rPr>
              <a:t>Sobre los tramos de fibra ya disponibles, se despliega la capa cuántica</a:t>
            </a:r>
          </a:p>
        </p:txBody>
      </p:sp>
      <p:sp>
        <p:nvSpPr>
          <p:cNvPr id="12" name="Desc"/>
          <p:cNvSpPr/>
          <p:nvPr/>
        </p:nvSpPr>
        <p:spPr>
          <a:xfrm>
            <a:off x="9601200" y="8229600"/>
            <a:ext cx="8229600" cy="1600200"/>
          </a:xfrm>
          <a:prstGeom prst="rect">
            <a:avLst/>
          </a:prstGeom>
          <a:noFill/>
          <a:ln>
            <a:noFill/>
          </a:ln>
        </p:spPr>
        <p:txBody>
          <a:bodyPr wrap="square" anchor="t"/>
          <a:lstStyle/>
          <a:p>
            <a:pPr marL="228600" indent="-228600">
              <a:lnSpc>
                <a:spcPts val="2808"/>
              </a:lnSpc>
              <a:buFont typeface="Arial"/>
              <a:buChar char="•"/>
            </a:pPr>
            <a:r>
              <a:rPr lang="es-ES" sz="1600" spc="-18" dirty="0">
                <a:solidFill>
                  <a:srgbClr val="4D4D4D">
                    <a:alpha val="80000"/>
                  </a:srgbClr>
                </a:solidFill>
                <a:latin typeface="Raleway" panose="00000700000000000000" pitchFamily="2" charset="0"/>
              </a:rPr>
              <a:t>Ponferrada – León: ~122 km</a:t>
            </a:r>
          </a:p>
          <a:p>
            <a:pPr marL="228600" indent="-228600">
              <a:lnSpc>
                <a:spcPts val="2808"/>
              </a:lnSpc>
              <a:buFont typeface="Arial"/>
              <a:buChar char="•"/>
            </a:pPr>
            <a:r>
              <a:rPr lang="es-ES" sz="1600" spc="-18" dirty="0">
                <a:solidFill>
                  <a:srgbClr val="4D4D4D">
                    <a:alpha val="80000"/>
                  </a:srgbClr>
                </a:solidFill>
                <a:latin typeface="Raleway" panose="00000700000000000000" pitchFamily="2" charset="0"/>
              </a:rPr>
              <a:t>León – Valladolid: ~255 km</a:t>
            </a:r>
          </a:p>
          <a:p>
            <a:pPr marL="228600" indent="-228600">
              <a:lnSpc>
                <a:spcPts val="2808"/>
              </a:lnSpc>
              <a:buFont typeface="Arial"/>
              <a:buChar char="•"/>
            </a:pPr>
            <a:r>
              <a:rPr lang="es-ES" sz="1600" spc="-18" dirty="0">
                <a:solidFill>
                  <a:srgbClr val="4D4D4D">
                    <a:alpha val="80000"/>
                  </a:srgbClr>
                </a:solidFill>
                <a:latin typeface="Raleway" panose="00000700000000000000" pitchFamily="2" charset="0"/>
              </a:rPr>
              <a:t>Valladolid – Segovia: ~163 km</a:t>
            </a:r>
          </a:p>
        </p:txBody>
      </p:sp>
      <p:sp>
        <p:nvSpPr>
          <p:cNvPr id="2" name="FooterJornadas">
            <a:extLst>
              <a:ext uri="{FF2B5EF4-FFF2-40B4-BE49-F238E27FC236}">
                <a16:creationId xmlns:a16="http://schemas.microsoft.com/office/drawing/2014/main" id="{C89142CA-3C6F-3247-9C0B-8EF361EAC854}"/>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4101530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pied Picture 2">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3" name="Copied Picture 3">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983" y="385531"/>
            <a:ext cx="1009791" cy="1009791"/>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914400" y="876300"/>
            <a:ext cx="16459200" cy="685800"/>
          </a:xfrm>
          <a:prstGeom prst="rect">
            <a:avLst/>
          </a:prstGeom>
          <a:noFill/>
          <a:ln>
            <a:noFill/>
          </a:ln>
        </p:spPr>
        <p:txBody>
          <a:bodyPr wrap="square" anchor="b"/>
          <a:lstStyle/>
          <a:p>
            <a:pPr algn="ctr">
              <a:lnSpc>
                <a:spcPts val="5460"/>
              </a:lnSpc>
            </a:pPr>
            <a:r>
              <a:rPr lang="es-ES" sz="4200" b="1" spc="-147" dirty="0">
                <a:solidFill>
                  <a:srgbClr val="000000">
                    <a:alpha val="100000"/>
                  </a:srgbClr>
                </a:solidFill>
                <a:latin typeface="Raleway" panose="00000700000000000000" pitchFamily="2" charset="0"/>
              </a:rPr>
              <a:t>REQUISITOS TÉCNICOS CLAVE</a:t>
            </a:r>
          </a:p>
        </p:txBody>
      </p:sp>
      <p:sp>
        <p:nvSpPr>
          <p:cNvPr id="11" name="Subtitle"/>
          <p:cNvSpPr/>
          <p:nvPr/>
        </p:nvSpPr>
        <p:spPr>
          <a:xfrm>
            <a:off x="914400" y="1676400"/>
            <a:ext cx="16459200" cy="457200"/>
          </a:xfrm>
          <a:prstGeom prst="rect">
            <a:avLst/>
          </a:prstGeom>
          <a:noFill/>
          <a:ln>
            <a:noFill/>
          </a:ln>
        </p:spPr>
        <p:txBody>
          <a:bodyPr wrap="square" anchor="t"/>
          <a:lstStyle/>
          <a:p>
            <a:pPr algn="ctr">
              <a:lnSpc>
                <a:spcPts val="2808"/>
              </a:lnSpc>
            </a:pPr>
            <a:r>
              <a:rPr lang="es-ES" sz="1800" spc="-18" dirty="0">
                <a:solidFill>
                  <a:srgbClr val="4D4D4D">
                    <a:alpha val="80000"/>
                  </a:srgbClr>
                </a:solidFill>
                <a:latin typeface="Raleway" panose="00000700000000000000" pitchFamily="2" charset="0"/>
              </a:rPr>
              <a:t>Especificaciones técnicas del pliego para los equipos y la red QKD</a:t>
            </a:r>
          </a:p>
        </p:txBody>
      </p:sp>
      <p:sp>
        <p:nvSpPr>
          <p:cNvPr id="20" name="Req01"/>
          <p:cNvSpPr/>
          <p:nvPr/>
        </p:nvSpPr>
        <p:spPr>
          <a:xfrm>
            <a:off x="914400" y="2540000"/>
            <a:ext cx="3962400" cy="5130800"/>
          </a:xfrm>
          <a:prstGeom prst="roundRect">
            <a:avLst>
              <a:gd name="adj" fmla="val 5000"/>
            </a:avLst>
          </a:prstGeom>
          <a:solidFill>
            <a:srgbClr val="E2F1F2"/>
          </a:solidFill>
          <a:ln w="19050">
            <a:solidFill>
              <a:srgbClr val="0E7C86"/>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0E7C86"/>
                </a:solidFill>
                <a:latin typeface="Raleway" panose="00000700000000000000" pitchFamily="2" charset="0"/>
              </a:rPr>
              <a:t>01</a:t>
            </a:r>
          </a:p>
          <a:p>
            <a:pPr>
              <a:spcBef>
                <a:spcPts val="300"/>
              </a:spcBef>
              <a:buNone/>
            </a:pPr>
            <a:r>
              <a:rPr lang="es-ES" sz="2100" b="1" spc="-74" dirty="0">
                <a:solidFill>
                  <a:srgbClr val="000000">
                    <a:alpha val="100000"/>
                  </a:srgbClr>
                </a:solidFill>
                <a:latin typeface="Raleway" panose="00000700000000000000" pitchFamily="2" charset="0"/>
              </a:rPr>
              <a:t>Canal cuántico dedicado</a:t>
            </a:r>
          </a:p>
          <a:p>
            <a:pPr>
              <a:spcBef>
                <a:spcPts val="400"/>
              </a:spcBef>
              <a:buNone/>
            </a:pPr>
            <a:r>
              <a:rPr lang="es-ES" sz="1600" spc="-18" dirty="0">
                <a:solidFill>
                  <a:srgbClr val="4D4D4D">
                    <a:alpha val="80000"/>
                  </a:srgbClr>
                </a:solidFill>
                <a:latin typeface="Raleway" panose="00000700000000000000" pitchFamily="2" charset="0"/>
              </a:rPr>
              <a:t>2 hilos de fibra oscura G.652.D exclusivos para QKD. Sin DWDM en el canal cuántico para evitar ruido.</a:t>
            </a:r>
          </a:p>
        </p:txBody>
      </p:sp>
      <p:sp>
        <p:nvSpPr>
          <p:cNvPr id="22" name="Req02"/>
          <p:cNvSpPr/>
          <p:nvPr/>
        </p:nvSpPr>
        <p:spPr>
          <a:xfrm>
            <a:off x="5080000" y="2540000"/>
            <a:ext cx="3962400" cy="5130800"/>
          </a:xfrm>
          <a:prstGeom prst="roundRect">
            <a:avLst>
              <a:gd name="adj" fmla="val 5000"/>
            </a:avLst>
          </a:prstGeom>
          <a:solidFill>
            <a:srgbClr val="E3ECF9"/>
          </a:solidFill>
          <a:ln w="19050">
            <a:solidFill>
              <a:srgbClr val="1565C0"/>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1565C0"/>
                </a:solidFill>
                <a:latin typeface="Raleway" panose="00000700000000000000" pitchFamily="2" charset="0"/>
              </a:rPr>
              <a:t>02</a:t>
            </a:r>
          </a:p>
          <a:p>
            <a:pPr>
              <a:spcBef>
                <a:spcPts val="300"/>
              </a:spcBef>
              <a:buNone/>
            </a:pPr>
            <a:r>
              <a:rPr lang="es-ES" sz="2100" b="1" spc="-74" dirty="0">
                <a:solidFill>
                  <a:srgbClr val="000000">
                    <a:alpha val="100000"/>
                  </a:srgbClr>
                </a:solidFill>
                <a:latin typeface="Raleway" panose="00000700000000000000" pitchFamily="2" charset="0"/>
              </a:rPr>
              <a:t>Canal clásico independiente</a:t>
            </a:r>
          </a:p>
          <a:p>
            <a:pPr>
              <a:spcBef>
                <a:spcPts val="400"/>
              </a:spcBef>
              <a:buNone/>
            </a:pPr>
            <a:r>
              <a:rPr lang="es-ES" sz="1600" spc="-18" dirty="0">
                <a:solidFill>
                  <a:srgbClr val="4D4D4D">
                    <a:alpha val="80000"/>
                  </a:srgbClr>
                </a:solidFill>
                <a:latin typeface="Raleway" panose="00000700000000000000" pitchFamily="2" charset="0"/>
              </a:rPr>
              <a:t>Hilo adicional dedicado al canal de servicio clásico (sincronización y gestión de claves).</a:t>
            </a:r>
          </a:p>
        </p:txBody>
      </p:sp>
      <p:sp>
        <p:nvSpPr>
          <p:cNvPr id="24" name="Req03"/>
          <p:cNvSpPr/>
          <p:nvPr/>
        </p:nvSpPr>
        <p:spPr>
          <a:xfrm>
            <a:off x="9245600" y="2540000"/>
            <a:ext cx="3962400" cy="5130800"/>
          </a:xfrm>
          <a:prstGeom prst="roundRect">
            <a:avLst>
              <a:gd name="adj" fmla="val 5000"/>
            </a:avLst>
          </a:prstGeom>
          <a:solidFill>
            <a:srgbClr val="E8F3E9"/>
          </a:solidFill>
          <a:ln w="19050">
            <a:solidFill>
              <a:srgbClr val="2E7D32"/>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2E7D32"/>
                </a:solidFill>
                <a:latin typeface="Raleway" panose="00000700000000000000" pitchFamily="2" charset="0"/>
              </a:rPr>
              <a:t>03</a:t>
            </a:r>
          </a:p>
          <a:p>
            <a:pPr>
              <a:spcBef>
                <a:spcPts val="300"/>
              </a:spcBef>
              <a:buNone/>
            </a:pPr>
            <a:r>
              <a:rPr lang="es-ES" sz="2100" b="1" spc="-74" dirty="0">
                <a:solidFill>
                  <a:srgbClr val="000000">
                    <a:alpha val="100000"/>
                  </a:srgbClr>
                </a:solidFill>
                <a:latin typeface="Raleway" panose="00000700000000000000" pitchFamily="2" charset="0"/>
              </a:rPr>
              <a:t>DV-QKD exclusivamente</a:t>
            </a:r>
          </a:p>
          <a:p>
            <a:pPr>
              <a:spcBef>
                <a:spcPts val="400"/>
              </a:spcBef>
              <a:buNone/>
            </a:pPr>
            <a:r>
              <a:rPr lang="es-ES" sz="1600" spc="-18" dirty="0">
                <a:solidFill>
                  <a:srgbClr val="4D4D4D">
                    <a:alpha val="80000"/>
                  </a:srgbClr>
                </a:solidFill>
                <a:latin typeface="Raleway" panose="00000700000000000000" pitchFamily="2" charset="0"/>
              </a:rPr>
              <a:t>Protocolo de Variable Discreta (DV-QKD). Atenuación máx. 0,28 dB/km. Nodos intermedios ≤100 km.</a:t>
            </a:r>
          </a:p>
        </p:txBody>
      </p:sp>
      <p:sp>
        <p:nvSpPr>
          <p:cNvPr id="26" name="Req04"/>
          <p:cNvSpPr/>
          <p:nvPr/>
        </p:nvSpPr>
        <p:spPr>
          <a:xfrm>
            <a:off x="13411200" y="2540000"/>
            <a:ext cx="3962400" cy="5130800"/>
          </a:xfrm>
          <a:prstGeom prst="roundRect">
            <a:avLst>
              <a:gd name="adj" fmla="val 5000"/>
            </a:avLst>
          </a:prstGeom>
          <a:solidFill>
            <a:srgbClr val="E0F0F1"/>
          </a:solidFill>
          <a:ln w="19050">
            <a:solidFill>
              <a:srgbClr val="00838F"/>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00838F"/>
                </a:solidFill>
                <a:latin typeface="Raleway" panose="00000700000000000000" pitchFamily="2" charset="0"/>
              </a:rPr>
              <a:t>04</a:t>
            </a:r>
          </a:p>
          <a:p>
            <a:pPr>
              <a:spcBef>
                <a:spcPts val="300"/>
              </a:spcBef>
              <a:buNone/>
            </a:pPr>
            <a:r>
              <a:rPr lang="es-ES" sz="2100" b="1" spc="-74" dirty="0">
                <a:solidFill>
                  <a:srgbClr val="000000">
                    <a:alpha val="100000"/>
                  </a:srgbClr>
                </a:solidFill>
                <a:latin typeface="Raleway" panose="00000700000000000000" pitchFamily="2" charset="0"/>
              </a:rPr>
              <a:t>Operación autónoma</a:t>
            </a:r>
          </a:p>
          <a:p>
            <a:pPr>
              <a:spcBef>
                <a:spcPts val="400"/>
              </a:spcBef>
              <a:buNone/>
            </a:pPr>
            <a:r>
              <a:rPr lang="es-ES" sz="1600" spc="-18" dirty="0">
                <a:solidFill>
                  <a:srgbClr val="4D4D4D">
                    <a:alpha val="80000"/>
                  </a:srgbClr>
                </a:solidFill>
                <a:latin typeface="Raleway" panose="00000700000000000000" pitchFamily="2" charset="0"/>
              </a:rPr>
              <a:t>Cada tramo funciona de forma independiente con generación y gestión local de claves criptográficas.</a:t>
            </a:r>
          </a:p>
        </p:txBody>
      </p:sp>
      <p:sp>
        <p:nvSpPr>
          <p:cNvPr id="4" name="FooterJornadas">
            <a:extLst>
              <a:ext uri="{FF2B5EF4-FFF2-40B4-BE49-F238E27FC236}">
                <a16:creationId xmlns:a16="http://schemas.microsoft.com/office/drawing/2014/main" id="{78EABB14-450E-0F4B-9992-E0B2C095686D}"/>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3983307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pied Picture 4">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60" y="9187180"/>
            <a:ext cx="3362960" cy="707390"/>
          </a:xfrm>
          <a:prstGeom prst="rect">
            <a:avLst/>
          </a:prstGeom>
          <a:ln>
            <a:noFill/>
          </a:ln>
          <a:effectLst>
            <a:outerShdw blurRad="292100" dist="139700" dir="2700000" algn="tl" rotWithShape="0">
              <a:srgbClr val="333333">
                <a:alpha val="65000"/>
              </a:srgbClr>
            </a:outerShdw>
          </a:effectLst>
        </p:spPr>
      </p:pic>
      <p:pic>
        <p:nvPicPr>
          <p:cNvPr id="5" name="Copied Picture 5">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490" y="386080"/>
            <a:ext cx="1009650" cy="1009650"/>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609600" y="876300"/>
            <a:ext cx="17068800" cy="685800"/>
          </a:xfrm>
          <a:prstGeom prst="rect">
            <a:avLst/>
          </a:prstGeom>
          <a:noFill/>
          <a:ln>
            <a:noFill/>
          </a:ln>
        </p:spPr>
        <p:txBody>
          <a:bodyPr wrap="square" anchor="b"/>
          <a:lstStyle/>
          <a:p>
            <a:pPr algn="ctr">
              <a:lnSpc>
                <a:spcPts val="5460"/>
              </a:lnSpc>
              <a:buNone/>
            </a:pPr>
            <a:r>
              <a:rPr lang="es-ES" sz="4200" b="1" spc="-147" dirty="0">
                <a:solidFill>
                  <a:srgbClr val="000000"/>
                </a:solidFill>
                <a:latin typeface="Raleway" panose="00000700000000000000" pitchFamily="2" charset="0"/>
              </a:rPr>
              <a:t>ESQUEMA DE CIFRADO CON CLAVES QKD</a:t>
            </a:r>
          </a:p>
        </p:txBody>
      </p:sp>
      <p:sp>
        <p:nvSpPr>
          <p:cNvPr id="11" name="Subtitle"/>
          <p:cNvSpPr/>
          <p:nvPr/>
        </p:nvSpPr>
        <p:spPr>
          <a:xfrm>
            <a:off x="609600" y="1676400"/>
            <a:ext cx="17068800" cy="457200"/>
          </a:xfrm>
          <a:prstGeom prst="rect">
            <a:avLst/>
          </a:prstGeom>
          <a:noFill/>
          <a:ln>
            <a:noFill/>
          </a:ln>
        </p:spPr>
        <p:txBody>
          <a:bodyPr wrap="square" anchor="t"/>
          <a:lstStyle/>
          <a:p>
            <a:pPr algn="ctr">
              <a:lnSpc>
                <a:spcPts val="2808"/>
              </a:lnSpc>
              <a:buNone/>
            </a:pPr>
            <a:r>
              <a:rPr lang="es-ES" sz="1800" spc="-18" dirty="0">
                <a:solidFill>
                  <a:srgbClr val="4D4D4D">
                    <a:alpha val="80000"/>
                  </a:srgbClr>
                </a:solidFill>
                <a:latin typeface="Raleway" panose="00000700000000000000" pitchFamily="2" charset="0"/>
              </a:rPr>
              <a:t>Ejemplo: tramo León – Valladolid (obligatorio con cifrado de servicios)</a:t>
            </a:r>
          </a:p>
        </p:txBody>
      </p:sp>
      <p:sp>
        <p:nvSpPr>
          <p:cNvPr id="20" name="SiteL"/>
          <p:cNvSpPr/>
          <p:nvPr/>
        </p:nvSpPr>
        <p:spPr>
          <a:xfrm>
            <a:off x="609600" y="2514600"/>
            <a:ext cx="3810000" cy="3962400"/>
          </a:xfrm>
          <a:prstGeom prst="roundRect">
            <a:avLst>
              <a:gd name="adj" fmla="val 8000"/>
            </a:avLst>
          </a:prstGeom>
          <a:solidFill>
            <a:srgbClr val="004D5A"/>
          </a:solidFill>
          <a:ln>
            <a:noFill/>
          </a:ln>
        </p:spPr>
        <p:txBody>
          <a:bodyPr wrap="square" lIns="91440" tIns="91440" rIns="91440" bIns="91440" anchor="ctr"/>
          <a:lstStyle/>
          <a:p>
            <a:pPr algn="ctr">
              <a:buNone/>
            </a:pPr>
            <a:r>
              <a:rPr lang="es-ES" sz="1800" b="1" dirty="0">
                <a:solidFill>
                  <a:srgbClr val="FFFFFF"/>
                </a:solidFill>
                <a:latin typeface="Raleway" panose="00000700000000000000" pitchFamily="2" charset="0"/>
              </a:rPr>
              <a:t>CRAI-TIC</a:t>
            </a:r>
          </a:p>
          <a:p>
            <a:pPr algn="ctr">
              <a:buNone/>
            </a:pPr>
            <a:r>
              <a:rPr lang="es-ES" sz="1800" b="1" dirty="0">
                <a:solidFill>
                  <a:srgbClr val="FFFFFF"/>
                </a:solidFill>
                <a:latin typeface="Raleway" panose="00000700000000000000" pitchFamily="2" charset="0"/>
              </a:rPr>
              <a:t>León</a:t>
            </a:r>
          </a:p>
          <a:p>
            <a:pPr algn="ctr">
              <a:spcBef>
                <a:spcPts val="400"/>
              </a:spcBef>
              <a:buNone/>
            </a:pPr>
            <a:r>
              <a:rPr lang="es-ES" sz="1400" dirty="0">
                <a:solidFill>
                  <a:srgbClr val="B2EBF2"/>
                </a:solidFill>
                <a:latin typeface="Avenir Next Regular"/>
              </a:rPr>
              <a:t>Emisor QKD</a:t>
            </a:r>
          </a:p>
          <a:p>
            <a:pPr algn="ctr">
              <a:buNone/>
            </a:pPr>
            <a:r>
              <a:rPr lang="es-ES" sz="1400" dirty="0">
                <a:solidFill>
                  <a:srgbClr val="B2EBF2"/>
                </a:solidFill>
                <a:latin typeface="Avenir Next Regular"/>
              </a:rPr>
              <a:t>+ Cifrador</a:t>
            </a:r>
          </a:p>
        </p:txBody>
      </p:sp>
      <p:sp>
        <p:nvSpPr>
          <p:cNvPr id="21" name="SiteR"/>
          <p:cNvSpPr/>
          <p:nvPr/>
        </p:nvSpPr>
        <p:spPr>
          <a:xfrm>
            <a:off x="13868400" y="2514600"/>
            <a:ext cx="3810000" cy="3962400"/>
          </a:xfrm>
          <a:prstGeom prst="roundRect">
            <a:avLst>
              <a:gd name="adj" fmla="val 8000"/>
            </a:avLst>
          </a:prstGeom>
          <a:solidFill>
            <a:srgbClr val="004D5A"/>
          </a:solidFill>
          <a:ln>
            <a:noFill/>
          </a:ln>
        </p:spPr>
        <p:txBody>
          <a:bodyPr wrap="square" lIns="91440" tIns="91440" rIns="91440" bIns="91440" anchor="ctr"/>
          <a:lstStyle/>
          <a:p>
            <a:pPr algn="ctr">
              <a:buNone/>
            </a:pPr>
            <a:r>
              <a:rPr lang="es-ES" sz="1800" b="1" dirty="0">
                <a:solidFill>
                  <a:srgbClr val="FFFFFF"/>
                </a:solidFill>
                <a:latin typeface="Raleway" panose="00000700000000000000" pitchFamily="2" charset="0"/>
              </a:rPr>
              <a:t>Edif. Lucía</a:t>
            </a:r>
          </a:p>
          <a:p>
            <a:pPr algn="ctr">
              <a:buNone/>
            </a:pPr>
            <a:r>
              <a:rPr lang="es-ES" sz="1800" b="1" dirty="0">
                <a:solidFill>
                  <a:srgbClr val="FFFFFF"/>
                </a:solidFill>
                <a:latin typeface="Raleway" panose="00000700000000000000" pitchFamily="2" charset="0"/>
              </a:rPr>
              <a:t>Valladolid</a:t>
            </a:r>
          </a:p>
          <a:p>
            <a:pPr algn="ctr">
              <a:spcBef>
                <a:spcPts val="400"/>
              </a:spcBef>
              <a:buNone/>
            </a:pPr>
            <a:r>
              <a:rPr lang="es-ES" sz="1400" dirty="0">
                <a:solidFill>
                  <a:srgbClr val="B2EBF2"/>
                </a:solidFill>
                <a:latin typeface="Avenir Next Regular"/>
              </a:rPr>
              <a:t>Receptor QKD</a:t>
            </a:r>
          </a:p>
          <a:p>
            <a:pPr algn="ctr">
              <a:buNone/>
            </a:pPr>
            <a:r>
              <a:rPr lang="es-ES" sz="1400" dirty="0">
                <a:solidFill>
                  <a:srgbClr val="B2EBF2"/>
                </a:solidFill>
                <a:latin typeface="Avenir Next Regular"/>
              </a:rPr>
              <a:t>+ Descifrador</a:t>
            </a:r>
          </a:p>
        </p:txBody>
      </p:sp>
      <p:sp>
        <p:nvSpPr>
          <p:cNvPr id="30" name="Chan0"/>
          <p:cNvSpPr/>
          <p:nvPr/>
        </p:nvSpPr>
        <p:spPr>
          <a:xfrm>
            <a:off x="4572000" y="3048000"/>
            <a:ext cx="9144000" cy="0"/>
          </a:xfrm>
          <a:prstGeom prst="line">
            <a:avLst/>
          </a:prstGeom>
          <a:ln w="38100">
            <a:solidFill>
              <a:srgbClr val="7B1FA2"/>
            </a:solidFill>
            <a:headEnd type="none"/>
            <a:tailEnd type="triangle" w="med" len="med"/>
          </a:ln>
        </p:spPr>
        <p:txBody>
          <a:bodyPr/>
          <a:lstStyle/>
          <a:p>
            <a:endParaRPr lang="es-ES"/>
          </a:p>
        </p:txBody>
      </p:sp>
      <p:sp>
        <p:nvSpPr>
          <p:cNvPr id="35" name="Chan0Back"/>
          <p:cNvSpPr/>
          <p:nvPr/>
        </p:nvSpPr>
        <p:spPr>
          <a:xfrm flipH="1">
            <a:off x="4572000" y="3200400"/>
            <a:ext cx="9144000" cy="0"/>
          </a:xfrm>
          <a:prstGeom prst="line">
            <a:avLst/>
          </a:prstGeom>
          <a:ln w="38100">
            <a:solidFill>
              <a:srgbClr val="7B1FA2"/>
            </a:solidFill>
            <a:headEnd type="none"/>
            <a:tailEnd type="triangle" w="med" len="med"/>
          </a:ln>
        </p:spPr>
        <p:txBody>
          <a:bodyPr/>
          <a:lstStyle/>
          <a:p>
            <a:endParaRPr lang="es-ES"/>
          </a:p>
        </p:txBody>
      </p:sp>
      <p:sp>
        <p:nvSpPr>
          <p:cNvPr id="31" name="ChanLabel0"/>
          <p:cNvSpPr/>
          <p:nvPr/>
        </p:nvSpPr>
        <p:spPr>
          <a:xfrm>
            <a:off x="6477000" y="2667000"/>
            <a:ext cx="5334000" cy="355600"/>
          </a:xfrm>
          <a:prstGeom prst="roundRect">
            <a:avLst>
              <a:gd name="adj" fmla="val 50000"/>
            </a:avLst>
          </a:prstGeom>
          <a:solidFill>
            <a:srgbClr val="7B1FA2"/>
          </a:solidFill>
          <a:ln>
            <a:noFill/>
          </a:ln>
        </p:spPr>
        <p:txBody>
          <a:bodyPr wrap="square" lIns="72000" tIns="0" rIns="72000" bIns="0" anchor="ctr"/>
          <a:lstStyle/>
          <a:p>
            <a:pPr algn="ctr">
              <a:buNone/>
            </a:pPr>
            <a:r>
              <a:rPr lang="es-ES" sz="1500" b="1" dirty="0">
                <a:solidFill>
                  <a:srgbClr val="FFFFFF"/>
                </a:solidFill>
                <a:latin typeface="Raleway" panose="00000700000000000000" pitchFamily="2" charset="0"/>
              </a:rPr>
              <a:t>Hilo 1: Canal cuántico</a:t>
            </a:r>
          </a:p>
        </p:txBody>
      </p:sp>
      <p:sp>
        <p:nvSpPr>
          <p:cNvPr id="32" name="ChanDesc0"/>
          <p:cNvSpPr/>
          <p:nvPr/>
        </p:nvSpPr>
        <p:spPr>
          <a:xfrm>
            <a:off x="6477000" y="3352800"/>
            <a:ext cx="5334000" cy="304800"/>
          </a:xfrm>
          <a:prstGeom prst="rect">
            <a:avLst/>
          </a:prstGeom>
          <a:noFill/>
          <a:ln>
            <a:noFill/>
          </a:ln>
        </p:spPr>
        <p:txBody>
          <a:bodyPr wrap="square" lIns="0" tIns="0" rIns="0" bIns="0" anchor="t"/>
          <a:lstStyle/>
          <a:p>
            <a:pPr algn="ctr">
              <a:buNone/>
            </a:pPr>
            <a:r>
              <a:rPr lang="es-ES" sz="1400" dirty="0">
                <a:solidFill>
                  <a:srgbClr val="666666"/>
                </a:solidFill>
                <a:latin typeface="Avenir Next Regular"/>
              </a:rPr>
              <a:t>Fotones individuales para generar claves</a:t>
            </a:r>
          </a:p>
        </p:txBody>
      </p:sp>
      <p:sp>
        <p:nvSpPr>
          <p:cNvPr id="40" name="Chan1"/>
          <p:cNvSpPr/>
          <p:nvPr/>
        </p:nvSpPr>
        <p:spPr>
          <a:xfrm>
            <a:off x="4572000" y="4267200"/>
            <a:ext cx="9144000" cy="0"/>
          </a:xfrm>
          <a:prstGeom prst="line">
            <a:avLst/>
          </a:prstGeom>
          <a:ln w="38100">
            <a:solidFill>
              <a:srgbClr val="1565C0"/>
            </a:solidFill>
            <a:prstDash val="sysDash"/>
            <a:headEnd type="none"/>
            <a:tailEnd type="triangle" w="med" len="med"/>
          </a:ln>
        </p:spPr>
        <p:txBody>
          <a:bodyPr/>
          <a:lstStyle/>
          <a:p>
            <a:endParaRPr lang="es-ES"/>
          </a:p>
        </p:txBody>
      </p:sp>
      <p:sp>
        <p:nvSpPr>
          <p:cNvPr id="45" name="Chan1Back"/>
          <p:cNvSpPr/>
          <p:nvPr/>
        </p:nvSpPr>
        <p:spPr>
          <a:xfrm flipH="1">
            <a:off x="4572000" y="4419600"/>
            <a:ext cx="9144000" cy="0"/>
          </a:xfrm>
          <a:prstGeom prst="line">
            <a:avLst/>
          </a:prstGeom>
          <a:ln w="38100">
            <a:solidFill>
              <a:srgbClr val="1565C0"/>
            </a:solidFill>
            <a:prstDash val="sysDash"/>
            <a:headEnd type="none"/>
            <a:tailEnd type="triangle" w="med" len="med"/>
          </a:ln>
        </p:spPr>
        <p:txBody>
          <a:bodyPr/>
          <a:lstStyle/>
          <a:p>
            <a:endParaRPr lang="es-ES"/>
          </a:p>
        </p:txBody>
      </p:sp>
      <p:sp>
        <p:nvSpPr>
          <p:cNvPr id="41" name="ChanLabel1"/>
          <p:cNvSpPr/>
          <p:nvPr/>
        </p:nvSpPr>
        <p:spPr>
          <a:xfrm>
            <a:off x="6477000" y="3886200"/>
            <a:ext cx="5334000" cy="355600"/>
          </a:xfrm>
          <a:prstGeom prst="roundRect">
            <a:avLst>
              <a:gd name="adj" fmla="val 50000"/>
            </a:avLst>
          </a:prstGeom>
          <a:solidFill>
            <a:srgbClr val="1565C0"/>
          </a:solidFill>
          <a:ln>
            <a:noFill/>
          </a:ln>
        </p:spPr>
        <p:txBody>
          <a:bodyPr wrap="square" lIns="72000" tIns="0" rIns="72000" bIns="0" anchor="ctr"/>
          <a:lstStyle/>
          <a:p>
            <a:pPr algn="ctr">
              <a:buNone/>
            </a:pPr>
            <a:r>
              <a:rPr lang="es-ES" sz="1500" b="1" dirty="0">
                <a:solidFill>
                  <a:srgbClr val="FFFFFF"/>
                </a:solidFill>
                <a:latin typeface="Raleway" panose="00000700000000000000" pitchFamily="2" charset="0"/>
              </a:rPr>
              <a:t>Hilo 2: Canal clásico</a:t>
            </a:r>
          </a:p>
        </p:txBody>
      </p:sp>
      <p:sp>
        <p:nvSpPr>
          <p:cNvPr id="42" name="ChanDesc1"/>
          <p:cNvSpPr/>
          <p:nvPr/>
        </p:nvSpPr>
        <p:spPr>
          <a:xfrm>
            <a:off x="6477000" y="4572000"/>
            <a:ext cx="5334000" cy="304800"/>
          </a:xfrm>
          <a:prstGeom prst="rect">
            <a:avLst/>
          </a:prstGeom>
          <a:noFill/>
          <a:ln>
            <a:noFill/>
          </a:ln>
        </p:spPr>
        <p:txBody>
          <a:bodyPr wrap="square" lIns="0" tIns="0" rIns="0" bIns="0" anchor="t"/>
          <a:lstStyle/>
          <a:p>
            <a:pPr algn="ctr">
              <a:buNone/>
            </a:pPr>
            <a:r>
              <a:rPr lang="es-ES" sz="1400" dirty="0">
                <a:solidFill>
                  <a:srgbClr val="666666"/>
                </a:solidFill>
                <a:latin typeface="Avenir Next Regular"/>
              </a:rPr>
              <a:t>Sincronización, destilación y gestión de claves</a:t>
            </a:r>
          </a:p>
        </p:txBody>
      </p:sp>
      <p:sp>
        <p:nvSpPr>
          <p:cNvPr id="50" name="Chan2"/>
          <p:cNvSpPr/>
          <p:nvPr/>
        </p:nvSpPr>
        <p:spPr>
          <a:xfrm>
            <a:off x="4572000" y="5486400"/>
            <a:ext cx="9144000" cy="0"/>
          </a:xfrm>
          <a:prstGeom prst="line">
            <a:avLst/>
          </a:prstGeom>
          <a:ln w="38100">
            <a:solidFill>
              <a:srgbClr val="00695C"/>
            </a:solidFill>
            <a:headEnd type="none"/>
            <a:tailEnd type="triangle" w="med" len="med"/>
          </a:ln>
        </p:spPr>
        <p:txBody>
          <a:bodyPr/>
          <a:lstStyle/>
          <a:p>
            <a:endParaRPr lang="es-ES"/>
          </a:p>
        </p:txBody>
      </p:sp>
      <p:sp>
        <p:nvSpPr>
          <p:cNvPr id="55" name="Chan2Back"/>
          <p:cNvSpPr/>
          <p:nvPr/>
        </p:nvSpPr>
        <p:spPr>
          <a:xfrm flipH="1">
            <a:off x="4572000" y="5638800"/>
            <a:ext cx="9144000" cy="0"/>
          </a:xfrm>
          <a:prstGeom prst="line">
            <a:avLst/>
          </a:prstGeom>
          <a:ln w="38100">
            <a:solidFill>
              <a:srgbClr val="00695C"/>
            </a:solidFill>
            <a:headEnd type="none"/>
            <a:tailEnd type="triangle" w="med" len="med"/>
          </a:ln>
        </p:spPr>
        <p:txBody>
          <a:bodyPr/>
          <a:lstStyle/>
          <a:p>
            <a:endParaRPr lang="es-ES"/>
          </a:p>
        </p:txBody>
      </p:sp>
      <p:sp>
        <p:nvSpPr>
          <p:cNvPr id="51" name="ChanLabel2"/>
          <p:cNvSpPr/>
          <p:nvPr/>
        </p:nvSpPr>
        <p:spPr>
          <a:xfrm>
            <a:off x="6477000" y="5105400"/>
            <a:ext cx="5334000" cy="355600"/>
          </a:xfrm>
          <a:prstGeom prst="roundRect">
            <a:avLst>
              <a:gd name="adj" fmla="val 50000"/>
            </a:avLst>
          </a:prstGeom>
          <a:solidFill>
            <a:srgbClr val="00695C"/>
          </a:solidFill>
          <a:ln>
            <a:noFill/>
          </a:ln>
        </p:spPr>
        <p:txBody>
          <a:bodyPr wrap="square" lIns="72000" tIns="0" rIns="72000" bIns="0" anchor="ctr"/>
          <a:lstStyle/>
          <a:p>
            <a:pPr algn="ctr">
              <a:buNone/>
            </a:pPr>
            <a:r>
              <a:rPr lang="es-ES" sz="1500" b="1" dirty="0">
                <a:solidFill>
                  <a:srgbClr val="FFFFFF"/>
                </a:solidFill>
                <a:latin typeface="Raleway" panose="00000700000000000000" pitchFamily="2" charset="0"/>
              </a:rPr>
              <a:t>Red de datos (cifrada)</a:t>
            </a:r>
          </a:p>
        </p:txBody>
      </p:sp>
      <p:sp>
        <p:nvSpPr>
          <p:cNvPr id="52" name="ChanDesc2"/>
          <p:cNvSpPr/>
          <p:nvPr/>
        </p:nvSpPr>
        <p:spPr>
          <a:xfrm>
            <a:off x="6477000" y="5791200"/>
            <a:ext cx="5334000" cy="304800"/>
          </a:xfrm>
          <a:prstGeom prst="rect">
            <a:avLst/>
          </a:prstGeom>
          <a:noFill/>
          <a:ln>
            <a:noFill/>
          </a:ln>
        </p:spPr>
        <p:txBody>
          <a:bodyPr wrap="square" lIns="0" tIns="0" rIns="0" bIns="0" anchor="t"/>
          <a:lstStyle/>
          <a:p>
            <a:pPr algn="ctr">
              <a:buNone/>
            </a:pPr>
            <a:r>
              <a:rPr lang="es-ES" sz="1400" dirty="0">
                <a:solidFill>
                  <a:srgbClr val="666666"/>
                </a:solidFill>
                <a:latin typeface="Avenir Next Regular"/>
              </a:rPr>
              <a:t>Servicios reales cifrados con claves QKD</a:t>
            </a:r>
          </a:p>
        </p:txBody>
      </p:sp>
      <p:sp>
        <p:nvSpPr>
          <p:cNvPr id="70" name="HowBar"/>
          <p:cNvSpPr/>
          <p:nvPr/>
        </p:nvSpPr>
        <p:spPr>
          <a:xfrm>
            <a:off x="609600" y="6705600"/>
            <a:ext cx="17068800" cy="1981200"/>
          </a:xfrm>
          <a:prstGeom prst="roundRect">
            <a:avLst>
              <a:gd name="adj" fmla="val 8000"/>
            </a:avLst>
          </a:prstGeom>
          <a:solidFill>
            <a:srgbClr val="F5F5F5"/>
          </a:solidFill>
          <a:ln w="12700">
            <a:solidFill>
              <a:srgbClr val="E0E0E0"/>
            </a:solidFill>
          </a:ln>
        </p:spPr>
        <p:txBody>
          <a:bodyPr wrap="square" lIns="182880" tIns="91440" rIns="182880" bIns="91440" anchor="ctr"/>
          <a:lstStyle/>
          <a:p>
            <a:pPr>
              <a:buNone/>
            </a:pPr>
            <a:r>
              <a:rPr lang="es-ES" sz="1800" b="1" dirty="0">
                <a:solidFill>
                  <a:srgbClr val="004D5A"/>
                </a:solidFill>
                <a:latin typeface="Raleway" panose="00000700000000000000" pitchFamily="2" charset="0"/>
              </a:rPr>
              <a:t>¿Cómo funciona el cifrado?</a:t>
            </a:r>
          </a:p>
          <a:p>
            <a:pPr>
              <a:spcBef>
                <a:spcPts val="300"/>
              </a:spcBef>
              <a:buNone/>
            </a:pPr>
            <a:r>
              <a:rPr lang="es-ES" sz="1600" dirty="0">
                <a:solidFill>
                  <a:srgbClr val="333333"/>
                </a:solidFill>
                <a:latin typeface="Avenir Next Regular"/>
              </a:rPr>
              <a:t>1. Los equipos QKD intercambian fotones por el canal cuántico (hilo 1) y destilan las claves por el canal clásico (hilo 2).</a:t>
            </a:r>
          </a:p>
          <a:p>
            <a:pPr>
              <a:spcBef>
                <a:spcPts val="200"/>
              </a:spcBef>
              <a:buNone/>
            </a:pPr>
            <a:r>
              <a:rPr lang="es-ES" sz="1600" dirty="0">
                <a:solidFill>
                  <a:srgbClr val="333333"/>
                </a:solidFill>
                <a:latin typeface="Avenir Next Regular"/>
              </a:rPr>
              <a:t>2. Las claves se entregan a los cifradores de red, que cifran los servicios reales (datos, voz, vídeo) en tránsito.</a:t>
            </a:r>
          </a:p>
          <a:p>
            <a:pPr>
              <a:spcBef>
                <a:spcPts val="200"/>
              </a:spcBef>
              <a:buNone/>
            </a:pPr>
            <a:r>
              <a:rPr lang="es-ES" sz="1600" dirty="0">
                <a:solidFill>
                  <a:srgbClr val="333333"/>
                </a:solidFill>
                <a:latin typeface="Avenir Next Regular"/>
              </a:rPr>
              <a:t>3. Si alguien intercepta el canal cuántico, las leyes de la física lo delatan: las claves comprometidas se descartan automáticamente.</a:t>
            </a:r>
          </a:p>
        </p:txBody>
      </p:sp>
      <p:sp>
        <p:nvSpPr>
          <p:cNvPr id="2" name="FooterJornadas">
            <a:extLst>
              <a:ext uri="{FF2B5EF4-FFF2-40B4-BE49-F238E27FC236}">
                <a16:creationId xmlns:a16="http://schemas.microsoft.com/office/drawing/2014/main" id="{2A07B5A1-F25B-2C49-ABBA-E4F549908D5E}"/>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1533680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verimage">
            <a:extLst>
              <a:ext uri="{FF2B5EF4-FFF2-40B4-BE49-F238E27FC236}">
                <a16:creationId xmlns:a16="http://schemas.microsoft.com/office/drawing/2014/main" id="{138BBD22-565F-41EB-87BB-7D1D33BB6CE5}"/>
              </a:ext>
            </a:extLst>
          </p:cNvPr>
          <p:cNvPicPr preferRelativeResize="0">
            <a:picLocks noChangeAspect="1"/>
          </p:cNvPicPr>
          <p:nvPr/>
        </p:nvPicPr>
        <p:blipFill rotWithShape="1">
          <a:blip r:embed="rId3">
            <a:alphaModFix/>
          </a:blip>
          <a:stretch/>
        </p:blipFill>
        <p:spPr>
          <a:xfrm>
            <a:off x="1" y="3327401"/>
            <a:ext cx="12614273" cy="6959599"/>
          </a:xfrm>
          <a:prstGeom prst="rect">
            <a:avLst/>
          </a:prstGeom>
        </p:spPr>
      </p:pic>
      <p:pic>
        <p:nvPicPr>
          <p:cNvPr id="14" name="Rect">
            <a:extLst>
              <a:ext uri="{FF2B5EF4-FFF2-40B4-BE49-F238E27FC236}">
                <a16:creationId xmlns:a16="http://schemas.microsoft.com/office/drawing/2014/main" id="{402A3644-93AA-48BE-890F-1C40C3DBA4C3}"/>
              </a:ext>
            </a:extLst>
          </p:cNvPr>
          <p:cNvPicPr>
            <a:picLocks noChangeAspect="1"/>
          </p:cNvPicPr>
          <p:nvPr/>
        </p:nvPicPr>
        <p:blipFill rotWithShape="1">
          <a:blip r:embed="rId4">
            <a:alphaModFix amt="60000"/>
          </a:blip>
          <a:stretch/>
        </p:blipFill>
        <p:spPr>
          <a:xfrm>
            <a:off x="0" y="3327401"/>
            <a:ext cx="12614274" cy="6959599"/>
          </a:xfrm>
          <a:prstGeom prst="rect">
            <a:avLst/>
          </a:prstGeom>
          <a:ln>
            <a:noFill/>
          </a:ln>
          <a:effectLst>
            <a:outerShdw blurRad="292100" dist="139700" dir="2700000" algn="tl" rotWithShape="0">
              <a:srgbClr val="333333">
                <a:alpha val="65000"/>
              </a:srgbClr>
            </a:outerShdw>
          </a:effectLst>
        </p:spPr>
      </p:pic>
      <p:sp>
        <p:nvSpPr>
          <p:cNvPr id="334" name="Primary Heading-0">
            <a:extLst>
              <a:ext uri="{FF2B5EF4-FFF2-40B4-BE49-F238E27FC236}">
                <a16:creationId xmlns:a16="http://schemas.microsoft.com/office/drawing/2014/main" id="{111B4A49-B930-4A89-A1CD-6CA2B3D95AED}"/>
              </a:ext>
            </a:extLst>
          </p:cNvPr>
          <p:cNvSpPr txBox="1"/>
          <p:nvPr/>
        </p:nvSpPr>
        <p:spPr>
          <a:xfrm>
            <a:off x="571500" y="5052155"/>
            <a:ext cx="8415338" cy="324512"/>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FFFFFF">
                    <a:alpha val="100000"/>
                  </a:srgbClr>
                </a:solidFill>
                <a:latin typeface="Raleway" panose="00000700000000000000" pitchFamily="2" charset="0"/>
              </a:rPr>
              <a:t>Instalación creada como </a:t>
            </a:r>
            <a:r>
              <a:rPr lang="en-US" sz="1800" b="1" spc="-18" dirty="0" err="1">
                <a:solidFill>
                  <a:srgbClr val="FFFFFF"/>
                </a:solidFill>
                <a:latin typeface="Raleway" panose="00000700000000000000" pitchFamily="2" charset="0"/>
              </a:rPr>
              <a:t>QUASAR_Lab</a:t>
            </a:r>
            <a:r>
              <a:rPr lang="en-US" sz="1800" b="1" spc="-18" dirty="0">
                <a:solidFill>
                  <a:srgbClr val="FFFFFF"/>
                </a:solidFill>
                <a:latin typeface="Raleway" panose="00000700000000000000" pitchFamily="2" charset="0"/>
              </a:rPr>
              <a:t> </a:t>
            </a:r>
            <a:r>
              <a:rPr lang="en-US" sz="1800" spc="-18" dirty="0" err="1">
                <a:solidFill>
                  <a:srgbClr val="FFFFFF"/>
                </a:solidFill>
                <a:latin typeface="Raleway" panose="00000700000000000000" pitchFamily="2" charset="0"/>
              </a:rPr>
              <a:t>por</a:t>
            </a:r>
            <a:r>
              <a:rPr lang="en-US" sz="1800" b="1" spc="-18" dirty="0">
                <a:solidFill>
                  <a:srgbClr val="FFFFFF"/>
                </a:solidFill>
                <a:latin typeface="Raleway" panose="00000700000000000000" pitchFamily="2" charset="0"/>
              </a:rPr>
              <a:t> SCAYLE</a:t>
            </a:r>
            <a:r>
              <a:rPr lang="en-US" sz="1800" spc="-18" dirty="0">
                <a:solidFill>
                  <a:srgbClr val="FFFFFF"/>
                </a:solidFill>
                <a:latin typeface="Raleway" panose="00000700000000000000" pitchFamily="2" charset="0"/>
              </a:rPr>
              <a:t> para experimentación.</a:t>
            </a:r>
          </a:p>
        </p:txBody>
      </p:sp>
      <p:sp>
        <p:nvSpPr>
          <p:cNvPr id="336" name="Primary Heading-1">
            <a:extLst>
              <a:ext uri="{FF2B5EF4-FFF2-40B4-BE49-F238E27FC236}">
                <a16:creationId xmlns:a16="http://schemas.microsoft.com/office/drawing/2014/main" id="{111B4A49-B930-4A89-A1CD-6CA2B3D95AED}"/>
              </a:ext>
            </a:extLst>
          </p:cNvPr>
          <p:cNvSpPr txBox="1"/>
          <p:nvPr/>
        </p:nvSpPr>
        <p:spPr>
          <a:xfrm>
            <a:off x="571500" y="5637276"/>
            <a:ext cx="8415338" cy="683585"/>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FFFFFF">
                    <a:alpha val="100000"/>
                  </a:srgbClr>
                </a:solidFill>
                <a:latin typeface="Raleway" panose="00000700000000000000" pitchFamily="2" charset="0"/>
              </a:rPr>
              <a:t>Uso de </a:t>
            </a:r>
            <a:r>
              <a:rPr lang="en-US" sz="1800" b="1" spc="-18" dirty="0">
                <a:solidFill>
                  <a:srgbClr val="FFFFFF"/>
                </a:solidFill>
                <a:latin typeface="Raleway" panose="00000700000000000000" pitchFamily="2" charset="0"/>
              </a:rPr>
              <a:t>dispositivos QKD comerciales y experimentales</a:t>
            </a:r>
            <a:r>
              <a:rPr lang="en-US" sz="1800" spc="-18" dirty="0">
                <a:solidFill>
                  <a:srgbClr val="FFFFFF"/>
                </a:solidFill>
                <a:latin typeface="Raleway" panose="00000700000000000000" pitchFamily="2" charset="0"/>
              </a:rPr>
              <a:t> en configuraciones Alice/Bob.</a:t>
            </a:r>
          </a:p>
        </p:txBody>
      </p:sp>
      <p:sp>
        <p:nvSpPr>
          <p:cNvPr id="338" name="Primary Heading-2">
            <a:extLst>
              <a:ext uri="{FF2B5EF4-FFF2-40B4-BE49-F238E27FC236}">
                <a16:creationId xmlns:a16="http://schemas.microsoft.com/office/drawing/2014/main" id="{111B4A49-B930-4A89-A1CD-6CA2B3D95AED}"/>
              </a:ext>
            </a:extLst>
          </p:cNvPr>
          <p:cNvSpPr txBox="1"/>
          <p:nvPr/>
        </p:nvSpPr>
        <p:spPr>
          <a:xfrm>
            <a:off x="571500" y="6579108"/>
            <a:ext cx="7614557" cy="683585"/>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FFFFFF">
                    <a:alpha val="100000"/>
                  </a:srgbClr>
                </a:solidFill>
                <a:latin typeface="Raleway" panose="00000700000000000000" pitchFamily="2" charset="0"/>
              </a:rPr>
              <a:t>Despliegue de </a:t>
            </a:r>
            <a:r>
              <a:rPr lang="en-US" sz="1800" b="1" spc="-18" dirty="0">
                <a:solidFill>
                  <a:srgbClr val="FFFFFF"/>
                </a:solidFill>
                <a:latin typeface="Raleway" panose="00000700000000000000" pitchFamily="2" charset="0"/>
              </a:rPr>
              <a:t>red de fibra oscura</a:t>
            </a:r>
            <a:r>
              <a:rPr lang="en-US" sz="1800" spc="-18" dirty="0">
                <a:solidFill>
                  <a:srgbClr val="FFFFFF"/>
                </a:solidFill>
                <a:latin typeface="Raleway" panose="00000700000000000000" pitchFamily="2" charset="0"/>
              </a:rPr>
              <a:t> metropolitana en León para pruebas reales.</a:t>
            </a:r>
          </a:p>
        </p:txBody>
      </p:sp>
      <p:sp>
        <p:nvSpPr>
          <p:cNvPr id="344" name="SubTitle">
            <a:extLst>
              <a:ext uri="{FF2B5EF4-FFF2-40B4-BE49-F238E27FC236}">
                <a16:creationId xmlns:a16="http://schemas.microsoft.com/office/drawing/2014/main" id="{111B4A49-B930-4A89-A1CD-6CA2B3D95AED}"/>
              </a:ext>
            </a:extLst>
          </p:cNvPr>
          <p:cNvSpPr txBox="1"/>
          <p:nvPr/>
        </p:nvSpPr>
        <p:spPr>
          <a:xfrm>
            <a:off x="571500" y="2016413"/>
            <a:ext cx="17178338" cy="324512"/>
          </a:xfrm>
          <a:prstGeom prst="rect">
            <a:avLst/>
          </a:prstGeom>
          <a:noFill/>
        </p:spPr>
        <p:txBody>
          <a:bodyPr vertOverflow="clip" horzOverflow="clip" wrap="square" lIns="0" tIns="0" rIns="0" bIns="0" rtlCol="0" anchor="t">
            <a:spAutoFit/>
          </a:bodyPr>
          <a:lstStyle/>
          <a:p>
            <a:pPr algn="r">
              <a:lnSpc>
                <a:spcPts val="2808"/>
              </a:lnSpc>
            </a:pPr>
            <a:r>
              <a:rPr lang="en-US" sz="1800" spc="-18" dirty="0">
                <a:solidFill>
                  <a:srgbClr val="67747D">
                    <a:alpha val="100000"/>
                  </a:srgbClr>
                </a:solidFill>
                <a:latin typeface="Raleway" panose="00000700000000000000" pitchFamily="2" charset="0"/>
              </a:rPr>
              <a:t>Un entorno dedicado a la experimentación, validación y pruebas de infraestructura QKD en condiciones reales.</a:t>
            </a:r>
          </a:p>
        </p:txBody>
      </p:sp>
      <p:pic>
        <p:nvPicPr>
          <p:cNvPr id="19" name="Imagen 18">
            <a:extLst>
              <a:ext uri="{FF2B5EF4-FFF2-40B4-BE49-F238E27FC236}">
                <a16:creationId xmlns:a16="http://schemas.microsoft.com/office/drawing/2014/main" id="{99E532B2-5843-4056-BDCA-4C4F3E0FC2DA}"/>
              </a:ext>
            </a:extLst>
          </p:cNvPr>
          <p:cNvPicPr>
            <a:picLocks noChangeAspect="1"/>
          </p:cNvPicPr>
          <p:nvPr/>
        </p:nvPicPr>
        <p:blipFill>
          <a:blip r:embed="rId5"/>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sp>
        <p:nvSpPr>
          <p:cNvPr id="20" name="SubTitle">
            <a:extLst>
              <a:ext uri="{FF2B5EF4-FFF2-40B4-BE49-F238E27FC236}">
                <a16:creationId xmlns:a16="http://schemas.microsoft.com/office/drawing/2014/main" id="{B0E3345C-F3A2-459C-B650-E1421898348B}"/>
              </a:ext>
            </a:extLst>
          </p:cNvPr>
          <p:cNvSpPr txBox="1"/>
          <p:nvPr/>
        </p:nvSpPr>
        <p:spPr>
          <a:xfrm>
            <a:off x="11660414" y="1554194"/>
            <a:ext cx="5595938" cy="338554"/>
          </a:xfrm>
          <a:prstGeom prst="rect">
            <a:avLst/>
          </a:prstGeom>
          <a:noFill/>
        </p:spPr>
        <p:txBody>
          <a:bodyPr vertOverflow="clip" horzOverflow="clip" wrap="square" lIns="0" tIns="0" rIns="0" bIns="0" rtlCol="0" anchor="t">
            <a:spAutoFit/>
          </a:bodyPr>
          <a:lstStyle/>
          <a:p>
            <a:pPr algn="l">
              <a:lnSpc>
                <a:spcPts val="2808"/>
              </a:lnSpc>
            </a:pPr>
            <a:r>
              <a:rPr lang="en-US" sz="1800" spc="-18" dirty="0">
                <a:latin typeface="Nunito" panose="00000700000000000000" pitchFamily="2" charset="0"/>
              </a:rPr>
              <a:t>The </a:t>
            </a:r>
            <a:r>
              <a:rPr lang="en-US" sz="1800" b="1" spc="-18" dirty="0">
                <a:latin typeface="Nunito" panose="00000700000000000000" pitchFamily="2" charset="0"/>
              </a:rPr>
              <a:t>QU</a:t>
            </a:r>
            <a:r>
              <a:rPr lang="en-US" sz="1800" spc="-18" dirty="0">
                <a:latin typeface="Nunito" panose="00000700000000000000" pitchFamily="2" charset="0"/>
              </a:rPr>
              <a:t>antum </a:t>
            </a:r>
            <a:r>
              <a:rPr lang="en-US" sz="1800" b="1" spc="-18" dirty="0">
                <a:latin typeface="Nunito" panose="00000700000000000000" pitchFamily="2" charset="0"/>
              </a:rPr>
              <a:t>SCAYLE</a:t>
            </a:r>
            <a:r>
              <a:rPr lang="en-US" sz="1800" spc="-18" dirty="0">
                <a:latin typeface="Nunito" panose="00000700000000000000" pitchFamily="2" charset="0"/>
              </a:rPr>
              <a:t> </a:t>
            </a:r>
            <a:r>
              <a:rPr lang="en-US" sz="1800" b="1" spc="-18" dirty="0">
                <a:latin typeface="Nunito" panose="00000700000000000000" pitchFamily="2" charset="0"/>
              </a:rPr>
              <a:t>A</a:t>
            </a:r>
            <a:r>
              <a:rPr lang="en-US" sz="1800" spc="-18" dirty="0">
                <a:latin typeface="Nunito" panose="00000700000000000000" pitchFamily="2" charset="0"/>
              </a:rPr>
              <a:t>dvanced </a:t>
            </a:r>
            <a:r>
              <a:rPr lang="en-US" sz="1800" b="1" spc="-18" dirty="0">
                <a:latin typeface="Nunito" panose="00000700000000000000" pitchFamily="2" charset="0"/>
              </a:rPr>
              <a:t>R</a:t>
            </a:r>
            <a:r>
              <a:rPr lang="en-US" sz="1800" spc="-18" dirty="0">
                <a:latin typeface="Nunito" panose="00000700000000000000" pitchFamily="2" charset="0"/>
              </a:rPr>
              <a:t>esearch lab</a:t>
            </a:r>
          </a:p>
        </p:txBody>
      </p:sp>
      <p:sp>
        <p:nvSpPr>
          <p:cNvPr id="22" name="Title 3">
            <a:extLst>
              <a:ext uri="{FF2B5EF4-FFF2-40B4-BE49-F238E27FC236}">
                <a16:creationId xmlns:a16="http://schemas.microsoft.com/office/drawing/2014/main" id="{CA15FBC7-1215-4DC4-94C1-ED639C96E568}"/>
              </a:ext>
            </a:extLst>
          </p:cNvPr>
          <p:cNvSpPr txBox="1"/>
          <p:nvPr/>
        </p:nvSpPr>
        <p:spPr>
          <a:xfrm>
            <a:off x="9681029" y="896385"/>
            <a:ext cx="8418286"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000000">
                    <a:alpha val="100000"/>
                  </a:srgbClr>
                </a:solidFill>
                <a:latin typeface="Raleway" panose="00000700000000000000" pitchFamily="2" charset="0"/>
              </a:rPr>
              <a:t>INTRODUCCIÓN A QUASAR_LAB</a:t>
            </a:r>
          </a:p>
        </p:txBody>
      </p:sp>
      <p:pic>
        <p:nvPicPr>
          <p:cNvPr id="3" name="Imagen 2">
            <a:extLst>
              <a:ext uri="{FF2B5EF4-FFF2-40B4-BE49-F238E27FC236}">
                <a16:creationId xmlns:a16="http://schemas.microsoft.com/office/drawing/2014/main" id="{6C49C391-78E1-4F9C-B685-9493FD0B154C}"/>
              </a:ext>
            </a:extLst>
          </p:cNvPr>
          <p:cNvPicPr>
            <a:picLocks noChangeAspect="1"/>
          </p:cNvPicPr>
          <p:nvPr/>
        </p:nvPicPr>
        <p:blipFill rotWithShape="1">
          <a:blip r:embed="rId6">
            <a:extLst>
              <a:ext uri="{28A0092B-C50C-407E-A947-70E740481C1C}">
                <a14:useLocalDpi xmlns:a14="http://schemas.microsoft.com/office/drawing/2010/main" val="0"/>
              </a:ext>
            </a:extLst>
          </a:blip>
          <a:srcRect b="11681"/>
          <a:stretch/>
        </p:blipFill>
        <p:spPr>
          <a:xfrm>
            <a:off x="8681973" y="3856701"/>
            <a:ext cx="9007599" cy="5008950"/>
          </a:xfrm>
          <a:prstGeom prst="rect">
            <a:avLst/>
          </a:prstGeom>
          <a:ln>
            <a:noFill/>
          </a:ln>
          <a:effectLst>
            <a:outerShdw blurRad="292100" dist="139700" dir="2700000" algn="tl" rotWithShape="0">
              <a:srgbClr val="333333">
                <a:alpha val="65000"/>
              </a:srgbClr>
            </a:outerShdw>
          </a:effectLst>
        </p:spPr>
      </p:pic>
      <p:pic>
        <p:nvPicPr>
          <p:cNvPr id="25" name="Imagen 24">
            <a:extLst>
              <a:ext uri="{FF2B5EF4-FFF2-40B4-BE49-F238E27FC236}">
                <a16:creationId xmlns:a16="http://schemas.microsoft.com/office/drawing/2014/main" id="{13C263CF-1EFD-4186-B278-BFB8F557D9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0096001B-2721-D544-8D57-57EDEF6ED076}"/>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FFFFFF"/>
                </a:solidFill>
              </a:rPr>
              <a:t>XXXIV Jornadas Técnicas de RedIRIS  ·  A Coruña  ·  22–25 junio 2026</a:t>
            </a:r>
          </a:p>
        </p:txBody>
      </p:sp>
    </p:spTree>
    <p:extLst>
      <p:ext uri="{BB962C8B-B14F-4D97-AF65-F5344CB8AC3E}">
        <p14:creationId xmlns:p14="http://schemas.microsoft.com/office/powerpoint/2010/main" val="1362572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pied Picture 4">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60" y="9187180"/>
            <a:ext cx="3362960" cy="707390"/>
          </a:xfrm>
          <a:prstGeom prst="rect">
            <a:avLst/>
          </a:prstGeom>
          <a:ln>
            <a:noFill/>
          </a:ln>
          <a:effectLst>
            <a:outerShdw blurRad="292100" dist="139700" dir="2700000" algn="tl" rotWithShape="0">
              <a:srgbClr val="333333">
                <a:alpha val="65000"/>
              </a:srgbClr>
            </a:outerShdw>
          </a:effectLst>
        </p:spPr>
      </p:pic>
      <p:pic>
        <p:nvPicPr>
          <p:cNvPr id="5" name="Copied Picture 5">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490" y="386080"/>
            <a:ext cx="1009650" cy="1009650"/>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457200" y="457200"/>
            <a:ext cx="15240000" cy="685800"/>
          </a:xfrm>
          <a:prstGeom prst="rect">
            <a:avLst/>
          </a:prstGeom>
          <a:noFill/>
          <a:ln>
            <a:noFill/>
          </a:ln>
        </p:spPr>
        <p:txBody>
          <a:bodyPr wrap="square" lIns="0" tIns="0" rIns="0" bIns="0" anchor="b"/>
          <a:lstStyle/>
          <a:p>
            <a:pPr algn="ctr">
              <a:buNone/>
            </a:pPr>
            <a:r>
              <a:rPr lang="es-ES" sz="4200" b="1" spc="-147" dirty="0">
                <a:solidFill>
                  <a:srgbClr val="000000"/>
                </a:solidFill>
                <a:latin typeface="Raleway" panose="00000700000000000000" pitchFamily="2" charset="0"/>
              </a:rPr>
              <a:t>EQUIPAMIENTO QKD POR TRAMO</a:t>
            </a:r>
          </a:p>
        </p:txBody>
      </p:sp>
      <p:sp>
        <p:nvSpPr>
          <p:cNvPr id="11" name="Sub"/>
          <p:cNvSpPr/>
          <p:nvPr/>
        </p:nvSpPr>
        <p:spPr>
          <a:xfrm>
            <a:off x="457200" y="1219200"/>
            <a:ext cx="15240000" cy="457200"/>
          </a:xfrm>
          <a:prstGeom prst="rect">
            <a:avLst/>
          </a:prstGeom>
          <a:noFill/>
          <a:ln>
            <a:noFill/>
          </a:ln>
        </p:spPr>
        <p:txBody>
          <a:bodyPr wrap="square" lIns="0" tIns="0" rIns="0" bIns="0" anchor="t"/>
          <a:lstStyle/>
          <a:p>
            <a:pPr algn="ctr">
              <a:buNone/>
            </a:pPr>
            <a:r>
              <a:rPr lang="es-ES" sz="1800" spc="-18" dirty="0">
                <a:solidFill>
                  <a:srgbClr val="4D4D4D">
                    <a:alpha val="80000"/>
                  </a:srgbClr>
                </a:solidFill>
                <a:latin typeface="Raleway" panose="00000700000000000000" pitchFamily="2" charset="0"/>
              </a:rPr>
              <a:t>Distribución de equipos </a:t>
            </a:r>
            <a:r>
              <a:rPr lang="es-ES" sz="1800" spc="-18" dirty="0" err="1">
                <a:solidFill>
                  <a:srgbClr val="4D4D4D">
                    <a:alpha val="80000"/>
                  </a:srgbClr>
                </a:solidFill>
                <a:latin typeface="Raleway" panose="00000700000000000000" pitchFamily="2" charset="0"/>
              </a:rPr>
              <a:t>IDQuantique</a:t>
            </a:r>
            <a:endParaRPr lang="es-ES" sz="1800" spc="-18" dirty="0">
              <a:solidFill>
                <a:srgbClr val="4D4D4D">
                  <a:alpha val="80000"/>
                </a:srgbClr>
              </a:solidFill>
              <a:latin typeface="Raleway" panose="00000700000000000000" pitchFamily="2" charset="0"/>
            </a:endParaRPr>
          </a:p>
        </p:txBody>
      </p:sp>
      <p:sp>
        <p:nvSpPr>
          <p:cNvPr id="100" name="Card0"/>
          <p:cNvSpPr/>
          <p:nvPr/>
        </p:nvSpPr>
        <p:spPr>
          <a:xfrm>
            <a:off x="457200" y="1828800"/>
            <a:ext cx="17526000" cy="1727200"/>
          </a:xfrm>
          <a:prstGeom prst="roundRect">
            <a:avLst>
              <a:gd name="adj" fmla="val 3000"/>
            </a:avLst>
          </a:prstGeom>
          <a:solidFill>
            <a:srgbClr val="FFEBEE"/>
          </a:solidFill>
          <a:ln w="12700">
            <a:solidFill>
              <a:srgbClr val="EF9A9A"/>
            </a:solidFill>
          </a:ln>
        </p:spPr>
        <p:txBody>
          <a:bodyPr/>
          <a:lstStyle/>
          <a:p>
            <a:endParaRPr lang="es-ES" dirty="0"/>
          </a:p>
        </p:txBody>
      </p:sp>
      <p:sp>
        <p:nvSpPr>
          <p:cNvPr id="101" name="Acc0"/>
          <p:cNvSpPr/>
          <p:nvPr/>
        </p:nvSpPr>
        <p:spPr>
          <a:xfrm>
            <a:off x="457200" y="1828800"/>
            <a:ext cx="101600" cy="1727200"/>
          </a:xfrm>
          <a:prstGeom prst="roundRect">
            <a:avLst>
              <a:gd name="adj" fmla="val 0"/>
            </a:avLst>
          </a:prstGeom>
          <a:solidFill>
            <a:srgbClr val="C62828"/>
          </a:solidFill>
          <a:ln>
            <a:noFill/>
          </a:ln>
        </p:spPr>
        <p:txBody>
          <a:bodyPr/>
          <a:lstStyle/>
          <a:p>
            <a:endParaRPr lang="es-ES"/>
          </a:p>
        </p:txBody>
      </p:sp>
      <p:sp>
        <p:nvSpPr>
          <p:cNvPr id="102" name="Hdr0"/>
          <p:cNvSpPr/>
          <p:nvPr/>
        </p:nvSpPr>
        <p:spPr>
          <a:xfrm>
            <a:off x="711200" y="1879600"/>
            <a:ext cx="17018000" cy="406400"/>
          </a:xfrm>
          <a:prstGeom prst="rect">
            <a:avLst/>
          </a:prstGeom>
          <a:noFill/>
          <a:ln>
            <a:noFill/>
          </a:ln>
        </p:spPr>
        <p:txBody>
          <a:bodyPr wrap="square" lIns="0" tIns="0" rIns="0" bIns="0" anchor="ctr"/>
          <a:lstStyle/>
          <a:p>
            <a:pPr>
              <a:buNone/>
            </a:pPr>
            <a:r>
              <a:rPr lang="es-ES" sz="1600" b="1" dirty="0">
                <a:solidFill>
                  <a:srgbClr val="C62828"/>
                </a:solidFill>
                <a:latin typeface="Raleway" panose="00000700000000000000" pitchFamily="2" charset="0"/>
              </a:rPr>
              <a:t>TRAMO 1</a:t>
            </a:r>
            <a:r>
              <a:rPr lang="es-ES" sz="1400" dirty="0">
                <a:solidFill>
                  <a:srgbClr val="666666"/>
                </a:solidFill>
                <a:latin typeface="Avenir Next Regular"/>
              </a:rPr>
              <a:t>    Ponferrada – León  |  122 km  |  2 sub-tramos</a:t>
            </a:r>
          </a:p>
        </p:txBody>
      </p:sp>
      <p:sp>
        <p:nvSpPr>
          <p:cNvPr id="103" name="Sep0"/>
          <p:cNvSpPr/>
          <p:nvPr/>
        </p:nvSpPr>
        <p:spPr>
          <a:xfrm>
            <a:off x="711200" y="2311400"/>
            <a:ext cx="17018000" cy="0"/>
          </a:xfrm>
          <a:prstGeom prst="line">
            <a:avLst/>
          </a:prstGeom>
          <a:ln w="6350">
            <a:solidFill>
              <a:srgbClr val="EF9A9A"/>
            </a:solidFill>
          </a:ln>
        </p:spPr>
        <p:txBody>
          <a:bodyPr/>
          <a:lstStyle/>
          <a:p>
            <a:endParaRPr lang="es-ES"/>
          </a:p>
        </p:txBody>
      </p:sp>
      <p:sp>
        <p:nvSpPr>
          <p:cNvPr id="104" name="ColHdr0"/>
          <p:cNvSpPr/>
          <p:nvPr/>
        </p:nvSpPr>
        <p:spPr>
          <a:xfrm>
            <a:off x="711200" y="2336800"/>
            <a:ext cx="3810000" cy="279400"/>
          </a:xfrm>
          <a:prstGeom prst="rect">
            <a:avLst/>
          </a:prstGeom>
          <a:noFill/>
          <a:ln>
            <a:noFill/>
          </a:ln>
        </p:spPr>
        <p:txBody>
          <a:bodyPr wrap="square" lIns="0" tIns="0" rIns="0" bIns="0" anchor="ctr"/>
          <a:lstStyle/>
          <a:p>
            <a:pPr>
              <a:buNone/>
            </a:pPr>
            <a:r>
              <a:rPr lang="es-ES" sz="1400" b="1" dirty="0">
                <a:solidFill>
                  <a:srgbClr val="333333"/>
                </a:solidFill>
                <a:latin typeface="Raleway" panose="00000700000000000000" pitchFamily="2" charset="0"/>
              </a:rPr>
              <a:t>Sede</a:t>
            </a:r>
          </a:p>
        </p:txBody>
      </p:sp>
      <p:sp>
        <p:nvSpPr>
          <p:cNvPr id="105" name="ColHdr2_0"/>
          <p:cNvSpPr/>
          <p:nvPr/>
        </p:nvSpPr>
        <p:spPr>
          <a:xfrm>
            <a:off x="4521200" y="2336800"/>
            <a:ext cx="13208000" cy="279400"/>
          </a:xfrm>
          <a:prstGeom prst="rect">
            <a:avLst/>
          </a:prstGeom>
          <a:noFill/>
          <a:ln>
            <a:noFill/>
          </a:ln>
        </p:spPr>
        <p:txBody>
          <a:bodyPr wrap="square" lIns="0" tIns="0" rIns="0" bIns="0" anchor="ctr"/>
          <a:lstStyle/>
          <a:p>
            <a:pPr>
              <a:buNone/>
            </a:pPr>
            <a:r>
              <a:rPr lang="es-ES" sz="1400" b="1" dirty="0">
                <a:solidFill>
                  <a:srgbClr val="333333"/>
                </a:solidFill>
                <a:latin typeface="Raleway" panose="00000700000000000000" pitchFamily="2" charset="0"/>
              </a:rPr>
              <a:t>Equipamiento</a:t>
            </a:r>
          </a:p>
        </p:txBody>
      </p:sp>
      <p:sp>
        <p:nvSpPr>
          <p:cNvPr id="110" name="Site0_0"/>
          <p:cNvSpPr/>
          <p:nvPr/>
        </p:nvSpPr>
        <p:spPr>
          <a:xfrm>
            <a:off x="711200" y="26416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Campus Ponferrada</a:t>
            </a:r>
          </a:p>
        </p:txBody>
      </p:sp>
      <p:sp>
        <p:nvSpPr>
          <p:cNvPr id="111" name="Equip0_0"/>
          <p:cNvSpPr/>
          <p:nvPr/>
        </p:nvSpPr>
        <p:spPr>
          <a:xfrm>
            <a:off x="4521200" y="26416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24dB, QKD+QKMS</a:t>
            </a:r>
          </a:p>
        </p:txBody>
      </p:sp>
      <p:sp>
        <p:nvSpPr>
          <p:cNvPr id="112" name="Site0_1"/>
          <p:cNvSpPr/>
          <p:nvPr/>
        </p:nvSpPr>
        <p:spPr>
          <a:xfrm>
            <a:off x="711200" y="29464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Nodo Veguellina</a:t>
            </a:r>
          </a:p>
        </p:txBody>
      </p:sp>
      <p:sp>
        <p:nvSpPr>
          <p:cNvPr id="113" name="Equip0_1"/>
          <p:cNvSpPr/>
          <p:nvPr/>
        </p:nvSpPr>
        <p:spPr>
          <a:xfrm>
            <a:off x="4521200" y="29464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24dB + 18dB, QKD+QKMS</a:t>
            </a:r>
          </a:p>
        </p:txBody>
      </p:sp>
      <p:sp>
        <p:nvSpPr>
          <p:cNvPr id="114" name="Site0_2"/>
          <p:cNvSpPr/>
          <p:nvPr/>
        </p:nvSpPr>
        <p:spPr>
          <a:xfrm>
            <a:off x="711200" y="32512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CRAI-TIC León</a:t>
            </a:r>
          </a:p>
        </p:txBody>
      </p:sp>
      <p:sp>
        <p:nvSpPr>
          <p:cNvPr id="115" name="Equip0_2"/>
          <p:cNvSpPr/>
          <p:nvPr/>
        </p:nvSpPr>
        <p:spPr>
          <a:xfrm>
            <a:off x="4521200" y="32512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18dB</a:t>
            </a:r>
          </a:p>
        </p:txBody>
      </p:sp>
      <p:sp>
        <p:nvSpPr>
          <p:cNvPr id="130" name="Total0"/>
          <p:cNvSpPr/>
          <p:nvPr/>
        </p:nvSpPr>
        <p:spPr>
          <a:xfrm>
            <a:off x="14935200" y="1905000"/>
            <a:ext cx="2540000" cy="330200"/>
          </a:xfrm>
          <a:prstGeom prst="roundRect">
            <a:avLst>
              <a:gd name="adj" fmla="val 50000"/>
            </a:avLst>
          </a:prstGeom>
          <a:solidFill>
            <a:srgbClr val="C62828"/>
          </a:solidFill>
          <a:ln>
            <a:noFill/>
          </a:ln>
        </p:spPr>
        <p:txBody>
          <a:bodyPr wrap="square" lIns="0" tIns="0" rIns="0" bIns="0" anchor="ctr"/>
          <a:lstStyle/>
          <a:p>
            <a:pPr algn="ctr">
              <a:buNone/>
            </a:pPr>
            <a:r>
              <a:rPr lang="es-ES" sz="1400" b="1" dirty="0">
                <a:solidFill>
                  <a:srgbClr val="FFFFFF"/>
                </a:solidFill>
                <a:latin typeface="Raleway" panose="00000700000000000000" pitchFamily="2" charset="0"/>
              </a:rPr>
              <a:t>4 equipos QKD</a:t>
            </a:r>
          </a:p>
        </p:txBody>
      </p:sp>
      <p:sp>
        <p:nvSpPr>
          <p:cNvPr id="200" name="Card1"/>
          <p:cNvSpPr/>
          <p:nvPr/>
        </p:nvSpPr>
        <p:spPr>
          <a:xfrm>
            <a:off x="457200" y="3683000"/>
            <a:ext cx="17526000" cy="2032000"/>
          </a:xfrm>
          <a:prstGeom prst="roundRect">
            <a:avLst>
              <a:gd name="adj" fmla="val 3000"/>
            </a:avLst>
          </a:prstGeom>
          <a:solidFill>
            <a:srgbClr val="E3F2FD"/>
          </a:solidFill>
          <a:ln w="12700">
            <a:solidFill>
              <a:srgbClr val="90CAF9"/>
            </a:solidFill>
          </a:ln>
        </p:spPr>
        <p:txBody>
          <a:bodyPr/>
          <a:lstStyle/>
          <a:p>
            <a:endParaRPr lang="es-ES" dirty="0"/>
          </a:p>
        </p:txBody>
      </p:sp>
      <p:sp>
        <p:nvSpPr>
          <p:cNvPr id="201" name="Acc1"/>
          <p:cNvSpPr/>
          <p:nvPr/>
        </p:nvSpPr>
        <p:spPr>
          <a:xfrm>
            <a:off x="457200" y="3683000"/>
            <a:ext cx="101600" cy="2032000"/>
          </a:xfrm>
          <a:prstGeom prst="roundRect">
            <a:avLst>
              <a:gd name="adj" fmla="val 0"/>
            </a:avLst>
          </a:prstGeom>
          <a:solidFill>
            <a:srgbClr val="1565C0"/>
          </a:solidFill>
          <a:ln>
            <a:noFill/>
          </a:ln>
        </p:spPr>
        <p:txBody>
          <a:bodyPr/>
          <a:lstStyle/>
          <a:p>
            <a:endParaRPr lang="es-ES"/>
          </a:p>
        </p:txBody>
      </p:sp>
      <p:sp>
        <p:nvSpPr>
          <p:cNvPr id="202" name="Hdr1"/>
          <p:cNvSpPr/>
          <p:nvPr/>
        </p:nvSpPr>
        <p:spPr>
          <a:xfrm>
            <a:off x="711200" y="3733800"/>
            <a:ext cx="17018000" cy="406400"/>
          </a:xfrm>
          <a:prstGeom prst="rect">
            <a:avLst/>
          </a:prstGeom>
          <a:noFill/>
          <a:ln>
            <a:noFill/>
          </a:ln>
        </p:spPr>
        <p:txBody>
          <a:bodyPr wrap="square" lIns="0" tIns="0" rIns="0" bIns="0" anchor="ctr"/>
          <a:lstStyle/>
          <a:p>
            <a:pPr>
              <a:buNone/>
            </a:pPr>
            <a:r>
              <a:rPr lang="es-ES" sz="1600" b="1" dirty="0">
                <a:solidFill>
                  <a:srgbClr val="1565C0"/>
                </a:solidFill>
                <a:latin typeface="Raleway" panose="00000700000000000000" pitchFamily="2" charset="0"/>
              </a:rPr>
              <a:t>TRAMO 2</a:t>
            </a:r>
            <a:r>
              <a:rPr lang="es-ES" sz="1400" dirty="0">
                <a:solidFill>
                  <a:srgbClr val="666666"/>
                </a:solidFill>
                <a:latin typeface="Avenir Next Regular"/>
              </a:rPr>
              <a:t>    León – Valladolid  |  255 km  |  3 sub-tramos  |  + cifrado</a:t>
            </a:r>
          </a:p>
        </p:txBody>
      </p:sp>
      <p:sp>
        <p:nvSpPr>
          <p:cNvPr id="203" name="Sep1"/>
          <p:cNvSpPr/>
          <p:nvPr/>
        </p:nvSpPr>
        <p:spPr>
          <a:xfrm>
            <a:off x="711200" y="4165600"/>
            <a:ext cx="17018000" cy="0"/>
          </a:xfrm>
          <a:prstGeom prst="line">
            <a:avLst/>
          </a:prstGeom>
          <a:ln w="6350">
            <a:solidFill>
              <a:srgbClr val="90CAF9"/>
            </a:solidFill>
          </a:ln>
        </p:spPr>
        <p:txBody>
          <a:bodyPr/>
          <a:lstStyle/>
          <a:p>
            <a:endParaRPr lang="es-ES"/>
          </a:p>
        </p:txBody>
      </p:sp>
      <p:sp>
        <p:nvSpPr>
          <p:cNvPr id="204" name="ColHdr1"/>
          <p:cNvSpPr/>
          <p:nvPr/>
        </p:nvSpPr>
        <p:spPr>
          <a:xfrm>
            <a:off x="711200" y="4191000"/>
            <a:ext cx="3810000" cy="279400"/>
          </a:xfrm>
          <a:prstGeom prst="rect">
            <a:avLst/>
          </a:prstGeom>
          <a:noFill/>
          <a:ln>
            <a:noFill/>
          </a:ln>
        </p:spPr>
        <p:txBody>
          <a:bodyPr wrap="square" lIns="0" tIns="0" rIns="0" bIns="0" anchor="ctr"/>
          <a:lstStyle/>
          <a:p>
            <a:pPr>
              <a:buNone/>
            </a:pPr>
            <a:r>
              <a:rPr lang="es-ES" sz="1400" b="1" dirty="0">
                <a:solidFill>
                  <a:srgbClr val="333333"/>
                </a:solidFill>
                <a:latin typeface="Raleway" panose="00000700000000000000" pitchFamily="2" charset="0"/>
              </a:rPr>
              <a:t>Sede</a:t>
            </a:r>
          </a:p>
        </p:txBody>
      </p:sp>
      <p:sp>
        <p:nvSpPr>
          <p:cNvPr id="205" name="ColHdr2_1"/>
          <p:cNvSpPr/>
          <p:nvPr/>
        </p:nvSpPr>
        <p:spPr>
          <a:xfrm>
            <a:off x="4521200" y="4191000"/>
            <a:ext cx="13208000" cy="279400"/>
          </a:xfrm>
          <a:prstGeom prst="rect">
            <a:avLst/>
          </a:prstGeom>
          <a:noFill/>
          <a:ln>
            <a:noFill/>
          </a:ln>
        </p:spPr>
        <p:txBody>
          <a:bodyPr wrap="square" lIns="0" tIns="0" rIns="0" bIns="0" anchor="ctr"/>
          <a:lstStyle/>
          <a:p>
            <a:pPr>
              <a:buNone/>
            </a:pPr>
            <a:r>
              <a:rPr lang="es-ES" sz="1400" b="1" dirty="0">
                <a:solidFill>
                  <a:srgbClr val="333333"/>
                </a:solidFill>
                <a:latin typeface="Raleway" panose="00000700000000000000" pitchFamily="2" charset="0"/>
              </a:rPr>
              <a:t>Equipamiento</a:t>
            </a:r>
          </a:p>
        </p:txBody>
      </p:sp>
      <p:sp>
        <p:nvSpPr>
          <p:cNvPr id="210" name="Site1_0"/>
          <p:cNvSpPr/>
          <p:nvPr/>
        </p:nvSpPr>
        <p:spPr>
          <a:xfrm>
            <a:off x="711200" y="44958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CRAI-TIC León</a:t>
            </a:r>
          </a:p>
        </p:txBody>
      </p:sp>
      <p:sp>
        <p:nvSpPr>
          <p:cNvPr id="211" name="Equip1_0"/>
          <p:cNvSpPr/>
          <p:nvPr/>
        </p:nvSpPr>
        <p:spPr>
          <a:xfrm>
            <a:off x="4521200" y="44958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30dB, Cifrador</a:t>
            </a:r>
          </a:p>
        </p:txBody>
      </p:sp>
      <p:sp>
        <p:nvSpPr>
          <p:cNvPr id="212" name="Site1_1"/>
          <p:cNvSpPr/>
          <p:nvPr/>
        </p:nvSpPr>
        <p:spPr>
          <a:xfrm>
            <a:off x="711200" y="48006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Nodo Benavente</a:t>
            </a:r>
          </a:p>
        </p:txBody>
      </p:sp>
      <p:sp>
        <p:nvSpPr>
          <p:cNvPr id="213" name="Equip1_1"/>
          <p:cNvSpPr/>
          <p:nvPr/>
        </p:nvSpPr>
        <p:spPr>
          <a:xfrm>
            <a:off x="4521200" y="48006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30dB + 18dB, QKD+QKMS</a:t>
            </a:r>
          </a:p>
        </p:txBody>
      </p:sp>
      <p:sp>
        <p:nvSpPr>
          <p:cNvPr id="214" name="Site1_2"/>
          <p:cNvSpPr/>
          <p:nvPr/>
        </p:nvSpPr>
        <p:spPr>
          <a:xfrm>
            <a:off x="711200" y="51054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Nodo Coreses</a:t>
            </a:r>
          </a:p>
        </p:txBody>
      </p:sp>
      <p:sp>
        <p:nvSpPr>
          <p:cNvPr id="215" name="Equip1_2"/>
          <p:cNvSpPr/>
          <p:nvPr/>
        </p:nvSpPr>
        <p:spPr>
          <a:xfrm>
            <a:off x="4521200" y="51054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18dB + 30dB</a:t>
            </a:r>
          </a:p>
        </p:txBody>
      </p:sp>
      <p:sp>
        <p:nvSpPr>
          <p:cNvPr id="216" name="Site1_3"/>
          <p:cNvSpPr/>
          <p:nvPr/>
        </p:nvSpPr>
        <p:spPr>
          <a:xfrm>
            <a:off x="711200" y="54102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Edif. Lucía (UVA)</a:t>
            </a:r>
          </a:p>
        </p:txBody>
      </p:sp>
      <p:sp>
        <p:nvSpPr>
          <p:cNvPr id="217" name="Equip1_3"/>
          <p:cNvSpPr/>
          <p:nvPr/>
        </p:nvSpPr>
        <p:spPr>
          <a:xfrm>
            <a:off x="4521200" y="54102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30dB, Cifrador</a:t>
            </a:r>
          </a:p>
        </p:txBody>
      </p:sp>
      <p:sp>
        <p:nvSpPr>
          <p:cNvPr id="230" name="Total1"/>
          <p:cNvSpPr/>
          <p:nvPr/>
        </p:nvSpPr>
        <p:spPr>
          <a:xfrm>
            <a:off x="14935200" y="3759200"/>
            <a:ext cx="2540000" cy="330200"/>
          </a:xfrm>
          <a:prstGeom prst="roundRect">
            <a:avLst>
              <a:gd name="adj" fmla="val 50000"/>
            </a:avLst>
          </a:prstGeom>
          <a:solidFill>
            <a:srgbClr val="1565C0"/>
          </a:solidFill>
          <a:ln>
            <a:noFill/>
          </a:ln>
        </p:spPr>
        <p:txBody>
          <a:bodyPr wrap="square" lIns="0" tIns="0" rIns="0" bIns="0" anchor="ctr"/>
          <a:lstStyle/>
          <a:p>
            <a:pPr algn="ctr">
              <a:buNone/>
            </a:pPr>
            <a:r>
              <a:rPr lang="es-ES" sz="1400" b="1" dirty="0">
                <a:solidFill>
                  <a:srgbClr val="FFFFFF"/>
                </a:solidFill>
                <a:latin typeface="Raleway" panose="00000700000000000000" pitchFamily="2" charset="0"/>
              </a:rPr>
              <a:t>6 equipos QKD + 2 cifradores</a:t>
            </a:r>
          </a:p>
        </p:txBody>
      </p:sp>
      <p:sp>
        <p:nvSpPr>
          <p:cNvPr id="300" name="Card2"/>
          <p:cNvSpPr/>
          <p:nvPr/>
        </p:nvSpPr>
        <p:spPr>
          <a:xfrm>
            <a:off x="457200" y="5842000"/>
            <a:ext cx="17526000" cy="2032000"/>
          </a:xfrm>
          <a:prstGeom prst="roundRect">
            <a:avLst>
              <a:gd name="adj" fmla="val 3000"/>
            </a:avLst>
          </a:prstGeom>
          <a:solidFill>
            <a:srgbClr val="FFF8E1"/>
          </a:solidFill>
          <a:ln w="12700">
            <a:solidFill>
              <a:srgbClr val="FFE082"/>
            </a:solidFill>
          </a:ln>
        </p:spPr>
        <p:txBody>
          <a:bodyPr/>
          <a:lstStyle/>
          <a:p>
            <a:endParaRPr lang="es-ES"/>
          </a:p>
        </p:txBody>
      </p:sp>
      <p:sp>
        <p:nvSpPr>
          <p:cNvPr id="301" name="Acc2"/>
          <p:cNvSpPr/>
          <p:nvPr/>
        </p:nvSpPr>
        <p:spPr>
          <a:xfrm>
            <a:off x="457200" y="5842000"/>
            <a:ext cx="101600" cy="2032000"/>
          </a:xfrm>
          <a:prstGeom prst="roundRect">
            <a:avLst>
              <a:gd name="adj" fmla="val 0"/>
            </a:avLst>
          </a:prstGeom>
          <a:solidFill>
            <a:srgbClr val="E65100"/>
          </a:solidFill>
          <a:ln>
            <a:noFill/>
          </a:ln>
        </p:spPr>
        <p:txBody>
          <a:bodyPr/>
          <a:lstStyle/>
          <a:p>
            <a:endParaRPr lang="es-ES"/>
          </a:p>
        </p:txBody>
      </p:sp>
      <p:sp>
        <p:nvSpPr>
          <p:cNvPr id="302" name="Hdr2"/>
          <p:cNvSpPr/>
          <p:nvPr/>
        </p:nvSpPr>
        <p:spPr>
          <a:xfrm>
            <a:off x="711200" y="5892800"/>
            <a:ext cx="17018000" cy="406400"/>
          </a:xfrm>
          <a:prstGeom prst="rect">
            <a:avLst/>
          </a:prstGeom>
          <a:noFill/>
          <a:ln>
            <a:noFill/>
          </a:ln>
        </p:spPr>
        <p:txBody>
          <a:bodyPr wrap="square" lIns="0" tIns="0" rIns="0" bIns="0" anchor="ctr"/>
          <a:lstStyle/>
          <a:p>
            <a:pPr>
              <a:buNone/>
            </a:pPr>
            <a:r>
              <a:rPr lang="es-ES" sz="1600" b="1" dirty="0">
                <a:solidFill>
                  <a:srgbClr val="E65100"/>
                </a:solidFill>
                <a:latin typeface="Raleway" panose="00000700000000000000" pitchFamily="2" charset="0"/>
              </a:rPr>
              <a:t>TRAMO 4</a:t>
            </a:r>
            <a:r>
              <a:rPr lang="es-ES" sz="1400" dirty="0">
                <a:solidFill>
                  <a:srgbClr val="666666"/>
                </a:solidFill>
                <a:latin typeface="Avenir Next Regular"/>
              </a:rPr>
              <a:t>    Valladolid – Segovia  |  163 km  |  3 sub-tramos</a:t>
            </a:r>
          </a:p>
        </p:txBody>
      </p:sp>
      <p:sp>
        <p:nvSpPr>
          <p:cNvPr id="303" name="Sep2"/>
          <p:cNvSpPr/>
          <p:nvPr/>
        </p:nvSpPr>
        <p:spPr>
          <a:xfrm>
            <a:off x="711200" y="6324600"/>
            <a:ext cx="17018000" cy="0"/>
          </a:xfrm>
          <a:prstGeom prst="line">
            <a:avLst/>
          </a:prstGeom>
          <a:ln w="6350">
            <a:solidFill>
              <a:srgbClr val="FFE082"/>
            </a:solidFill>
          </a:ln>
        </p:spPr>
        <p:txBody>
          <a:bodyPr/>
          <a:lstStyle/>
          <a:p>
            <a:endParaRPr lang="es-ES"/>
          </a:p>
        </p:txBody>
      </p:sp>
      <p:sp>
        <p:nvSpPr>
          <p:cNvPr id="304" name="ColHdr2"/>
          <p:cNvSpPr/>
          <p:nvPr/>
        </p:nvSpPr>
        <p:spPr>
          <a:xfrm>
            <a:off x="711200" y="6350000"/>
            <a:ext cx="3810000" cy="279400"/>
          </a:xfrm>
          <a:prstGeom prst="rect">
            <a:avLst/>
          </a:prstGeom>
          <a:noFill/>
          <a:ln>
            <a:noFill/>
          </a:ln>
        </p:spPr>
        <p:txBody>
          <a:bodyPr wrap="square" lIns="0" tIns="0" rIns="0" bIns="0" anchor="ctr"/>
          <a:lstStyle/>
          <a:p>
            <a:pPr>
              <a:buNone/>
            </a:pPr>
            <a:r>
              <a:rPr lang="es-ES" sz="1400" b="1" dirty="0">
                <a:solidFill>
                  <a:srgbClr val="333333"/>
                </a:solidFill>
                <a:latin typeface="Raleway" panose="00000700000000000000" pitchFamily="2" charset="0"/>
              </a:rPr>
              <a:t>Sede</a:t>
            </a:r>
          </a:p>
        </p:txBody>
      </p:sp>
      <p:sp>
        <p:nvSpPr>
          <p:cNvPr id="305" name="ColHdr2_2"/>
          <p:cNvSpPr/>
          <p:nvPr/>
        </p:nvSpPr>
        <p:spPr>
          <a:xfrm>
            <a:off x="4521200" y="6350000"/>
            <a:ext cx="13208000" cy="279400"/>
          </a:xfrm>
          <a:prstGeom prst="rect">
            <a:avLst/>
          </a:prstGeom>
          <a:noFill/>
          <a:ln>
            <a:noFill/>
          </a:ln>
        </p:spPr>
        <p:txBody>
          <a:bodyPr wrap="square" lIns="0" tIns="0" rIns="0" bIns="0" anchor="ctr"/>
          <a:lstStyle/>
          <a:p>
            <a:pPr>
              <a:buNone/>
            </a:pPr>
            <a:r>
              <a:rPr lang="es-ES" sz="1400" b="1" dirty="0">
                <a:solidFill>
                  <a:srgbClr val="333333"/>
                </a:solidFill>
                <a:latin typeface="Raleway" panose="00000700000000000000" pitchFamily="2" charset="0"/>
              </a:rPr>
              <a:t>Equipamiento</a:t>
            </a:r>
          </a:p>
        </p:txBody>
      </p:sp>
      <p:sp>
        <p:nvSpPr>
          <p:cNvPr id="310" name="Site2_0"/>
          <p:cNvSpPr/>
          <p:nvPr/>
        </p:nvSpPr>
        <p:spPr>
          <a:xfrm>
            <a:off x="711200" y="66548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Edif. Lucía (UVA)</a:t>
            </a:r>
          </a:p>
        </p:txBody>
      </p:sp>
      <p:sp>
        <p:nvSpPr>
          <p:cNvPr id="311" name="Equip2_0"/>
          <p:cNvSpPr/>
          <p:nvPr/>
        </p:nvSpPr>
        <p:spPr>
          <a:xfrm>
            <a:off x="4521200" y="66548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18dB + 24dB, QKD+QKMS</a:t>
            </a:r>
          </a:p>
        </p:txBody>
      </p:sp>
      <p:sp>
        <p:nvSpPr>
          <p:cNvPr id="312" name="Site2_1"/>
          <p:cNvSpPr/>
          <p:nvPr/>
        </p:nvSpPr>
        <p:spPr>
          <a:xfrm>
            <a:off x="711200" y="69596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Nodo Olmedo</a:t>
            </a:r>
          </a:p>
        </p:txBody>
      </p:sp>
      <p:sp>
        <p:nvSpPr>
          <p:cNvPr id="313" name="Equip2_1"/>
          <p:cNvSpPr/>
          <p:nvPr/>
        </p:nvSpPr>
        <p:spPr>
          <a:xfrm>
            <a:off x="4521200" y="69596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18dB + Clarion XG 24dB, QKD+QKMS</a:t>
            </a:r>
          </a:p>
        </p:txBody>
      </p:sp>
      <p:sp>
        <p:nvSpPr>
          <p:cNvPr id="314" name="Site2_2"/>
          <p:cNvSpPr/>
          <p:nvPr/>
        </p:nvSpPr>
        <p:spPr>
          <a:xfrm>
            <a:off x="711200" y="72644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Nodo Villacastín</a:t>
            </a:r>
          </a:p>
        </p:txBody>
      </p:sp>
      <p:sp>
        <p:nvSpPr>
          <p:cNvPr id="315" name="Equip2_2"/>
          <p:cNvSpPr/>
          <p:nvPr/>
        </p:nvSpPr>
        <p:spPr>
          <a:xfrm>
            <a:off x="4521200" y="72644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18dB ×2</a:t>
            </a:r>
          </a:p>
        </p:txBody>
      </p:sp>
      <p:sp>
        <p:nvSpPr>
          <p:cNvPr id="316" name="Site2_3"/>
          <p:cNvSpPr/>
          <p:nvPr/>
        </p:nvSpPr>
        <p:spPr>
          <a:xfrm>
            <a:off x="711200" y="7569200"/>
            <a:ext cx="3810000" cy="304800"/>
          </a:xfrm>
          <a:prstGeom prst="rect">
            <a:avLst/>
          </a:prstGeom>
          <a:noFill/>
          <a:ln>
            <a:noFill/>
          </a:ln>
        </p:spPr>
        <p:txBody>
          <a:bodyPr wrap="square" lIns="0" tIns="0" rIns="0" bIns="0" anchor="ctr"/>
          <a:lstStyle/>
          <a:p>
            <a:pPr>
              <a:buNone/>
            </a:pPr>
            <a:r>
              <a:rPr lang="es-ES" sz="1400" dirty="0">
                <a:solidFill>
                  <a:srgbClr val="333333"/>
                </a:solidFill>
                <a:latin typeface="Avenir Next Regular"/>
              </a:rPr>
              <a:t>Campus Mª Zambrano</a:t>
            </a:r>
          </a:p>
        </p:txBody>
      </p:sp>
      <p:sp>
        <p:nvSpPr>
          <p:cNvPr id="317" name="Equip2_3"/>
          <p:cNvSpPr/>
          <p:nvPr/>
        </p:nvSpPr>
        <p:spPr>
          <a:xfrm>
            <a:off x="4521200" y="7569200"/>
            <a:ext cx="13208000" cy="304800"/>
          </a:xfrm>
          <a:prstGeom prst="rect">
            <a:avLst/>
          </a:prstGeom>
          <a:noFill/>
          <a:ln>
            <a:noFill/>
          </a:ln>
        </p:spPr>
        <p:txBody>
          <a:bodyPr wrap="square" lIns="0" tIns="0" rIns="0" bIns="0" anchor="ctr"/>
          <a:lstStyle/>
          <a:p>
            <a:pPr>
              <a:buNone/>
            </a:pPr>
            <a:r>
              <a:rPr lang="es-ES" sz="1400" dirty="0">
                <a:solidFill>
                  <a:srgbClr val="555555"/>
                </a:solidFill>
                <a:latin typeface="Avenir Next Regular"/>
              </a:rPr>
              <a:t>Clavis XG 18dB, QKD+QKMS</a:t>
            </a:r>
          </a:p>
        </p:txBody>
      </p:sp>
      <p:sp>
        <p:nvSpPr>
          <p:cNvPr id="330" name="Total2"/>
          <p:cNvSpPr/>
          <p:nvPr/>
        </p:nvSpPr>
        <p:spPr>
          <a:xfrm>
            <a:off x="14935200" y="5918200"/>
            <a:ext cx="2540000" cy="330200"/>
          </a:xfrm>
          <a:prstGeom prst="roundRect">
            <a:avLst>
              <a:gd name="adj" fmla="val 50000"/>
            </a:avLst>
          </a:prstGeom>
          <a:solidFill>
            <a:srgbClr val="E65100"/>
          </a:solidFill>
          <a:ln>
            <a:noFill/>
          </a:ln>
        </p:spPr>
        <p:txBody>
          <a:bodyPr wrap="square" lIns="0" tIns="0" rIns="0" bIns="0" anchor="ctr"/>
          <a:lstStyle/>
          <a:p>
            <a:pPr algn="ctr">
              <a:buNone/>
            </a:pPr>
            <a:r>
              <a:rPr lang="es-ES" sz="1400" b="1" dirty="0">
                <a:solidFill>
                  <a:srgbClr val="FFFFFF"/>
                </a:solidFill>
                <a:latin typeface="Raleway" panose="00000700000000000000" pitchFamily="2" charset="0"/>
              </a:rPr>
              <a:t>6 equipos QKD</a:t>
            </a:r>
          </a:p>
        </p:txBody>
      </p:sp>
      <p:sp>
        <p:nvSpPr>
          <p:cNvPr id="400" name="SummBar"/>
          <p:cNvSpPr/>
          <p:nvPr/>
        </p:nvSpPr>
        <p:spPr>
          <a:xfrm>
            <a:off x="457200" y="8026400"/>
            <a:ext cx="17526000" cy="457200"/>
          </a:xfrm>
          <a:prstGeom prst="roundRect">
            <a:avLst>
              <a:gd name="adj" fmla="val 16667"/>
            </a:avLst>
          </a:prstGeom>
          <a:solidFill>
            <a:srgbClr val="004D40"/>
          </a:solidFill>
          <a:ln>
            <a:noFill/>
          </a:ln>
        </p:spPr>
        <p:txBody>
          <a:bodyPr wrap="square" lIns="91440" tIns="0" rIns="91440" bIns="0" anchor="ctr"/>
          <a:lstStyle/>
          <a:p>
            <a:pPr algn="ctr">
              <a:buNone/>
            </a:pPr>
            <a:r>
              <a:rPr lang="es-ES" sz="1500" b="1" dirty="0">
                <a:solidFill>
                  <a:srgbClr val="FFFFFF"/>
                </a:solidFill>
                <a:latin typeface="Raleway" panose="00000700000000000000" pitchFamily="2" charset="0"/>
              </a:rPr>
              <a:t>Clavis XG / Clarion XG (IDQuantique)  ·  16 equipos QKD + 2 cifradores  ·  ETSI GS QKD 014</a:t>
            </a:r>
          </a:p>
        </p:txBody>
      </p:sp>
      <p:sp>
        <p:nvSpPr>
          <p:cNvPr id="2" name="FooterJornadas">
            <a:extLst>
              <a:ext uri="{FF2B5EF4-FFF2-40B4-BE49-F238E27FC236}">
                <a16:creationId xmlns:a16="http://schemas.microsoft.com/office/drawing/2014/main" id="{2ECDC65A-224C-2240-8AF6-31117585602C}"/>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4088146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Copied Picture 2">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20" y="9186688"/>
            <a:ext cx="3363317" cy="706809"/>
          </a:xfrm>
          <a:prstGeom prst="rect">
            <a:avLst/>
          </a:prstGeom>
          <a:ln>
            <a:noFill/>
          </a:ln>
          <a:effectLst/>
        </p:spPr>
      </p:pic>
      <p:pic>
        <p:nvPicPr>
          <p:cNvPr id="3" name="Copied Picture 3">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983" y="385531"/>
            <a:ext cx="1009791" cy="1009791"/>
          </a:xfrm>
          <a:prstGeom prst="rect">
            <a:avLst/>
          </a:prstGeom>
          <a:ln>
            <a:noFill/>
          </a:ln>
          <a:effectLst/>
        </p:spPr>
      </p:pic>
      <p:sp>
        <p:nvSpPr>
          <p:cNvPr id="10" name="Title"/>
          <p:cNvSpPr/>
          <p:nvPr/>
        </p:nvSpPr>
        <p:spPr>
          <a:xfrm>
            <a:off x="914400" y="876300"/>
            <a:ext cx="16459200" cy="685800"/>
          </a:xfrm>
          <a:prstGeom prst="rect">
            <a:avLst/>
          </a:prstGeom>
          <a:noFill/>
          <a:ln>
            <a:noFill/>
          </a:ln>
        </p:spPr>
        <p:txBody>
          <a:bodyPr wrap="square" anchor="b"/>
          <a:lstStyle/>
          <a:p>
            <a:pPr algn="ctr">
              <a:lnSpc>
                <a:spcPts val="5460"/>
              </a:lnSpc>
            </a:pPr>
            <a:r>
              <a:rPr lang="es-ES" sz="4200" b="1" spc="-147" dirty="0">
                <a:solidFill>
                  <a:srgbClr val="000000">
                    <a:alpha val="100000"/>
                  </a:srgbClr>
                </a:solidFill>
                <a:latin typeface="Raleway" panose="00000700000000000000" pitchFamily="2" charset="0"/>
              </a:rPr>
              <a:t>SOLUCIÓN TÉCNICA</a:t>
            </a:r>
          </a:p>
        </p:txBody>
      </p:sp>
      <p:sp>
        <p:nvSpPr>
          <p:cNvPr id="11" name="Subtitle"/>
          <p:cNvSpPr/>
          <p:nvPr/>
        </p:nvSpPr>
        <p:spPr>
          <a:xfrm>
            <a:off x="914400" y="1676400"/>
            <a:ext cx="16459200" cy="457200"/>
          </a:xfrm>
          <a:prstGeom prst="rect">
            <a:avLst/>
          </a:prstGeom>
          <a:noFill/>
          <a:ln>
            <a:noFill/>
          </a:ln>
        </p:spPr>
        <p:txBody>
          <a:bodyPr wrap="square" anchor="t"/>
          <a:lstStyle/>
          <a:p>
            <a:pPr algn="ctr">
              <a:lnSpc>
                <a:spcPts val="2808"/>
              </a:lnSpc>
            </a:pPr>
            <a:r>
              <a:rPr lang="es-ES" sz="1800" spc="-18" dirty="0">
                <a:solidFill>
                  <a:srgbClr val="4D4D4D">
                    <a:alpha val="80000"/>
                  </a:srgbClr>
                </a:solidFill>
                <a:latin typeface="Raleway" panose="00000700000000000000" pitchFamily="2" charset="0"/>
              </a:rPr>
              <a:t>Equipos QKD de variable discreta y cifrado de servicios sobre los tramos de fibra</a:t>
            </a:r>
          </a:p>
        </p:txBody>
      </p:sp>
      <p:sp>
        <p:nvSpPr>
          <p:cNvPr id="20" name="TelCard"/>
          <p:cNvSpPr/>
          <p:nvPr/>
        </p:nvSpPr>
        <p:spPr>
          <a:xfrm>
            <a:off x="457200" y="2743200"/>
            <a:ext cx="8229600" cy="4572000"/>
          </a:xfrm>
          <a:prstGeom prst="roundRect">
            <a:avLst>
              <a:gd name="adj" fmla="val 5000"/>
            </a:avLst>
          </a:prstGeom>
          <a:solidFill>
            <a:srgbClr val="004D5A"/>
          </a:solidFill>
          <a:ln>
            <a:noFill/>
          </a:ln>
          <a:effectLst>
            <a:outerShdw blurRad="292100" dist="139700" dir="2700000" algn="tl" rotWithShape="0">
              <a:srgbClr val="333333">
                <a:alpha val="65000"/>
              </a:srgbClr>
            </a:outerShdw>
          </a:effectLst>
        </p:spPr>
        <p:txBody>
          <a:bodyPr wrap="square" lIns="342900" tIns="342900" rIns="342900" bIns="342900" anchor="t"/>
          <a:lstStyle/>
          <a:p>
            <a:pPr>
              <a:buNone/>
            </a:pPr>
            <a:r>
              <a:rPr lang="es-ES" sz="1600" dirty="0">
                <a:solidFill>
                  <a:srgbClr val="80CBC4"/>
                </a:solidFill>
                <a:latin typeface="Raleway" panose="00000700000000000000" pitchFamily="2" charset="0"/>
              </a:rPr>
              <a:t>EQUIPOS QKD</a:t>
            </a:r>
          </a:p>
          <a:p>
            <a:pPr>
              <a:spcBef>
                <a:spcPts val="600"/>
              </a:spcBef>
              <a:buFont typeface="Arial"/>
              <a:buChar char="•"/>
            </a:pPr>
            <a:r>
              <a:rPr lang="es-ES" sz="1600" dirty="0">
                <a:solidFill>
                  <a:srgbClr val="B2DFDB"/>
                </a:solidFill>
                <a:latin typeface="Raleway" panose="00000700000000000000" pitchFamily="2" charset="0"/>
              </a:rPr>
              <a:t>Equipos DV-QKD certificados (IDQuantique) desplegados por tramo.</a:t>
            </a:r>
          </a:p>
          <a:p>
            <a:pPr>
              <a:spcBef>
                <a:spcPts val="200"/>
              </a:spcBef>
              <a:buFont typeface="Arial"/>
              <a:buChar char="•"/>
            </a:pPr>
            <a:r>
              <a:rPr lang="es-ES" sz="1600" dirty="0">
                <a:solidFill>
                  <a:srgbClr val="B2DFDB"/>
                </a:solidFill>
                <a:latin typeface="Raleway" panose="00000700000000000000" pitchFamily="2" charset="0"/>
              </a:rPr>
              <a:t>Con sistema de gestión de claves (QKMS) integrado.</a:t>
            </a:r>
          </a:p>
        </p:txBody>
      </p:sp>
      <p:sp>
        <p:nvSpPr>
          <p:cNvPr id="22" name="IDQCard"/>
          <p:cNvSpPr/>
          <p:nvPr/>
        </p:nvSpPr>
        <p:spPr>
          <a:xfrm>
            <a:off x="9601200" y="2743200"/>
            <a:ext cx="8229600" cy="4572000"/>
          </a:xfrm>
          <a:prstGeom prst="roundRect">
            <a:avLst>
              <a:gd name="adj" fmla="val 5000"/>
            </a:avLst>
          </a:prstGeom>
          <a:solidFill>
            <a:srgbClr val="E3F2FD"/>
          </a:solidFill>
          <a:ln w="19050">
            <a:solidFill>
              <a:srgbClr val="1565C0"/>
            </a:solidFill>
          </a:ln>
          <a:effectLst>
            <a:outerShdw blurRad="292100" dist="139700" dir="2700000" algn="tl" rotWithShape="0">
              <a:srgbClr val="333333">
                <a:alpha val="65000"/>
              </a:srgbClr>
            </a:outerShdw>
          </a:effectLst>
        </p:spPr>
        <p:txBody>
          <a:bodyPr wrap="square" lIns="342900" tIns="342900" rIns="342900" bIns="342900" anchor="t"/>
          <a:lstStyle/>
          <a:p>
            <a:pPr>
              <a:buNone/>
            </a:pPr>
            <a:r>
              <a:rPr lang="es-ES" sz="1600" dirty="0">
                <a:solidFill>
                  <a:srgbClr val="0D47A1"/>
                </a:solidFill>
                <a:latin typeface="Raleway" panose="00000700000000000000" pitchFamily="2" charset="0"/>
              </a:rPr>
              <a:t>CIFRADO DE SERVICIOS</a:t>
            </a:r>
          </a:p>
          <a:p>
            <a:pPr>
              <a:spcBef>
                <a:spcPts val="400"/>
              </a:spcBef>
              <a:buNone/>
            </a:pPr>
            <a:r>
              <a:rPr lang="es-ES" sz="1600" spc="-18" dirty="0">
                <a:solidFill>
                  <a:srgbClr val="4D4D4D">
                    <a:alpha val="80000"/>
                  </a:srgbClr>
                </a:solidFill>
                <a:latin typeface="Raleway" panose="00000700000000000000" pitchFamily="2" charset="0"/>
              </a:rPr>
              <a:t>Cifrado de los servicios con claves QKD.</a:t>
            </a:r>
          </a:p>
          <a:p>
            <a:pPr>
              <a:spcBef>
                <a:spcPts val="600"/>
              </a:spcBef>
              <a:buFont typeface="Arial"/>
              <a:buChar char="•"/>
            </a:pPr>
            <a:r>
              <a:rPr lang="es-ES" sz="1600" spc="-18" dirty="0">
                <a:solidFill>
                  <a:srgbClr val="4D4D4D">
                    <a:alpha val="80000"/>
                  </a:srgbClr>
                </a:solidFill>
                <a:latin typeface="Raleway" panose="00000700000000000000" pitchFamily="2" charset="0"/>
              </a:rPr>
              <a:t>Criptografía poscuántica (PQC) complementaria.</a:t>
            </a:r>
          </a:p>
          <a:p>
            <a:pPr>
              <a:spcBef>
                <a:spcPts val="200"/>
              </a:spcBef>
              <a:buFont typeface="Arial"/>
              <a:buChar char="•"/>
            </a:pPr>
            <a:r>
              <a:rPr lang="es-ES" sz="1600" spc="-18" dirty="0">
                <a:solidFill>
                  <a:srgbClr val="4D4D4D">
                    <a:alpha val="80000"/>
                  </a:srgbClr>
                </a:solidFill>
                <a:latin typeface="Raleway" panose="00000700000000000000" pitchFamily="2" charset="0"/>
              </a:rPr>
              <a:t>Confidencialidad a largo plazo frente a amenazas cuánticas.</a:t>
            </a:r>
          </a:p>
        </p:txBody>
      </p:sp>
      <p:sp>
        <p:nvSpPr>
          <p:cNvPr id="50" name="SummBar"/>
          <p:cNvSpPr/>
          <p:nvPr/>
        </p:nvSpPr>
        <p:spPr>
          <a:xfrm>
            <a:off x="457200" y="7772400"/>
            <a:ext cx="17373600" cy="914400"/>
          </a:xfrm>
          <a:prstGeom prst="roundRect">
            <a:avLst>
              <a:gd name="adj" fmla="val 16667"/>
            </a:avLst>
          </a:prstGeom>
          <a:gradFill>
            <a:gsLst>
              <a:gs pos="0">
                <a:srgbClr val="004D5A"/>
              </a:gs>
              <a:gs pos="100000">
                <a:srgbClr val="007A87"/>
              </a:gs>
            </a:gsLst>
            <a:lin ang="0" scaled="1"/>
          </a:gradFill>
          <a:ln>
            <a:noFill/>
          </a:ln>
        </p:spPr>
        <p:txBody>
          <a:bodyPr wrap="square" lIns="144000" tIns="0" rIns="144000" bIns="0" anchor="ctr"/>
          <a:lstStyle/>
          <a:p>
            <a:pPr algn="ctr">
              <a:buNone/>
            </a:pPr>
            <a:r>
              <a:rPr lang="es-ES" sz="1800" b="1" dirty="0">
                <a:solidFill>
                  <a:srgbClr val="FFFFFF"/>
                </a:solidFill>
                <a:latin typeface="Raleway" panose="00000700000000000000" pitchFamily="2" charset="0"/>
              </a:rPr>
              <a:t>Equipos DV-QKD por tramo  ·  Cifrado de servicios con claves QKD y PQC</a:t>
            </a:r>
          </a:p>
        </p:txBody>
      </p:sp>
      <p:sp>
        <p:nvSpPr>
          <p:cNvPr id="4" name="FooterJornadas">
            <a:extLst>
              <a:ext uri="{FF2B5EF4-FFF2-40B4-BE49-F238E27FC236}">
                <a16:creationId xmlns:a16="http://schemas.microsoft.com/office/drawing/2014/main" id="{FE9967A5-6A33-4E40-B742-3DE447281403}"/>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3780935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Title 3">
            <a:extLst>
              <a:ext uri="{FF2B5EF4-FFF2-40B4-BE49-F238E27FC236}">
                <a16:creationId xmlns:a16="http://schemas.microsoft.com/office/drawing/2014/main" id="{111B4A49-B930-4A89-A1CD-6CA2B3D95AED}"/>
              </a:ext>
            </a:extLst>
          </p:cNvPr>
          <p:cNvSpPr txBox="1"/>
          <p:nvPr/>
        </p:nvSpPr>
        <p:spPr>
          <a:xfrm>
            <a:off x="914400" y="876300"/>
            <a:ext cx="16492538"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000000">
                    <a:alpha val="100000"/>
                  </a:srgbClr>
                </a:solidFill>
                <a:latin typeface="Raleway" panose="00000700000000000000" pitchFamily="2" charset="0"/>
              </a:rPr>
              <a:t>EQUIPOS QKD EN PRODUCCIÓN</a:t>
            </a:r>
          </a:p>
        </p:txBody>
      </p:sp>
      <p:sp>
        <p:nvSpPr>
          <p:cNvPr id="414" name="SubTitle">
            <a:extLst>
              <a:ext uri="{FF2B5EF4-FFF2-40B4-BE49-F238E27FC236}">
                <a16:creationId xmlns:a16="http://schemas.microsoft.com/office/drawing/2014/main" id="{111B4A49-B930-4A89-A1CD-6CA2B3D95AED}"/>
              </a:ext>
            </a:extLst>
          </p:cNvPr>
          <p:cNvSpPr txBox="1"/>
          <p:nvPr/>
        </p:nvSpPr>
        <p:spPr>
          <a:xfrm>
            <a:off x="914400" y="1676400"/>
            <a:ext cx="16492538" cy="324512"/>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Instalación de los nodos: IDQ </a:t>
            </a:r>
            <a:r>
              <a:rPr lang="en-US" sz="1800" spc="-18" dirty="0" err="1">
                <a:solidFill>
                  <a:srgbClr val="4D4D4D">
                    <a:alpha val="80000"/>
                  </a:srgbClr>
                </a:solidFill>
                <a:latin typeface="Raleway" panose="00000700000000000000" pitchFamily="2" charset="0"/>
              </a:rPr>
              <a:t>Clavis</a:t>
            </a:r>
            <a:r>
              <a:rPr lang="en-US" sz="1800" spc="-18" dirty="0">
                <a:solidFill>
                  <a:srgbClr val="4D4D4D">
                    <a:alpha val="80000"/>
                  </a:srgbClr>
                </a:solidFill>
                <a:latin typeface="Raleway" panose="00000700000000000000" pitchFamily="2" charset="0"/>
              </a:rPr>
              <a:t> XG</a:t>
            </a:r>
          </a:p>
        </p:txBody>
      </p:sp>
      <p:pic>
        <p:nvPicPr>
          <p:cNvPr id="22" name="Imagen 21">
            <a:extLst>
              <a:ext uri="{FF2B5EF4-FFF2-40B4-BE49-F238E27FC236}">
                <a16:creationId xmlns:a16="http://schemas.microsoft.com/office/drawing/2014/main" id="{E7AB00DD-CF6F-4A5F-94A5-49E782F8B45E}"/>
              </a:ext>
            </a:extLst>
          </p:cNvPr>
          <p:cNvPicPr>
            <a:picLocks noChangeAspect="1"/>
          </p:cNvPicPr>
          <p:nvPr/>
        </p:nvPicPr>
        <p:blipFill>
          <a:blip r:embed="rId3"/>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24" name="Imagen 23">
            <a:extLst>
              <a:ext uri="{FF2B5EF4-FFF2-40B4-BE49-F238E27FC236}">
                <a16:creationId xmlns:a16="http://schemas.microsoft.com/office/drawing/2014/main" id="{7765A04C-2680-41DB-8BDC-00716C265F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19" name="FooterJornadas">
            <a:extLst>
              <a:ext uri="{FF2B5EF4-FFF2-40B4-BE49-F238E27FC236}">
                <a16:creationId xmlns:a16="http://schemas.microsoft.com/office/drawing/2014/main" id="{1771D256-7ADC-974D-BCC7-4A914FED0326}"/>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pic>
        <p:nvPicPr>
          <p:cNvPr id="2" name="Imagen 1">
            <a:extLst>
              <a:ext uri="{FF2B5EF4-FFF2-40B4-BE49-F238E27FC236}">
                <a16:creationId xmlns:a16="http://schemas.microsoft.com/office/drawing/2014/main" id="{3DB5E60A-D30B-288B-458F-CBFFCB828250}"/>
              </a:ext>
            </a:extLst>
          </p:cNvPr>
          <p:cNvPicPr>
            <a:picLocks noChangeAspect="1"/>
          </p:cNvPicPr>
          <p:nvPr/>
        </p:nvPicPr>
        <p:blipFill>
          <a:blip r:embed="rId5"/>
          <a:stretch>
            <a:fillRect/>
          </a:stretch>
        </p:blipFill>
        <p:spPr>
          <a:xfrm>
            <a:off x="2743200" y="2603500"/>
            <a:ext cx="4286250" cy="5715000"/>
          </a:xfrm>
          <a:prstGeom prst="rect">
            <a:avLst/>
          </a:prstGeom>
        </p:spPr>
      </p:pic>
      <p:pic>
        <p:nvPicPr>
          <p:cNvPr id="3" name="Imagen 2">
            <a:extLst>
              <a:ext uri="{FF2B5EF4-FFF2-40B4-BE49-F238E27FC236}">
                <a16:creationId xmlns:a16="http://schemas.microsoft.com/office/drawing/2014/main" id="{FB9D3083-B702-E46C-703C-842420277E30}"/>
              </a:ext>
            </a:extLst>
          </p:cNvPr>
          <p:cNvPicPr>
            <a:picLocks noChangeAspect="1"/>
          </p:cNvPicPr>
          <p:nvPr/>
        </p:nvPicPr>
        <p:blipFill>
          <a:blip r:embed="rId6"/>
          <a:stretch>
            <a:fillRect/>
          </a:stretch>
        </p:blipFill>
        <p:spPr>
          <a:xfrm>
            <a:off x="7918450" y="2603500"/>
            <a:ext cx="7620000" cy="5715000"/>
          </a:xfrm>
          <a:prstGeom prst="rect">
            <a:avLst/>
          </a:prstGeom>
        </p:spPr>
      </p:pic>
      <p:sp>
        <p:nvSpPr>
          <p:cNvPr id="4" name="ImgCaption">
            <a:extLst>
              <a:ext uri="{FF2B5EF4-FFF2-40B4-BE49-F238E27FC236}">
                <a16:creationId xmlns:a16="http://schemas.microsoft.com/office/drawing/2014/main" id="{C2C3DE6C-E29F-A54D-993B-1C0CA79E307D}"/>
              </a:ext>
            </a:extLst>
          </p:cNvPr>
          <p:cNvSpPr txBox="1"/>
          <p:nvPr/>
        </p:nvSpPr>
        <p:spPr>
          <a:xfrm>
            <a:off x="2743200" y="8496300"/>
            <a:ext cx="4292600" cy="304800"/>
          </a:xfrm>
          <a:prstGeom prst="rect">
            <a:avLst/>
          </a:prstGeom>
          <a:noFill/>
        </p:spPr>
        <p:txBody>
          <a:bodyPr vertOverflow="overflow" vert="horz" wrap="square" rtlCol="0" anchor="t" anchorCtr="0">
            <a:noAutofit/>
          </a:bodyPr>
          <a:lstStyle/>
          <a:p>
            <a:pPr algn="ctr"/>
            <a:r>
              <a:rPr lang="es-ES" sz="1400" i="1" dirty="0">
                <a:solidFill>
                  <a:srgbClr val="5A6A72"/>
                </a:solidFill>
              </a:rPr>
              <a:t>Nodo con plataforma óptica ADVA y conmutación (</a:t>
            </a:r>
            <a:r>
              <a:rPr lang="es-ES" sz="1400" i="1" dirty="0" err="1">
                <a:solidFill>
                  <a:srgbClr val="5A6A72"/>
                </a:solidFill>
              </a:rPr>
              <a:t>RedCAYLE</a:t>
            </a:r>
            <a:r>
              <a:rPr lang="es-ES" sz="1400" i="1" dirty="0">
                <a:solidFill>
                  <a:srgbClr val="5A6A72"/>
                </a:solidFill>
              </a:rPr>
              <a:t>/SCAYLE)</a:t>
            </a:r>
          </a:p>
        </p:txBody>
      </p:sp>
      <p:sp>
        <p:nvSpPr>
          <p:cNvPr id="5" name="ImgCaption">
            <a:extLst>
              <a:ext uri="{FF2B5EF4-FFF2-40B4-BE49-F238E27FC236}">
                <a16:creationId xmlns:a16="http://schemas.microsoft.com/office/drawing/2014/main" id="{84C74AD4-F304-DC47-B7BA-AAB162613C46}"/>
              </a:ext>
            </a:extLst>
          </p:cNvPr>
          <p:cNvSpPr txBox="1"/>
          <p:nvPr/>
        </p:nvSpPr>
        <p:spPr>
          <a:xfrm>
            <a:off x="7924800" y="8496300"/>
            <a:ext cx="7620000" cy="304800"/>
          </a:xfrm>
          <a:prstGeom prst="rect">
            <a:avLst/>
          </a:prstGeom>
          <a:noFill/>
        </p:spPr>
        <p:txBody>
          <a:bodyPr vertOverflow="overflow" vert="horz" wrap="square" rtlCol="0" anchor="t" anchorCtr="0">
            <a:noAutofit/>
          </a:bodyPr>
          <a:lstStyle/>
          <a:p>
            <a:pPr algn="ctr"/>
            <a:r>
              <a:rPr lang="es-ES" sz="1400" i="1" dirty="0">
                <a:solidFill>
                  <a:srgbClr val="5A6A72"/>
                </a:solidFill>
              </a:rPr>
              <a:t>Equipos QKD IDQ </a:t>
            </a:r>
            <a:r>
              <a:rPr lang="es-ES" sz="1400" i="1" dirty="0" err="1">
                <a:solidFill>
                  <a:srgbClr val="5A6A72"/>
                </a:solidFill>
              </a:rPr>
              <a:t>Clavis</a:t>
            </a:r>
            <a:r>
              <a:rPr lang="es-ES" sz="1400" i="1" dirty="0">
                <a:solidFill>
                  <a:srgbClr val="5A6A72"/>
                </a:solidFill>
              </a:rPr>
              <a:t> XG con conmutación y WDM</a:t>
            </a:r>
          </a:p>
        </p:txBody>
      </p:sp>
    </p:spTree>
    <p:extLst>
      <p:ext uri="{BB962C8B-B14F-4D97-AF65-F5344CB8AC3E}">
        <p14:creationId xmlns:p14="http://schemas.microsoft.com/office/powerpoint/2010/main" val="2989691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Title 3">
            <a:extLst>
              <a:ext uri="{FF2B5EF4-FFF2-40B4-BE49-F238E27FC236}">
                <a16:creationId xmlns:a16="http://schemas.microsoft.com/office/drawing/2014/main" id="{111B4A49-B930-4A89-A1CD-6CA2B3D95AED}"/>
              </a:ext>
            </a:extLst>
          </p:cNvPr>
          <p:cNvSpPr txBox="1"/>
          <p:nvPr/>
        </p:nvSpPr>
        <p:spPr>
          <a:xfrm>
            <a:off x="914400" y="876300"/>
            <a:ext cx="16492538"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000000">
                    <a:alpha val="100000"/>
                  </a:srgbClr>
                </a:solidFill>
                <a:latin typeface="Raleway" panose="00000700000000000000" pitchFamily="2" charset="0"/>
              </a:rPr>
              <a:t>SERVICIO DE EMULACIÓN CUÁNTICA</a:t>
            </a:r>
          </a:p>
        </p:txBody>
      </p:sp>
      <p:sp>
        <p:nvSpPr>
          <p:cNvPr id="414" name="SubTitle">
            <a:extLst>
              <a:ext uri="{FF2B5EF4-FFF2-40B4-BE49-F238E27FC236}">
                <a16:creationId xmlns:a16="http://schemas.microsoft.com/office/drawing/2014/main" id="{111B4A49-B930-4A89-A1CD-6CA2B3D95AED}"/>
              </a:ext>
            </a:extLst>
          </p:cNvPr>
          <p:cNvSpPr txBox="1"/>
          <p:nvPr/>
        </p:nvSpPr>
        <p:spPr>
          <a:xfrm>
            <a:off x="914400" y="1800036"/>
            <a:ext cx="16492538" cy="683585"/>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Emulación cuántica integrada en el clúster de supercomputación Caléndula (SCAYLE) para probar y optimizar algoritmos antes de ejecutarlos en hardware cuántico real.</a:t>
            </a:r>
          </a:p>
        </p:txBody>
      </p:sp>
      <p:pic>
        <p:nvPicPr>
          <p:cNvPr id="22" name="Imagen 21">
            <a:extLst>
              <a:ext uri="{FF2B5EF4-FFF2-40B4-BE49-F238E27FC236}">
                <a16:creationId xmlns:a16="http://schemas.microsoft.com/office/drawing/2014/main" id="{E7AB00DD-CF6F-4A5F-94A5-49E782F8B45E}"/>
              </a:ext>
            </a:extLst>
          </p:cNvPr>
          <p:cNvPicPr>
            <a:picLocks noChangeAspect="1"/>
          </p:cNvPicPr>
          <p:nvPr/>
        </p:nvPicPr>
        <p:blipFill>
          <a:blip r:embed="rId3"/>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24" name="Imagen 23">
            <a:extLst>
              <a:ext uri="{FF2B5EF4-FFF2-40B4-BE49-F238E27FC236}">
                <a16:creationId xmlns:a16="http://schemas.microsoft.com/office/drawing/2014/main" id="{7765A04C-2680-41DB-8BDC-00716C265F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Rectángulo redondeado 1">
            <a:extLst>
              <a:ext uri="{FF2B5EF4-FFF2-40B4-BE49-F238E27FC236}">
                <a16:creationId xmlns:a16="http://schemas.microsoft.com/office/drawing/2014/main" id="{8734FF3F-A426-8E44-AA02-0FC36C726844}"/>
              </a:ext>
            </a:extLst>
          </p:cNvPr>
          <p:cNvSpPr/>
          <p:nvPr/>
        </p:nvSpPr>
        <p:spPr>
          <a:xfrm>
            <a:off x="1524000" y="2603500"/>
            <a:ext cx="7112000" cy="3175000"/>
          </a:xfrm>
          <a:prstGeom prst="roundRect">
            <a:avLst/>
          </a:prstGeom>
          <a:solidFill>
            <a:srgbClr val="F1F5F6"/>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3" name="Rectángulo 2">
            <a:extLst>
              <a:ext uri="{FF2B5EF4-FFF2-40B4-BE49-F238E27FC236}">
                <a16:creationId xmlns:a16="http://schemas.microsoft.com/office/drawing/2014/main" id="{BE4CB9DE-8C08-5342-BF19-0352A21FC4DD}"/>
              </a:ext>
            </a:extLst>
          </p:cNvPr>
          <p:cNvSpPr/>
          <p:nvPr/>
        </p:nvSpPr>
        <p:spPr>
          <a:xfrm>
            <a:off x="1524000" y="2603500"/>
            <a:ext cx="7112000" cy="762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4" name="CuadroTexto 3">
            <a:extLst>
              <a:ext uri="{FF2B5EF4-FFF2-40B4-BE49-F238E27FC236}">
                <a16:creationId xmlns:a16="http://schemas.microsoft.com/office/drawing/2014/main" id="{992CC8C3-6176-F94B-A5BC-985B2A81426E}"/>
              </a:ext>
            </a:extLst>
          </p:cNvPr>
          <p:cNvSpPr txBox="1"/>
          <p:nvPr/>
        </p:nvSpPr>
        <p:spPr>
          <a:xfrm>
            <a:off x="1778000" y="2882900"/>
            <a:ext cx="6604000" cy="1778000"/>
          </a:xfrm>
          <a:prstGeom prst="rect">
            <a:avLst/>
          </a:prstGeom>
          <a:noFill/>
          <a:ln>
            <a:noFill/>
          </a:ln>
        </p:spPr>
        <p:txBody>
          <a:bodyPr vertOverflow="overflow" vert="horz" wrap="none" rtlCol="0" anchor="ctr" anchorCtr="0">
            <a:noAutofit/>
          </a:bodyPr>
          <a:lstStyle/>
          <a:p>
            <a:pPr algn="l"/>
            <a:r>
              <a:rPr lang="es-ES" sz="12000" b="1">
                <a:solidFill>
                  <a:srgbClr val="2E8C9E"/>
                </a:solidFill>
              </a:rPr>
              <a:t>33</a:t>
            </a:r>
          </a:p>
        </p:txBody>
      </p:sp>
      <p:sp>
        <p:nvSpPr>
          <p:cNvPr id="5" name="CuadroTexto 4">
            <a:extLst>
              <a:ext uri="{FF2B5EF4-FFF2-40B4-BE49-F238E27FC236}">
                <a16:creationId xmlns:a16="http://schemas.microsoft.com/office/drawing/2014/main" id="{6A38CF34-F50D-664D-8692-176F3837BB31}"/>
              </a:ext>
            </a:extLst>
          </p:cNvPr>
          <p:cNvSpPr txBox="1"/>
          <p:nvPr/>
        </p:nvSpPr>
        <p:spPr>
          <a:xfrm>
            <a:off x="1778000" y="4610100"/>
            <a:ext cx="6604000" cy="457200"/>
          </a:xfrm>
          <a:prstGeom prst="rect">
            <a:avLst/>
          </a:prstGeom>
          <a:noFill/>
          <a:ln>
            <a:noFill/>
          </a:ln>
        </p:spPr>
        <p:txBody>
          <a:bodyPr vertOverflow="overflow" vert="horz" wrap="square" rtlCol="0" anchor="t">
            <a:spAutoFit/>
          </a:bodyPr>
          <a:lstStyle/>
          <a:p>
            <a:pPr algn="l"/>
            <a:r>
              <a:rPr lang="es-ES" sz="2800" b="1">
                <a:solidFill>
                  <a:srgbClr val="15303F"/>
                </a:solidFill>
              </a:rPr>
              <a:t>qubits</a:t>
            </a:r>
          </a:p>
        </p:txBody>
      </p:sp>
      <p:sp>
        <p:nvSpPr>
          <p:cNvPr id="6" name="CuadroTexto 5">
            <a:extLst>
              <a:ext uri="{FF2B5EF4-FFF2-40B4-BE49-F238E27FC236}">
                <a16:creationId xmlns:a16="http://schemas.microsoft.com/office/drawing/2014/main" id="{0C7F2CC5-BD0F-7044-A086-9FDA4F0F88D9}"/>
              </a:ext>
            </a:extLst>
          </p:cNvPr>
          <p:cNvSpPr txBox="1"/>
          <p:nvPr/>
        </p:nvSpPr>
        <p:spPr>
          <a:xfrm>
            <a:off x="1828800" y="5118100"/>
            <a:ext cx="6502400" cy="338554"/>
          </a:xfrm>
          <a:prstGeom prst="rect">
            <a:avLst/>
          </a:prstGeom>
          <a:noFill/>
          <a:ln>
            <a:noFill/>
          </a:ln>
        </p:spPr>
        <p:txBody>
          <a:bodyPr vertOverflow="overflow" vert="horz" wrap="square" rtlCol="0" anchor="t">
            <a:spAutoFit/>
          </a:bodyPr>
          <a:lstStyle/>
          <a:p>
            <a:pPr algn="l"/>
            <a:r>
              <a:rPr lang="es-ES" sz="1600">
                <a:solidFill>
                  <a:srgbClr val="46565F"/>
                </a:solidFill>
              </a:rPr>
              <a:t>Fujitsu FX700 · 8 nodos × 48 núcleos · simulación digital</a:t>
            </a:r>
          </a:p>
        </p:txBody>
      </p:sp>
      <p:sp>
        <p:nvSpPr>
          <p:cNvPr id="7" name="Rectángulo redondeado 6">
            <a:extLst>
              <a:ext uri="{FF2B5EF4-FFF2-40B4-BE49-F238E27FC236}">
                <a16:creationId xmlns:a16="http://schemas.microsoft.com/office/drawing/2014/main" id="{A24F5B6F-EA5A-B84A-B54B-204448747AFB}"/>
              </a:ext>
            </a:extLst>
          </p:cNvPr>
          <p:cNvSpPr/>
          <p:nvPr/>
        </p:nvSpPr>
        <p:spPr>
          <a:xfrm>
            <a:off x="9652000" y="2603500"/>
            <a:ext cx="7112000" cy="3175000"/>
          </a:xfrm>
          <a:prstGeom prst="roundRect">
            <a:avLst/>
          </a:prstGeom>
          <a:solidFill>
            <a:srgbClr val="F1F5F6"/>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8" name="Rectángulo 7">
            <a:extLst>
              <a:ext uri="{FF2B5EF4-FFF2-40B4-BE49-F238E27FC236}">
                <a16:creationId xmlns:a16="http://schemas.microsoft.com/office/drawing/2014/main" id="{1C7CC1EB-7D08-F742-9C53-A021832CFCEF}"/>
              </a:ext>
            </a:extLst>
          </p:cNvPr>
          <p:cNvSpPr/>
          <p:nvPr/>
        </p:nvSpPr>
        <p:spPr>
          <a:xfrm>
            <a:off x="9652000" y="2603500"/>
            <a:ext cx="7112000" cy="762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9" name="CuadroTexto 8">
            <a:extLst>
              <a:ext uri="{FF2B5EF4-FFF2-40B4-BE49-F238E27FC236}">
                <a16:creationId xmlns:a16="http://schemas.microsoft.com/office/drawing/2014/main" id="{5A3CEC20-4C31-654F-8F22-0F2A3960308F}"/>
              </a:ext>
            </a:extLst>
          </p:cNvPr>
          <p:cNvSpPr txBox="1"/>
          <p:nvPr/>
        </p:nvSpPr>
        <p:spPr>
          <a:xfrm>
            <a:off x="9906000" y="2882900"/>
            <a:ext cx="6604000" cy="1778000"/>
          </a:xfrm>
          <a:prstGeom prst="rect">
            <a:avLst/>
          </a:prstGeom>
          <a:noFill/>
          <a:ln>
            <a:noFill/>
          </a:ln>
        </p:spPr>
        <p:txBody>
          <a:bodyPr vertOverflow="overflow" vert="horz" wrap="none" rtlCol="0" anchor="ctr" anchorCtr="0">
            <a:noAutofit/>
          </a:bodyPr>
          <a:lstStyle/>
          <a:p>
            <a:pPr algn="l"/>
            <a:r>
              <a:rPr lang="es-ES" sz="12000" b="1">
                <a:solidFill>
                  <a:srgbClr val="2E8C9E"/>
                </a:solidFill>
              </a:rPr>
              <a:t>30</a:t>
            </a:r>
          </a:p>
        </p:txBody>
      </p:sp>
      <p:sp>
        <p:nvSpPr>
          <p:cNvPr id="10" name="CuadroTexto 9">
            <a:extLst>
              <a:ext uri="{FF2B5EF4-FFF2-40B4-BE49-F238E27FC236}">
                <a16:creationId xmlns:a16="http://schemas.microsoft.com/office/drawing/2014/main" id="{410575C2-741C-5146-9A04-3DC846DC1302}"/>
              </a:ext>
            </a:extLst>
          </p:cNvPr>
          <p:cNvSpPr txBox="1"/>
          <p:nvPr/>
        </p:nvSpPr>
        <p:spPr>
          <a:xfrm>
            <a:off x="9906000" y="4610100"/>
            <a:ext cx="6604000" cy="457200"/>
          </a:xfrm>
          <a:prstGeom prst="rect">
            <a:avLst/>
          </a:prstGeom>
          <a:noFill/>
          <a:ln>
            <a:noFill/>
          </a:ln>
        </p:spPr>
        <p:txBody>
          <a:bodyPr vertOverflow="overflow" vert="horz" wrap="square" rtlCol="0" anchor="t">
            <a:spAutoFit/>
          </a:bodyPr>
          <a:lstStyle/>
          <a:p>
            <a:pPr algn="l"/>
            <a:r>
              <a:rPr lang="es-ES" sz="2800" b="1">
                <a:solidFill>
                  <a:srgbClr val="15303F"/>
                </a:solidFill>
              </a:rPr>
              <a:t>qubits</a:t>
            </a:r>
          </a:p>
        </p:txBody>
      </p:sp>
      <p:sp>
        <p:nvSpPr>
          <p:cNvPr id="11" name="CuadroTexto 10">
            <a:extLst>
              <a:ext uri="{FF2B5EF4-FFF2-40B4-BE49-F238E27FC236}">
                <a16:creationId xmlns:a16="http://schemas.microsoft.com/office/drawing/2014/main" id="{0D0B8438-66A3-9545-BD7D-73EB1E7AFB25}"/>
              </a:ext>
            </a:extLst>
          </p:cNvPr>
          <p:cNvSpPr txBox="1"/>
          <p:nvPr/>
        </p:nvSpPr>
        <p:spPr>
          <a:xfrm>
            <a:off x="9956800" y="5118100"/>
            <a:ext cx="6502400" cy="338554"/>
          </a:xfrm>
          <a:prstGeom prst="rect">
            <a:avLst/>
          </a:prstGeom>
          <a:noFill/>
          <a:ln>
            <a:noFill/>
          </a:ln>
        </p:spPr>
        <p:txBody>
          <a:bodyPr vertOverflow="overflow" vert="horz" wrap="square" rtlCol="0" anchor="t">
            <a:spAutoFit/>
          </a:bodyPr>
          <a:lstStyle/>
          <a:p>
            <a:pPr algn="l"/>
            <a:r>
              <a:rPr lang="es-ES" sz="1600">
                <a:solidFill>
                  <a:srgbClr val="46565F"/>
                </a:solidFill>
              </a:rPr>
              <a:t>Eviden Qaptiva 802 · Xeon Platinum, 2 TB · digital, analógico y annealing</a:t>
            </a:r>
          </a:p>
        </p:txBody>
      </p:sp>
      <p:sp>
        <p:nvSpPr>
          <p:cNvPr id="12" name="Rectángulo redondeado 11">
            <a:extLst>
              <a:ext uri="{FF2B5EF4-FFF2-40B4-BE49-F238E27FC236}">
                <a16:creationId xmlns:a16="http://schemas.microsoft.com/office/drawing/2014/main" id="{757C1C42-4FD3-C74C-B65D-FBBE697AD4FB}"/>
              </a:ext>
            </a:extLst>
          </p:cNvPr>
          <p:cNvSpPr/>
          <p:nvPr/>
        </p:nvSpPr>
        <p:spPr>
          <a:xfrm>
            <a:off x="1524000" y="6248400"/>
            <a:ext cx="7112000" cy="1905000"/>
          </a:xfrm>
          <a:prstGeom prst="roundRect">
            <a:avLst/>
          </a:prstGeom>
          <a:solidFill>
            <a:srgbClr val="FFFFFF"/>
          </a:solidFill>
          <a:ln w="12700" cap="flat" cmpd="sng" algn="ctr">
            <a:solidFill>
              <a:srgbClr val="2E8C9E"/>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13" name="Rectángulo 12">
            <a:extLst>
              <a:ext uri="{FF2B5EF4-FFF2-40B4-BE49-F238E27FC236}">
                <a16:creationId xmlns:a16="http://schemas.microsoft.com/office/drawing/2014/main" id="{28CEF81F-2A35-7949-AAA8-62B4A830659D}"/>
              </a:ext>
            </a:extLst>
          </p:cNvPr>
          <p:cNvSpPr/>
          <p:nvPr/>
        </p:nvSpPr>
        <p:spPr>
          <a:xfrm>
            <a:off x="1524000" y="6248400"/>
            <a:ext cx="88900" cy="19050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14" name="CuadroTexto 13">
            <a:extLst>
              <a:ext uri="{FF2B5EF4-FFF2-40B4-BE49-F238E27FC236}">
                <a16:creationId xmlns:a16="http://schemas.microsoft.com/office/drawing/2014/main" id="{D36E130F-8C3C-2345-9D99-EB2DE80E86D9}"/>
              </a:ext>
            </a:extLst>
          </p:cNvPr>
          <p:cNvSpPr txBox="1"/>
          <p:nvPr/>
        </p:nvSpPr>
        <p:spPr>
          <a:xfrm>
            <a:off x="1879600" y="6502400"/>
            <a:ext cx="6400800" cy="431800"/>
          </a:xfrm>
          <a:prstGeom prst="rect">
            <a:avLst/>
          </a:prstGeom>
          <a:noFill/>
          <a:ln>
            <a:noFill/>
          </a:ln>
        </p:spPr>
        <p:txBody>
          <a:bodyPr vertOverflow="overflow" vert="horz" wrap="square" rtlCol="0" anchor="t">
            <a:spAutoFit/>
          </a:bodyPr>
          <a:lstStyle/>
          <a:p>
            <a:pPr algn="l"/>
            <a:r>
              <a:rPr lang="es-ES" sz="2000" b="1">
                <a:solidFill>
                  <a:srgbClr val="15303F"/>
                </a:solidFill>
              </a:rPr>
              <a:t>Flexibilidad tecnológica</a:t>
            </a:r>
          </a:p>
        </p:txBody>
      </p:sp>
      <p:sp>
        <p:nvSpPr>
          <p:cNvPr id="15" name="CuadroTexto 14">
            <a:extLst>
              <a:ext uri="{FF2B5EF4-FFF2-40B4-BE49-F238E27FC236}">
                <a16:creationId xmlns:a16="http://schemas.microsoft.com/office/drawing/2014/main" id="{9AE89107-D0D5-7E4D-A31D-8E499E4D02E9}"/>
              </a:ext>
            </a:extLst>
          </p:cNvPr>
          <p:cNvSpPr txBox="1"/>
          <p:nvPr/>
        </p:nvSpPr>
        <p:spPr>
          <a:xfrm>
            <a:off x="1879600" y="7010400"/>
            <a:ext cx="6400800" cy="1016000"/>
          </a:xfrm>
          <a:prstGeom prst="rect">
            <a:avLst/>
          </a:prstGeom>
          <a:noFill/>
          <a:ln>
            <a:noFill/>
          </a:ln>
        </p:spPr>
        <p:txBody>
          <a:bodyPr vertOverflow="overflow" vert="horz" wrap="square" rtlCol="0" anchor="t">
            <a:spAutoFit/>
          </a:bodyPr>
          <a:lstStyle/>
          <a:p>
            <a:pPr algn="l"/>
            <a:r>
              <a:rPr lang="es-ES" sz="1550">
                <a:solidFill>
                  <a:srgbClr val="46565F"/>
                </a:solidFill>
              </a:rPr>
              <a:t>Soporte de múltiples entornos de desarrollo y paradigmas de programación cuántica para distintos casos de uso.</a:t>
            </a:r>
          </a:p>
        </p:txBody>
      </p:sp>
      <p:sp>
        <p:nvSpPr>
          <p:cNvPr id="16" name="Rectángulo redondeado 15">
            <a:extLst>
              <a:ext uri="{FF2B5EF4-FFF2-40B4-BE49-F238E27FC236}">
                <a16:creationId xmlns:a16="http://schemas.microsoft.com/office/drawing/2014/main" id="{CC4CFD13-999B-FA4F-ABD0-8170A5DDFAC7}"/>
              </a:ext>
            </a:extLst>
          </p:cNvPr>
          <p:cNvSpPr/>
          <p:nvPr/>
        </p:nvSpPr>
        <p:spPr>
          <a:xfrm>
            <a:off x="9652000" y="6248400"/>
            <a:ext cx="7112000" cy="1905000"/>
          </a:xfrm>
          <a:prstGeom prst="roundRect">
            <a:avLst/>
          </a:prstGeom>
          <a:solidFill>
            <a:srgbClr val="FFFFFF"/>
          </a:solidFill>
          <a:ln w="12700" cap="flat" cmpd="sng" algn="ctr">
            <a:solidFill>
              <a:srgbClr val="2E8C9E"/>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17" name="Rectángulo 16">
            <a:extLst>
              <a:ext uri="{FF2B5EF4-FFF2-40B4-BE49-F238E27FC236}">
                <a16:creationId xmlns:a16="http://schemas.microsoft.com/office/drawing/2014/main" id="{A7558BEA-D8F0-DD49-8FF4-667B6E71BF31}"/>
              </a:ext>
            </a:extLst>
          </p:cNvPr>
          <p:cNvSpPr/>
          <p:nvPr/>
        </p:nvSpPr>
        <p:spPr>
          <a:xfrm>
            <a:off x="9652000" y="6248400"/>
            <a:ext cx="88900" cy="19050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18" name="CuadroTexto 17">
            <a:extLst>
              <a:ext uri="{FF2B5EF4-FFF2-40B4-BE49-F238E27FC236}">
                <a16:creationId xmlns:a16="http://schemas.microsoft.com/office/drawing/2014/main" id="{B10E3BB6-36F4-904C-9C76-6368B13A51F5}"/>
              </a:ext>
            </a:extLst>
          </p:cNvPr>
          <p:cNvSpPr txBox="1"/>
          <p:nvPr/>
        </p:nvSpPr>
        <p:spPr>
          <a:xfrm>
            <a:off x="10007600" y="6502400"/>
            <a:ext cx="6400800" cy="431800"/>
          </a:xfrm>
          <a:prstGeom prst="rect">
            <a:avLst/>
          </a:prstGeom>
          <a:noFill/>
          <a:ln>
            <a:noFill/>
          </a:ln>
        </p:spPr>
        <p:txBody>
          <a:bodyPr vertOverflow="overflow" vert="horz" wrap="square" rtlCol="0" anchor="t">
            <a:spAutoFit/>
          </a:bodyPr>
          <a:lstStyle/>
          <a:p>
            <a:pPr algn="l"/>
            <a:r>
              <a:rPr lang="es-ES" sz="2000" b="1">
                <a:solidFill>
                  <a:srgbClr val="15303F"/>
                </a:solidFill>
              </a:rPr>
              <a:t>Casos de uso</a:t>
            </a:r>
          </a:p>
        </p:txBody>
      </p:sp>
      <p:sp>
        <p:nvSpPr>
          <p:cNvPr id="19" name="CuadroTexto 18">
            <a:extLst>
              <a:ext uri="{FF2B5EF4-FFF2-40B4-BE49-F238E27FC236}">
                <a16:creationId xmlns:a16="http://schemas.microsoft.com/office/drawing/2014/main" id="{DA3AA5A1-C4D0-554B-A7EA-3ADAE6A092EB}"/>
              </a:ext>
            </a:extLst>
          </p:cNvPr>
          <p:cNvSpPr txBox="1"/>
          <p:nvPr/>
        </p:nvSpPr>
        <p:spPr>
          <a:xfrm>
            <a:off x="10007600" y="7010400"/>
            <a:ext cx="6400800" cy="1016000"/>
          </a:xfrm>
          <a:prstGeom prst="rect">
            <a:avLst/>
          </a:prstGeom>
          <a:noFill/>
          <a:ln>
            <a:noFill/>
          </a:ln>
        </p:spPr>
        <p:txBody>
          <a:bodyPr vertOverflow="overflow" vert="horz" wrap="square" rtlCol="0" anchor="t">
            <a:spAutoFit/>
          </a:bodyPr>
          <a:lstStyle/>
          <a:p>
            <a:pPr algn="l"/>
            <a:r>
              <a:rPr lang="es-ES" sz="1550">
                <a:solidFill>
                  <a:srgbClr val="46565F"/>
                </a:solidFill>
              </a:rPr>
              <a:t>Optimización, física estadística y aprendizaje automático cuántico, antes de ejecutar en hardware cuántico real.</a:t>
            </a:r>
          </a:p>
        </p:txBody>
      </p:sp>
      <p:sp>
        <p:nvSpPr>
          <p:cNvPr id="20" name="FooterJornadas">
            <a:extLst>
              <a:ext uri="{FF2B5EF4-FFF2-40B4-BE49-F238E27FC236}">
                <a16:creationId xmlns:a16="http://schemas.microsoft.com/office/drawing/2014/main" id="{1F2D3F17-58D8-7548-AFE6-A29CC863B8EE}"/>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1423530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pied Picture 2">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3" name="Copied Picture 3">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983" y="385531"/>
            <a:ext cx="1009791" cy="1009791"/>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914400" y="876300"/>
            <a:ext cx="16459200" cy="685800"/>
          </a:xfrm>
          <a:prstGeom prst="rect">
            <a:avLst/>
          </a:prstGeom>
          <a:noFill/>
          <a:ln>
            <a:noFill/>
          </a:ln>
        </p:spPr>
        <p:txBody>
          <a:bodyPr wrap="square" anchor="b"/>
          <a:lstStyle/>
          <a:p>
            <a:pPr algn="ctr">
              <a:lnSpc>
                <a:spcPts val="5460"/>
              </a:lnSpc>
            </a:pPr>
            <a:r>
              <a:rPr lang="es-ES" sz="4200" b="1" spc="-147" dirty="0">
                <a:solidFill>
                  <a:srgbClr val="000000">
                    <a:alpha val="100000"/>
                  </a:srgbClr>
                </a:solidFill>
                <a:latin typeface="Raleway" panose="00000700000000000000" pitchFamily="2" charset="0"/>
              </a:rPr>
              <a:t>LECCIONES APRENDIDAS</a:t>
            </a:r>
          </a:p>
        </p:txBody>
      </p:sp>
      <p:sp>
        <p:nvSpPr>
          <p:cNvPr id="11" name="Subtitle"/>
          <p:cNvSpPr/>
          <p:nvPr/>
        </p:nvSpPr>
        <p:spPr>
          <a:xfrm>
            <a:off x="914400" y="1676400"/>
            <a:ext cx="16459200" cy="457200"/>
          </a:xfrm>
          <a:prstGeom prst="rect">
            <a:avLst/>
          </a:prstGeom>
          <a:noFill/>
          <a:ln>
            <a:noFill/>
          </a:ln>
        </p:spPr>
        <p:txBody>
          <a:bodyPr wrap="square" anchor="t"/>
          <a:lstStyle/>
          <a:p>
            <a:pPr algn="ctr">
              <a:lnSpc>
                <a:spcPts val="2808"/>
              </a:lnSpc>
            </a:pPr>
            <a:r>
              <a:rPr lang="es-ES" sz="1800" spc="-18" dirty="0">
                <a:solidFill>
                  <a:srgbClr val="4D4D4D">
                    <a:alpha val="80000"/>
                  </a:srgbClr>
                </a:solidFill>
                <a:latin typeface="Raleway" panose="00000700000000000000" pitchFamily="2" charset="0"/>
              </a:rPr>
              <a:t>Lo que puede aprovechar otra institución que afronte el salto a producción</a:t>
            </a:r>
          </a:p>
        </p:txBody>
      </p:sp>
      <p:sp>
        <p:nvSpPr>
          <p:cNvPr id="20" name="Req01"/>
          <p:cNvSpPr/>
          <p:nvPr/>
        </p:nvSpPr>
        <p:spPr>
          <a:xfrm>
            <a:off x="914400" y="2540000"/>
            <a:ext cx="16459200" cy="1422400"/>
          </a:xfrm>
          <a:prstGeom prst="roundRect">
            <a:avLst>
              <a:gd name="adj" fmla="val 5000"/>
            </a:avLst>
          </a:prstGeom>
          <a:solidFill>
            <a:srgbClr val="FBEADF"/>
          </a:solidFill>
          <a:ln w="19050">
            <a:solidFill>
              <a:srgbClr val="E65100"/>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E65100"/>
                </a:solidFill>
                <a:latin typeface="Raleway" panose="00000700000000000000" pitchFamily="2" charset="0"/>
              </a:rPr>
              <a:t>01</a:t>
            </a:r>
          </a:p>
          <a:p>
            <a:pPr>
              <a:spcBef>
                <a:spcPts val="300"/>
              </a:spcBef>
              <a:buNone/>
            </a:pPr>
            <a:r>
              <a:rPr lang="es-ES" sz="2100" b="1" spc="-74" dirty="0">
                <a:solidFill>
                  <a:srgbClr val="000000">
                    <a:alpha val="100000"/>
                  </a:srgbClr>
                </a:solidFill>
                <a:latin typeface="Raleway" panose="00000700000000000000" pitchFamily="2" charset="0"/>
              </a:rPr>
              <a:t>Planificar la fibra desde el día uno</a:t>
            </a:r>
          </a:p>
          <a:p>
            <a:pPr>
              <a:spcBef>
                <a:spcPts val="400"/>
              </a:spcBef>
              <a:buNone/>
            </a:pPr>
            <a:r>
              <a:rPr lang="es-ES" sz="1600" spc="-18" dirty="0">
                <a:solidFill>
                  <a:srgbClr val="4D4D4D">
                    <a:alpha val="80000"/>
                  </a:srgbClr>
                </a:solidFill>
                <a:latin typeface="Raleway" panose="00000700000000000000" pitchFamily="2" charset="0"/>
              </a:rPr>
              <a:t>La fibra oscura dedicada (G.652.D, canal cuántico sin DWDM) marca plazos y costes: asegura el IRU y la coordinación con operadores antes que el equipamiento QKD.</a:t>
            </a:r>
          </a:p>
        </p:txBody>
      </p:sp>
      <p:sp>
        <p:nvSpPr>
          <p:cNvPr id="22" name="Req02"/>
          <p:cNvSpPr/>
          <p:nvPr/>
        </p:nvSpPr>
        <p:spPr>
          <a:xfrm>
            <a:off x="914400" y="4140200"/>
            <a:ext cx="16459200" cy="1422400"/>
          </a:xfrm>
          <a:prstGeom prst="roundRect">
            <a:avLst>
              <a:gd name="adj" fmla="val 5000"/>
            </a:avLst>
          </a:prstGeom>
          <a:solidFill>
            <a:srgbClr val="F7E5E5"/>
          </a:solidFill>
          <a:ln w="19050">
            <a:solidFill>
              <a:srgbClr val="C62828"/>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C62828"/>
                </a:solidFill>
                <a:latin typeface="Raleway" panose="00000700000000000000" pitchFamily="2" charset="0"/>
              </a:rPr>
              <a:t>02</a:t>
            </a:r>
          </a:p>
          <a:p>
            <a:pPr>
              <a:spcBef>
                <a:spcPts val="300"/>
              </a:spcBef>
              <a:buNone/>
            </a:pPr>
            <a:r>
              <a:rPr lang="es-ES" sz="2100" b="1" spc="-74" dirty="0">
                <a:solidFill>
                  <a:srgbClr val="000000">
                    <a:alpha val="100000"/>
                  </a:srgbClr>
                </a:solidFill>
                <a:latin typeface="Raleway" panose="00000700000000000000" pitchFamily="2" charset="0"/>
              </a:rPr>
              <a:t>Simular antes de desplegar</a:t>
            </a:r>
          </a:p>
          <a:p>
            <a:pPr>
              <a:spcBef>
                <a:spcPts val="400"/>
              </a:spcBef>
              <a:buNone/>
            </a:pPr>
            <a:r>
              <a:rPr lang="es-ES" sz="1600" spc="-18" dirty="0">
                <a:solidFill>
                  <a:srgbClr val="4D4D4D">
                    <a:alpha val="80000"/>
                  </a:srgbClr>
                </a:solidFill>
                <a:latin typeface="Raleway" panose="00000700000000000000" pitchFamily="2" charset="0"/>
              </a:rPr>
              <a:t>Modelar topología, atenuación y enlaces en la plataforma de orquestación evita sorpresas en campo y reduce el riesgo del salto a producción.</a:t>
            </a:r>
          </a:p>
        </p:txBody>
      </p:sp>
      <p:sp>
        <p:nvSpPr>
          <p:cNvPr id="24" name="Req03"/>
          <p:cNvSpPr/>
          <p:nvPr/>
        </p:nvSpPr>
        <p:spPr>
          <a:xfrm>
            <a:off x="914400" y="5740400"/>
            <a:ext cx="16459200" cy="1422400"/>
          </a:xfrm>
          <a:prstGeom prst="roundRect">
            <a:avLst>
              <a:gd name="adj" fmla="val 5000"/>
            </a:avLst>
          </a:prstGeom>
          <a:solidFill>
            <a:srgbClr val="FEF3DE"/>
          </a:solidFill>
          <a:ln w="19050">
            <a:solidFill>
              <a:srgbClr val="F9A825"/>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F9A825"/>
                </a:solidFill>
                <a:latin typeface="Raleway" panose="00000700000000000000" pitchFamily="2" charset="0"/>
              </a:rPr>
              <a:t>03</a:t>
            </a:r>
          </a:p>
          <a:p>
            <a:pPr>
              <a:spcBef>
                <a:spcPts val="300"/>
              </a:spcBef>
              <a:buNone/>
            </a:pPr>
            <a:r>
              <a:rPr lang="es-ES" sz="2100" b="1" spc="-74" dirty="0">
                <a:solidFill>
                  <a:srgbClr val="000000">
                    <a:alpha val="100000"/>
                  </a:srgbClr>
                </a:solidFill>
                <a:latin typeface="Raleway" panose="00000700000000000000" pitchFamily="2" charset="0"/>
              </a:rPr>
              <a:t>Gestionar la heterogeneidad</a:t>
            </a:r>
          </a:p>
          <a:p>
            <a:pPr>
              <a:spcBef>
                <a:spcPts val="400"/>
              </a:spcBef>
              <a:buNone/>
            </a:pPr>
            <a:r>
              <a:rPr lang="es-ES" sz="1600" spc="-18" dirty="0">
                <a:solidFill>
                  <a:srgbClr val="4D4D4D">
                    <a:alpha val="80000"/>
                  </a:srgbClr>
                </a:solidFill>
                <a:latin typeface="Raleway" panose="00000700000000000000" pitchFamily="2" charset="0"/>
              </a:rPr>
              <a:t>La convivencia de variable discreta y continua y de varios fabricantes exige formación del equipo y procedimientos comunes de operación y monitorización.</a:t>
            </a:r>
          </a:p>
        </p:txBody>
      </p:sp>
      <p:sp>
        <p:nvSpPr>
          <p:cNvPr id="26" name="Req04"/>
          <p:cNvSpPr/>
          <p:nvPr/>
        </p:nvSpPr>
        <p:spPr>
          <a:xfrm>
            <a:off x="914400" y="7340600"/>
            <a:ext cx="16459200" cy="1422400"/>
          </a:xfrm>
          <a:prstGeom prst="roundRect">
            <a:avLst>
              <a:gd name="adj" fmla="val 5000"/>
            </a:avLst>
          </a:prstGeom>
          <a:solidFill>
            <a:srgbClr val="F4E2EA"/>
          </a:solidFill>
          <a:ln w="19050">
            <a:solidFill>
              <a:srgbClr val="AD1457"/>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AD1457"/>
                </a:solidFill>
                <a:latin typeface="Raleway" panose="00000700000000000000" pitchFamily="2" charset="0"/>
              </a:rPr>
              <a:t>04</a:t>
            </a:r>
          </a:p>
          <a:p>
            <a:pPr>
              <a:spcBef>
                <a:spcPts val="300"/>
              </a:spcBef>
              <a:buNone/>
            </a:pPr>
            <a:r>
              <a:rPr lang="es-ES" sz="2100" b="1" spc="-74" dirty="0">
                <a:solidFill>
                  <a:srgbClr val="000000">
                    <a:alpha val="100000"/>
                  </a:srgbClr>
                </a:solidFill>
                <a:latin typeface="Raleway" panose="00000700000000000000" pitchFamily="2" charset="0"/>
              </a:rPr>
              <a:t>Diseñar para producción, no para demo</a:t>
            </a:r>
          </a:p>
          <a:p>
            <a:pPr>
              <a:spcBef>
                <a:spcPts val="400"/>
              </a:spcBef>
              <a:buNone/>
            </a:pPr>
            <a:r>
              <a:rPr lang="es-ES" sz="1600" spc="-18" dirty="0">
                <a:solidFill>
                  <a:srgbClr val="4D4D4D">
                    <a:alpha val="80000"/>
                  </a:srgbClr>
                </a:solidFill>
                <a:latin typeface="Raleway" panose="00000700000000000000" pitchFamily="2" charset="0"/>
              </a:rPr>
              <a:t>La disponibilidad continua, el cifrado de servicios y un modelo de acceso (PaaS) son lo que permite que otras entidades lo aprovechen.</a:t>
            </a:r>
          </a:p>
        </p:txBody>
      </p:sp>
      <p:sp>
        <p:nvSpPr>
          <p:cNvPr id="4" name="FooterJornadas">
            <a:extLst>
              <a:ext uri="{FF2B5EF4-FFF2-40B4-BE49-F238E27FC236}">
                <a16:creationId xmlns:a16="http://schemas.microsoft.com/office/drawing/2014/main" id="{F355A675-4CD8-8B43-8297-0D3AA68BA5AD}"/>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2552720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pied Picture 2">
            <a:extLst>
              <a:ext uri="{FF2B5EF4-FFF2-40B4-BE49-F238E27FC236}">
                <a16:creationId xmlns:a16="http://schemas.microsoft.com/office/drawing/2014/main" id="{1090A261-6723-4D76-BB22-D99C8EB6199F}"/>
              </a:ext>
            </a:extLst>
          </p:cNvPr>
          <p:cNvPicPr>
            <a:picLocks noChangeAspect="1"/>
          </p:cNvPicPr>
          <p:nvPr/>
        </p:nvPicPr>
        <p:blipFill>
          <a:blip r:embed="rId2"/>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3" name="Copied Picture 3">
            <a:extLst>
              <a:ext uri="{FF2B5EF4-FFF2-40B4-BE49-F238E27FC236}">
                <a16:creationId xmlns:a16="http://schemas.microsoft.com/office/drawing/2014/main" id="{64C74406-CA8F-466C-83AE-8AD074B5C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7983" y="385531"/>
            <a:ext cx="1009791" cy="1009791"/>
          </a:xfrm>
          <a:prstGeom prst="rect">
            <a:avLst/>
          </a:prstGeom>
          <a:ln>
            <a:noFill/>
          </a:ln>
          <a:effectLst>
            <a:outerShdw blurRad="292100" dist="139700" dir="2700000" algn="tl" rotWithShape="0">
              <a:srgbClr val="333333">
                <a:alpha val="65000"/>
              </a:srgbClr>
            </a:outerShdw>
          </a:effectLst>
        </p:spPr>
      </p:pic>
      <p:sp>
        <p:nvSpPr>
          <p:cNvPr id="10" name="Title"/>
          <p:cNvSpPr/>
          <p:nvPr/>
        </p:nvSpPr>
        <p:spPr>
          <a:xfrm>
            <a:off x="914400" y="876300"/>
            <a:ext cx="16459200" cy="685800"/>
          </a:xfrm>
          <a:prstGeom prst="rect">
            <a:avLst/>
          </a:prstGeom>
          <a:noFill/>
          <a:ln>
            <a:noFill/>
          </a:ln>
        </p:spPr>
        <p:txBody>
          <a:bodyPr wrap="square" anchor="b"/>
          <a:lstStyle/>
          <a:p>
            <a:pPr algn="ctr">
              <a:lnSpc>
                <a:spcPts val="5460"/>
              </a:lnSpc>
            </a:pPr>
            <a:r>
              <a:rPr lang="es-ES" sz="4200" b="1" spc="-147" dirty="0">
                <a:solidFill>
                  <a:srgbClr val="000000">
                    <a:alpha val="100000"/>
                  </a:srgbClr>
                </a:solidFill>
                <a:latin typeface="Raleway" panose="00000700000000000000" pitchFamily="2" charset="0"/>
              </a:rPr>
              <a:t>BALANCE Y HOJA DE RUTA</a:t>
            </a:r>
          </a:p>
        </p:txBody>
      </p:sp>
      <p:sp>
        <p:nvSpPr>
          <p:cNvPr id="11" name="Subtitle"/>
          <p:cNvSpPr/>
          <p:nvPr/>
        </p:nvSpPr>
        <p:spPr>
          <a:xfrm>
            <a:off x="914400" y="1676400"/>
            <a:ext cx="16459200" cy="457200"/>
          </a:xfrm>
          <a:prstGeom prst="rect">
            <a:avLst/>
          </a:prstGeom>
          <a:noFill/>
          <a:ln>
            <a:noFill/>
          </a:ln>
        </p:spPr>
        <p:txBody>
          <a:bodyPr wrap="square" anchor="t"/>
          <a:lstStyle/>
          <a:p>
            <a:pPr algn="ctr">
              <a:lnSpc>
                <a:spcPts val="2808"/>
              </a:lnSpc>
            </a:pPr>
            <a:r>
              <a:rPr lang="es-ES" sz="1800" spc="-18" dirty="0">
                <a:solidFill>
                  <a:srgbClr val="4D4D4D">
                    <a:alpha val="80000"/>
                  </a:srgbClr>
                </a:solidFill>
                <a:latin typeface="Raleway" panose="00000700000000000000" pitchFamily="2" charset="0"/>
              </a:rPr>
              <a:t>Lo conseguido con QUASAR_Lab y los siguientes hitos</a:t>
            </a:r>
          </a:p>
        </p:txBody>
      </p:sp>
      <p:sp>
        <p:nvSpPr>
          <p:cNvPr id="20" name="Req01"/>
          <p:cNvSpPr/>
          <p:nvPr/>
        </p:nvSpPr>
        <p:spPr>
          <a:xfrm>
            <a:off x="457200" y="3403600"/>
            <a:ext cx="8229600" cy="2286000"/>
          </a:xfrm>
          <a:prstGeom prst="roundRect">
            <a:avLst>
              <a:gd name="adj" fmla="val 5000"/>
            </a:avLst>
          </a:prstGeom>
          <a:solidFill>
            <a:srgbClr val="EDE5F3"/>
          </a:solidFill>
          <a:ln w="19050">
            <a:solidFill>
              <a:srgbClr val="6A1B9A"/>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6A1B9A"/>
                </a:solidFill>
                <a:latin typeface="Raleway" panose="00000700000000000000" pitchFamily="2" charset="0"/>
              </a:rPr>
              <a:t>01</a:t>
            </a:r>
          </a:p>
          <a:p>
            <a:pPr>
              <a:spcBef>
                <a:spcPts val="300"/>
              </a:spcBef>
              <a:buNone/>
            </a:pPr>
            <a:r>
              <a:rPr lang="es-ES" sz="2100" b="1" spc="-74" dirty="0">
                <a:solidFill>
                  <a:srgbClr val="000000">
                    <a:alpha val="100000"/>
                  </a:srgbClr>
                </a:solidFill>
                <a:latin typeface="Raleway" panose="00000700000000000000" pitchFamily="2" charset="0"/>
              </a:rPr>
              <a:t>Laboratorio híbrido operativo</a:t>
            </a:r>
          </a:p>
          <a:p>
            <a:pPr>
              <a:spcBef>
                <a:spcPts val="400"/>
              </a:spcBef>
              <a:buNone/>
            </a:pPr>
            <a:r>
              <a:rPr lang="es-ES" sz="1600" spc="-18" dirty="0">
                <a:solidFill>
                  <a:srgbClr val="4D4D4D">
                    <a:alpha val="80000"/>
                  </a:srgbClr>
                </a:solidFill>
                <a:latin typeface="Raleway" panose="00000700000000000000" pitchFamily="2" charset="0"/>
              </a:rPr>
              <a:t>QUASAR_Lab integra comunicaciones cuánticas (QKD DV/CV), orquestación y emulación sobre supercomputación, validado en entornos reales.</a:t>
            </a:r>
          </a:p>
        </p:txBody>
      </p:sp>
      <p:sp>
        <p:nvSpPr>
          <p:cNvPr id="22" name="Req02"/>
          <p:cNvSpPr/>
          <p:nvPr/>
        </p:nvSpPr>
        <p:spPr>
          <a:xfrm>
            <a:off x="457200" y="5918200"/>
            <a:ext cx="8229600" cy="2286000"/>
          </a:xfrm>
          <a:prstGeom prst="roundRect">
            <a:avLst>
              <a:gd name="adj" fmla="val 5000"/>
            </a:avLst>
          </a:prstGeom>
          <a:solidFill>
            <a:srgbClr val="F1E4F4"/>
          </a:solidFill>
          <a:ln w="19050">
            <a:solidFill>
              <a:srgbClr val="8E24AA"/>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8E24AA"/>
                </a:solidFill>
                <a:latin typeface="Raleway" panose="00000700000000000000" pitchFamily="2" charset="0"/>
              </a:rPr>
              <a:t>02</a:t>
            </a:r>
          </a:p>
          <a:p>
            <a:pPr>
              <a:spcBef>
                <a:spcPts val="300"/>
              </a:spcBef>
              <a:buNone/>
            </a:pPr>
            <a:r>
              <a:rPr lang="es-ES" sz="2100" b="1" spc="-74" dirty="0">
                <a:solidFill>
                  <a:srgbClr val="000000">
                    <a:alpha val="100000"/>
                  </a:srgbClr>
                </a:solidFill>
                <a:latin typeface="Raleway" panose="00000700000000000000" pitchFamily="2" charset="0"/>
              </a:rPr>
              <a:t>Del laboratorio a la red regional</a:t>
            </a:r>
          </a:p>
          <a:p>
            <a:pPr>
              <a:spcBef>
                <a:spcPts val="400"/>
              </a:spcBef>
              <a:buNone/>
            </a:pPr>
            <a:r>
              <a:rPr lang="es-ES" sz="1600" spc="-18" dirty="0">
                <a:solidFill>
                  <a:srgbClr val="4D4D4D">
                    <a:alpha val="80000"/>
                  </a:srgbClr>
                </a:solidFill>
                <a:latin typeface="Raleway" panose="00000700000000000000" pitchFamily="2" charset="0"/>
              </a:rPr>
              <a:t>Del enlace metropolitano en León a tramos de fibra oscura dedicada que llevan el QKD a distancias de producción.</a:t>
            </a:r>
          </a:p>
        </p:txBody>
      </p:sp>
      <p:sp>
        <p:nvSpPr>
          <p:cNvPr id="24" name="Req03"/>
          <p:cNvSpPr/>
          <p:nvPr/>
        </p:nvSpPr>
        <p:spPr>
          <a:xfrm>
            <a:off x="9601200" y="3403600"/>
            <a:ext cx="8229600" cy="2286000"/>
          </a:xfrm>
          <a:prstGeom prst="roundRect">
            <a:avLst>
              <a:gd name="adj" fmla="val 5000"/>
            </a:avLst>
          </a:prstGeom>
          <a:solidFill>
            <a:srgbClr val="E5E8F4"/>
          </a:solidFill>
          <a:ln w="19050">
            <a:solidFill>
              <a:srgbClr val="3949AB"/>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3949AB"/>
                </a:solidFill>
                <a:latin typeface="Raleway" panose="00000700000000000000" pitchFamily="2" charset="0"/>
              </a:rPr>
              <a:t>01</a:t>
            </a:r>
          </a:p>
          <a:p>
            <a:pPr>
              <a:spcBef>
                <a:spcPts val="300"/>
              </a:spcBef>
              <a:buNone/>
            </a:pPr>
            <a:r>
              <a:rPr lang="es-ES" sz="2100" b="1" spc="-74" dirty="0">
                <a:solidFill>
                  <a:srgbClr val="000000">
                    <a:alpha val="100000"/>
                  </a:srgbClr>
                </a:solidFill>
                <a:latin typeface="Raleway" panose="00000700000000000000" pitchFamily="2" charset="0"/>
              </a:rPr>
              <a:t>Larga distancia en producción</a:t>
            </a:r>
          </a:p>
          <a:p>
            <a:pPr>
              <a:spcBef>
                <a:spcPts val="400"/>
              </a:spcBef>
              <a:buNone/>
            </a:pPr>
            <a:r>
              <a:rPr lang="es-ES" sz="1600" spc="-18" dirty="0">
                <a:solidFill>
                  <a:srgbClr val="4D4D4D">
                    <a:alpha val="80000"/>
                  </a:srgbClr>
                </a:solidFill>
                <a:latin typeface="Raleway" panose="00000700000000000000" pitchFamily="2" charset="0"/>
              </a:rPr>
              <a:t>Puesta en operación de los tramos QKD de Castilla y León y su integración en la red académica RedCAYLE.</a:t>
            </a:r>
          </a:p>
        </p:txBody>
      </p:sp>
      <p:sp>
        <p:nvSpPr>
          <p:cNvPr id="26" name="Req04"/>
          <p:cNvSpPr/>
          <p:nvPr/>
        </p:nvSpPr>
        <p:spPr>
          <a:xfrm>
            <a:off x="9601200" y="5918200"/>
            <a:ext cx="8229600" cy="2286000"/>
          </a:xfrm>
          <a:prstGeom prst="roundRect">
            <a:avLst>
              <a:gd name="adj" fmla="val 5000"/>
            </a:avLst>
          </a:prstGeom>
          <a:solidFill>
            <a:srgbClr val="EBE6F5"/>
          </a:solidFill>
          <a:ln w="19050">
            <a:solidFill>
              <a:srgbClr val="5E35B1"/>
            </a:solidFill>
          </a:ln>
          <a:effectLst>
            <a:outerShdw blurRad="292100" dist="139700" dir="2700000" algn="tl" rotWithShape="0">
              <a:srgbClr val="333333">
                <a:alpha val="65000"/>
              </a:srgbClr>
            </a:outerShdw>
          </a:effectLst>
        </p:spPr>
        <p:txBody>
          <a:bodyPr wrap="square" lIns="342900" tIns="228600" rIns="228600" bIns="228600" anchor="ctr"/>
          <a:lstStyle/>
          <a:p>
            <a:pPr>
              <a:buNone/>
            </a:pPr>
            <a:r>
              <a:rPr lang="es-ES" sz="1600" b="1" dirty="0">
                <a:solidFill>
                  <a:srgbClr val="5E35B1"/>
                </a:solidFill>
                <a:latin typeface="Raleway" panose="00000700000000000000" pitchFamily="2" charset="0"/>
              </a:rPr>
              <a:t>02</a:t>
            </a:r>
          </a:p>
          <a:p>
            <a:pPr>
              <a:spcBef>
                <a:spcPts val="300"/>
              </a:spcBef>
              <a:buNone/>
            </a:pPr>
            <a:r>
              <a:rPr lang="es-ES" sz="2100" b="1" spc="-74" dirty="0">
                <a:solidFill>
                  <a:srgbClr val="000000">
                    <a:alpha val="100000"/>
                  </a:srgbClr>
                </a:solidFill>
                <a:latin typeface="Raleway" panose="00000700000000000000" pitchFamily="2" charset="0"/>
              </a:rPr>
              <a:t>Validación continuada y acceso</a:t>
            </a:r>
          </a:p>
          <a:p>
            <a:pPr>
              <a:spcBef>
                <a:spcPts val="400"/>
              </a:spcBef>
              <a:buNone/>
            </a:pPr>
            <a:r>
              <a:rPr lang="es-ES" sz="1600" spc="-18" dirty="0">
                <a:solidFill>
                  <a:srgbClr val="4D4D4D">
                    <a:alpha val="80000"/>
                  </a:srgbClr>
                </a:solidFill>
                <a:latin typeface="Raleway" panose="00000700000000000000" pitchFamily="2" charset="0"/>
              </a:rPr>
              <a:t>Operación sostenida, monitorización y un modelo de acceso (PaaS) para entidades académicas y de investigación.</a:t>
            </a:r>
          </a:p>
        </p:txBody>
      </p:sp>
      <p:sp>
        <p:nvSpPr>
          <p:cNvPr id="4" name="FooterJornadas">
            <a:extLst>
              <a:ext uri="{FF2B5EF4-FFF2-40B4-BE49-F238E27FC236}">
                <a16:creationId xmlns:a16="http://schemas.microsoft.com/office/drawing/2014/main" id="{F355A675-4CD8-8B43-8297-0D3AA68BA5AD}"/>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
        <p:nvSpPr>
          <p:cNvPr id="5" name="ColHead">
            <a:extLst>
              <a:ext uri="{FF2B5EF4-FFF2-40B4-BE49-F238E27FC236}">
                <a16:creationId xmlns:a16="http://schemas.microsoft.com/office/drawing/2014/main" id="{664764AE-C362-9D40-848F-762604724C5A}"/>
              </a:ext>
            </a:extLst>
          </p:cNvPr>
          <p:cNvSpPr txBox="1"/>
          <p:nvPr/>
        </p:nvSpPr>
        <p:spPr>
          <a:xfrm>
            <a:off x="508000" y="2641600"/>
            <a:ext cx="5334000" cy="508000"/>
          </a:xfrm>
          <a:prstGeom prst="rect">
            <a:avLst/>
          </a:prstGeom>
          <a:noFill/>
        </p:spPr>
        <p:txBody>
          <a:bodyPr vertOverflow="overflow" vert="horz" wrap="none" rtlCol="0" anchor="t" anchorCtr="0">
            <a:noAutofit/>
          </a:bodyPr>
          <a:lstStyle/>
          <a:p>
            <a:pPr algn="l"/>
            <a:r>
              <a:rPr lang="es-ES" sz="2200" b="1">
                <a:solidFill>
                  <a:srgbClr val="15303F"/>
                </a:solidFill>
              </a:rPr>
              <a:t>CONCLUSIONES</a:t>
            </a:r>
          </a:p>
        </p:txBody>
      </p:sp>
      <p:sp>
        <p:nvSpPr>
          <p:cNvPr id="6" name="ColHead">
            <a:extLst>
              <a:ext uri="{FF2B5EF4-FFF2-40B4-BE49-F238E27FC236}">
                <a16:creationId xmlns:a16="http://schemas.microsoft.com/office/drawing/2014/main" id="{ED01DB80-1952-BA4A-9866-106797A20605}"/>
              </a:ext>
            </a:extLst>
          </p:cNvPr>
          <p:cNvSpPr txBox="1"/>
          <p:nvPr/>
        </p:nvSpPr>
        <p:spPr>
          <a:xfrm>
            <a:off x="9652000" y="2641600"/>
            <a:ext cx="5334000" cy="508000"/>
          </a:xfrm>
          <a:prstGeom prst="rect">
            <a:avLst/>
          </a:prstGeom>
          <a:noFill/>
        </p:spPr>
        <p:txBody>
          <a:bodyPr vertOverflow="overflow" vert="horz" wrap="none" rtlCol="0" anchor="t" anchorCtr="0">
            <a:noAutofit/>
          </a:bodyPr>
          <a:lstStyle/>
          <a:p>
            <a:pPr algn="l"/>
            <a:r>
              <a:rPr lang="es-ES" sz="2200" b="1">
                <a:solidFill>
                  <a:srgbClr val="15303F"/>
                </a:solidFill>
              </a:rPr>
              <a:t>PRÓXIMOS PASOS</a:t>
            </a:r>
          </a:p>
        </p:txBody>
      </p:sp>
      <p:sp>
        <p:nvSpPr>
          <p:cNvPr id="7" name="ColAccent">
            <a:extLst>
              <a:ext uri="{FF2B5EF4-FFF2-40B4-BE49-F238E27FC236}">
                <a16:creationId xmlns:a16="http://schemas.microsoft.com/office/drawing/2014/main" id="{97EE5A06-FC1D-204C-8ACD-21EB4285135D}"/>
              </a:ext>
            </a:extLst>
          </p:cNvPr>
          <p:cNvSpPr/>
          <p:nvPr/>
        </p:nvSpPr>
        <p:spPr>
          <a:xfrm>
            <a:off x="533400" y="3175000"/>
            <a:ext cx="1143000" cy="50800"/>
          </a:xfrm>
          <a:prstGeom prst="rect">
            <a:avLst/>
          </a:prstGeom>
          <a:solidFill>
            <a:srgbClr val="6A1B9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8" name="ColAccent">
            <a:extLst>
              <a:ext uri="{FF2B5EF4-FFF2-40B4-BE49-F238E27FC236}">
                <a16:creationId xmlns:a16="http://schemas.microsoft.com/office/drawing/2014/main" id="{B31010FA-48CE-914A-AC18-664755A5A8EC}"/>
              </a:ext>
            </a:extLst>
          </p:cNvPr>
          <p:cNvSpPr/>
          <p:nvPr/>
        </p:nvSpPr>
        <p:spPr>
          <a:xfrm>
            <a:off x="9677400" y="3175000"/>
            <a:ext cx="1143000" cy="50800"/>
          </a:xfrm>
          <a:prstGeom prst="rect">
            <a:avLst/>
          </a:prstGeom>
          <a:solidFill>
            <a:srgbClr val="3949A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9" name="ColDivider">
            <a:extLst>
              <a:ext uri="{FF2B5EF4-FFF2-40B4-BE49-F238E27FC236}">
                <a16:creationId xmlns:a16="http://schemas.microsoft.com/office/drawing/2014/main" id="{2FBC146D-A810-9E46-A798-F834C40EEC0E}"/>
              </a:ext>
            </a:extLst>
          </p:cNvPr>
          <p:cNvSpPr/>
          <p:nvPr/>
        </p:nvSpPr>
        <p:spPr>
          <a:xfrm>
            <a:off x="9131300" y="2692400"/>
            <a:ext cx="25400" cy="5511800"/>
          </a:xfrm>
          <a:prstGeom prst="rect">
            <a:avLst/>
          </a:prstGeom>
          <a:solidFill>
            <a:srgbClr val="D0D5D8"/>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Tree>
    <p:extLst>
      <p:ext uri="{BB962C8B-B14F-4D97-AF65-F5344CB8AC3E}">
        <p14:creationId xmlns:p14="http://schemas.microsoft.com/office/powerpoint/2010/main" val="1395771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a:stretch>
            <a:fillRect/>
          </a:stretch>
        </p:blipFill>
        <p:spPr>
          <a:xfrm>
            <a:off x="0" y="0"/>
            <a:ext cx="18288000" cy="10439703"/>
          </a:xfrm>
          <a:prstGeom prst="rect">
            <a:avLst/>
          </a:prstGeom>
        </p:spPr>
      </p:pic>
      <p:pic>
        <p:nvPicPr>
          <p:cNvPr id="9" name="Imagen 8">
            <a:extLst>
              <a:ext uri="{FF2B5EF4-FFF2-40B4-BE49-F238E27FC236}">
                <a16:creationId xmlns:a16="http://schemas.microsoft.com/office/drawing/2014/main" id="{8DCCC481-6465-4580-9C75-2C85DA68380F}"/>
              </a:ext>
            </a:extLst>
          </p:cNvPr>
          <p:cNvPicPr>
            <a:picLocks noChangeAspect="1"/>
          </p:cNvPicPr>
          <p:nvPr/>
        </p:nvPicPr>
        <p:blipFill>
          <a:blip r:embed="rId4"/>
          <a:stretch>
            <a:fillRect/>
          </a:stretch>
        </p:blipFill>
        <p:spPr>
          <a:xfrm>
            <a:off x="0" y="1845044"/>
            <a:ext cx="18288000" cy="9440588"/>
          </a:xfrm>
          <a:prstGeom prst="rect">
            <a:avLst/>
          </a:prstGeom>
        </p:spPr>
      </p:pic>
      <p:pic>
        <p:nvPicPr>
          <p:cNvPr id="5" name="Imagen 4">
            <a:extLst>
              <a:ext uri="{FF2B5EF4-FFF2-40B4-BE49-F238E27FC236}">
                <a16:creationId xmlns:a16="http://schemas.microsoft.com/office/drawing/2014/main" id="{ABB857BE-7635-49FD-B582-FC6784FBFD75}"/>
              </a:ext>
            </a:extLst>
          </p:cNvPr>
          <p:cNvPicPr>
            <a:picLocks noChangeAspect="1"/>
          </p:cNvPicPr>
          <p:nvPr/>
        </p:nvPicPr>
        <p:blipFill>
          <a:blip r:embed="rId5"/>
          <a:stretch>
            <a:fillRect/>
          </a:stretch>
        </p:blipFill>
        <p:spPr>
          <a:xfrm>
            <a:off x="5105400" y="7376331"/>
            <a:ext cx="8068338" cy="1695581"/>
          </a:xfrm>
          <a:prstGeom prst="rect">
            <a:avLst/>
          </a:prstGeom>
          <a:ln>
            <a:noFill/>
          </a:ln>
          <a:effectLst>
            <a:outerShdw blurRad="292100" dist="139700" dir="2700000" algn="tl" rotWithShape="0">
              <a:srgbClr val="333333">
                <a:alpha val="65000"/>
              </a:srgbClr>
            </a:outerShdw>
          </a:effectLst>
        </p:spPr>
      </p:pic>
      <p:sp>
        <p:nvSpPr>
          <p:cNvPr id="4" name="Rectángulo: esquinas redondeadas 3">
            <a:extLst>
              <a:ext uri="{FF2B5EF4-FFF2-40B4-BE49-F238E27FC236}">
                <a16:creationId xmlns:a16="http://schemas.microsoft.com/office/drawing/2014/main" id="{8F409016-ABF3-400F-8F72-4A853F8C4334}"/>
              </a:ext>
            </a:extLst>
          </p:cNvPr>
          <p:cNvSpPr/>
          <p:nvPr/>
        </p:nvSpPr>
        <p:spPr>
          <a:xfrm>
            <a:off x="5944514" y="4418686"/>
            <a:ext cx="6291029" cy="1449628"/>
          </a:xfrm>
          <a:prstGeom prst="roundRect">
            <a:avLst/>
          </a:prstGeom>
          <a:solidFill>
            <a:schemeClr val="bg1"/>
          </a:solidFill>
          <a:ln>
            <a:solidFill>
              <a:schemeClr val="bg1"/>
            </a:solidFill>
          </a:ln>
          <a:effectLst>
            <a:glow rad="63500">
              <a:schemeClr val="accent3">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Marcador de contenido 2"/>
          <p:cNvSpPr>
            <a:spLocks noGrp="1"/>
          </p:cNvSpPr>
          <p:nvPr>
            <p:ph idx="4294967295"/>
          </p:nvPr>
        </p:nvSpPr>
        <p:spPr>
          <a:xfrm>
            <a:off x="6603092" y="4606658"/>
            <a:ext cx="5081815" cy="1073683"/>
          </a:xfrm>
          <a:solidFill>
            <a:schemeClr val="bg1"/>
          </a:solidFill>
        </p:spPr>
        <p:txBody>
          <a:bodyPr>
            <a:noAutofit/>
          </a:bodyPr>
          <a:lstStyle/>
          <a:p>
            <a:pPr marL="0" indent="0" algn="ctr">
              <a:buNone/>
            </a:pPr>
            <a:r>
              <a:rPr lang="es-ES" sz="8000" dirty="0">
                <a:ln w="0"/>
                <a:effectLst>
                  <a:outerShdw blurRad="38100" dist="19050" dir="2700000" algn="tl" rotWithShape="0">
                    <a:schemeClr val="dk1">
                      <a:alpha val="40000"/>
                    </a:schemeClr>
                  </a:outerShdw>
                </a:effectLst>
                <a:latin typeface="Raleway" panose="00000700000000000000" pitchFamily="2" charset="0"/>
                <a:ea typeface="+mj-ea"/>
                <a:cs typeface="+mj-cs"/>
              </a:rPr>
              <a:t>¡GRACIAS!</a:t>
            </a:r>
          </a:p>
        </p:txBody>
      </p:sp>
      <p:sp>
        <p:nvSpPr>
          <p:cNvPr id="6" name="ClosingAsk">
            <a:extLst>
              <a:ext uri="{FF2B5EF4-FFF2-40B4-BE49-F238E27FC236}">
                <a16:creationId xmlns:a16="http://schemas.microsoft.com/office/drawing/2014/main" id="{035B7377-7B9C-8345-9229-2A9B3955CA6A}"/>
              </a:ext>
            </a:extLst>
          </p:cNvPr>
          <p:cNvSpPr txBox="1"/>
          <p:nvPr/>
        </p:nvSpPr>
        <p:spPr>
          <a:xfrm>
            <a:off x="4572000" y="5994400"/>
            <a:ext cx="9144000" cy="584200"/>
          </a:xfrm>
          <a:prstGeom prst="rect">
            <a:avLst/>
          </a:prstGeom>
          <a:noFill/>
        </p:spPr>
        <p:txBody>
          <a:bodyPr vertOverflow="overflow" vert="horz" wrap="square" rtlCol="0" anchor="ctr" anchorCtr="0">
            <a:noAutofit/>
          </a:bodyPr>
          <a:lstStyle/>
          <a:p>
            <a:pPr algn="ctr"/>
            <a:r>
              <a:rPr lang="es-ES" sz="2600" b="1">
                <a:solidFill>
                  <a:srgbClr val="15303F"/>
                </a:solidFill>
              </a:rPr>
              <a:t>¿Preguntas?</a:t>
            </a:r>
          </a:p>
        </p:txBody>
      </p:sp>
      <p:sp>
        <p:nvSpPr>
          <p:cNvPr id="8" name="ClosingContact">
            <a:extLst>
              <a:ext uri="{FF2B5EF4-FFF2-40B4-BE49-F238E27FC236}">
                <a16:creationId xmlns:a16="http://schemas.microsoft.com/office/drawing/2014/main" id="{3522A613-6EB3-954B-A1EC-28D25AA3B7F3}"/>
              </a:ext>
            </a:extLst>
          </p:cNvPr>
          <p:cNvSpPr txBox="1"/>
          <p:nvPr/>
        </p:nvSpPr>
        <p:spPr>
          <a:xfrm>
            <a:off x="2794000" y="6629400"/>
            <a:ext cx="12700000" cy="736600"/>
          </a:xfrm>
          <a:prstGeom prst="rect">
            <a:avLst/>
          </a:prstGeom>
          <a:noFill/>
        </p:spPr>
        <p:txBody>
          <a:bodyPr vertOverflow="overflow" vert="horz" wrap="square" rtlCol="0" anchor="ctr" anchorCtr="0">
            <a:noAutofit/>
          </a:bodyPr>
          <a:lstStyle/>
          <a:p>
            <a:pPr algn="ctr"/>
            <a:r>
              <a:rPr lang="es-ES" sz="1600">
                <a:solidFill>
                  <a:srgbClr val="15303F"/>
                </a:solidFill>
              </a:rPr>
              <a:t>Ignacio Samuel Crespo Martínez — Técnico de RedCAYLE
SCAYLE · scayle.es</a:t>
            </a:r>
          </a:p>
        </p:txBody>
      </p:sp>
      <p:sp>
        <p:nvSpPr>
          <p:cNvPr id="10" name="Título 1">
            <a:extLst>
              <a:ext uri="{FF2B5EF4-FFF2-40B4-BE49-F238E27FC236}">
                <a16:creationId xmlns:a16="http://schemas.microsoft.com/office/drawing/2014/main" id="{3CE772FA-EEFA-5C1F-F2FB-D3C55A81BEEE}"/>
              </a:ext>
            </a:extLst>
          </p:cNvPr>
          <p:cNvSpPr txBox="1">
            <a:spLocks/>
          </p:cNvSpPr>
          <p:nvPr/>
        </p:nvSpPr>
        <p:spPr>
          <a:xfrm>
            <a:off x="901700" y="762000"/>
            <a:ext cx="12928600" cy="254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200"/>
              </a:lnSpc>
            </a:pPr>
            <a:r>
              <a:rPr lang="es-ES" sz="3600" b="1" spc="-189">
                <a:solidFill>
                  <a:srgbClr val="FFFFFF"/>
                </a:solidFill>
                <a:latin typeface="Raleway"/>
              </a:rPr>
              <a:t>QUASAR_LAB: DE LA EXPERIMENTACIÓN A LA PRODUCCIÓN EN REDES CUÁNTICAS ACADÉMICAS</a:t>
            </a:r>
            <a:endParaRPr lang="es-ES" sz="3600" b="1" spc="-189" dirty="0">
              <a:solidFill>
                <a:srgbClr val="FFFFFF"/>
              </a:solidFill>
              <a:latin typeface="Raleway"/>
            </a:endParaRPr>
          </a:p>
        </p:txBody>
      </p:sp>
    </p:spTree>
    <p:extLst>
      <p:ext uri="{BB962C8B-B14F-4D97-AF65-F5344CB8AC3E}">
        <p14:creationId xmlns:p14="http://schemas.microsoft.com/office/powerpoint/2010/main" val="4012718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 name="svg">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extLst>
              <a:ext uri="{529AB207-F2F2-4B71-AFF9-364804CD85B2}">
                <a14:useLocalDpi xmlns="" xmlns:a16="http://schemas.microsoft.com/office/drawing/2014/main" xmlns:asvg="http://schemas.microsoft.com/office/drawing/2016/SVG/main" xmlns:p14="http://schemas.microsoft.com/office/powerpoint/2010/main" xmlns:a14="http://schemas.microsoft.com/office/drawing/2010/main" val="0"/>
              </a:ext>
            </a:extLst>
          </a:blip>
          <a:srcRect/>
          <a:stretch/>
        </p:blipFill>
        <p:spPr>
          <a:xfrm>
            <a:off x="914399" y="2970943"/>
            <a:ext cx="15536605" cy="6401657"/>
          </a:xfrm>
          <a:prstGeom prst="rect">
            <a:avLst/>
          </a:prstGeom>
          <a:ln>
            <a:noFill/>
          </a:ln>
          <a:effectLst>
            <a:outerShdw blurRad="292100" dist="139700" dir="2700000" algn="tl" rotWithShape="0">
              <a:srgbClr val="333333">
                <a:alpha val="65000"/>
              </a:srgbClr>
            </a:outerShdw>
          </a:effectLst>
        </p:spPr>
      </p:pic>
      <p:sp>
        <p:nvSpPr>
          <p:cNvPr id="406" name="Primary Heading-0">
            <a:extLst>
              <a:ext uri="{FF2B5EF4-FFF2-40B4-BE49-F238E27FC236}">
                <a16:creationId xmlns:a16="http://schemas.microsoft.com/office/drawing/2014/main" id="{111B4A49-B930-4A89-A1CD-6CA2B3D95AED}"/>
              </a:ext>
            </a:extLst>
          </p:cNvPr>
          <p:cNvSpPr txBox="1"/>
          <p:nvPr/>
        </p:nvSpPr>
        <p:spPr>
          <a:xfrm>
            <a:off x="1910048" y="2970943"/>
            <a:ext cx="4852988" cy="352982"/>
          </a:xfrm>
          <a:prstGeom prst="rect">
            <a:avLst/>
          </a:prstGeom>
          <a:noFill/>
        </p:spPr>
        <p:txBody>
          <a:bodyPr vertOverflow="clip" horzOverflow="clip" wrap="square" lIns="0" tIns="0" rIns="0" bIns="0" rtlCol="0" anchor="t">
            <a:spAutoFit/>
          </a:bodyPr>
          <a:lstStyle/>
          <a:p>
            <a:pPr algn="ctr">
              <a:lnSpc>
                <a:spcPts val="3024"/>
              </a:lnSpc>
            </a:pPr>
            <a:r>
              <a:rPr lang="en-US" sz="2100" b="1" spc="-74" dirty="0">
                <a:solidFill>
                  <a:srgbClr val="000000">
                    <a:alpha val="100000"/>
                  </a:srgbClr>
                </a:solidFill>
                <a:latin typeface="Raleway" panose="00000700000000000000" pitchFamily="2" charset="0"/>
              </a:rPr>
              <a:t>Capacitación interna</a:t>
            </a:r>
          </a:p>
        </p:txBody>
      </p:sp>
      <p:sp>
        <p:nvSpPr>
          <p:cNvPr id="407" name="Description of a primary heading-0">
            <a:extLst>
              <a:ext uri="{FF2B5EF4-FFF2-40B4-BE49-F238E27FC236}">
                <a16:creationId xmlns:a16="http://schemas.microsoft.com/office/drawing/2014/main" id="{111B4A49-B930-4A89-A1CD-6CA2B3D95AED}"/>
              </a:ext>
            </a:extLst>
          </p:cNvPr>
          <p:cNvSpPr txBox="1"/>
          <p:nvPr/>
        </p:nvSpPr>
        <p:spPr>
          <a:xfrm>
            <a:off x="1910048" y="3469196"/>
            <a:ext cx="4852988" cy="1076325"/>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Conocimiento profundo del estado del arte en QKD y desarrollo del personal en protocolos de comunicación cuántica.</a:t>
            </a:r>
          </a:p>
        </p:txBody>
      </p:sp>
      <p:sp>
        <p:nvSpPr>
          <p:cNvPr id="408" name="Primary Heading-1">
            <a:extLst>
              <a:ext uri="{FF2B5EF4-FFF2-40B4-BE49-F238E27FC236}">
                <a16:creationId xmlns:a16="http://schemas.microsoft.com/office/drawing/2014/main" id="{111B4A49-B930-4A89-A1CD-6CA2B3D95AED}"/>
              </a:ext>
            </a:extLst>
          </p:cNvPr>
          <p:cNvSpPr txBox="1"/>
          <p:nvPr/>
        </p:nvSpPr>
        <p:spPr>
          <a:xfrm>
            <a:off x="6736366" y="7424166"/>
            <a:ext cx="4852988" cy="352982"/>
          </a:xfrm>
          <a:prstGeom prst="rect">
            <a:avLst/>
          </a:prstGeom>
          <a:noFill/>
        </p:spPr>
        <p:txBody>
          <a:bodyPr vertOverflow="clip" horzOverflow="clip" wrap="square" lIns="0" tIns="0" rIns="0" bIns="0" rtlCol="0" anchor="t">
            <a:spAutoFit/>
          </a:bodyPr>
          <a:lstStyle/>
          <a:p>
            <a:pPr algn="ctr">
              <a:lnSpc>
                <a:spcPts val="3024"/>
              </a:lnSpc>
            </a:pPr>
            <a:r>
              <a:rPr lang="en-US" sz="2100" b="1" spc="-74" dirty="0">
                <a:solidFill>
                  <a:srgbClr val="000000">
                    <a:alpha val="100000"/>
                  </a:srgbClr>
                </a:solidFill>
                <a:latin typeface="Raleway" panose="00000700000000000000" pitchFamily="2" charset="0"/>
              </a:rPr>
              <a:t>Desarrollo de competencias</a:t>
            </a:r>
          </a:p>
        </p:txBody>
      </p:sp>
      <p:sp>
        <p:nvSpPr>
          <p:cNvPr id="409" name="Description of a primary heading-1">
            <a:extLst>
              <a:ext uri="{FF2B5EF4-FFF2-40B4-BE49-F238E27FC236}">
                <a16:creationId xmlns:a16="http://schemas.microsoft.com/office/drawing/2014/main" id="{111B4A49-B930-4A89-A1CD-6CA2B3D95AED}"/>
              </a:ext>
            </a:extLst>
          </p:cNvPr>
          <p:cNvSpPr txBox="1"/>
          <p:nvPr/>
        </p:nvSpPr>
        <p:spPr>
          <a:xfrm>
            <a:off x="6736366" y="7922419"/>
            <a:ext cx="4852988" cy="1401730"/>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Establecimiento de protocolos de formación técnica para garantizar la experiencia del equipo en la gestión de hardware heterogéneo.</a:t>
            </a:r>
          </a:p>
        </p:txBody>
      </p:sp>
      <p:sp>
        <p:nvSpPr>
          <p:cNvPr id="410" name="Primary Heading-2">
            <a:extLst>
              <a:ext uri="{FF2B5EF4-FFF2-40B4-BE49-F238E27FC236}">
                <a16:creationId xmlns:a16="http://schemas.microsoft.com/office/drawing/2014/main" id="{111B4A49-B930-4A89-A1CD-6CA2B3D95AED}"/>
              </a:ext>
            </a:extLst>
          </p:cNvPr>
          <p:cNvSpPr txBox="1"/>
          <p:nvPr/>
        </p:nvSpPr>
        <p:spPr>
          <a:xfrm>
            <a:off x="11562778" y="2970943"/>
            <a:ext cx="4852988" cy="352982"/>
          </a:xfrm>
          <a:prstGeom prst="rect">
            <a:avLst/>
          </a:prstGeom>
          <a:noFill/>
        </p:spPr>
        <p:txBody>
          <a:bodyPr vertOverflow="clip" horzOverflow="clip" wrap="square" lIns="0" tIns="0" rIns="0" bIns="0" rtlCol="0" anchor="t">
            <a:spAutoFit/>
          </a:bodyPr>
          <a:lstStyle/>
          <a:p>
            <a:pPr algn="ctr">
              <a:lnSpc>
                <a:spcPts val="3024"/>
              </a:lnSpc>
            </a:pPr>
            <a:r>
              <a:rPr lang="en-US" sz="2100" b="1" spc="-74" dirty="0">
                <a:solidFill>
                  <a:srgbClr val="000000">
                    <a:alpha val="100000"/>
                  </a:srgbClr>
                </a:solidFill>
                <a:latin typeface="Raleway" panose="00000700000000000000" pitchFamily="2" charset="0"/>
              </a:rPr>
              <a:t>Despliegue PaaS</a:t>
            </a:r>
          </a:p>
        </p:txBody>
      </p:sp>
      <p:sp>
        <p:nvSpPr>
          <p:cNvPr id="411" name="Description of a primary heading-2">
            <a:extLst>
              <a:ext uri="{FF2B5EF4-FFF2-40B4-BE49-F238E27FC236}">
                <a16:creationId xmlns:a16="http://schemas.microsoft.com/office/drawing/2014/main" id="{111B4A49-B930-4A89-A1CD-6CA2B3D95AED}"/>
              </a:ext>
            </a:extLst>
          </p:cNvPr>
          <p:cNvSpPr txBox="1"/>
          <p:nvPr/>
        </p:nvSpPr>
        <p:spPr>
          <a:xfrm>
            <a:off x="11562778" y="3469196"/>
            <a:ext cx="4852988" cy="1076325"/>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Entorno de pruebas para que las instituciones validen la integración de tecnología cuántica en infraestructuras existentes.</a:t>
            </a:r>
          </a:p>
        </p:txBody>
      </p:sp>
      <p:sp>
        <p:nvSpPr>
          <p:cNvPr id="412" name="Title 3">
            <a:extLst>
              <a:ext uri="{FF2B5EF4-FFF2-40B4-BE49-F238E27FC236}">
                <a16:creationId xmlns:a16="http://schemas.microsoft.com/office/drawing/2014/main" id="{111B4A49-B930-4A89-A1CD-6CA2B3D95AED}"/>
              </a:ext>
            </a:extLst>
          </p:cNvPr>
          <p:cNvSpPr txBox="1"/>
          <p:nvPr/>
        </p:nvSpPr>
        <p:spPr>
          <a:xfrm>
            <a:off x="914400" y="876300"/>
            <a:ext cx="16492538"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000000">
                    <a:alpha val="100000"/>
                  </a:srgbClr>
                </a:solidFill>
                <a:latin typeface="Raleway" panose="00000700000000000000" pitchFamily="2" charset="0"/>
              </a:rPr>
              <a:t>VISIÓN GENERAL DEL ECOSISTEMA QUASAR_LAB</a:t>
            </a:r>
          </a:p>
        </p:txBody>
      </p:sp>
      <p:sp>
        <p:nvSpPr>
          <p:cNvPr id="414" name="SubTitle">
            <a:extLst>
              <a:ext uri="{FF2B5EF4-FFF2-40B4-BE49-F238E27FC236}">
                <a16:creationId xmlns:a16="http://schemas.microsoft.com/office/drawing/2014/main" id="{111B4A49-B930-4A89-A1CD-6CA2B3D95AED}"/>
              </a:ext>
            </a:extLst>
          </p:cNvPr>
          <p:cNvSpPr txBox="1"/>
          <p:nvPr/>
        </p:nvSpPr>
        <p:spPr>
          <a:xfrm>
            <a:off x="914400" y="1826267"/>
            <a:ext cx="16492538" cy="683585"/>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Reducción de las barreras de acceso para entidades públicas y de investigación mediante un modelo de acceso a hardware de comunicaciones cuánticas de alto coste.</a:t>
            </a:r>
          </a:p>
        </p:txBody>
      </p:sp>
      <p:pic>
        <p:nvPicPr>
          <p:cNvPr id="22" name="Imagen 21">
            <a:extLst>
              <a:ext uri="{FF2B5EF4-FFF2-40B4-BE49-F238E27FC236}">
                <a16:creationId xmlns:a16="http://schemas.microsoft.com/office/drawing/2014/main" id="{E7AB00DD-CF6F-4A5F-94A5-49E782F8B45E}"/>
              </a:ext>
            </a:extLst>
          </p:cNvPr>
          <p:cNvPicPr>
            <a:picLocks noChangeAspect="1"/>
          </p:cNvPicPr>
          <p:nvPr/>
        </p:nvPicPr>
        <p:blipFill>
          <a:blip r:embed="rId4"/>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24" name="Imagen 23">
            <a:extLst>
              <a:ext uri="{FF2B5EF4-FFF2-40B4-BE49-F238E27FC236}">
                <a16:creationId xmlns:a16="http://schemas.microsoft.com/office/drawing/2014/main" id="{7765A04C-2680-41DB-8BDC-00716C265F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9C90D53D-201C-A843-985E-2B26FAD60871}"/>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322424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13443642" y="8959006"/>
            <a:ext cx="3629025" cy="1327994"/>
          </a:xfrm>
          <a:prstGeom prst="rect">
            <a:avLst/>
          </a:prstGeom>
        </p:spPr>
      </p:pic>
      <p:pic>
        <p:nvPicPr>
          <p:cNvPr id="353" name="svg">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extLst>
              <a:ext uri="{40792C8B-9F34-464F-9A5F-07E01A06724F}">
                <a14:useLocalDpi xmlns="" xmlns:a16="http://schemas.microsoft.com/office/drawing/2014/main" xmlns:asvg="http://schemas.microsoft.com/office/drawing/2016/SVG/main" xmlns:p14="http://schemas.microsoft.com/office/powerpoint/2010/main" xmlns:a14="http://schemas.microsoft.com/office/drawing/2010/main" val="0"/>
              </a:ext>
            </a:extLst>
          </a:blip>
          <a:srcRect/>
          <a:stretch/>
        </p:blipFill>
        <p:spPr>
          <a:xfrm>
            <a:off x="4953000" y="2362200"/>
            <a:ext cx="8382000" cy="7162800"/>
          </a:xfrm>
          <a:prstGeom prst="rect">
            <a:avLst/>
          </a:prstGeom>
          <a:ln>
            <a:noFill/>
          </a:ln>
          <a:effectLst>
            <a:outerShdw blurRad="292100" dist="139700" dir="2700000" algn="tl" rotWithShape="0">
              <a:srgbClr val="333333">
                <a:alpha val="65000"/>
              </a:srgbClr>
            </a:outerShdw>
          </a:effectLst>
        </p:spPr>
      </p:pic>
      <p:pic>
        <p:nvPicPr>
          <p:cNvPr id="35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6200013" y="3842004"/>
            <a:ext cx="609600" cy="609600"/>
          </a:xfrm>
          <a:prstGeom prst="rect">
            <a:avLst/>
          </a:prstGeom>
          <a:ln>
            <a:noFill/>
          </a:ln>
          <a:effectLst>
            <a:outerShdw blurRad="292100" dist="139700" dir="2700000" algn="tl" rotWithShape="0">
              <a:srgbClr val="333333">
                <a:alpha val="65000"/>
              </a:srgbClr>
            </a:outerShdw>
          </a:effectLst>
        </p:spPr>
      </p:pic>
      <p:sp>
        <p:nvSpPr>
          <p:cNvPr id="355" name="-0">
            <a:extLst>
              <a:ext uri="{FF2B5EF4-FFF2-40B4-BE49-F238E27FC236}">
                <a16:creationId xmlns:a16="http://schemas.microsoft.com/office/drawing/2014/main" id="{111B4A49-B930-4A89-A1CD-6CA2B3D95AED}"/>
              </a:ext>
            </a:extLst>
          </p:cNvPr>
          <p:cNvSpPr txBox="1"/>
          <p:nvPr/>
        </p:nvSpPr>
        <p:spPr>
          <a:xfrm>
            <a:off x="6380988" y="3826859"/>
            <a:ext cx="280988" cy="609600"/>
          </a:xfrm>
          <a:prstGeom prst="rect">
            <a:avLst/>
          </a:prstGeom>
          <a:noFill/>
        </p:spPr>
        <p:txBody>
          <a:bodyPr vertOverflow="clip" horzOverflow="clip" wrap="square" lIns="0" tIns="0" rIns="0" bIns="0" rtlCol="0" anchor="t">
            <a:spAutoFit/>
          </a:bodyPr>
          <a:lstStyle/>
          <a:p>
            <a:pPr algn="ctr">
              <a:lnSpc>
                <a:spcPts val="5040"/>
              </a:lnSpc>
            </a:pPr>
            <a:r>
              <a:rPr lang="en-US" sz="3360" spc="-67" dirty="0">
                <a:latin typeface="Nunito SemiBold" panose="00000700000000000000" pitchFamily="2" charset="0"/>
              </a:rPr>
              <a:t>1</a:t>
            </a:r>
          </a:p>
        </p:txBody>
      </p:sp>
      <p:sp>
        <p:nvSpPr>
          <p:cNvPr id="356" name="Primary Heading-0">
            <a:extLst>
              <a:ext uri="{FF2B5EF4-FFF2-40B4-BE49-F238E27FC236}">
                <a16:creationId xmlns:a16="http://schemas.microsoft.com/office/drawing/2014/main" id="{111B4A49-B930-4A89-A1CD-6CA2B3D95AED}"/>
              </a:ext>
            </a:extLst>
          </p:cNvPr>
          <p:cNvSpPr txBox="1"/>
          <p:nvPr/>
        </p:nvSpPr>
        <p:spPr>
          <a:xfrm>
            <a:off x="944785" y="3560159"/>
            <a:ext cx="5110162" cy="369332"/>
          </a:xfrm>
          <a:prstGeom prst="rect">
            <a:avLst/>
          </a:prstGeom>
          <a:noFill/>
        </p:spPr>
        <p:txBody>
          <a:bodyPr vertOverflow="clip" horzOverflow="clip" wrap="square" lIns="0" tIns="0" rIns="0" bIns="0" rtlCol="0" anchor="t">
            <a:spAutoFit/>
          </a:bodyPr>
          <a:lstStyle/>
          <a:p>
            <a:pPr algn="r">
              <a:lnSpc>
                <a:spcPts val="3024"/>
              </a:lnSpc>
            </a:pPr>
            <a:r>
              <a:rPr lang="en-US" sz="2100" b="1" spc="-74" dirty="0">
                <a:latin typeface="Nunito" panose="00000700000000000000" pitchFamily="2" charset="0"/>
              </a:rPr>
              <a:t>TOSHIBA DV-QKD</a:t>
            </a:r>
          </a:p>
        </p:txBody>
      </p:sp>
      <p:sp>
        <p:nvSpPr>
          <p:cNvPr id="357" name="Description of a primary heading-0">
            <a:extLst>
              <a:ext uri="{FF2B5EF4-FFF2-40B4-BE49-F238E27FC236}">
                <a16:creationId xmlns:a16="http://schemas.microsoft.com/office/drawing/2014/main" id="{111B4A49-B930-4A89-A1CD-6CA2B3D95AED}"/>
              </a:ext>
            </a:extLst>
          </p:cNvPr>
          <p:cNvSpPr txBox="1"/>
          <p:nvPr/>
        </p:nvSpPr>
        <p:spPr>
          <a:xfrm>
            <a:off x="944785" y="4020312"/>
            <a:ext cx="5110162" cy="1056700"/>
          </a:xfrm>
          <a:prstGeom prst="rect">
            <a:avLst/>
          </a:prstGeom>
          <a:noFill/>
        </p:spPr>
        <p:txBody>
          <a:bodyPr vertOverflow="clip" horzOverflow="clip" wrap="square" lIns="0" tIns="0" rIns="0" bIns="0" rtlCol="0" anchor="t">
            <a:spAutoFit/>
          </a:bodyPr>
          <a:lstStyle/>
          <a:p>
            <a:pPr algn="r">
              <a:lnSpc>
                <a:spcPts val="2808"/>
              </a:lnSpc>
            </a:pPr>
            <a:r>
              <a:rPr lang="en-US" sz="1800" spc="-18" dirty="0">
                <a:latin typeface="Nunito" panose="00000700000000000000" pitchFamily="2" charset="0"/>
              </a:rPr>
              <a:t>QKD de variable discreta para </a:t>
            </a:r>
            <a:r>
              <a:rPr lang="en-US" sz="1800" b="1" spc="-18" dirty="0">
                <a:latin typeface="Nunito" panose="00000700000000000000" pitchFamily="2" charset="0"/>
              </a:rPr>
              <a:t>grado de producción</a:t>
            </a:r>
            <a:r>
              <a:rPr lang="en-US" sz="1800" spc="-18" dirty="0">
                <a:latin typeface="Nunito" panose="00000700000000000000" pitchFamily="2" charset="0"/>
              </a:rPr>
              <a:t>, alto rendimiento y enlaces de larga distancia.</a:t>
            </a:r>
          </a:p>
        </p:txBody>
      </p:sp>
      <p:pic>
        <p:nvPicPr>
          <p:cNvPr id="35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1466166" y="5632698"/>
            <a:ext cx="609600" cy="609600"/>
          </a:xfrm>
          <a:prstGeom prst="rect">
            <a:avLst/>
          </a:prstGeom>
          <a:ln>
            <a:noFill/>
          </a:ln>
          <a:effectLst>
            <a:outerShdw blurRad="292100" dist="139700" dir="2700000" algn="tl" rotWithShape="0">
              <a:srgbClr val="333333">
                <a:alpha val="65000"/>
              </a:srgbClr>
            </a:outerShdw>
          </a:effectLst>
        </p:spPr>
      </p:pic>
      <p:sp>
        <p:nvSpPr>
          <p:cNvPr id="359" name="-1">
            <a:extLst>
              <a:ext uri="{FF2B5EF4-FFF2-40B4-BE49-F238E27FC236}">
                <a16:creationId xmlns:a16="http://schemas.microsoft.com/office/drawing/2014/main" id="{111B4A49-B930-4A89-A1CD-6CA2B3D95AED}"/>
              </a:ext>
            </a:extLst>
          </p:cNvPr>
          <p:cNvSpPr txBox="1"/>
          <p:nvPr/>
        </p:nvSpPr>
        <p:spPr>
          <a:xfrm>
            <a:off x="11647170" y="5617559"/>
            <a:ext cx="280988" cy="609600"/>
          </a:xfrm>
          <a:prstGeom prst="rect">
            <a:avLst/>
          </a:prstGeom>
          <a:noFill/>
        </p:spPr>
        <p:txBody>
          <a:bodyPr vertOverflow="clip" horzOverflow="clip" wrap="square" lIns="0" tIns="0" rIns="0" bIns="0" rtlCol="0" anchor="t">
            <a:spAutoFit/>
          </a:bodyPr>
          <a:lstStyle/>
          <a:p>
            <a:pPr algn="ctr">
              <a:lnSpc>
                <a:spcPts val="5040"/>
              </a:lnSpc>
            </a:pPr>
            <a:r>
              <a:rPr lang="en-US" sz="3360" spc="-67" dirty="0">
                <a:latin typeface="Nunito SemiBold" panose="00000700000000000000" pitchFamily="2" charset="0"/>
              </a:rPr>
              <a:t>2</a:t>
            </a:r>
          </a:p>
        </p:txBody>
      </p:sp>
      <p:sp>
        <p:nvSpPr>
          <p:cNvPr id="360" name="Primary Heading-1">
            <a:extLst>
              <a:ext uri="{FF2B5EF4-FFF2-40B4-BE49-F238E27FC236}">
                <a16:creationId xmlns:a16="http://schemas.microsoft.com/office/drawing/2014/main" id="{111B4A49-B930-4A89-A1CD-6CA2B3D95AED}"/>
              </a:ext>
            </a:extLst>
          </p:cNvPr>
          <p:cNvSpPr txBox="1"/>
          <p:nvPr/>
        </p:nvSpPr>
        <p:spPr>
          <a:xfrm>
            <a:off x="12258484" y="5172551"/>
            <a:ext cx="5119688" cy="369332"/>
          </a:xfrm>
          <a:prstGeom prst="rect">
            <a:avLst/>
          </a:prstGeom>
          <a:noFill/>
        </p:spPr>
        <p:txBody>
          <a:bodyPr vertOverflow="clip" horzOverflow="clip" wrap="square" lIns="0" tIns="0" rIns="0" bIns="0" rtlCol="0" anchor="t">
            <a:spAutoFit/>
          </a:bodyPr>
          <a:lstStyle/>
          <a:p>
            <a:pPr algn="l">
              <a:lnSpc>
                <a:spcPts val="3024"/>
              </a:lnSpc>
            </a:pPr>
            <a:r>
              <a:rPr lang="en-US" sz="2100" b="1" spc="-74" dirty="0">
                <a:latin typeface="Nunito" panose="00000700000000000000" pitchFamily="2" charset="0"/>
              </a:rPr>
              <a:t>LUXQUANTA CV-QKD</a:t>
            </a:r>
          </a:p>
        </p:txBody>
      </p:sp>
      <p:sp>
        <p:nvSpPr>
          <p:cNvPr id="361" name="Description of a primary heading-1">
            <a:extLst>
              <a:ext uri="{FF2B5EF4-FFF2-40B4-BE49-F238E27FC236}">
                <a16:creationId xmlns:a16="http://schemas.microsoft.com/office/drawing/2014/main" id="{111B4A49-B930-4A89-A1CD-6CA2B3D95AED}"/>
              </a:ext>
            </a:extLst>
          </p:cNvPr>
          <p:cNvSpPr txBox="1"/>
          <p:nvPr/>
        </p:nvSpPr>
        <p:spPr>
          <a:xfrm>
            <a:off x="12258484" y="5632704"/>
            <a:ext cx="5119688" cy="697627"/>
          </a:xfrm>
          <a:prstGeom prst="rect">
            <a:avLst/>
          </a:prstGeom>
          <a:noFill/>
        </p:spPr>
        <p:txBody>
          <a:bodyPr vertOverflow="clip" horzOverflow="clip" wrap="square" lIns="0" tIns="0" rIns="0" bIns="0" rtlCol="0" anchor="t">
            <a:spAutoFit/>
          </a:bodyPr>
          <a:lstStyle/>
          <a:p>
            <a:pPr algn="l">
              <a:lnSpc>
                <a:spcPts val="2808"/>
              </a:lnSpc>
            </a:pPr>
            <a:r>
              <a:rPr lang="en-US" sz="1800" spc="-18" dirty="0">
                <a:latin typeface="Nunito" panose="00000700000000000000" pitchFamily="2" charset="0"/>
              </a:rPr>
              <a:t>Tecnología de </a:t>
            </a:r>
            <a:r>
              <a:rPr lang="en-US" sz="1800" spc="-18" dirty="0" err="1">
                <a:latin typeface="Nunito" panose="00000700000000000000" pitchFamily="2" charset="0"/>
              </a:rPr>
              <a:t>Luxquanta</a:t>
            </a:r>
            <a:r>
              <a:rPr lang="en-US" sz="1800" spc="-18" dirty="0">
                <a:latin typeface="Nunito" panose="00000700000000000000" pitchFamily="2" charset="0"/>
              </a:rPr>
              <a:t> para distancias metropolitanas de hasta 60 km.</a:t>
            </a:r>
          </a:p>
        </p:txBody>
      </p:sp>
      <p:pic>
        <p:nvPicPr>
          <p:cNvPr id="36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blip>
          <a:stretch/>
        </p:blipFill>
        <p:spPr>
          <a:xfrm>
            <a:off x="6199882" y="7423398"/>
            <a:ext cx="609600" cy="609600"/>
          </a:xfrm>
          <a:prstGeom prst="rect">
            <a:avLst/>
          </a:prstGeom>
          <a:ln>
            <a:noFill/>
          </a:ln>
          <a:effectLst>
            <a:outerShdw blurRad="292100" dist="139700" dir="2700000" algn="tl" rotWithShape="0">
              <a:srgbClr val="333333">
                <a:alpha val="65000"/>
              </a:srgbClr>
            </a:outerShdw>
          </a:effectLst>
        </p:spPr>
      </p:pic>
      <p:sp>
        <p:nvSpPr>
          <p:cNvPr id="363" name="-2">
            <a:extLst>
              <a:ext uri="{FF2B5EF4-FFF2-40B4-BE49-F238E27FC236}">
                <a16:creationId xmlns:a16="http://schemas.microsoft.com/office/drawing/2014/main" id="{111B4A49-B930-4A89-A1CD-6CA2B3D95AED}"/>
              </a:ext>
            </a:extLst>
          </p:cNvPr>
          <p:cNvSpPr txBox="1"/>
          <p:nvPr/>
        </p:nvSpPr>
        <p:spPr>
          <a:xfrm>
            <a:off x="6380988" y="7408259"/>
            <a:ext cx="280988" cy="609600"/>
          </a:xfrm>
          <a:prstGeom prst="rect">
            <a:avLst/>
          </a:prstGeom>
          <a:noFill/>
        </p:spPr>
        <p:txBody>
          <a:bodyPr vertOverflow="clip" horzOverflow="clip" wrap="square" lIns="0" tIns="0" rIns="0" bIns="0" rtlCol="0" anchor="t">
            <a:spAutoFit/>
          </a:bodyPr>
          <a:lstStyle/>
          <a:p>
            <a:pPr algn="ctr">
              <a:lnSpc>
                <a:spcPts val="5040"/>
              </a:lnSpc>
            </a:pPr>
            <a:r>
              <a:rPr lang="en-US" sz="3360" spc="-67" dirty="0">
                <a:latin typeface="Nunito SemiBold" panose="00000700000000000000" pitchFamily="2" charset="0"/>
              </a:rPr>
              <a:t>3</a:t>
            </a:r>
          </a:p>
        </p:txBody>
      </p:sp>
      <p:sp>
        <p:nvSpPr>
          <p:cNvPr id="364" name="Primary Heading-2">
            <a:extLst>
              <a:ext uri="{FF2B5EF4-FFF2-40B4-BE49-F238E27FC236}">
                <a16:creationId xmlns:a16="http://schemas.microsoft.com/office/drawing/2014/main" id="{111B4A49-B930-4A89-A1CD-6CA2B3D95AED}"/>
              </a:ext>
            </a:extLst>
          </p:cNvPr>
          <p:cNvSpPr txBox="1"/>
          <p:nvPr/>
        </p:nvSpPr>
        <p:spPr>
          <a:xfrm>
            <a:off x="944785" y="7141559"/>
            <a:ext cx="5110162" cy="369332"/>
          </a:xfrm>
          <a:prstGeom prst="rect">
            <a:avLst/>
          </a:prstGeom>
          <a:noFill/>
        </p:spPr>
        <p:txBody>
          <a:bodyPr vertOverflow="clip" horzOverflow="clip" wrap="square" lIns="0" tIns="0" rIns="0" bIns="0" rtlCol="0" anchor="t">
            <a:spAutoFit/>
          </a:bodyPr>
          <a:lstStyle/>
          <a:p>
            <a:pPr algn="r">
              <a:lnSpc>
                <a:spcPts val="3024"/>
              </a:lnSpc>
            </a:pPr>
            <a:r>
              <a:rPr lang="en-US" sz="2100" b="1" spc="-74" dirty="0">
                <a:latin typeface="Nunito" panose="00000700000000000000" pitchFamily="2" charset="0"/>
              </a:rPr>
              <a:t>IDQ XGR SERIES</a:t>
            </a:r>
          </a:p>
        </p:txBody>
      </p:sp>
      <p:sp>
        <p:nvSpPr>
          <p:cNvPr id="365" name="Description of a primary heading-2">
            <a:extLst>
              <a:ext uri="{FF2B5EF4-FFF2-40B4-BE49-F238E27FC236}">
                <a16:creationId xmlns:a16="http://schemas.microsoft.com/office/drawing/2014/main" id="{111B4A49-B930-4A89-A1CD-6CA2B3D95AED}"/>
              </a:ext>
            </a:extLst>
          </p:cNvPr>
          <p:cNvSpPr txBox="1"/>
          <p:nvPr/>
        </p:nvSpPr>
        <p:spPr>
          <a:xfrm>
            <a:off x="944785" y="7601712"/>
            <a:ext cx="5110162" cy="1056700"/>
          </a:xfrm>
          <a:prstGeom prst="rect">
            <a:avLst/>
          </a:prstGeom>
          <a:noFill/>
        </p:spPr>
        <p:txBody>
          <a:bodyPr vertOverflow="clip" horzOverflow="clip" wrap="square" lIns="0" tIns="0" rIns="0" bIns="0" rtlCol="0" anchor="t">
            <a:spAutoFit/>
          </a:bodyPr>
          <a:lstStyle/>
          <a:p>
            <a:pPr algn="r">
              <a:lnSpc>
                <a:spcPts val="2808"/>
              </a:lnSpc>
            </a:pPr>
            <a:r>
              <a:rPr lang="en-US" sz="1800" spc="-18" dirty="0">
                <a:latin typeface="Nunito" panose="00000700000000000000" pitchFamily="2" charset="0"/>
              </a:rPr>
              <a:t>Plataforma de investigación dedicada a la </a:t>
            </a:r>
            <a:r>
              <a:rPr lang="en-US" sz="1800" b="1" spc="-18" dirty="0">
                <a:latin typeface="Nunito" panose="00000700000000000000" pitchFamily="2" charset="0"/>
              </a:rPr>
              <a:t>experimentación deep-tech</a:t>
            </a:r>
            <a:r>
              <a:rPr lang="en-US" sz="1800" spc="-18" dirty="0">
                <a:latin typeface="Nunito" panose="00000700000000000000" pitchFamily="2" charset="0"/>
              </a:rPr>
              <a:t> y a interfaces abiertas.</a:t>
            </a:r>
          </a:p>
        </p:txBody>
      </p:sp>
      <p:sp>
        <p:nvSpPr>
          <p:cNvPr id="366" name="Title 3">
            <a:extLst>
              <a:ext uri="{FF2B5EF4-FFF2-40B4-BE49-F238E27FC236}">
                <a16:creationId xmlns:a16="http://schemas.microsoft.com/office/drawing/2014/main" id="{111B4A49-B930-4A89-A1CD-6CA2B3D95AED}"/>
              </a:ext>
            </a:extLst>
          </p:cNvPr>
          <p:cNvSpPr txBox="1"/>
          <p:nvPr/>
        </p:nvSpPr>
        <p:spPr>
          <a:xfrm>
            <a:off x="762000" y="731520"/>
            <a:ext cx="16797338" cy="686855"/>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latin typeface="Raleway" panose="00000700000000000000" pitchFamily="2" charset="0"/>
              </a:rPr>
              <a:t>ECOSISTEMA DE INFRAESTRUCTURA</a:t>
            </a:r>
            <a:endParaRPr lang="en-US" sz="4200" b="1" spc="-147" dirty="0">
              <a:latin typeface="Nunito" panose="00000700000000000000" pitchFamily="2" charset="0"/>
            </a:endParaRPr>
          </a:p>
        </p:txBody>
      </p:sp>
      <p:sp>
        <p:nvSpPr>
          <p:cNvPr id="368" name="SubTitle">
            <a:extLst>
              <a:ext uri="{FF2B5EF4-FFF2-40B4-BE49-F238E27FC236}">
                <a16:creationId xmlns:a16="http://schemas.microsoft.com/office/drawing/2014/main" id="{111B4A49-B930-4A89-A1CD-6CA2B3D95AED}"/>
              </a:ext>
            </a:extLst>
          </p:cNvPr>
          <p:cNvSpPr txBox="1"/>
          <p:nvPr/>
        </p:nvSpPr>
        <p:spPr>
          <a:xfrm>
            <a:off x="762000" y="1562100"/>
            <a:ext cx="16797338" cy="324512"/>
          </a:xfrm>
          <a:prstGeom prst="rect">
            <a:avLst/>
          </a:prstGeom>
          <a:noFill/>
        </p:spPr>
        <p:txBody>
          <a:bodyPr vertOverflow="clip" horzOverflow="clip" wrap="square" lIns="0" tIns="0" rIns="0" bIns="0" rtlCol="0" anchor="t">
            <a:spAutoFit/>
          </a:bodyPr>
          <a:lstStyle/>
          <a:p>
            <a:pPr algn="ctr">
              <a:lnSpc>
                <a:spcPts val="2808"/>
              </a:lnSpc>
            </a:pPr>
            <a:r>
              <a:rPr lang="en-US" sz="1800" spc="-18" dirty="0">
                <a:latin typeface="Raleway" panose="00000700000000000000" pitchFamily="2" charset="0"/>
              </a:rPr>
              <a:t>Integración estratégica de diversas tecnologías y fabricantes QKD</a:t>
            </a:r>
          </a:p>
        </p:txBody>
      </p:sp>
      <p:pic>
        <p:nvPicPr>
          <p:cNvPr id="26" name="Rect">
            <a:extLst>
              <a:ext uri="{FF2B5EF4-FFF2-40B4-BE49-F238E27FC236}">
                <a16:creationId xmlns:a16="http://schemas.microsoft.com/office/drawing/2014/main" id="{3E90B2BC-CF2F-4CAE-8470-A3A5A2BB6B7B}"/>
              </a:ext>
            </a:extLst>
          </p:cNvPr>
          <p:cNvPicPr>
            <a:picLocks noChangeAspect="1"/>
          </p:cNvPicPr>
          <p:nvPr/>
        </p:nvPicPr>
        <p:blipFill rotWithShape="1">
          <a:blip r:embed="rId8">
            <a:alphaModFix/>
          </a:blip>
          <a:stretch/>
        </p:blipFill>
        <p:spPr>
          <a:xfrm>
            <a:off x="13948739" y="6659533"/>
            <a:ext cx="2946867" cy="3279453"/>
          </a:xfrm>
          <a:prstGeom prst="rect">
            <a:avLst/>
          </a:prstGeom>
          <a:ln>
            <a:noFill/>
          </a:ln>
          <a:effectLst>
            <a:outerShdw blurRad="292100" dist="139700" dir="2700000" algn="tl" rotWithShape="0">
              <a:srgbClr val="333333">
                <a:alpha val="65000"/>
              </a:srgbClr>
            </a:outerShdw>
          </a:effectLst>
        </p:spPr>
      </p:pic>
      <p:sp>
        <p:nvSpPr>
          <p:cNvPr id="27" name="$50-2">
            <a:extLst>
              <a:ext uri="{FF2B5EF4-FFF2-40B4-BE49-F238E27FC236}">
                <a16:creationId xmlns:a16="http://schemas.microsoft.com/office/drawing/2014/main" id="{DD6B210A-9D0C-4AB6-BC87-F01A1AA2604A}"/>
              </a:ext>
            </a:extLst>
          </p:cNvPr>
          <p:cNvSpPr txBox="1"/>
          <p:nvPr/>
        </p:nvSpPr>
        <p:spPr>
          <a:xfrm>
            <a:off x="14253539" y="7652668"/>
            <a:ext cx="2230738" cy="654025"/>
          </a:xfrm>
          <a:prstGeom prst="rect">
            <a:avLst/>
          </a:prstGeom>
          <a:noFill/>
        </p:spPr>
        <p:txBody>
          <a:bodyPr vertOverflow="clip" horzOverflow="clip" wrap="square" lIns="0" tIns="0" rIns="0" bIns="0" rtlCol="0" anchor="t">
            <a:spAutoFit/>
          </a:bodyPr>
          <a:lstStyle/>
          <a:p>
            <a:pPr algn="l">
              <a:lnSpc>
                <a:spcPts val="5140"/>
              </a:lnSpc>
            </a:pPr>
            <a:r>
              <a:rPr lang="en-US" sz="4942" spc="-99" dirty="0">
                <a:latin typeface="Raleway SemiBold" panose="00000700000000000000" pitchFamily="2" charset="0"/>
              </a:rPr>
              <a:t>20KM</a:t>
            </a:r>
          </a:p>
        </p:txBody>
      </p:sp>
      <p:sp>
        <p:nvSpPr>
          <p:cNvPr id="28" name="Primary Heading-2">
            <a:extLst>
              <a:ext uri="{FF2B5EF4-FFF2-40B4-BE49-F238E27FC236}">
                <a16:creationId xmlns:a16="http://schemas.microsoft.com/office/drawing/2014/main" id="{27B40C9E-B0EF-4E4A-9756-E53D61B071D3}"/>
              </a:ext>
            </a:extLst>
          </p:cNvPr>
          <p:cNvSpPr txBox="1"/>
          <p:nvPr/>
        </p:nvSpPr>
        <p:spPr>
          <a:xfrm>
            <a:off x="14253539" y="6792910"/>
            <a:ext cx="2230738" cy="722377"/>
          </a:xfrm>
          <a:prstGeom prst="rect">
            <a:avLst/>
          </a:prstGeom>
          <a:noFill/>
        </p:spPr>
        <p:txBody>
          <a:bodyPr vertOverflow="clip" horzOverflow="clip" wrap="square" lIns="0" tIns="0" rIns="0" bIns="0" rtlCol="0" anchor="t">
            <a:spAutoFit/>
          </a:bodyPr>
          <a:lstStyle/>
          <a:p>
            <a:pPr algn="l">
              <a:lnSpc>
                <a:spcPts val="3024"/>
              </a:lnSpc>
            </a:pPr>
            <a:r>
              <a:rPr lang="en-US" sz="1600" b="1" spc="-74" dirty="0">
                <a:latin typeface="Raleway" panose="00000700000000000000" pitchFamily="2" charset="0"/>
              </a:rPr>
              <a:t>Capacidad de simulación de enlaces</a:t>
            </a:r>
          </a:p>
        </p:txBody>
      </p:sp>
      <p:sp>
        <p:nvSpPr>
          <p:cNvPr id="29" name="Description of a primary heading-2">
            <a:extLst>
              <a:ext uri="{FF2B5EF4-FFF2-40B4-BE49-F238E27FC236}">
                <a16:creationId xmlns:a16="http://schemas.microsoft.com/office/drawing/2014/main" id="{E0D47D03-A351-48CD-B186-B199B81B119F}"/>
              </a:ext>
            </a:extLst>
          </p:cNvPr>
          <p:cNvSpPr txBox="1"/>
          <p:nvPr/>
        </p:nvSpPr>
        <p:spPr>
          <a:xfrm>
            <a:off x="14253539" y="8291923"/>
            <a:ext cx="2230738" cy="1401730"/>
          </a:xfrm>
          <a:prstGeom prst="rect">
            <a:avLst/>
          </a:prstGeom>
          <a:noFill/>
        </p:spPr>
        <p:txBody>
          <a:bodyPr vertOverflow="clip" horzOverflow="clip" wrap="square" lIns="0" tIns="0" rIns="0" bIns="0" rtlCol="0" anchor="t">
            <a:spAutoFit/>
          </a:bodyPr>
          <a:lstStyle/>
          <a:p>
            <a:pPr algn="l">
              <a:lnSpc>
                <a:spcPts val="2808"/>
              </a:lnSpc>
            </a:pPr>
            <a:r>
              <a:rPr lang="en-US" sz="1600" spc="-18" dirty="0">
                <a:latin typeface="Raleway" panose="00000700000000000000" pitchFamily="2" charset="0"/>
              </a:rPr>
              <a:t>Bobinas de fibra usadas en laboratorio para simular el rendimiento con precisión.</a:t>
            </a:r>
          </a:p>
        </p:txBody>
      </p:sp>
      <p:pic>
        <p:nvPicPr>
          <p:cNvPr id="30" name="Imagen 29">
            <a:extLst>
              <a:ext uri="{FF2B5EF4-FFF2-40B4-BE49-F238E27FC236}">
                <a16:creationId xmlns:a16="http://schemas.microsoft.com/office/drawing/2014/main" id="{FC819731-BDC9-46AF-9105-92910A1A1104}"/>
              </a:ext>
            </a:extLst>
          </p:cNvPr>
          <p:cNvPicPr>
            <a:picLocks noChangeAspect="1"/>
          </p:cNvPicPr>
          <p:nvPr/>
        </p:nvPicPr>
        <p:blipFill>
          <a:blip r:embed="rId9"/>
          <a:stretch>
            <a:fillRect/>
          </a:stretch>
        </p:blipFill>
        <p:spPr>
          <a:xfrm>
            <a:off x="518120" y="9171595"/>
            <a:ext cx="3363317" cy="706809"/>
          </a:xfrm>
          <a:prstGeom prst="rect">
            <a:avLst/>
          </a:prstGeom>
          <a:ln>
            <a:noFill/>
          </a:ln>
          <a:effectLst>
            <a:outerShdw blurRad="292100" dist="139700" dir="2700000" algn="tl" rotWithShape="0">
              <a:srgbClr val="333333">
                <a:alpha val="65000"/>
              </a:srgbClr>
            </a:outerShdw>
          </a:effectLst>
        </p:spPr>
      </p:pic>
      <p:pic>
        <p:nvPicPr>
          <p:cNvPr id="32" name="Imagen 31">
            <a:extLst>
              <a:ext uri="{FF2B5EF4-FFF2-40B4-BE49-F238E27FC236}">
                <a16:creationId xmlns:a16="http://schemas.microsoft.com/office/drawing/2014/main" id="{EEE938DA-4687-42FE-BFD1-467D451136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5639FE3D-A2F8-8447-893F-D5D77109B113}"/>
              </a:ext>
            </a:extLst>
          </p:cNvPr>
          <p:cNvSpPr txBox="1"/>
          <p:nvPr/>
        </p:nvSpPr>
        <p:spPr>
          <a:xfrm>
            <a:off x="914400" y="9423400"/>
            <a:ext cx="16459200" cy="330200"/>
          </a:xfrm>
          <a:prstGeom prst="rect">
            <a:avLst/>
          </a:prstGeom>
          <a:noFill/>
        </p:spPr>
        <p:txBody>
          <a:bodyPr vertOverflow="overflow" vert="horz" wrap="none" rtlCol="0" anchor="ctr" anchorCtr="0">
            <a:noAutofit/>
          </a:bodyPr>
          <a:lstStyle/>
          <a:p>
            <a:pPr algn="ctr"/>
            <a:r>
              <a:rPr lang="es-ES" sz="1400" dirty="0">
                <a:solidFill>
                  <a:srgbClr val="5A6A72"/>
                </a:solidFill>
              </a:rPr>
              <a:t>XXXIV Jornadas Técnicas de </a:t>
            </a:r>
            <a:r>
              <a:rPr lang="es-ES" sz="1400" dirty="0" err="1">
                <a:solidFill>
                  <a:srgbClr val="5A6A72"/>
                </a:solidFill>
              </a:rPr>
              <a:t>RedIRIS</a:t>
            </a:r>
            <a:r>
              <a:rPr lang="es-ES" sz="1400" dirty="0">
                <a:solidFill>
                  <a:srgbClr val="5A6A72"/>
                </a:solidFill>
              </a:rPr>
              <a:t>  ·  A Coruña  ·  22–25 junio 2026</a:t>
            </a:r>
          </a:p>
        </p:txBody>
      </p:sp>
    </p:spTree>
    <p:extLst>
      <p:ext uri="{BB962C8B-B14F-4D97-AF65-F5344CB8AC3E}">
        <p14:creationId xmlns:p14="http://schemas.microsoft.com/office/powerpoint/2010/main" val="464073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1" y="0"/>
            <a:ext cx="6687671" cy="10287000"/>
          </a:xfrm>
          <a:prstGeom prst="rect">
            <a:avLst/>
          </a:prstGeom>
          <a:ln>
            <a:noFill/>
          </a:ln>
          <a:effectLst>
            <a:outerShdw blurRad="292100" dist="139700" dir="2700000" algn="tl" rotWithShape="0">
              <a:srgbClr val="333333">
                <a:alpha val="65000"/>
              </a:srgbClr>
            </a:outerShdw>
          </a:effectLst>
        </p:spPr>
      </p:pic>
      <p:pic>
        <p:nvPicPr>
          <p:cNvPr id="47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7988300" y="269272"/>
            <a:ext cx="7213599" cy="4305300"/>
          </a:xfrm>
          <a:prstGeom prst="rect">
            <a:avLst/>
          </a:prstGeom>
          <a:ln>
            <a:noFill/>
          </a:ln>
          <a:effectLst>
            <a:outerShdw blurRad="292100" dist="139700" dir="2700000" algn="tl" rotWithShape="0">
              <a:srgbClr val="333333">
                <a:alpha val="65000"/>
              </a:srgbClr>
            </a:outerShdw>
          </a:effectLst>
        </p:spPr>
      </p:pic>
      <p:sp>
        <p:nvSpPr>
          <p:cNvPr id="476" name="Primary Heading-0">
            <a:extLst>
              <a:ext uri="{FF2B5EF4-FFF2-40B4-BE49-F238E27FC236}">
                <a16:creationId xmlns:a16="http://schemas.microsoft.com/office/drawing/2014/main" id="{111B4A49-B930-4A89-A1CD-6CA2B3D95AED}"/>
              </a:ext>
            </a:extLst>
          </p:cNvPr>
          <p:cNvSpPr txBox="1"/>
          <p:nvPr/>
        </p:nvSpPr>
        <p:spPr>
          <a:xfrm>
            <a:off x="10039350" y="795134"/>
            <a:ext cx="4519612" cy="390525"/>
          </a:xfrm>
          <a:prstGeom prst="rect">
            <a:avLst/>
          </a:prstGeom>
          <a:noFill/>
        </p:spPr>
        <p:txBody>
          <a:bodyPr vertOverflow="clip" horzOverflow="clip" wrap="square" lIns="0" tIns="0" rIns="0" bIns="0" rtlCol="0" anchor="t">
            <a:spAutoFit/>
          </a:bodyPr>
          <a:lstStyle/>
          <a:p>
            <a:pPr algn="l">
              <a:lnSpc>
                <a:spcPts val="3024"/>
              </a:lnSpc>
            </a:pPr>
            <a:r>
              <a:rPr lang="en-US" sz="2100" b="1" spc="-74" dirty="0">
                <a:solidFill>
                  <a:srgbClr val="066AAB">
                    <a:alpha val="100000"/>
                  </a:srgbClr>
                </a:solidFill>
                <a:latin typeface="Raleway" panose="00000700000000000000" pitchFamily="2" charset="0"/>
              </a:rPr>
              <a:t>           Nodo del sector público</a:t>
            </a:r>
          </a:p>
        </p:txBody>
      </p:sp>
      <p:pic>
        <p:nvPicPr>
          <p:cNvPr id="47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0039350" y="795134"/>
            <a:ext cx="381000" cy="381000"/>
          </a:xfrm>
          <a:prstGeom prst="rect">
            <a:avLst/>
          </a:prstGeom>
        </p:spPr>
      </p:pic>
      <p:sp>
        <p:nvSpPr>
          <p:cNvPr id="480" name="-0">
            <a:extLst>
              <a:ext uri="{FF2B5EF4-FFF2-40B4-BE49-F238E27FC236}">
                <a16:creationId xmlns:a16="http://schemas.microsoft.com/office/drawing/2014/main" id="{111B4A49-B930-4A89-A1CD-6CA2B3D95AED}"/>
              </a:ext>
            </a:extLst>
          </p:cNvPr>
          <p:cNvSpPr txBox="1"/>
          <p:nvPr/>
        </p:nvSpPr>
        <p:spPr>
          <a:xfrm>
            <a:off x="10141553" y="857428"/>
            <a:ext cx="214312" cy="266700"/>
          </a:xfrm>
          <a:prstGeom prst="rect">
            <a:avLst/>
          </a:prstGeom>
          <a:noFill/>
        </p:spPr>
        <p:txBody>
          <a:bodyPr vertOverflow="clip" horzOverflow="clip" wrap="square" lIns="0" tIns="0" rIns="0" bIns="0" rtlCol="0" anchor="t">
            <a:spAutoFit/>
          </a:bodyPr>
          <a:lstStyle/>
          <a:p>
            <a:pPr algn="ctr">
              <a:lnSpc>
                <a:spcPts val="2041"/>
              </a:lnSpc>
            </a:pPr>
            <a:r>
              <a:rPr lang="en-US" sz="1361" b="1" spc="-48" dirty="0">
                <a:solidFill>
                  <a:srgbClr val="FFFFFF">
                    <a:alpha val="100000"/>
                  </a:srgbClr>
                </a:solidFill>
                <a:latin typeface="Raleway" panose="00000700000000000000" pitchFamily="2" charset="0"/>
              </a:rPr>
              <a:t>01</a:t>
            </a:r>
          </a:p>
        </p:txBody>
      </p:sp>
      <p:sp>
        <p:nvSpPr>
          <p:cNvPr id="482" name="Description of a primary heading-0">
            <a:extLst>
              <a:ext uri="{FF2B5EF4-FFF2-40B4-BE49-F238E27FC236}">
                <a16:creationId xmlns:a16="http://schemas.microsoft.com/office/drawing/2014/main" id="{111B4A49-B930-4A89-A1CD-6CA2B3D95AED}"/>
              </a:ext>
            </a:extLst>
          </p:cNvPr>
          <p:cNvSpPr txBox="1"/>
          <p:nvPr/>
        </p:nvSpPr>
        <p:spPr>
          <a:xfrm>
            <a:off x="10217658" y="1217187"/>
            <a:ext cx="4341304" cy="324512"/>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066AAB">
                    <a:alpha val="100000"/>
                  </a:srgbClr>
                </a:solidFill>
                <a:latin typeface="Raleway" panose="00000700000000000000" pitchFamily="2" charset="0"/>
              </a:rPr>
              <a:t>Extremo: </a:t>
            </a:r>
            <a:r>
              <a:rPr lang="en-US" sz="1800" b="1" spc="-18" dirty="0">
                <a:solidFill>
                  <a:srgbClr val="066AAB"/>
                </a:solidFill>
                <a:latin typeface="Raleway" panose="00000700000000000000" pitchFamily="2" charset="0"/>
              </a:rPr>
              <a:t>INCIBE</a:t>
            </a:r>
            <a:r>
              <a:rPr lang="en-US" sz="1800" spc="-18" dirty="0">
                <a:solidFill>
                  <a:srgbClr val="066AAB"/>
                </a:solidFill>
                <a:latin typeface="Raleway" panose="00000700000000000000" pitchFamily="2" charset="0"/>
              </a:rPr>
              <a:t> (entidad pública)</a:t>
            </a:r>
          </a:p>
        </p:txBody>
      </p:sp>
      <p:pic>
        <p:nvPicPr>
          <p:cNvPr id="484" name="::after">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039350" y="1359752"/>
            <a:ext cx="71140" cy="71140"/>
          </a:xfrm>
          <a:prstGeom prst="rect">
            <a:avLst/>
          </a:prstGeom>
        </p:spPr>
      </p:pic>
      <p:sp>
        <p:nvSpPr>
          <p:cNvPr id="486" name="Description of a primary heading-0">
            <a:extLst>
              <a:ext uri="{FF2B5EF4-FFF2-40B4-BE49-F238E27FC236}">
                <a16:creationId xmlns:a16="http://schemas.microsoft.com/office/drawing/2014/main" id="{111B4A49-B930-4A89-A1CD-6CA2B3D95AED}"/>
              </a:ext>
            </a:extLst>
          </p:cNvPr>
          <p:cNvSpPr txBox="1"/>
          <p:nvPr/>
        </p:nvSpPr>
        <p:spPr>
          <a:xfrm>
            <a:off x="10217658" y="1573803"/>
            <a:ext cx="4341304" cy="324512"/>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066AAB">
                    <a:alpha val="100000"/>
                  </a:srgbClr>
                </a:solidFill>
                <a:latin typeface="Raleway" panose="00000700000000000000" pitchFamily="2" charset="0"/>
              </a:rPr>
              <a:t>Distancia: </a:t>
            </a:r>
            <a:r>
              <a:rPr lang="en-US" sz="1800" b="1" spc="-18" dirty="0">
                <a:solidFill>
                  <a:srgbClr val="066AAB"/>
                </a:solidFill>
                <a:latin typeface="Raleway" panose="00000700000000000000" pitchFamily="2" charset="0"/>
              </a:rPr>
              <a:t>7 km</a:t>
            </a:r>
            <a:r>
              <a:rPr lang="en-US" sz="1800" spc="-18" dirty="0">
                <a:solidFill>
                  <a:srgbClr val="066AAB"/>
                </a:solidFill>
                <a:latin typeface="Raleway" panose="00000700000000000000" pitchFamily="2" charset="0"/>
              </a:rPr>
              <a:t> con DV-QKD (Toshiba)</a:t>
            </a:r>
          </a:p>
        </p:txBody>
      </p:sp>
      <p:pic>
        <p:nvPicPr>
          <p:cNvPr id="488" name="::after">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039350" y="1716392"/>
            <a:ext cx="71140" cy="71140"/>
          </a:xfrm>
          <a:prstGeom prst="rect">
            <a:avLst/>
          </a:prstGeom>
        </p:spPr>
      </p:pic>
      <p:pic>
        <p:nvPicPr>
          <p:cNvPr id="49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7988300" y="4901694"/>
            <a:ext cx="7213599" cy="4305300"/>
          </a:xfrm>
          <a:prstGeom prst="rect">
            <a:avLst/>
          </a:prstGeom>
          <a:ln>
            <a:noFill/>
          </a:ln>
          <a:effectLst>
            <a:outerShdw blurRad="292100" dist="139700" dir="2700000" algn="tl" rotWithShape="0">
              <a:srgbClr val="333333">
                <a:alpha val="65000"/>
              </a:srgbClr>
            </a:outerShdw>
          </a:effectLst>
        </p:spPr>
      </p:pic>
      <p:sp>
        <p:nvSpPr>
          <p:cNvPr id="494" name="Primary Heading-1">
            <a:extLst>
              <a:ext uri="{FF2B5EF4-FFF2-40B4-BE49-F238E27FC236}">
                <a16:creationId xmlns:a16="http://schemas.microsoft.com/office/drawing/2014/main" id="{111B4A49-B930-4A89-A1CD-6CA2B3D95AED}"/>
              </a:ext>
            </a:extLst>
          </p:cNvPr>
          <p:cNvSpPr txBox="1"/>
          <p:nvPr/>
        </p:nvSpPr>
        <p:spPr>
          <a:xfrm>
            <a:off x="10039350" y="5376226"/>
            <a:ext cx="4519612" cy="390525"/>
          </a:xfrm>
          <a:prstGeom prst="rect">
            <a:avLst/>
          </a:prstGeom>
          <a:noFill/>
        </p:spPr>
        <p:txBody>
          <a:bodyPr vertOverflow="clip" horzOverflow="clip" wrap="square" lIns="0" tIns="0" rIns="0" bIns="0" rtlCol="0" anchor="t">
            <a:spAutoFit/>
          </a:bodyPr>
          <a:lstStyle/>
          <a:p>
            <a:pPr algn="l">
              <a:lnSpc>
                <a:spcPts val="3024"/>
              </a:lnSpc>
            </a:pPr>
            <a:r>
              <a:rPr lang="en-US" sz="2100" b="1" spc="-74" dirty="0">
                <a:solidFill>
                  <a:srgbClr val="066AAB">
                    <a:alpha val="100000"/>
                  </a:srgbClr>
                </a:solidFill>
                <a:latin typeface="Raleway" panose="00000700000000000000" pitchFamily="2" charset="0"/>
              </a:rPr>
              <a:t>           Nodo del sector privado</a:t>
            </a:r>
          </a:p>
        </p:txBody>
      </p:sp>
      <p:pic>
        <p:nvPicPr>
          <p:cNvPr id="49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0039350" y="5376226"/>
            <a:ext cx="381000" cy="381000"/>
          </a:xfrm>
          <a:prstGeom prst="rect">
            <a:avLst/>
          </a:prstGeom>
        </p:spPr>
      </p:pic>
      <p:sp>
        <p:nvSpPr>
          <p:cNvPr id="498" name="-1">
            <a:extLst>
              <a:ext uri="{FF2B5EF4-FFF2-40B4-BE49-F238E27FC236}">
                <a16:creationId xmlns:a16="http://schemas.microsoft.com/office/drawing/2014/main" id="{111B4A49-B930-4A89-A1CD-6CA2B3D95AED}"/>
              </a:ext>
            </a:extLst>
          </p:cNvPr>
          <p:cNvSpPr txBox="1"/>
          <p:nvPr/>
        </p:nvSpPr>
        <p:spPr>
          <a:xfrm>
            <a:off x="10135457" y="5438520"/>
            <a:ext cx="223838" cy="266700"/>
          </a:xfrm>
          <a:prstGeom prst="rect">
            <a:avLst/>
          </a:prstGeom>
          <a:noFill/>
        </p:spPr>
        <p:txBody>
          <a:bodyPr vertOverflow="clip" horzOverflow="clip" wrap="square" lIns="0" tIns="0" rIns="0" bIns="0" rtlCol="0" anchor="t">
            <a:spAutoFit/>
          </a:bodyPr>
          <a:lstStyle/>
          <a:p>
            <a:pPr algn="ctr">
              <a:lnSpc>
                <a:spcPts val="2041"/>
              </a:lnSpc>
            </a:pPr>
            <a:r>
              <a:rPr lang="en-US" sz="1361" b="1" spc="-48" dirty="0">
                <a:solidFill>
                  <a:srgbClr val="FFFFFF">
                    <a:alpha val="100000"/>
                  </a:srgbClr>
                </a:solidFill>
                <a:latin typeface="Raleway" panose="00000700000000000000" pitchFamily="2" charset="0"/>
              </a:rPr>
              <a:t>02</a:t>
            </a:r>
          </a:p>
        </p:txBody>
      </p:sp>
      <p:sp>
        <p:nvSpPr>
          <p:cNvPr id="500" name="Description of a primary heading-1">
            <a:extLst>
              <a:ext uri="{FF2B5EF4-FFF2-40B4-BE49-F238E27FC236}">
                <a16:creationId xmlns:a16="http://schemas.microsoft.com/office/drawing/2014/main" id="{111B4A49-B930-4A89-A1CD-6CA2B3D95AED}"/>
              </a:ext>
            </a:extLst>
          </p:cNvPr>
          <p:cNvSpPr txBox="1"/>
          <p:nvPr/>
        </p:nvSpPr>
        <p:spPr>
          <a:xfrm>
            <a:off x="10217658" y="5798279"/>
            <a:ext cx="4341304" cy="324512"/>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066AAB">
                    <a:alpha val="100000"/>
                  </a:srgbClr>
                </a:solidFill>
                <a:latin typeface="Raleway" panose="00000700000000000000" pitchFamily="2" charset="0"/>
              </a:rPr>
              <a:t>Extremo: </a:t>
            </a:r>
            <a:r>
              <a:rPr lang="en-US" sz="1800" b="1" spc="-18" dirty="0">
                <a:solidFill>
                  <a:srgbClr val="066AAB"/>
                </a:solidFill>
                <a:latin typeface="Raleway" panose="00000700000000000000" pitchFamily="2" charset="0"/>
              </a:rPr>
              <a:t>Tedra</a:t>
            </a:r>
            <a:r>
              <a:rPr lang="en-US" sz="1800" spc="-18" dirty="0">
                <a:solidFill>
                  <a:srgbClr val="066AAB"/>
                </a:solidFill>
                <a:latin typeface="Raleway" panose="00000700000000000000" pitchFamily="2" charset="0"/>
              </a:rPr>
              <a:t> (entidad privada)</a:t>
            </a:r>
          </a:p>
        </p:txBody>
      </p:sp>
      <p:pic>
        <p:nvPicPr>
          <p:cNvPr id="502" name="::after">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039350" y="5940868"/>
            <a:ext cx="71140" cy="71140"/>
          </a:xfrm>
          <a:prstGeom prst="rect">
            <a:avLst/>
          </a:prstGeom>
        </p:spPr>
      </p:pic>
      <p:sp>
        <p:nvSpPr>
          <p:cNvPr id="504" name="Description of a primary heading-1">
            <a:extLst>
              <a:ext uri="{FF2B5EF4-FFF2-40B4-BE49-F238E27FC236}">
                <a16:creationId xmlns:a16="http://schemas.microsoft.com/office/drawing/2014/main" id="{111B4A49-B930-4A89-A1CD-6CA2B3D95AED}"/>
              </a:ext>
            </a:extLst>
          </p:cNvPr>
          <p:cNvSpPr txBox="1"/>
          <p:nvPr/>
        </p:nvSpPr>
        <p:spPr>
          <a:xfrm>
            <a:off x="10217658" y="6154895"/>
            <a:ext cx="4341304" cy="324512"/>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066AAB">
                    <a:alpha val="100000"/>
                  </a:srgbClr>
                </a:solidFill>
                <a:latin typeface="Raleway" panose="00000700000000000000" pitchFamily="2" charset="0"/>
              </a:rPr>
              <a:t>Distancia: </a:t>
            </a:r>
            <a:r>
              <a:rPr lang="en-US" sz="1800" b="1" spc="-18" dirty="0">
                <a:solidFill>
                  <a:srgbClr val="066AAB"/>
                </a:solidFill>
                <a:latin typeface="Raleway" panose="00000700000000000000" pitchFamily="2" charset="0"/>
              </a:rPr>
              <a:t>3 km</a:t>
            </a:r>
            <a:r>
              <a:rPr lang="en-US" sz="1800" spc="-18" dirty="0">
                <a:solidFill>
                  <a:srgbClr val="066AAB"/>
                </a:solidFill>
                <a:latin typeface="Raleway" panose="00000700000000000000" pitchFamily="2" charset="0"/>
              </a:rPr>
              <a:t> con CV-QKD (Luxquanta)</a:t>
            </a:r>
          </a:p>
        </p:txBody>
      </p:sp>
      <p:pic>
        <p:nvPicPr>
          <p:cNvPr id="506" name="::after">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039350" y="6297484"/>
            <a:ext cx="71140" cy="71140"/>
          </a:xfrm>
          <a:prstGeom prst="rect">
            <a:avLst/>
          </a:prstGeom>
        </p:spPr>
      </p:pic>
      <p:sp>
        <p:nvSpPr>
          <p:cNvPr id="509" name="Title 3">
            <a:extLst>
              <a:ext uri="{FF2B5EF4-FFF2-40B4-BE49-F238E27FC236}">
                <a16:creationId xmlns:a16="http://schemas.microsoft.com/office/drawing/2014/main" id="{111B4A49-B930-4A89-A1CD-6CA2B3D95AED}"/>
              </a:ext>
            </a:extLst>
          </p:cNvPr>
          <p:cNvSpPr txBox="1"/>
          <p:nvPr/>
        </p:nvSpPr>
        <p:spPr>
          <a:xfrm>
            <a:off x="800100" y="725234"/>
            <a:ext cx="4795838" cy="2068451"/>
          </a:xfrm>
          <a:prstGeom prst="rect">
            <a:avLst/>
          </a:prstGeom>
          <a:noFill/>
        </p:spPr>
        <p:txBody>
          <a:bodyPr vertOverflow="clip" horzOverflow="clip" wrap="square" lIns="0" tIns="0" rIns="0" bIns="0" rtlCol="0" anchor="t">
            <a:spAutoFit/>
          </a:bodyPr>
          <a:lstStyle/>
          <a:p>
            <a:pPr algn="l">
              <a:lnSpc>
                <a:spcPts val="5460"/>
              </a:lnSpc>
            </a:pPr>
            <a:r>
              <a:rPr lang="en-US" sz="4200" b="1" spc="-147" dirty="0">
                <a:solidFill>
                  <a:srgbClr val="FFFFFF">
                    <a:alpha val="100000"/>
                  </a:srgbClr>
                </a:solidFill>
                <a:latin typeface="Raleway" panose="00000700000000000000" pitchFamily="2" charset="0"/>
              </a:rPr>
              <a:t>IMPLEMENTACIÓN DEL ENLACE METROPOLITANO</a:t>
            </a:r>
          </a:p>
        </p:txBody>
      </p:sp>
      <p:sp>
        <p:nvSpPr>
          <p:cNvPr id="511" name="SubTitle">
            <a:extLst>
              <a:ext uri="{FF2B5EF4-FFF2-40B4-BE49-F238E27FC236}">
                <a16:creationId xmlns:a16="http://schemas.microsoft.com/office/drawing/2014/main" id="{111B4A49-B930-4A89-A1CD-6CA2B3D95AED}"/>
              </a:ext>
            </a:extLst>
          </p:cNvPr>
          <p:cNvSpPr txBox="1"/>
          <p:nvPr/>
        </p:nvSpPr>
        <p:spPr>
          <a:xfrm>
            <a:off x="800100" y="2844484"/>
            <a:ext cx="4795838" cy="695325"/>
          </a:xfrm>
          <a:prstGeom prst="rect">
            <a:avLst/>
          </a:prstGeom>
          <a:noFill/>
        </p:spPr>
        <p:txBody>
          <a:bodyPr vertOverflow="clip" horzOverflow="clip" wrap="square" lIns="0" tIns="0" rIns="0" bIns="0" rtlCol="0" anchor="t">
            <a:spAutoFit/>
          </a:bodyPr>
          <a:lstStyle/>
          <a:p>
            <a:pPr algn="l">
              <a:lnSpc>
                <a:spcPts val="2808"/>
              </a:lnSpc>
            </a:pPr>
            <a:r>
              <a:rPr lang="en-US" sz="1800" spc="-18" dirty="0">
                <a:solidFill>
                  <a:srgbClr val="FFFFFF">
                    <a:alpha val="100000"/>
                  </a:srgbClr>
                </a:solidFill>
                <a:latin typeface="Raleway" panose="00000700000000000000" pitchFamily="2" charset="0"/>
              </a:rPr>
              <a:t>Modelo de despliegue híbrido que integra entidades de los sectores público y privado</a:t>
            </a:r>
          </a:p>
        </p:txBody>
      </p:sp>
      <p:pic>
        <p:nvPicPr>
          <p:cNvPr id="3" name="Imagen 2">
            <a:extLst>
              <a:ext uri="{FF2B5EF4-FFF2-40B4-BE49-F238E27FC236}">
                <a16:creationId xmlns:a16="http://schemas.microsoft.com/office/drawing/2014/main" id="{D3D7F1FC-C277-479C-9D24-435AABEE40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444" y="3713668"/>
            <a:ext cx="4085313" cy="54483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n 4">
            <a:extLst>
              <a:ext uri="{FF2B5EF4-FFF2-40B4-BE49-F238E27FC236}">
                <a16:creationId xmlns:a16="http://schemas.microsoft.com/office/drawing/2014/main" id="{87B2F65B-CF6A-4160-B070-CF058DA0A9AA}"/>
              </a:ext>
            </a:extLst>
          </p:cNvPr>
          <p:cNvPicPr>
            <a:picLocks noChangeAspect="1"/>
          </p:cNvPicPr>
          <p:nvPr/>
        </p:nvPicPr>
        <p:blipFill rotWithShape="1">
          <a:blip r:embed="rId8">
            <a:extLst>
              <a:ext uri="{28A0092B-C50C-407E-A947-70E740481C1C}">
                <a14:useLocalDpi xmlns:a14="http://schemas.microsoft.com/office/drawing/2010/main" val="0"/>
              </a:ext>
            </a:extLst>
          </a:blip>
          <a:srcRect l="41172" t="61294" b="17616"/>
          <a:stretch/>
        </p:blipFill>
        <p:spPr>
          <a:xfrm>
            <a:off x="8448675" y="1887867"/>
            <a:ext cx="6381750" cy="2169579"/>
          </a:xfrm>
          <a:prstGeom prst="rect">
            <a:avLst/>
          </a:prstGeom>
        </p:spPr>
      </p:pic>
      <p:pic>
        <p:nvPicPr>
          <p:cNvPr id="29" name="Imagen 28">
            <a:extLst>
              <a:ext uri="{FF2B5EF4-FFF2-40B4-BE49-F238E27FC236}">
                <a16:creationId xmlns:a16="http://schemas.microsoft.com/office/drawing/2014/main" id="{90B200D9-8B0E-47E7-8906-FC5C68DDBC71}"/>
              </a:ext>
            </a:extLst>
          </p:cNvPr>
          <p:cNvPicPr>
            <a:picLocks noChangeAspect="1"/>
          </p:cNvPicPr>
          <p:nvPr/>
        </p:nvPicPr>
        <p:blipFill rotWithShape="1">
          <a:blip r:embed="rId8">
            <a:extLst>
              <a:ext uri="{28A0092B-C50C-407E-A947-70E740481C1C}">
                <a14:useLocalDpi xmlns:a14="http://schemas.microsoft.com/office/drawing/2010/main" val="0"/>
              </a:ext>
            </a:extLst>
          </a:blip>
          <a:srcRect l="41172" t="82261"/>
          <a:stretch/>
        </p:blipFill>
        <p:spPr>
          <a:xfrm>
            <a:off x="8448675" y="7149643"/>
            <a:ext cx="6381750" cy="1824867"/>
          </a:xfrm>
          <a:prstGeom prst="rect">
            <a:avLst/>
          </a:prstGeom>
        </p:spPr>
      </p:pic>
      <p:pic>
        <p:nvPicPr>
          <p:cNvPr id="30" name="Imagen 29">
            <a:extLst>
              <a:ext uri="{FF2B5EF4-FFF2-40B4-BE49-F238E27FC236}">
                <a16:creationId xmlns:a16="http://schemas.microsoft.com/office/drawing/2014/main" id="{EB818919-70AF-4B4A-BA0E-F51CBC535C4A}"/>
              </a:ext>
            </a:extLst>
          </p:cNvPr>
          <p:cNvPicPr>
            <a:picLocks noChangeAspect="1"/>
          </p:cNvPicPr>
          <p:nvPr/>
        </p:nvPicPr>
        <p:blipFill rotWithShape="1">
          <a:blip r:embed="rId8">
            <a:extLst>
              <a:ext uri="{28A0092B-C50C-407E-A947-70E740481C1C}">
                <a14:useLocalDpi xmlns:a14="http://schemas.microsoft.com/office/drawing/2010/main" val="0"/>
              </a:ext>
            </a:extLst>
          </a:blip>
          <a:srcRect l="41172" t="61294" r="42429" b="31947"/>
          <a:stretch/>
        </p:blipFill>
        <p:spPr>
          <a:xfrm>
            <a:off x="8356472" y="6501642"/>
            <a:ext cx="1778985" cy="695325"/>
          </a:xfrm>
          <a:prstGeom prst="rect">
            <a:avLst/>
          </a:prstGeom>
        </p:spPr>
      </p:pic>
      <p:pic>
        <p:nvPicPr>
          <p:cNvPr id="31" name="Imagen 30">
            <a:extLst>
              <a:ext uri="{FF2B5EF4-FFF2-40B4-BE49-F238E27FC236}">
                <a16:creationId xmlns:a16="http://schemas.microsoft.com/office/drawing/2014/main" id="{F3311FCF-E169-4CC5-A89B-32AECF8A0225}"/>
              </a:ext>
            </a:extLst>
          </p:cNvPr>
          <p:cNvPicPr>
            <a:picLocks noChangeAspect="1"/>
          </p:cNvPicPr>
          <p:nvPr/>
        </p:nvPicPr>
        <p:blipFill>
          <a:blip r:embed="rId9"/>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33" name="Imagen 32">
            <a:extLst>
              <a:ext uri="{FF2B5EF4-FFF2-40B4-BE49-F238E27FC236}">
                <a16:creationId xmlns:a16="http://schemas.microsoft.com/office/drawing/2014/main" id="{3DDE9132-4AF1-4CBA-87AD-A1466A628EF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747983" y="385531"/>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B68DD375-40A7-AA46-89D5-CFC5F88F390B}"/>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FFFFFF"/>
                </a:solidFill>
              </a:rPr>
              <a:t>XXXIV Jornadas Técnicas de RedIRIS  ·  A Coruña  ·  22–25 junio 2026</a:t>
            </a:r>
          </a:p>
        </p:txBody>
      </p:sp>
    </p:spTree>
    <p:extLst>
      <p:ext uri="{BB962C8B-B14F-4D97-AF65-F5344CB8AC3E}">
        <p14:creationId xmlns:p14="http://schemas.microsoft.com/office/powerpoint/2010/main" val="3615137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7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7966352" y="1414045"/>
            <a:ext cx="2194083" cy="1473517"/>
          </a:xfrm>
          <a:prstGeom prst="rect">
            <a:avLst/>
          </a:prstGeom>
          <a:ln>
            <a:noFill/>
          </a:ln>
          <a:effectLst>
            <a:outerShdw blurRad="292100" dist="139700" dir="2700000" algn="tl" rotWithShape="0">
              <a:srgbClr val="333333">
                <a:alpha val="65000"/>
              </a:srgbClr>
            </a:outerShdw>
          </a:effectLst>
        </p:spPr>
      </p:pic>
      <p:pic>
        <p:nvPicPr>
          <p:cNvPr id="37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7966352" y="1414045"/>
            <a:ext cx="2194083" cy="1489710"/>
          </a:xfrm>
          <a:prstGeom prst="rect">
            <a:avLst/>
          </a:prstGeom>
          <a:ln>
            <a:noFill/>
          </a:ln>
          <a:effectLst>
            <a:outerShdw blurRad="292100" dist="139700" dir="2700000" algn="tl" rotWithShape="0">
              <a:srgbClr val="333333">
                <a:alpha val="65000"/>
              </a:srgbClr>
            </a:outerShdw>
          </a:effectLst>
        </p:spPr>
      </p:pic>
      <p:sp>
        <p:nvSpPr>
          <p:cNvPr id="376" name="text-0,0">
            <a:extLst>
              <a:ext uri="{FF2B5EF4-FFF2-40B4-BE49-F238E27FC236}">
                <a16:creationId xmlns:a16="http://schemas.microsoft.com/office/drawing/2014/main" id="{111B4A49-B930-4A89-A1CD-6CA2B3D95AED}"/>
              </a:ext>
            </a:extLst>
          </p:cNvPr>
          <p:cNvSpPr txBox="1"/>
          <p:nvPr/>
        </p:nvSpPr>
        <p:spPr>
          <a:xfrm>
            <a:off x="8660444" y="2000052"/>
            <a:ext cx="837962"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FFFFFF">
                    <a:alpha val="100000"/>
                  </a:srgbClr>
                </a:solidFill>
                <a:latin typeface="Raleway" panose="00000700000000000000" pitchFamily="2" charset="0"/>
              </a:rPr>
              <a:t>Métrica</a:t>
            </a:r>
          </a:p>
        </p:txBody>
      </p:sp>
      <p:pic>
        <p:nvPicPr>
          <p:cNvPr id="37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5">
            <a:alphaModFix/>
          </a:blip>
          <a:stretch/>
        </p:blipFill>
        <p:spPr>
          <a:xfrm>
            <a:off x="10196618" y="1414045"/>
            <a:ext cx="3505676" cy="1473517"/>
          </a:xfrm>
          <a:prstGeom prst="rect">
            <a:avLst/>
          </a:prstGeom>
          <a:ln>
            <a:noFill/>
          </a:ln>
          <a:effectLst>
            <a:outerShdw blurRad="292100" dist="139700" dir="2700000" algn="tl" rotWithShape="0">
              <a:srgbClr val="333333">
                <a:alpha val="65000"/>
              </a:srgbClr>
            </a:outerShdw>
          </a:effectLst>
        </p:spPr>
      </p:pic>
      <p:pic>
        <p:nvPicPr>
          <p:cNvPr id="38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196618" y="1414045"/>
            <a:ext cx="3505676" cy="1489710"/>
          </a:xfrm>
          <a:prstGeom prst="rect">
            <a:avLst/>
          </a:prstGeom>
          <a:ln>
            <a:noFill/>
          </a:ln>
          <a:effectLst>
            <a:outerShdw blurRad="292100" dist="139700" dir="2700000" algn="tl" rotWithShape="0">
              <a:srgbClr val="333333">
                <a:alpha val="65000"/>
              </a:srgbClr>
            </a:outerShdw>
          </a:effectLst>
        </p:spPr>
      </p:pic>
      <p:sp>
        <p:nvSpPr>
          <p:cNvPr id="382" name="text-0,1">
            <a:extLst>
              <a:ext uri="{FF2B5EF4-FFF2-40B4-BE49-F238E27FC236}">
                <a16:creationId xmlns:a16="http://schemas.microsoft.com/office/drawing/2014/main" id="{111B4A49-B930-4A89-A1CD-6CA2B3D95AED}"/>
              </a:ext>
            </a:extLst>
          </p:cNvPr>
          <p:cNvSpPr txBox="1"/>
          <p:nvPr/>
        </p:nvSpPr>
        <p:spPr>
          <a:xfrm>
            <a:off x="10464936" y="2000052"/>
            <a:ext cx="2999660"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FFFFFF">
                    <a:alpha val="100000"/>
                  </a:srgbClr>
                </a:solidFill>
                <a:latin typeface="Raleway" panose="00000700000000000000" pitchFamily="2" charset="0"/>
              </a:rPr>
              <a:t>Variable continua (Luxquanta)</a:t>
            </a:r>
          </a:p>
        </p:txBody>
      </p:sp>
      <p:pic>
        <p:nvPicPr>
          <p:cNvPr id="38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7">
            <a:alphaModFix/>
          </a:blip>
          <a:stretch/>
        </p:blipFill>
        <p:spPr>
          <a:xfrm>
            <a:off x="13734930" y="1414045"/>
            <a:ext cx="2906553" cy="1473517"/>
          </a:xfrm>
          <a:prstGeom prst="rect">
            <a:avLst/>
          </a:prstGeom>
          <a:ln>
            <a:noFill/>
          </a:ln>
          <a:effectLst>
            <a:outerShdw blurRad="292100" dist="139700" dir="2700000" algn="tl" rotWithShape="0">
              <a:srgbClr val="333333">
                <a:alpha val="65000"/>
              </a:srgbClr>
            </a:outerShdw>
          </a:effectLst>
        </p:spPr>
      </p:pic>
      <p:pic>
        <p:nvPicPr>
          <p:cNvPr id="38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blip>
          <a:stretch/>
        </p:blipFill>
        <p:spPr>
          <a:xfrm>
            <a:off x="13734930" y="1414045"/>
            <a:ext cx="2906553" cy="1489710"/>
          </a:xfrm>
          <a:prstGeom prst="rect">
            <a:avLst/>
          </a:prstGeom>
          <a:ln>
            <a:noFill/>
          </a:ln>
          <a:effectLst>
            <a:outerShdw blurRad="292100" dist="139700" dir="2700000" algn="tl" rotWithShape="0">
              <a:srgbClr val="333333">
                <a:alpha val="65000"/>
              </a:srgbClr>
            </a:outerShdw>
          </a:effectLst>
        </p:spPr>
      </p:pic>
      <p:sp>
        <p:nvSpPr>
          <p:cNvPr id="388" name="text-0,2">
            <a:extLst>
              <a:ext uri="{FF2B5EF4-FFF2-40B4-BE49-F238E27FC236}">
                <a16:creationId xmlns:a16="http://schemas.microsoft.com/office/drawing/2014/main" id="{111B4A49-B930-4A89-A1CD-6CA2B3D95AED}"/>
              </a:ext>
            </a:extLst>
          </p:cNvPr>
          <p:cNvSpPr txBox="1"/>
          <p:nvPr/>
        </p:nvSpPr>
        <p:spPr>
          <a:xfrm>
            <a:off x="13979113" y="2000052"/>
            <a:ext cx="2441019"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FFFFFF">
                    <a:alpha val="100000"/>
                  </a:srgbClr>
                </a:solidFill>
                <a:latin typeface="Raleway" panose="00000700000000000000" pitchFamily="2" charset="0"/>
              </a:rPr>
              <a:t>Variable discreta (Toshiba)</a:t>
            </a:r>
          </a:p>
        </p:txBody>
      </p:sp>
      <p:pic>
        <p:nvPicPr>
          <p:cNvPr id="39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7966352" y="2889101"/>
            <a:ext cx="2194083" cy="1473517"/>
          </a:xfrm>
          <a:prstGeom prst="rect">
            <a:avLst/>
          </a:prstGeom>
          <a:ln>
            <a:noFill/>
          </a:ln>
          <a:effectLst>
            <a:outerShdw blurRad="292100" dist="139700" dir="2700000" algn="tl" rotWithShape="0">
              <a:srgbClr val="333333">
                <a:alpha val="65000"/>
              </a:srgbClr>
            </a:outerShdw>
          </a:effectLst>
        </p:spPr>
      </p:pic>
      <p:pic>
        <p:nvPicPr>
          <p:cNvPr id="39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7966352" y="2889101"/>
            <a:ext cx="2194083" cy="1489710"/>
          </a:xfrm>
          <a:prstGeom prst="rect">
            <a:avLst/>
          </a:prstGeom>
          <a:ln>
            <a:noFill/>
          </a:ln>
          <a:effectLst>
            <a:outerShdw blurRad="292100" dist="139700" dir="2700000" algn="tl" rotWithShape="0">
              <a:srgbClr val="333333">
                <a:alpha val="65000"/>
              </a:srgbClr>
            </a:outerShdw>
          </a:effectLst>
        </p:spPr>
      </p:pic>
      <p:sp>
        <p:nvSpPr>
          <p:cNvPr id="394" name="Label-1,0">
            <a:extLst>
              <a:ext uri="{FF2B5EF4-FFF2-40B4-BE49-F238E27FC236}">
                <a16:creationId xmlns:a16="http://schemas.microsoft.com/office/drawing/2014/main" id="{111B4A49-B930-4A89-A1CD-6CA2B3D95AED}"/>
              </a:ext>
            </a:extLst>
          </p:cNvPr>
          <p:cNvSpPr txBox="1"/>
          <p:nvPr/>
        </p:nvSpPr>
        <p:spPr>
          <a:xfrm>
            <a:off x="8079700" y="3475027"/>
            <a:ext cx="1995725"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FFFFFF">
                    <a:alpha val="100000"/>
                  </a:srgbClr>
                </a:solidFill>
                <a:latin typeface="Raleway" panose="00000700000000000000" pitchFamily="2" charset="0"/>
              </a:rPr>
              <a:t>Alcance máximo</a:t>
            </a:r>
          </a:p>
        </p:txBody>
      </p:sp>
      <p:pic>
        <p:nvPicPr>
          <p:cNvPr id="39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9">
            <a:alphaModFix/>
          </a:blip>
          <a:stretch/>
        </p:blipFill>
        <p:spPr>
          <a:xfrm>
            <a:off x="10196618" y="2889081"/>
            <a:ext cx="3505676" cy="1473517"/>
          </a:xfrm>
          <a:prstGeom prst="rect">
            <a:avLst/>
          </a:prstGeom>
          <a:ln>
            <a:noFill/>
          </a:ln>
          <a:effectLst>
            <a:outerShdw blurRad="292100" dist="139700" dir="2700000" algn="tl" rotWithShape="0">
              <a:srgbClr val="333333">
                <a:alpha val="65000"/>
              </a:srgbClr>
            </a:outerShdw>
          </a:effectLst>
        </p:spPr>
      </p:pic>
      <p:pic>
        <p:nvPicPr>
          <p:cNvPr id="39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196626" y="2889101"/>
            <a:ext cx="3505676" cy="1489710"/>
          </a:xfrm>
          <a:prstGeom prst="rect">
            <a:avLst/>
          </a:prstGeom>
          <a:ln>
            <a:noFill/>
          </a:ln>
          <a:effectLst>
            <a:outerShdw blurRad="292100" dist="139700" dir="2700000" algn="tl" rotWithShape="0">
              <a:srgbClr val="333333">
                <a:alpha val="65000"/>
              </a:srgbClr>
            </a:outerShdw>
          </a:effectLst>
        </p:spPr>
      </p:pic>
      <p:sp>
        <p:nvSpPr>
          <p:cNvPr id="400" name="Label-1,1">
            <a:extLst>
              <a:ext uri="{FF2B5EF4-FFF2-40B4-BE49-F238E27FC236}">
                <a16:creationId xmlns:a16="http://schemas.microsoft.com/office/drawing/2014/main" id="{111B4A49-B930-4A89-A1CD-6CA2B3D95AED}"/>
              </a:ext>
            </a:extLst>
          </p:cNvPr>
          <p:cNvSpPr txBox="1"/>
          <p:nvPr/>
        </p:nvSpPr>
        <p:spPr>
          <a:xfrm>
            <a:off x="10309974" y="3475027"/>
            <a:ext cx="3307317"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066AAB">
                    <a:alpha val="100000"/>
                  </a:srgbClr>
                </a:solidFill>
                <a:latin typeface="Raleway" panose="00000700000000000000" pitchFamily="2" charset="0"/>
              </a:rPr>
              <a:t>60 km</a:t>
            </a:r>
          </a:p>
        </p:txBody>
      </p:sp>
      <p:pic>
        <p:nvPicPr>
          <p:cNvPr id="40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0">
            <a:alphaModFix/>
          </a:blip>
          <a:stretch/>
        </p:blipFill>
        <p:spPr>
          <a:xfrm>
            <a:off x="13734930" y="2889081"/>
            <a:ext cx="2906553" cy="1473517"/>
          </a:xfrm>
          <a:prstGeom prst="rect">
            <a:avLst/>
          </a:prstGeom>
          <a:ln>
            <a:noFill/>
          </a:ln>
          <a:effectLst>
            <a:outerShdw blurRad="292100" dist="139700" dir="2700000" algn="tl" rotWithShape="0">
              <a:srgbClr val="333333">
                <a:alpha val="65000"/>
              </a:srgbClr>
            </a:outerShdw>
          </a:effectLst>
        </p:spPr>
      </p:pic>
      <p:pic>
        <p:nvPicPr>
          <p:cNvPr id="40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blip>
          <a:stretch/>
        </p:blipFill>
        <p:spPr>
          <a:xfrm>
            <a:off x="13734930" y="2889101"/>
            <a:ext cx="2906553" cy="1489710"/>
          </a:xfrm>
          <a:prstGeom prst="rect">
            <a:avLst/>
          </a:prstGeom>
          <a:ln>
            <a:noFill/>
          </a:ln>
          <a:effectLst>
            <a:outerShdw blurRad="292100" dist="139700" dir="2700000" algn="tl" rotWithShape="0">
              <a:srgbClr val="333333">
                <a:alpha val="65000"/>
              </a:srgbClr>
            </a:outerShdw>
          </a:effectLst>
        </p:spPr>
      </p:pic>
      <p:sp>
        <p:nvSpPr>
          <p:cNvPr id="406" name="Label-1,2">
            <a:extLst>
              <a:ext uri="{FF2B5EF4-FFF2-40B4-BE49-F238E27FC236}">
                <a16:creationId xmlns:a16="http://schemas.microsoft.com/office/drawing/2014/main" id="{111B4A49-B930-4A89-A1CD-6CA2B3D95AED}"/>
              </a:ext>
            </a:extLst>
          </p:cNvPr>
          <p:cNvSpPr txBox="1"/>
          <p:nvPr/>
        </p:nvSpPr>
        <p:spPr>
          <a:xfrm>
            <a:off x="13848277" y="3475027"/>
            <a:ext cx="2708195"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066AAB">
                    <a:alpha val="100000"/>
                  </a:srgbClr>
                </a:solidFill>
                <a:latin typeface="Raleway" panose="00000700000000000000" pitchFamily="2" charset="0"/>
              </a:rPr>
              <a:t>120 km</a:t>
            </a:r>
          </a:p>
        </p:txBody>
      </p:sp>
      <p:pic>
        <p:nvPicPr>
          <p:cNvPr id="40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7966352" y="4364157"/>
            <a:ext cx="2194083" cy="1473517"/>
          </a:xfrm>
          <a:prstGeom prst="rect">
            <a:avLst/>
          </a:prstGeom>
          <a:ln>
            <a:noFill/>
          </a:ln>
          <a:effectLst>
            <a:outerShdw blurRad="292100" dist="139700" dir="2700000" algn="tl" rotWithShape="0">
              <a:srgbClr val="333333">
                <a:alpha val="65000"/>
              </a:srgbClr>
            </a:outerShdw>
          </a:effectLst>
        </p:spPr>
      </p:pic>
      <p:pic>
        <p:nvPicPr>
          <p:cNvPr id="41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7966352" y="4364157"/>
            <a:ext cx="2194083" cy="1489710"/>
          </a:xfrm>
          <a:prstGeom prst="rect">
            <a:avLst/>
          </a:prstGeom>
          <a:ln>
            <a:noFill/>
          </a:ln>
          <a:effectLst>
            <a:outerShdw blurRad="292100" dist="139700" dir="2700000" algn="tl" rotWithShape="0">
              <a:srgbClr val="333333">
                <a:alpha val="65000"/>
              </a:srgbClr>
            </a:outerShdw>
          </a:effectLst>
        </p:spPr>
      </p:pic>
      <p:sp>
        <p:nvSpPr>
          <p:cNvPr id="412" name="Label-2,0">
            <a:extLst>
              <a:ext uri="{FF2B5EF4-FFF2-40B4-BE49-F238E27FC236}">
                <a16:creationId xmlns:a16="http://schemas.microsoft.com/office/drawing/2014/main" id="{111B4A49-B930-4A89-A1CD-6CA2B3D95AED}"/>
              </a:ext>
            </a:extLst>
          </p:cNvPr>
          <p:cNvSpPr txBox="1"/>
          <p:nvPr/>
        </p:nvSpPr>
        <p:spPr>
          <a:xfrm>
            <a:off x="8079700" y="4950083"/>
            <a:ext cx="1995725"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FFFFFF">
                    <a:alpha val="100000"/>
                  </a:srgbClr>
                </a:solidFill>
                <a:latin typeface="Raleway" panose="00000700000000000000" pitchFamily="2" charset="0"/>
              </a:rPr>
              <a:t>Límite de atenuación</a:t>
            </a:r>
          </a:p>
        </p:txBody>
      </p:sp>
      <p:pic>
        <p:nvPicPr>
          <p:cNvPr id="41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1">
            <a:alphaModFix/>
          </a:blip>
          <a:stretch/>
        </p:blipFill>
        <p:spPr>
          <a:xfrm>
            <a:off x="10196618" y="4364117"/>
            <a:ext cx="3505676" cy="1473517"/>
          </a:xfrm>
          <a:prstGeom prst="rect">
            <a:avLst/>
          </a:prstGeom>
          <a:ln>
            <a:noFill/>
          </a:ln>
          <a:effectLst>
            <a:outerShdw blurRad="292100" dist="139700" dir="2700000" algn="tl" rotWithShape="0">
              <a:srgbClr val="333333">
                <a:alpha val="65000"/>
              </a:srgbClr>
            </a:outerShdw>
          </a:effectLst>
        </p:spPr>
      </p:pic>
      <p:pic>
        <p:nvPicPr>
          <p:cNvPr id="41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196626" y="4364157"/>
            <a:ext cx="3505676" cy="1489710"/>
          </a:xfrm>
          <a:prstGeom prst="rect">
            <a:avLst/>
          </a:prstGeom>
          <a:ln>
            <a:noFill/>
          </a:ln>
          <a:effectLst>
            <a:outerShdw blurRad="292100" dist="139700" dir="2700000" algn="tl" rotWithShape="0">
              <a:srgbClr val="333333">
                <a:alpha val="65000"/>
              </a:srgbClr>
            </a:outerShdw>
          </a:effectLst>
        </p:spPr>
      </p:pic>
      <p:sp>
        <p:nvSpPr>
          <p:cNvPr id="418" name="Label-2,1">
            <a:extLst>
              <a:ext uri="{FF2B5EF4-FFF2-40B4-BE49-F238E27FC236}">
                <a16:creationId xmlns:a16="http://schemas.microsoft.com/office/drawing/2014/main" id="{111B4A49-B930-4A89-A1CD-6CA2B3D95AED}"/>
              </a:ext>
            </a:extLst>
          </p:cNvPr>
          <p:cNvSpPr txBox="1"/>
          <p:nvPr/>
        </p:nvSpPr>
        <p:spPr>
          <a:xfrm>
            <a:off x="10309974" y="4950083"/>
            <a:ext cx="3307317" cy="275835"/>
          </a:xfrm>
          <a:prstGeom prst="rect">
            <a:avLst/>
          </a:prstGeom>
          <a:noFill/>
        </p:spPr>
        <p:txBody>
          <a:bodyPr vertOverflow="clip" horzOverflow="clip" wrap="square" lIns="0" tIns="0" rIns="0" bIns="0" rtlCol="0" anchor="t">
            <a:spAutoFit/>
          </a:bodyPr>
          <a:lstStyle/>
          <a:p>
            <a:pPr algn="ctr">
              <a:lnSpc>
                <a:spcPts val="2808"/>
              </a:lnSpc>
            </a:pPr>
            <a:r>
              <a:rPr lang="en-US" sz="1530" spc="-18" dirty="0">
                <a:solidFill>
                  <a:srgbClr val="066AAB">
                    <a:alpha val="100000"/>
                  </a:srgbClr>
                </a:solidFill>
                <a:latin typeface="Raleway" panose="00000700000000000000" pitchFamily="2" charset="0"/>
              </a:rPr>
              <a:t>14-15 dB</a:t>
            </a:r>
          </a:p>
        </p:txBody>
      </p:sp>
      <p:pic>
        <p:nvPicPr>
          <p:cNvPr id="42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2">
            <a:alphaModFix/>
          </a:blip>
          <a:stretch/>
        </p:blipFill>
        <p:spPr>
          <a:xfrm>
            <a:off x="13734930" y="4364117"/>
            <a:ext cx="2906553" cy="1473517"/>
          </a:xfrm>
          <a:prstGeom prst="rect">
            <a:avLst/>
          </a:prstGeom>
          <a:ln>
            <a:noFill/>
          </a:ln>
          <a:effectLst>
            <a:outerShdw blurRad="292100" dist="139700" dir="2700000" algn="tl" rotWithShape="0">
              <a:srgbClr val="333333">
                <a:alpha val="65000"/>
              </a:srgbClr>
            </a:outerShdw>
          </a:effectLst>
        </p:spPr>
      </p:pic>
      <p:pic>
        <p:nvPicPr>
          <p:cNvPr id="42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blip>
          <a:stretch/>
        </p:blipFill>
        <p:spPr>
          <a:xfrm>
            <a:off x="13734930" y="4364157"/>
            <a:ext cx="2906553" cy="1489710"/>
          </a:xfrm>
          <a:prstGeom prst="rect">
            <a:avLst/>
          </a:prstGeom>
          <a:ln>
            <a:noFill/>
          </a:ln>
          <a:effectLst>
            <a:outerShdw blurRad="292100" dist="139700" dir="2700000" algn="tl" rotWithShape="0">
              <a:srgbClr val="333333">
                <a:alpha val="65000"/>
              </a:srgbClr>
            </a:outerShdw>
          </a:effectLst>
        </p:spPr>
      </p:pic>
      <p:sp>
        <p:nvSpPr>
          <p:cNvPr id="424" name="Label-2,2">
            <a:extLst>
              <a:ext uri="{FF2B5EF4-FFF2-40B4-BE49-F238E27FC236}">
                <a16:creationId xmlns:a16="http://schemas.microsoft.com/office/drawing/2014/main" id="{111B4A49-B930-4A89-A1CD-6CA2B3D95AED}"/>
              </a:ext>
            </a:extLst>
          </p:cNvPr>
          <p:cNvSpPr txBox="1"/>
          <p:nvPr/>
        </p:nvSpPr>
        <p:spPr>
          <a:xfrm>
            <a:off x="13848277" y="4950083"/>
            <a:ext cx="2708195" cy="275835"/>
          </a:xfrm>
          <a:prstGeom prst="rect">
            <a:avLst/>
          </a:prstGeom>
          <a:noFill/>
        </p:spPr>
        <p:txBody>
          <a:bodyPr vertOverflow="clip" horzOverflow="clip" wrap="square" lIns="0" tIns="0" rIns="0" bIns="0" rtlCol="0" anchor="t">
            <a:spAutoFit/>
          </a:bodyPr>
          <a:lstStyle/>
          <a:p>
            <a:pPr algn="ctr">
              <a:lnSpc>
                <a:spcPts val="2808"/>
              </a:lnSpc>
            </a:pPr>
            <a:r>
              <a:rPr lang="en-US" sz="1530" spc="-18" dirty="0">
                <a:solidFill>
                  <a:srgbClr val="066AAB">
                    <a:alpha val="100000"/>
                  </a:srgbClr>
                </a:solidFill>
                <a:latin typeface="Raleway" panose="00000700000000000000" pitchFamily="2" charset="0"/>
              </a:rPr>
              <a:t>Significativamente mayor</a:t>
            </a:r>
          </a:p>
        </p:txBody>
      </p:sp>
      <p:pic>
        <p:nvPicPr>
          <p:cNvPr id="42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7966352" y="5839132"/>
            <a:ext cx="2194083" cy="1473517"/>
          </a:xfrm>
          <a:prstGeom prst="rect">
            <a:avLst/>
          </a:prstGeom>
          <a:ln>
            <a:noFill/>
          </a:ln>
          <a:effectLst>
            <a:outerShdw blurRad="292100" dist="139700" dir="2700000" algn="tl" rotWithShape="0">
              <a:srgbClr val="333333">
                <a:alpha val="65000"/>
              </a:srgbClr>
            </a:outerShdw>
          </a:effectLst>
        </p:spPr>
      </p:pic>
      <p:pic>
        <p:nvPicPr>
          <p:cNvPr id="42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7966352" y="5839132"/>
            <a:ext cx="2194083" cy="1489710"/>
          </a:xfrm>
          <a:prstGeom prst="rect">
            <a:avLst/>
          </a:prstGeom>
          <a:ln>
            <a:noFill/>
          </a:ln>
          <a:effectLst>
            <a:outerShdw blurRad="292100" dist="139700" dir="2700000" algn="tl" rotWithShape="0">
              <a:srgbClr val="333333">
                <a:alpha val="65000"/>
              </a:srgbClr>
            </a:outerShdw>
          </a:effectLst>
        </p:spPr>
      </p:pic>
      <p:sp>
        <p:nvSpPr>
          <p:cNvPr id="430" name="Label-3,0">
            <a:extLst>
              <a:ext uri="{FF2B5EF4-FFF2-40B4-BE49-F238E27FC236}">
                <a16:creationId xmlns:a16="http://schemas.microsoft.com/office/drawing/2014/main" id="{111B4A49-B930-4A89-A1CD-6CA2B3D95AED}"/>
              </a:ext>
            </a:extLst>
          </p:cNvPr>
          <p:cNvSpPr txBox="1"/>
          <p:nvPr/>
        </p:nvSpPr>
        <p:spPr>
          <a:xfrm>
            <a:off x="8079700" y="6425139"/>
            <a:ext cx="1995725" cy="275835"/>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FFFFFF">
                    <a:alpha val="100000"/>
                  </a:srgbClr>
                </a:solidFill>
                <a:latin typeface="Raleway" panose="00000700000000000000" pitchFamily="2" charset="0"/>
              </a:rPr>
              <a:t>Sensibilidad</a:t>
            </a:r>
          </a:p>
        </p:txBody>
      </p:sp>
      <p:pic>
        <p:nvPicPr>
          <p:cNvPr id="43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9">
            <a:alphaModFix/>
          </a:blip>
          <a:stretch/>
        </p:blipFill>
        <p:spPr>
          <a:xfrm>
            <a:off x="10196626" y="5839132"/>
            <a:ext cx="3505676" cy="1473517"/>
          </a:xfrm>
          <a:prstGeom prst="rect">
            <a:avLst/>
          </a:prstGeom>
          <a:ln>
            <a:noFill/>
          </a:ln>
          <a:effectLst>
            <a:outerShdw blurRad="292100" dist="139700" dir="2700000" algn="tl" rotWithShape="0">
              <a:srgbClr val="333333">
                <a:alpha val="65000"/>
              </a:srgbClr>
            </a:outerShdw>
          </a:effectLst>
        </p:spPr>
      </p:pic>
      <p:pic>
        <p:nvPicPr>
          <p:cNvPr id="43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196626" y="5839132"/>
            <a:ext cx="3505676" cy="1489710"/>
          </a:xfrm>
          <a:prstGeom prst="rect">
            <a:avLst/>
          </a:prstGeom>
          <a:ln>
            <a:noFill/>
          </a:ln>
          <a:effectLst>
            <a:outerShdw blurRad="292100" dist="139700" dir="2700000" algn="tl" rotWithShape="0">
              <a:srgbClr val="333333">
                <a:alpha val="65000"/>
              </a:srgbClr>
            </a:outerShdw>
          </a:effectLst>
        </p:spPr>
      </p:pic>
      <p:sp>
        <p:nvSpPr>
          <p:cNvPr id="436" name="Label-3,1">
            <a:extLst>
              <a:ext uri="{FF2B5EF4-FFF2-40B4-BE49-F238E27FC236}">
                <a16:creationId xmlns:a16="http://schemas.microsoft.com/office/drawing/2014/main" id="{111B4A49-B930-4A89-A1CD-6CA2B3D95AED}"/>
              </a:ext>
            </a:extLst>
          </p:cNvPr>
          <p:cNvSpPr txBox="1"/>
          <p:nvPr/>
        </p:nvSpPr>
        <p:spPr>
          <a:xfrm>
            <a:off x="10309974" y="6425139"/>
            <a:ext cx="3307317" cy="275835"/>
          </a:xfrm>
          <a:prstGeom prst="rect">
            <a:avLst/>
          </a:prstGeom>
          <a:noFill/>
        </p:spPr>
        <p:txBody>
          <a:bodyPr vertOverflow="clip" horzOverflow="clip" wrap="square" lIns="0" tIns="0" rIns="0" bIns="0" rtlCol="0" anchor="t">
            <a:spAutoFit/>
          </a:bodyPr>
          <a:lstStyle/>
          <a:p>
            <a:pPr algn="ctr">
              <a:lnSpc>
                <a:spcPts val="2808"/>
              </a:lnSpc>
            </a:pPr>
            <a:r>
              <a:rPr lang="en-US" sz="1530" spc="-18" dirty="0">
                <a:solidFill>
                  <a:srgbClr val="066AAB">
                    <a:alpha val="100000"/>
                  </a:srgbClr>
                </a:solidFill>
                <a:latin typeface="Raleway" panose="00000700000000000000" pitchFamily="2" charset="0"/>
              </a:rPr>
              <a:t>Alta sensibilidad a cambios físicos</a:t>
            </a:r>
          </a:p>
        </p:txBody>
      </p:sp>
      <p:pic>
        <p:nvPicPr>
          <p:cNvPr id="43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0">
            <a:alphaModFix/>
          </a:blip>
          <a:stretch/>
        </p:blipFill>
        <p:spPr>
          <a:xfrm>
            <a:off x="13734930" y="5839132"/>
            <a:ext cx="2906553" cy="1473517"/>
          </a:xfrm>
          <a:prstGeom prst="rect">
            <a:avLst/>
          </a:prstGeom>
          <a:ln>
            <a:noFill/>
          </a:ln>
          <a:effectLst>
            <a:outerShdw blurRad="292100" dist="139700" dir="2700000" algn="tl" rotWithShape="0">
              <a:srgbClr val="333333">
                <a:alpha val="65000"/>
              </a:srgbClr>
            </a:outerShdw>
          </a:effectLst>
        </p:spPr>
      </p:pic>
      <p:pic>
        <p:nvPicPr>
          <p:cNvPr id="44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blip>
          <a:stretch/>
        </p:blipFill>
        <p:spPr>
          <a:xfrm>
            <a:off x="13734930" y="5839132"/>
            <a:ext cx="2906553" cy="1489710"/>
          </a:xfrm>
          <a:prstGeom prst="rect">
            <a:avLst/>
          </a:prstGeom>
          <a:ln>
            <a:noFill/>
          </a:ln>
          <a:effectLst>
            <a:outerShdw blurRad="292100" dist="139700" dir="2700000" algn="tl" rotWithShape="0">
              <a:srgbClr val="333333">
                <a:alpha val="65000"/>
              </a:srgbClr>
            </a:outerShdw>
          </a:effectLst>
        </p:spPr>
      </p:pic>
      <p:sp>
        <p:nvSpPr>
          <p:cNvPr id="442" name="Label-3,2">
            <a:extLst>
              <a:ext uri="{FF2B5EF4-FFF2-40B4-BE49-F238E27FC236}">
                <a16:creationId xmlns:a16="http://schemas.microsoft.com/office/drawing/2014/main" id="{111B4A49-B930-4A89-A1CD-6CA2B3D95AED}"/>
              </a:ext>
            </a:extLst>
          </p:cNvPr>
          <p:cNvSpPr txBox="1"/>
          <p:nvPr/>
        </p:nvSpPr>
        <p:spPr>
          <a:xfrm>
            <a:off x="13848277" y="6425139"/>
            <a:ext cx="2708195" cy="581047"/>
          </a:xfrm>
          <a:prstGeom prst="rect">
            <a:avLst/>
          </a:prstGeom>
          <a:noFill/>
        </p:spPr>
        <p:txBody>
          <a:bodyPr vertOverflow="clip" horzOverflow="clip" wrap="square" lIns="0" tIns="0" rIns="0" bIns="0" rtlCol="0" anchor="t">
            <a:spAutoFit/>
          </a:bodyPr>
          <a:lstStyle/>
          <a:p>
            <a:pPr algn="ctr">
              <a:lnSpc>
                <a:spcPts val="2808"/>
              </a:lnSpc>
            </a:pPr>
            <a:r>
              <a:rPr lang="en-US" sz="1530" spc="-18" dirty="0">
                <a:solidFill>
                  <a:srgbClr val="066AAB">
                    <a:alpha val="100000"/>
                  </a:srgbClr>
                </a:solidFill>
                <a:latin typeface="Raleway" panose="00000700000000000000" pitchFamily="2" charset="0"/>
              </a:rPr>
              <a:t>Baja sensibilidad a problemas de fibra</a:t>
            </a:r>
          </a:p>
        </p:txBody>
      </p:sp>
      <p:pic>
        <p:nvPicPr>
          <p:cNvPr id="444"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3">
            <a:alphaModFix/>
          </a:blip>
          <a:stretch/>
        </p:blipFill>
        <p:spPr>
          <a:xfrm>
            <a:off x="7966352" y="7314188"/>
            <a:ext cx="2194083" cy="1473517"/>
          </a:xfrm>
          <a:prstGeom prst="rect">
            <a:avLst/>
          </a:prstGeom>
          <a:ln>
            <a:noFill/>
          </a:ln>
          <a:effectLst>
            <a:outerShdw blurRad="292100" dist="139700" dir="2700000" algn="tl" rotWithShape="0">
              <a:srgbClr val="333333">
                <a:alpha val="65000"/>
              </a:srgbClr>
            </a:outerShdw>
          </a:effectLst>
        </p:spPr>
      </p:pic>
      <p:pic>
        <p:nvPicPr>
          <p:cNvPr id="44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4">
            <a:alphaModFix/>
          </a:blip>
          <a:stretch/>
        </p:blipFill>
        <p:spPr>
          <a:xfrm>
            <a:off x="7966352" y="7314188"/>
            <a:ext cx="2194083" cy="1489710"/>
          </a:xfrm>
          <a:prstGeom prst="rect">
            <a:avLst/>
          </a:prstGeom>
          <a:ln>
            <a:noFill/>
          </a:ln>
          <a:effectLst>
            <a:outerShdw blurRad="292100" dist="139700" dir="2700000" algn="tl" rotWithShape="0">
              <a:srgbClr val="333333">
                <a:alpha val="65000"/>
              </a:srgbClr>
            </a:outerShdw>
          </a:effectLst>
        </p:spPr>
      </p:pic>
      <p:sp>
        <p:nvSpPr>
          <p:cNvPr id="448" name="Label-4,0">
            <a:extLst>
              <a:ext uri="{FF2B5EF4-FFF2-40B4-BE49-F238E27FC236}">
                <a16:creationId xmlns:a16="http://schemas.microsoft.com/office/drawing/2014/main" id="{111B4A49-B930-4A89-A1CD-6CA2B3D95AED}"/>
              </a:ext>
            </a:extLst>
          </p:cNvPr>
          <p:cNvSpPr txBox="1"/>
          <p:nvPr/>
        </p:nvSpPr>
        <p:spPr>
          <a:xfrm>
            <a:off x="8079700" y="7900437"/>
            <a:ext cx="1995725" cy="581047"/>
          </a:xfrm>
          <a:prstGeom prst="rect">
            <a:avLst/>
          </a:prstGeom>
          <a:noFill/>
        </p:spPr>
        <p:txBody>
          <a:bodyPr vertOverflow="clip" horzOverflow="clip" wrap="square" lIns="0" tIns="0" rIns="0" bIns="0" rtlCol="0" anchor="t">
            <a:spAutoFit/>
          </a:bodyPr>
          <a:lstStyle/>
          <a:p>
            <a:pPr algn="ctr">
              <a:lnSpc>
                <a:spcPts val="2808"/>
              </a:lnSpc>
            </a:pPr>
            <a:r>
              <a:rPr lang="en-US" sz="1530" b="1" spc="-18" dirty="0">
                <a:solidFill>
                  <a:srgbClr val="FFFFFF">
                    <a:alpha val="100000"/>
                  </a:srgbClr>
                </a:solidFill>
                <a:latin typeface="Raleway" panose="00000700000000000000" pitchFamily="2" charset="0"/>
              </a:rPr>
              <a:t>Tasa de generación de claves</a:t>
            </a:r>
          </a:p>
        </p:txBody>
      </p:sp>
      <p:pic>
        <p:nvPicPr>
          <p:cNvPr id="450"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1">
            <a:alphaModFix/>
          </a:blip>
          <a:stretch/>
        </p:blipFill>
        <p:spPr>
          <a:xfrm>
            <a:off x="10196618" y="7314188"/>
            <a:ext cx="3505676" cy="1473517"/>
          </a:xfrm>
          <a:prstGeom prst="rect">
            <a:avLst/>
          </a:prstGeom>
          <a:ln>
            <a:noFill/>
          </a:ln>
          <a:effectLst>
            <a:outerShdw blurRad="292100" dist="139700" dir="2700000" algn="tl" rotWithShape="0">
              <a:srgbClr val="333333">
                <a:alpha val="65000"/>
              </a:srgbClr>
            </a:outerShdw>
          </a:effectLst>
        </p:spPr>
      </p:pic>
      <p:pic>
        <p:nvPicPr>
          <p:cNvPr id="452"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6">
            <a:alphaModFix/>
          </a:blip>
          <a:stretch/>
        </p:blipFill>
        <p:spPr>
          <a:xfrm>
            <a:off x="10196618" y="7314188"/>
            <a:ext cx="3505676" cy="1489710"/>
          </a:xfrm>
          <a:prstGeom prst="rect">
            <a:avLst/>
          </a:prstGeom>
          <a:ln>
            <a:noFill/>
          </a:ln>
          <a:effectLst>
            <a:outerShdw blurRad="292100" dist="139700" dir="2700000" algn="tl" rotWithShape="0">
              <a:srgbClr val="333333">
                <a:alpha val="65000"/>
              </a:srgbClr>
            </a:outerShdw>
          </a:effectLst>
        </p:spPr>
      </p:pic>
      <p:sp>
        <p:nvSpPr>
          <p:cNvPr id="454" name="Label-4,1">
            <a:extLst>
              <a:ext uri="{FF2B5EF4-FFF2-40B4-BE49-F238E27FC236}">
                <a16:creationId xmlns:a16="http://schemas.microsoft.com/office/drawing/2014/main" id="{111B4A49-B930-4A89-A1CD-6CA2B3D95AED}"/>
              </a:ext>
            </a:extLst>
          </p:cNvPr>
          <p:cNvSpPr txBox="1"/>
          <p:nvPr/>
        </p:nvSpPr>
        <p:spPr>
          <a:xfrm>
            <a:off x="10309974" y="7900437"/>
            <a:ext cx="3307317" cy="581047"/>
          </a:xfrm>
          <a:prstGeom prst="rect">
            <a:avLst/>
          </a:prstGeom>
          <a:noFill/>
        </p:spPr>
        <p:txBody>
          <a:bodyPr vertOverflow="clip" horzOverflow="clip" wrap="square" lIns="0" tIns="0" rIns="0" bIns="0" rtlCol="0" anchor="t">
            <a:spAutoFit/>
          </a:bodyPr>
          <a:lstStyle/>
          <a:p>
            <a:pPr algn="ctr">
              <a:lnSpc>
                <a:spcPts val="2808"/>
              </a:lnSpc>
            </a:pPr>
            <a:r>
              <a:rPr lang="en-US" sz="1530" spc="-18" dirty="0">
                <a:solidFill>
                  <a:srgbClr val="066AAB">
                    <a:alpha val="100000"/>
                  </a:srgbClr>
                </a:solidFill>
                <a:latin typeface="Raleway" panose="00000700000000000000" pitchFamily="2" charset="0"/>
              </a:rPr>
              <a:t>Caída significativa cerca de los límites</a:t>
            </a:r>
          </a:p>
        </p:txBody>
      </p:sp>
      <p:pic>
        <p:nvPicPr>
          <p:cNvPr id="456"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12">
            <a:alphaModFix/>
          </a:blip>
          <a:stretch/>
        </p:blipFill>
        <p:spPr>
          <a:xfrm>
            <a:off x="13734930" y="7314188"/>
            <a:ext cx="2906553" cy="1473517"/>
          </a:xfrm>
          <a:prstGeom prst="rect">
            <a:avLst/>
          </a:prstGeom>
          <a:ln>
            <a:noFill/>
          </a:ln>
          <a:effectLst>
            <a:outerShdw blurRad="292100" dist="139700" dir="2700000" algn="tl" rotWithShape="0">
              <a:srgbClr val="333333">
                <a:alpha val="65000"/>
              </a:srgbClr>
            </a:outerShdw>
          </a:effectLst>
        </p:spPr>
      </p:pic>
      <p:pic>
        <p:nvPicPr>
          <p:cNvPr id="458" name="Rect">
            <a:extLst>
              <a:ext uri="{FF2B5EF4-FFF2-40B4-BE49-F238E27FC236}">
                <a16:creationId xmlns:a16="http://schemas.microsoft.com/office/drawing/2014/main" id="{A8642F66-C0BB-4949-9A9C-024B120A5D52}"/>
              </a:ext>
            </a:extLst>
          </p:cNvPr>
          <p:cNvPicPr>
            <a:picLocks noChangeAspect="1"/>
          </p:cNvPicPr>
          <p:nvPr/>
        </p:nvPicPr>
        <p:blipFill rotWithShape="1">
          <a:blip r:embed="rId8">
            <a:alphaModFix/>
          </a:blip>
          <a:stretch/>
        </p:blipFill>
        <p:spPr>
          <a:xfrm>
            <a:off x="13734930" y="7314188"/>
            <a:ext cx="2906553" cy="1489710"/>
          </a:xfrm>
          <a:prstGeom prst="rect">
            <a:avLst/>
          </a:prstGeom>
          <a:ln>
            <a:noFill/>
          </a:ln>
          <a:effectLst>
            <a:outerShdw blurRad="292100" dist="139700" dir="2700000" algn="tl" rotWithShape="0">
              <a:srgbClr val="333333">
                <a:alpha val="65000"/>
              </a:srgbClr>
            </a:outerShdw>
          </a:effectLst>
        </p:spPr>
      </p:pic>
      <p:sp>
        <p:nvSpPr>
          <p:cNvPr id="460" name="Label-4,2">
            <a:extLst>
              <a:ext uri="{FF2B5EF4-FFF2-40B4-BE49-F238E27FC236}">
                <a16:creationId xmlns:a16="http://schemas.microsoft.com/office/drawing/2014/main" id="{111B4A49-B930-4A89-A1CD-6CA2B3D95AED}"/>
              </a:ext>
            </a:extLst>
          </p:cNvPr>
          <p:cNvSpPr txBox="1"/>
          <p:nvPr/>
        </p:nvSpPr>
        <p:spPr>
          <a:xfrm>
            <a:off x="13848277" y="7900437"/>
            <a:ext cx="2708195" cy="275835"/>
          </a:xfrm>
          <a:prstGeom prst="rect">
            <a:avLst/>
          </a:prstGeom>
          <a:noFill/>
        </p:spPr>
        <p:txBody>
          <a:bodyPr vertOverflow="clip" horzOverflow="clip" wrap="square" lIns="0" tIns="0" rIns="0" bIns="0" rtlCol="0" anchor="t">
            <a:spAutoFit/>
          </a:bodyPr>
          <a:lstStyle/>
          <a:p>
            <a:pPr algn="ctr">
              <a:lnSpc>
                <a:spcPts val="2808"/>
              </a:lnSpc>
            </a:pPr>
            <a:r>
              <a:rPr lang="en-US" sz="1530" spc="-18" dirty="0">
                <a:solidFill>
                  <a:srgbClr val="066AAB">
                    <a:alpha val="100000"/>
                  </a:srgbClr>
                </a:solidFill>
                <a:latin typeface="Raleway" panose="00000700000000000000" pitchFamily="2" charset="0"/>
              </a:rPr>
              <a:t>Rendimiento superior</a:t>
            </a:r>
          </a:p>
        </p:txBody>
      </p:sp>
      <p:sp>
        <p:nvSpPr>
          <p:cNvPr id="463" name="Title 3">
            <a:extLst>
              <a:ext uri="{FF2B5EF4-FFF2-40B4-BE49-F238E27FC236}">
                <a16:creationId xmlns:a16="http://schemas.microsoft.com/office/drawing/2014/main" id="{111B4A49-B930-4A89-A1CD-6CA2B3D95AED}"/>
              </a:ext>
            </a:extLst>
          </p:cNvPr>
          <p:cNvSpPr txBox="1"/>
          <p:nvPr/>
        </p:nvSpPr>
        <p:spPr>
          <a:xfrm>
            <a:off x="800100" y="725234"/>
            <a:ext cx="4795838" cy="2068451"/>
          </a:xfrm>
          <a:prstGeom prst="rect">
            <a:avLst/>
          </a:prstGeom>
          <a:noFill/>
        </p:spPr>
        <p:txBody>
          <a:bodyPr vertOverflow="clip" horzOverflow="clip" wrap="square" lIns="0" tIns="0" rIns="0" bIns="0" rtlCol="0" anchor="t">
            <a:spAutoFit/>
          </a:bodyPr>
          <a:lstStyle/>
          <a:p>
            <a:pPr algn="l">
              <a:lnSpc>
                <a:spcPts val="5460"/>
              </a:lnSpc>
            </a:pPr>
            <a:r>
              <a:rPr lang="en-US" sz="4200" b="1" spc="-147" dirty="0">
                <a:latin typeface="Raleway" panose="00000700000000000000" pitchFamily="2" charset="0"/>
              </a:rPr>
              <a:t>ESPECIFICACIONES DE LA TECNOLOGÍA QKD</a:t>
            </a:r>
          </a:p>
        </p:txBody>
      </p:sp>
      <p:sp>
        <p:nvSpPr>
          <p:cNvPr id="465" name="SubTitle">
            <a:extLst>
              <a:ext uri="{FF2B5EF4-FFF2-40B4-BE49-F238E27FC236}">
                <a16:creationId xmlns:a16="http://schemas.microsoft.com/office/drawing/2014/main" id="{111B4A49-B930-4A89-A1CD-6CA2B3D95AED}"/>
              </a:ext>
            </a:extLst>
          </p:cNvPr>
          <p:cNvSpPr txBox="1"/>
          <p:nvPr/>
        </p:nvSpPr>
        <p:spPr>
          <a:xfrm>
            <a:off x="800100" y="2869884"/>
            <a:ext cx="4795838" cy="695325"/>
          </a:xfrm>
          <a:prstGeom prst="rect">
            <a:avLst/>
          </a:prstGeom>
          <a:noFill/>
        </p:spPr>
        <p:txBody>
          <a:bodyPr vertOverflow="clip" horzOverflow="clip" wrap="square" lIns="0" tIns="0" rIns="0" bIns="0" rtlCol="0" anchor="t">
            <a:spAutoFit/>
          </a:bodyPr>
          <a:lstStyle/>
          <a:p>
            <a:pPr algn="l">
              <a:lnSpc>
                <a:spcPts val="2808"/>
              </a:lnSpc>
            </a:pPr>
            <a:r>
              <a:rPr lang="en-US" sz="1800" spc="-18" dirty="0">
                <a:latin typeface="Raleway" panose="00000700000000000000" pitchFamily="2" charset="0"/>
              </a:rPr>
              <a:t>Análisis comparativo del rendimiento de los protocolos CV-QKD y DV-QKD</a:t>
            </a:r>
          </a:p>
        </p:txBody>
      </p:sp>
      <p:pic>
        <p:nvPicPr>
          <p:cNvPr id="53" name="Imagen 52">
            <a:extLst>
              <a:ext uri="{FF2B5EF4-FFF2-40B4-BE49-F238E27FC236}">
                <a16:creationId xmlns:a16="http://schemas.microsoft.com/office/drawing/2014/main" id="{B9C868B7-D338-4F6F-BFDC-5D2FB47EB4D3}"/>
              </a:ext>
            </a:extLst>
          </p:cNvPr>
          <p:cNvPicPr>
            <a:picLocks noChangeAspect="1"/>
          </p:cNvPicPr>
          <p:nvPr/>
        </p:nvPicPr>
        <p:blipFill>
          <a:blip r:embed="rId13"/>
          <a:stretch>
            <a:fillRect/>
          </a:stretch>
        </p:blipFill>
        <p:spPr>
          <a:xfrm>
            <a:off x="518120" y="9171595"/>
            <a:ext cx="3363317" cy="706809"/>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79007C5B-32B9-0E4E-ABD2-2FE20FD5EDE2}"/>
              </a:ext>
            </a:extLst>
          </p:cNvPr>
          <p:cNvSpPr txBox="1"/>
          <p:nvPr/>
        </p:nvSpPr>
        <p:spPr>
          <a:xfrm>
            <a:off x="4572000" y="9423400"/>
            <a:ext cx="10668000" cy="330200"/>
          </a:xfrm>
          <a:prstGeom prst="rect">
            <a:avLst/>
          </a:prstGeom>
          <a:noFill/>
        </p:spPr>
        <p:txBody>
          <a:bodyPr vertOverflow="overflow" vert="horz" wrap="none" rtlCol="0" anchor="ctr" anchorCtr="0">
            <a:noAutofit/>
          </a:bodyPr>
          <a:lstStyle/>
          <a:p>
            <a:pPr algn="r"/>
            <a:r>
              <a:rPr lang="es-ES" sz="1400" dirty="0">
                <a:solidFill>
                  <a:srgbClr val="5A6A72"/>
                </a:solidFill>
              </a:rPr>
              <a:t>XXXIV Jornadas Técnicas de </a:t>
            </a:r>
            <a:r>
              <a:rPr lang="es-ES" sz="1400" dirty="0" err="1">
                <a:solidFill>
                  <a:srgbClr val="5A6A72"/>
                </a:solidFill>
              </a:rPr>
              <a:t>RedIRIS</a:t>
            </a:r>
            <a:r>
              <a:rPr lang="es-ES" sz="1400" dirty="0">
                <a:solidFill>
                  <a:srgbClr val="5A6A72"/>
                </a:solidFill>
              </a:rPr>
              <a:t>  ·  A Coruña  ·  22–25 junio 2026</a:t>
            </a:r>
          </a:p>
        </p:txBody>
      </p:sp>
      <p:sp>
        <p:nvSpPr>
          <p:cNvPr id="3" name="MergeRate">
            <a:extLst>
              <a:ext uri="{FF2B5EF4-FFF2-40B4-BE49-F238E27FC236}">
                <a16:creationId xmlns:a16="http://schemas.microsoft.com/office/drawing/2014/main" id="{CEC2ED10-C6C8-FD4A-AC85-E6276F6CF14B}"/>
              </a:ext>
            </a:extLst>
          </p:cNvPr>
          <p:cNvSpPr txBox="1"/>
          <p:nvPr/>
        </p:nvSpPr>
        <p:spPr>
          <a:xfrm>
            <a:off x="800100" y="3784600"/>
            <a:ext cx="4800600" cy="355600"/>
          </a:xfrm>
          <a:prstGeom prst="rect">
            <a:avLst/>
          </a:prstGeom>
          <a:noFill/>
        </p:spPr>
        <p:txBody>
          <a:bodyPr vertOverflow="overflow" vert="horz" wrap="square" rtlCol="0" anchor="t" anchorCtr="0">
            <a:noAutofit/>
          </a:bodyPr>
          <a:lstStyle/>
          <a:p>
            <a:pPr algn="l"/>
            <a:r>
              <a:rPr lang="es-ES" sz="1600" b="1">
                <a:solidFill>
                  <a:srgbClr val="15303F"/>
                </a:solidFill>
              </a:rPr>
              <a:t>Tasa de clave secreta</a:t>
            </a:r>
          </a:p>
        </p:txBody>
      </p:sp>
      <p:sp>
        <p:nvSpPr>
          <p:cNvPr id="4" name="MergeRate">
            <a:extLst>
              <a:ext uri="{FF2B5EF4-FFF2-40B4-BE49-F238E27FC236}">
                <a16:creationId xmlns:a16="http://schemas.microsoft.com/office/drawing/2014/main" id="{17A1405B-D187-0241-B6D8-3185043D2155}"/>
              </a:ext>
            </a:extLst>
          </p:cNvPr>
          <p:cNvSpPr txBox="1"/>
          <p:nvPr/>
        </p:nvSpPr>
        <p:spPr>
          <a:xfrm>
            <a:off x="800100" y="4216400"/>
            <a:ext cx="4800600" cy="711200"/>
          </a:xfrm>
          <a:prstGeom prst="rect">
            <a:avLst/>
          </a:prstGeom>
          <a:noFill/>
        </p:spPr>
        <p:txBody>
          <a:bodyPr vertOverflow="overflow" vert="horz" wrap="square" rtlCol="0" anchor="t" anchorCtr="0">
            <a:noAutofit/>
          </a:bodyPr>
          <a:lstStyle/>
          <a:p>
            <a:pPr algn="l"/>
            <a:r>
              <a:rPr lang="es-ES" sz="3800" b="1">
                <a:solidFill>
                  <a:srgbClr val="007A87"/>
                </a:solidFill>
              </a:rPr>
              <a:t>67,0 kB/s</a:t>
            </a:r>
          </a:p>
        </p:txBody>
      </p:sp>
      <p:sp>
        <p:nvSpPr>
          <p:cNvPr id="5" name="MergeRate">
            <a:extLst>
              <a:ext uri="{FF2B5EF4-FFF2-40B4-BE49-F238E27FC236}">
                <a16:creationId xmlns:a16="http://schemas.microsoft.com/office/drawing/2014/main" id="{4DB92AA6-CF82-0F4A-9E72-4053009C589B}"/>
              </a:ext>
            </a:extLst>
          </p:cNvPr>
          <p:cNvSpPr txBox="1"/>
          <p:nvPr/>
        </p:nvSpPr>
        <p:spPr>
          <a:xfrm>
            <a:off x="800100" y="4978400"/>
            <a:ext cx="4800600" cy="304800"/>
          </a:xfrm>
          <a:prstGeom prst="rect">
            <a:avLst/>
          </a:prstGeom>
          <a:noFill/>
        </p:spPr>
        <p:txBody>
          <a:bodyPr vertOverflow="overflow" vert="horz" wrap="square" rtlCol="0" anchor="t" anchorCtr="0">
            <a:noAutofit/>
          </a:bodyPr>
          <a:lstStyle/>
          <a:p>
            <a:pPr algn="l"/>
            <a:r>
              <a:rPr lang="es-ES" sz="1400">
                <a:solidFill>
                  <a:srgbClr val="5A6A72"/>
                </a:solidFill>
              </a:rPr>
              <a:t>CV-QKD · Luxquanta</a:t>
            </a:r>
          </a:p>
        </p:txBody>
      </p:sp>
      <p:sp>
        <p:nvSpPr>
          <p:cNvPr id="6" name="MergeRate">
            <a:extLst>
              <a:ext uri="{FF2B5EF4-FFF2-40B4-BE49-F238E27FC236}">
                <a16:creationId xmlns:a16="http://schemas.microsoft.com/office/drawing/2014/main" id="{B18D7993-28AC-3D41-9E49-1E626E98A093}"/>
              </a:ext>
            </a:extLst>
          </p:cNvPr>
          <p:cNvSpPr txBox="1"/>
          <p:nvPr/>
        </p:nvSpPr>
        <p:spPr>
          <a:xfrm>
            <a:off x="800100" y="5689600"/>
            <a:ext cx="4800600" cy="711200"/>
          </a:xfrm>
          <a:prstGeom prst="rect">
            <a:avLst/>
          </a:prstGeom>
          <a:noFill/>
        </p:spPr>
        <p:txBody>
          <a:bodyPr vertOverflow="overflow" vert="horz" wrap="square" rtlCol="0" anchor="t" anchorCtr="0">
            <a:noAutofit/>
          </a:bodyPr>
          <a:lstStyle/>
          <a:p>
            <a:pPr algn="l"/>
            <a:r>
              <a:rPr lang="es-ES" sz="3800" b="1">
                <a:solidFill>
                  <a:srgbClr val="007A87"/>
                </a:solidFill>
              </a:rPr>
              <a:t>2,33 Mb/s</a:t>
            </a:r>
          </a:p>
        </p:txBody>
      </p:sp>
      <p:sp>
        <p:nvSpPr>
          <p:cNvPr id="7" name="MergeRate">
            <a:extLst>
              <a:ext uri="{FF2B5EF4-FFF2-40B4-BE49-F238E27FC236}">
                <a16:creationId xmlns:a16="http://schemas.microsoft.com/office/drawing/2014/main" id="{277216D0-8767-F044-9B0B-E492B91128AF}"/>
              </a:ext>
            </a:extLst>
          </p:cNvPr>
          <p:cNvSpPr txBox="1"/>
          <p:nvPr/>
        </p:nvSpPr>
        <p:spPr>
          <a:xfrm>
            <a:off x="800100" y="6451600"/>
            <a:ext cx="4800600" cy="304800"/>
          </a:xfrm>
          <a:prstGeom prst="rect">
            <a:avLst/>
          </a:prstGeom>
          <a:noFill/>
        </p:spPr>
        <p:txBody>
          <a:bodyPr vertOverflow="overflow" vert="horz" wrap="square" rtlCol="0" anchor="t" anchorCtr="0">
            <a:noAutofit/>
          </a:bodyPr>
          <a:lstStyle/>
          <a:p>
            <a:pPr algn="l"/>
            <a:r>
              <a:rPr lang="es-ES" sz="1400">
                <a:solidFill>
                  <a:srgbClr val="5A6A72"/>
                </a:solidFill>
              </a:rPr>
              <a:t>DV-QKD · Toshiba</a:t>
            </a:r>
          </a:p>
        </p:txBody>
      </p:sp>
    </p:spTree>
    <p:extLst>
      <p:ext uri="{BB962C8B-B14F-4D97-AF65-F5344CB8AC3E}">
        <p14:creationId xmlns:p14="http://schemas.microsoft.com/office/powerpoint/2010/main" val="2557133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Primary Heading-0">
            <a:extLst>
              <a:ext uri="{FF2B5EF4-FFF2-40B4-BE49-F238E27FC236}">
                <a16:creationId xmlns:a16="http://schemas.microsoft.com/office/drawing/2014/main" id="{111B4A49-B930-4A89-A1CD-6CA2B3D95AED}"/>
              </a:ext>
            </a:extLst>
          </p:cNvPr>
          <p:cNvSpPr txBox="1"/>
          <p:nvPr/>
        </p:nvSpPr>
        <p:spPr>
          <a:xfrm>
            <a:off x="914400" y="3563397"/>
            <a:ext cx="3919538" cy="369332"/>
          </a:xfrm>
          <a:prstGeom prst="rect">
            <a:avLst/>
          </a:prstGeom>
          <a:noFill/>
        </p:spPr>
        <p:txBody>
          <a:bodyPr vertOverflow="clip" horzOverflow="clip" wrap="square" lIns="0" tIns="0" rIns="0" bIns="0" rtlCol="0" anchor="t">
            <a:spAutoFit/>
          </a:bodyPr>
          <a:lstStyle/>
          <a:p>
            <a:pPr algn="ctr">
              <a:lnSpc>
                <a:spcPts val="3024"/>
              </a:lnSpc>
            </a:pPr>
            <a:r>
              <a:rPr lang="en-US" sz="2100" b="1" spc="-74" dirty="0">
                <a:latin typeface="Nunito" panose="00000700000000000000" pitchFamily="2" charset="0"/>
              </a:rPr>
              <a:t>CAPA CUÁNTICA</a:t>
            </a:r>
          </a:p>
        </p:txBody>
      </p:sp>
      <p:sp>
        <p:nvSpPr>
          <p:cNvPr id="523" name="Description of a primary heading-0">
            <a:extLst>
              <a:ext uri="{FF2B5EF4-FFF2-40B4-BE49-F238E27FC236}">
                <a16:creationId xmlns:a16="http://schemas.microsoft.com/office/drawing/2014/main" id="{111B4A49-B930-4A89-A1CD-6CA2B3D95AED}"/>
              </a:ext>
            </a:extLst>
          </p:cNvPr>
          <p:cNvSpPr txBox="1"/>
          <p:nvPr/>
        </p:nvSpPr>
        <p:spPr>
          <a:xfrm>
            <a:off x="914400" y="4103465"/>
            <a:ext cx="3919538" cy="723900"/>
          </a:xfrm>
          <a:prstGeom prst="rect">
            <a:avLst/>
          </a:prstGeom>
          <a:noFill/>
        </p:spPr>
        <p:txBody>
          <a:bodyPr vertOverflow="clip" horzOverflow="clip" wrap="square" lIns="0" tIns="0" rIns="0" bIns="0" rtlCol="0" anchor="t">
            <a:spAutoFit/>
          </a:bodyPr>
          <a:lstStyle/>
          <a:p>
            <a:pPr algn="ctr">
              <a:lnSpc>
                <a:spcPts val="2808"/>
              </a:lnSpc>
            </a:pPr>
            <a:r>
              <a:rPr lang="en-US" sz="1800" spc="-18" dirty="0">
                <a:latin typeface="Nunito" panose="00000700000000000000" pitchFamily="2" charset="0"/>
              </a:rPr>
              <a:t>Generación y distribución segura de claves mediante </a:t>
            </a:r>
            <a:r>
              <a:rPr lang="en-US" sz="1800" b="1" spc="-18" dirty="0">
                <a:latin typeface="Nunito" panose="00000700000000000000" pitchFamily="2" charset="0"/>
              </a:rPr>
              <a:t>claves QKD</a:t>
            </a:r>
            <a:r>
              <a:rPr lang="en-US" sz="1800" spc="-18" dirty="0">
                <a:latin typeface="Nunito" panose="00000700000000000000" pitchFamily="2" charset="0"/>
              </a:rPr>
              <a:t>.</a:t>
            </a:r>
          </a:p>
        </p:txBody>
      </p:sp>
      <p:sp>
        <p:nvSpPr>
          <p:cNvPr id="524" name="Primary Heading-1">
            <a:extLst>
              <a:ext uri="{FF2B5EF4-FFF2-40B4-BE49-F238E27FC236}">
                <a16:creationId xmlns:a16="http://schemas.microsoft.com/office/drawing/2014/main" id="{111B4A49-B930-4A89-A1CD-6CA2B3D95AED}"/>
              </a:ext>
            </a:extLst>
          </p:cNvPr>
          <p:cNvSpPr txBox="1"/>
          <p:nvPr/>
        </p:nvSpPr>
        <p:spPr>
          <a:xfrm>
            <a:off x="5105400" y="3605212"/>
            <a:ext cx="3919538" cy="369332"/>
          </a:xfrm>
          <a:prstGeom prst="rect">
            <a:avLst/>
          </a:prstGeom>
          <a:noFill/>
        </p:spPr>
        <p:txBody>
          <a:bodyPr vertOverflow="clip" horzOverflow="clip" wrap="square" lIns="0" tIns="0" rIns="0" bIns="0" rtlCol="0" anchor="t">
            <a:spAutoFit/>
          </a:bodyPr>
          <a:lstStyle/>
          <a:p>
            <a:pPr algn="ctr">
              <a:lnSpc>
                <a:spcPts val="3024"/>
              </a:lnSpc>
            </a:pPr>
            <a:r>
              <a:rPr lang="en-US" sz="2100" b="1" spc="-74" dirty="0">
                <a:latin typeface="Nunito" panose="00000700000000000000" pitchFamily="2" charset="0"/>
              </a:rPr>
              <a:t>CAPA DE FIRMA</a:t>
            </a:r>
          </a:p>
        </p:txBody>
      </p:sp>
      <p:sp>
        <p:nvSpPr>
          <p:cNvPr id="525" name="Description of a primary heading-1">
            <a:extLst>
              <a:ext uri="{FF2B5EF4-FFF2-40B4-BE49-F238E27FC236}">
                <a16:creationId xmlns:a16="http://schemas.microsoft.com/office/drawing/2014/main" id="{111B4A49-B930-4A89-A1CD-6CA2B3D95AED}"/>
              </a:ext>
            </a:extLst>
          </p:cNvPr>
          <p:cNvSpPr txBox="1"/>
          <p:nvPr/>
        </p:nvSpPr>
        <p:spPr>
          <a:xfrm>
            <a:off x="5105400" y="4103465"/>
            <a:ext cx="3919538" cy="723900"/>
          </a:xfrm>
          <a:prstGeom prst="rect">
            <a:avLst/>
          </a:prstGeom>
          <a:noFill/>
        </p:spPr>
        <p:txBody>
          <a:bodyPr vertOverflow="clip" horzOverflow="clip" wrap="square" lIns="0" tIns="0" rIns="0" bIns="0" rtlCol="0" anchor="t">
            <a:spAutoFit/>
          </a:bodyPr>
          <a:lstStyle/>
          <a:p>
            <a:pPr algn="ctr">
              <a:lnSpc>
                <a:spcPts val="2808"/>
              </a:lnSpc>
            </a:pPr>
            <a:r>
              <a:rPr lang="en-US" sz="1800" spc="-18" dirty="0">
                <a:latin typeface="Nunito" panose="00000700000000000000" pitchFamily="2" charset="0"/>
              </a:rPr>
              <a:t>Aplicación del estándar de criptografía poscuántica del NIST </a:t>
            </a:r>
            <a:r>
              <a:rPr lang="en-US" sz="1800" b="1" spc="-18" dirty="0">
                <a:latin typeface="Nunito" panose="00000700000000000000" pitchFamily="2" charset="0"/>
              </a:rPr>
              <a:t>Falcon-1024</a:t>
            </a:r>
            <a:r>
              <a:rPr lang="en-US" sz="1800" spc="-18" dirty="0">
                <a:latin typeface="Nunito" panose="00000700000000000000" pitchFamily="2" charset="0"/>
              </a:rPr>
              <a:t>.</a:t>
            </a:r>
          </a:p>
        </p:txBody>
      </p:sp>
      <p:sp>
        <p:nvSpPr>
          <p:cNvPr id="526" name="Primary Heading-2">
            <a:extLst>
              <a:ext uri="{FF2B5EF4-FFF2-40B4-BE49-F238E27FC236}">
                <a16:creationId xmlns:a16="http://schemas.microsoft.com/office/drawing/2014/main" id="{111B4A49-B930-4A89-A1CD-6CA2B3D95AED}"/>
              </a:ext>
            </a:extLst>
          </p:cNvPr>
          <p:cNvSpPr txBox="1"/>
          <p:nvPr/>
        </p:nvSpPr>
        <p:spPr>
          <a:xfrm>
            <a:off x="9296400" y="3605212"/>
            <a:ext cx="3919538" cy="369332"/>
          </a:xfrm>
          <a:prstGeom prst="rect">
            <a:avLst/>
          </a:prstGeom>
          <a:noFill/>
        </p:spPr>
        <p:txBody>
          <a:bodyPr vertOverflow="clip" horzOverflow="clip" wrap="square" lIns="0" tIns="0" rIns="0" bIns="0" rtlCol="0" anchor="t">
            <a:spAutoFit/>
          </a:bodyPr>
          <a:lstStyle/>
          <a:p>
            <a:pPr algn="ctr">
              <a:lnSpc>
                <a:spcPts val="3024"/>
              </a:lnSpc>
            </a:pPr>
            <a:r>
              <a:rPr lang="en-US" sz="2100" b="1" spc="-74" dirty="0">
                <a:latin typeface="Nunito" panose="00000700000000000000" pitchFamily="2" charset="0"/>
              </a:rPr>
              <a:t>CAPA DE CIFRADO</a:t>
            </a:r>
          </a:p>
        </p:txBody>
      </p:sp>
      <p:sp>
        <p:nvSpPr>
          <p:cNvPr id="527" name="Description of a primary heading-2">
            <a:extLst>
              <a:ext uri="{FF2B5EF4-FFF2-40B4-BE49-F238E27FC236}">
                <a16:creationId xmlns:a16="http://schemas.microsoft.com/office/drawing/2014/main" id="{111B4A49-B930-4A89-A1CD-6CA2B3D95AED}"/>
              </a:ext>
            </a:extLst>
          </p:cNvPr>
          <p:cNvSpPr txBox="1"/>
          <p:nvPr/>
        </p:nvSpPr>
        <p:spPr>
          <a:xfrm>
            <a:off x="9296400" y="4103465"/>
            <a:ext cx="3919538" cy="723900"/>
          </a:xfrm>
          <a:prstGeom prst="rect">
            <a:avLst/>
          </a:prstGeom>
          <a:noFill/>
        </p:spPr>
        <p:txBody>
          <a:bodyPr vertOverflow="clip" horzOverflow="clip" wrap="square" lIns="0" tIns="0" rIns="0" bIns="0" rtlCol="0" anchor="t">
            <a:spAutoFit/>
          </a:bodyPr>
          <a:lstStyle/>
          <a:p>
            <a:pPr algn="ctr">
              <a:lnSpc>
                <a:spcPts val="2808"/>
              </a:lnSpc>
            </a:pPr>
            <a:r>
              <a:rPr lang="en-US" sz="1800" spc="-18" dirty="0">
                <a:latin typeface="Nunito" panose="00000700000000000000" pitchFamily="2" charset="0"/>
              </a:rPr>
              <a:t>Protección avanzada de datos con los algoritmos </a:t>
            </a:r>
            <a:r>
              <a:rPr lang="en-US" sz="1800" b="1" spc="-18" dirty="0">
                <a:latin typeface="Nunito" panose="00000700000000000000" pitchFamily="2" charset="0"/>
              </a:rPr>
              <a:t>Kyber ML-KEM-1024</a:t>
            </a:r>
            <a:r>
              <a:rPr lang="en-US" sz="1800" spc="-18" dirty="0">
                <a:latin typeface="Nunito" panose="00000700000000000000" pitchFamily="2" charset="0"/>
              </a:rPr>
              <a:t>.</a:t>
            </a:r>
          </a:p>
        </p:txBody>
      </p:sp>
      <p:sp>
        <p:nvSpPr>
          <p:cNvPr id="528" name="Primary Heading-3">
            <a:extLst>
              <a:ext uri="{FF2B5EF4-FFF2-40B4-BE49-F238E27FC236}">
                <a16:creationId xmlns:a16="http://schemas.microsoft.com/office/drawing/2014/main" id="{111B4A49-B930-4A89-A1CD-6CA2B3D95AED}"/>
              </a:ext>
            </a:extLst>
          </p:cNvPr>
          <p:cNvSpPr txBox="1"/>
          <p:nvPr/>
        </p:nvSpPr>
        <p:spPr>
          <a:xfrm>
            <a:off x="13487400" y="3605212"/>
            <a:ext cx="3919538" cy="369332"/>
          </a:xfrm>
          <a:prstGeom prst="rect">
            <a:avLst/>
          </a:prstGeom>
          <a:noFill/>
        </p:spPr>
        <p:txBody>
          <a:bodyPr vertOverflow="clip" horzOverflow="clip" wrap="square" lIns="0" tIns="0" rIns="0" bIns="0" rtlCol="0" anchor="t">
            <a:spAutoFit/>
          </a:bodyPr>
          <a:lstStyle/>
          <a:p>
            <a:pPr algn="ctr">
              <a:lnSpc>
                <a:spcPts val="3024"/>
              </a:lnSpc>
            </a:pPr>
            <a:r>
              <a:rPr lang="en-US" sz="2100" b="1" spc="-74" dirty="0">
                <a:latin typeface="Nunito" panose="00000700000000000000" pitchFamily="2" charset="0"/>
              </a:rPr>
              <a:t>CAPA DE ALMACENAMIENTO</a:t>
            </a:r>
          </a:p>
        </p:txBody>
      </p:sp>
      <p:sp>
        <p:nvSpPr>
          <p:cNvPr id="529" name="Description of a primary heading-3">
            <a:extLst>
              <a:ext uri="{FF2B5EF4-FFF2-40B4-BE49-F238E27FC236}">
                <a16:creationId xmlns:a16="http://schemas.microsoft.com/office/drawing/2014/main" id="{111B4A49-B930-4A89-A1CD-6CA2B3D95AED}"/>
              </a:ext>
            </a:extLst>
          </p:cNvPr>
          <p:cNvSpPr txBox="1"/>
          <p:nvPr/>
        </p:nvSpPr>
        <p:spPr>
          <a:xfrm>
            <a:off x="13487400" y="4103465"/>
            <a:ext cx="3919538" cy="697627"/>
          </a:xfrm>
          <a:prstGeom prst="rect">
            <a:avLst/>
          </a:prstGeom>
          <a:noFill/>
        </p:spPr>
        <p:txBody>
          <a:bodyPr vertOverflow="clip" horzOverflow="clip" wrap="square" lIns="0" tIns="0" rIns="0" bIns="0" rtlCol="0" anchor="t">
            <a:spAutoFit/>
          </a:bodyPr>
          <a:lstStyle/>
          <a:p>
            <a:pPr algn="ctr">
              <a:lnSpc>
                <a:spcPts val="2808"/>
              </a:lnSpc>
            </a:pPr>
            <a:r>
              <a:rPr lang="en-US" sz="1800" spc="-18" dirty="0">
                <a:latin typeface="Nunito" panose="00000700000000000000" pitchFamily="2" charset="0"/>
              </a:rPr>
              <a:t>Registro inmutable mediante </a:t>
            </a:r>
            <a:r>
              <a:rPr lang="en-US" sz="1800" b="1" spc="-18" dirty="0">
                <a:latin typeface="Nunito" panose="00000700000000000000" pitchFamily="2" charset="0"/>
              </a:rPr>
              <a:t>registro en blockchain</a:t>
            </a:r>
            <a:r>
              <a:rPr lang="en-US" sz="1800" spc="-18" dirty="0">
                <a:latin typeface="Nunito" panose="00000700000000000000" pitchFamily="2" charset="0"/>
              </a:rPr>
              <a:t> para su verificación.</a:t>
            </a:r>
          </a:p>
        </p:txBody>
      </p:sp>
      <p:sp>
        <p:nvSpPr>
          <p:cNvPr id="530" name="Title 3">
            <a:extLst>
              <a:ext uri="{FF2B5EF4-FFF2-40B4-BE49-F238E27FC236}">
                <a16:creationId xmlns:a16="http://schemas.microsoft.com/office/drawing/2014/main" id="{111B4A49-B930-4A89-A1CD-6CA2B3D95AED}"/>
              </a:ext>
            </a:extLst>
          </p:cNvPr>
          <p:cNvSpPr txBox="1"/>
          <p:nvPr/>
        </p:nvSpPr>
        <p:spPr>
          <a:xfrm>
            <a:off x="762000" y="731520"/>
            <a:ext cx="16797338" cy="714375"/>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latin typeface="Nunito" panose="00000700000000000000" pitchFamily="2" charset="0"/>
              </a:rPr>
              <a:t>PoC</a:t>
            </a:r>
            <a:r>
              <a:rPr lang="en-US" sz="4200" b="1" spc="-147">
                <a:latin typeface="Nunito" panose="00000700000000000000" pitchFamily="2" charset="0"/>
              </a:rPr>
              <a:t>: NOTARIO </a:t>
            </a:r>
            <a:r>
              <a:rPr lang="en-US" sz="4200" b="1" spc="-147" dirty="0">
                <a:latin typeface="Nunito" panose="00000700000000000000" pitchFamily="2" charset="0"/>
              </a:rPr>
              <a:t>DIGITAL CINDIRELLA-QKD</a:t>
            </a:r>
          </a:p>
        </p:txBody>
      </p:sp>
      <p:sp>
        <p:nvSpPr>
          <p:cNvPr id="532" name="SubTitle">
            <a:extLst>
              <a:ext uri="{FF2B5EF4-FFF2-40B4-BE49-F238E27FC236}">
                <a16:creationId xmlns:a16="http://schemas.microsoft.com/office/drawing/2014/main" id="{111B4A49-B930-4A89-A1CD-6CA2B3D95AED}"/>
              </a:ext>
            </a:extLst>
          </p:cNvPr>
          <p:cNvSpPr txBox="1"/>
          <p:nvPr/>
        </p:nvSpPr>
        <p:spPr>
          <a:xfrm>
            <a:off x="762000" y="1562100"/>
            <a:ext cx="16797338" cy="338554"/>
          </a:xfrm>
          <a:prstGeom prst="rect">
            <a:avLst/>
          </a:prstGeom>
          <a:noFill/>
        </p:spPr>
        <p:txBody>
          <a:bodyPr vertOverflow="clip" horzOverflow="clip" wrap="square" lIns="0" tIns="0" rIns="0" bIns="0" rtlCol="0" anchor="t">
            <a:spAutoFit/>
          </a:bodyPr>
          <a:lstStyle/>
          <a:p>
            <a:pPr algn="ctr">
              <a:lnSpc>
                <a:spcPts val="2808"/>
              </a:lnSpc>
            </a:pPr>
            <a:r>
              <a:rPr lang="en-US" sz="1800" spc="-18" dirty="0">
                <a:latin typeface="Nunito" panose="00000700000000000000" pitchFamily="2" charset="0"/>
              </a:rPr>
              <a:t>Un flujo de trabajo secuencial que garantiza la validez a largo plazo de testamentos y contratos frente a amenazas cuánticas.</a:t>
            </a:r>
          </a:p>
        </p:txBody>
      </p:sp>
      <p:pic>
        <p:nvPicPr>
          <p:cNvPr id="19" name="Imagen 18">
            <a:extLst>
              <a:ext uri="{FF2B5EF4-FFF2-40B4-BE49-F238E27FC236}">
                <a16:creationId xmlns:a16="http://schemas.microsoft.com/office/drawing/2014/main" id="{5CAF0B53-FB6F-4430-BA34-C430F6456AF8}"/>
              </a:ext>
            </a:extLst>
          </p:cNvPr>
          <p:cNvPicPr>
            <a:picLocks noChangeAspect="1"/>
          </p:cNvPicPr>
          <p:nvPr/>
        </p:nvPicPr>
        <p:blipFill>
          <a:blip r:embed="rId3"/>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13" name="Imagen 12">
            <a:extLst>
              <a:ext uri="{FF2B5EF4-FFF2-40B4-BE49-F238E27FC236}">
                <a16:creationId xmlns:a16="http://schemas.microsoft.com/office/drawing/2014/main" id="{3A62D02E-A101-4BB3-9C67-E8A17B54F5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634" y="2481943"/>
            <a:ext cx="15966699" cy="8709109"/>
          </a:xfrm>
          <a:prstGeom prst="rect">
            <a:avLst/>
          </a:prstGeom>
          <a:ln>
            <a:noFill/>
          </a:ln>
          <a:effectLst>
            <a:outerShdw blurRad="292100" dist="139700" dir="2700000" algn="tl" rotWithShape="0">
              <a:srgbClr val="333333">
                <a:alpha val="65000"/>
              </a:srgbClr>
            </a:outerShdw>
          </a:effectLst>
        </p:spPr>
      </p:pic>
      <p:pic>
        <p:nvPicPr>
          <p:cNvPr id="33" name="Imagen 32">
            <a:extLst>
              <a:ext uri="{FF2B5EF4-FFF2-40B4-BE49-F238E27FC236}">
                <a16:creationId xmlns:a16="http://schemas.microsoft.com/office/drawing/2014/main" id="{4FE99869-20DB-426A-BA7B-E2EC19EF12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FooterJornadas">
            <a:extLst>
              <a:ext uri="{FF2B5EF4-FFF2-40B4-BE49-F238E27FC236}">
                <a16:creationId xmlns:a16="http://schemas.microsoft.com/office/drawing/2014/main" id="{DC265BF8-D8D4-CB4C-90B9-50EA1EF6C137}"/>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1750002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Title 3">
            <a:extLst>
              <a:ext uri="{FF2B5EF4-FFF2-40B4-BE49-F238E27FC236}">
                <a16:creationId xmlns:a16="http://schemas.microsoft.com/office/drawing/2014/main" id="{111B4A49-B930-4A89-A1CD-6CA2B3D95AED}"/>
              </a:ext>
            </a:extLst>
          </p:cNvPr>
          <p:cNvSpPr txBox="1"/>
          <p:nvPr/>
        </p:nvSpPr>
        <p:spPr>
          <a:xfrm>
            <a:off x="914400" y="876300"/>
            <a:ext cx="16492538"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000000">
                    <a:alpha val="100000"/>
                  </a:srgbClr>
                </a:solidFill>
                <a:latin typeface="Raleway" panose="00000700000000000000" pitchFamily="2" charset="0"/>
              </a:rPr>
              <a:t>PLATAFORMA DE ORQUESTACIÓN Y SIMULACIÓN</a:t>
            </a:r>
          </a:p>
        </p:txBody>
      </p:sp>
      <p:sp>
        <p:nvSpPr>
          <p:cNvPr id="414" name="SubTitle">
            <a:extLst>
              <a:ext uri="{FF2B5EF4-FFF2-40B4-BE49-F238E27FC236}">
                <a16:creationId xmlns:a16="http://schemas.microsoft.com/office/drawing/2014/main" id="{111B4A49-B930-4A89-A1CD-6CA2B3D95AED}"/>
              </a:ext>
            </a:extLst>
          </p:cNvPr>
          <p:cNvSpPr txBox="1"/>
          <p:nvPr/>
        </p:nvSpPr>
        <p:spPr>
          <a:xfrm>
            <a:off x="914400" y="1676400"/>
            <a:ext cx="16492538" cy="324512"/>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Gestión, orquestación y simulación de la red cuántica para automatizar el aprovisionamiento y la monitorización de nodos y enlaces QKD.</a:t>
            </a:r>
          </a:p>
        </p:txBody>
      </p:sp>
      <p:pic>
        <p:nvPicPr>
          <p:cNvPr id="22" name="Imagen 21">
            <a:extLst>
              <a:ext uri="{FF2B5EF4-FFF2-40B4-BE49-F238E27FC236}">
                <a16:creationId xmlns:a16="http://schemas.microsoft.com/office/drawing/2014/main" id="{E7AB00DD-CF6F-4A5F-94A5-49E782F8B45E}"/>
              </a:ext>
            </a:extLst>
          </p:cNvPr>
          <p:cNvPicPr>
            <a:picLocks noChangeAspect="1"/>
          </p:cNvPicPr>
          <p:nvPr/>
        </p:nvPicPr>
        <p:blipFill>
          <a:blip r:embed="rId3"/>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24" name="Imagen 23">
            <a:extLst>
              <a:ext uri="{FF2B5EF4-FFF2-40B4-BE49-F238E27FC236}">
                <a16:creationId xmlns:a16="http://schemas.microsoft.com/office/drawing/2014/main" id="{7765A04C-2680-41DB-8BDC-00716C265F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2" name="Rectángulo redondeado 1">
            <a:extLst>
              <a:ext uri="{FF2B5EF4-FFF2-40B4-BE49-F238E27FC236}">
                <a16:creationId xmlns:a16="http://schemas.microsoft.com/office/drawing/2014/main" id="{33D442A5-6247-5644-B878-3B462F351662}"/>
              </a:ext>
            </a:extLst>
          </p:cNvPr>
          <p:cNvSpPr/>
          <p:nvPr/>
        </p:nvSpPr>
        <p:spPr>
          <a:xfrm>
            <a:off x="914400" y="3238500"/>
            <a:ext cx="4572000" cy="4000500"/>
          </a:xfrm>
          <a:prstGeom prst="roundRect">
            <a:avLst/>
          </a:prstGeom>
          <a:solidFill>
            <a:srgbClr val="F1F5F6"/>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3" name="Rectángulo 2">
            <a:extLst>
              <a:ext uri="{FF2B5EF4-FFF2-40B4-BE49-F238E27FC236}">
                <a16:creationId xmlns:a16="http://schemas.microsoft.com/office/drawing/2014/main" id="{7942C0E9-EA1B-EB4C-921A-BB57C15C0833}"/>
              </a:ext>
            </a:extLst>
          </p:cNvPr>
          <p:cNvSpPr/>
          <p:nvPr/>
        </p:nvSpPr>
        <p:spPr>
          <a:xfrm>
            <a:off x="914400" y="3238500"/>
            <a:ext cx="4572000" cy="762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4" name="Elipse 3">
            <a:extLst>
              <a:ext uri="{FF2B5EF4-FFF2-40B4-BE49-F238E27FC236}">
                <a16:creationId xmlns:a16="http://schemas.microsoft.com/office/drawing/2014/main" id="{266E990A-2824-8048-95CD-0A01ACBBDD01}"/>
              </a:ext>
            </a:extLst>
          </p:cNvPr>
          <p:cNvSpPr/>
          <p:nvPr/>
        </p:nvSpPr>
        <p:spPr>
          <a:xfrm>
            <a:off x="2768600" y="3670300"/>
            <a:ext cx="863600" cy="863600"/>
          </a:xfrm>
          <a:prstGeom prst="ellipse">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s-ES" sz="2800" b="1">
                <a:solidFill>
                  <a:srgbClr val="FFFFFF"/>
                </a:solidFill>
              </a:rPr>
              <a:t>1</a:t>
            </a:r>
          </a:p>
        </p:txBody>
      </p:sp>
      <p:sp>
        <p:nvSpPr>
          <p:cNvPr id="5" name="CuadroTexto 4">
            <a:extLst>
              <a:ext uri="{FF2B5EF4-FFF2-40B4-BE49-F238E27FC236}">
                <a16:creationId xmlns:a16="http://schemas.microsoft.com/office/drawing/2014/main" id="{35B33EED-D69C-994B-A977-31324CBC09F5}"/>
              </a:ext>
            </a:extLst>
          </p:cNvPr>
          <p:cNvSpPr txBox="1"/>
          <p:nvPr/>
        </p:nvSpPr>
        <p:spPr>
          <a:xfrm>
            <a:off x="1193800" y="4737100"/>
            <a:ext cx="4013200" cy="762000"/>
          </a:xfrm>
          <a:prstGeom prst="rect">
            <a:avLst/>
          </a:prstGeom>
          <a:noFill/>
          <a:ln>
            <a:noFill/>
          </a:ln>
        </p:spPr>
        <p:txBody>
          <a:bodyPr vertOverflow="overflow" vert="horz" wrap="square" rtlCol="0" anchor="t" anchorCtr="0">
            <a:spAutoFit/>
          </a:bodyPr>
          <a:lstStyle/>
          <a:p>
            <a:pPr algn="l"/>
            <a:r>
              <a:rPr lang="es-ES" sz="2200" b="1">
                <a:solidFill>
                  <a:srgbClr val="15303F"/>
                </a:solidFill>
              </a:rPr>
              <a:t>Gestión y orquestación</a:t>
            </a:r>
          </a:p>
        </p:txBody>
      </p:sp>
      <p:sp>
        <p:nvSpPr>
          <p:cNvPr id="6" name="CuadroTexto 5">
            <a:extLst>
              <a:ext uri="{FF2B5EF4-FFF2-40B4-BE49-F238E27FC236}">
                <a16:creationId xmlns:a16="http://schemas.microsoft.com/office/drawing/2014/main" id="{F6DAC76B-72E8-0549-8FD6-9733D6E5AEDB}"/>
              </a:ext>
            </a:extLst>
          </p:cNvPr>
          <p:cNvSpPr txBox="1"/>
          <p:nvPr/>
        </p:nvSpPr>
        <p:spPr>
          <a:xfrm>
            <a:off x="1219200" y="5549900"/>
            <a:ext cx="3962400" cy="1524000"/>
          </a:xfrm>
          <a:prstGeom prst="rect">
            <a:avLst/>
          </a:prstGeom>
          <a:noFill/>
          <a:ln>
            <a:noFill/>
          </a:ln>
        </p:spPr>
        <p:txBody>
          <a:bodyPr vertOverflow="overflow" vert="horz" wrap="square" rtlCol="0" anchor="t" anchorCtr="0">
            <a:spAutoFit/>
          </a:bodyPr>
          <a:lstStyle/>
          <a:p>
            <a:pPr algn="l"/>
            <a:r>
              <a:rPr lang="es-ES" sz="1500">
                <a:solidFill>
                  <a:srgbClr val="46565F"/>
                </a:solidFill>
              </a:rPr>
              <a:t>Supervisión, configuración y coordinación de nodos y enlaces QKD, con automatización del aprovisionamiento y la monitorización.</a:t>
            </a:r>
          </a:p>
        </p:txBody>
      </p:sp>
      <p:sp>
        <p:nvSpPr>
          <p:cNvPr id="7" name="Rectángulo redondeado 6">
            <a:extLst>
              <a:ext uri="{FF2B5EF4-FFF2-40B4-BE49-F238E27FC236}">
                <a16:creationId xmlns:a16="http://schemas.microsoft.com/office/drawing/2014/main" id="{9B4E96AA-D33B-D644-84C1-084F5D13C6FF}"/>
              </a:ext>
            </a:extLst>
          </p:cNvPr>
          <p:cNvSpPr/>
          <p:nvPr/>
        </p:nvSpPr>
        <p:spPr>
          <a:xfrm>
            <a:off x="6858000" y="3238500"/>
            <a:ext cx="4572000" cy="4000500"/>
          </a:xfrm>
          <a:prstGeom prst="roundRect">
            <a:avLst/>
          </a:prstGeom>
          <a:solidFill>
            <a:srgbClr val="F1F5F6"/>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8" name="Rectángulo 7">
            <a:extLst>
              <a:ext uri="{FF2B5EF4-FFF2-40B4-BE49-F238E27FC236}">
                <a16:creationId xmlns:a16="http://schemas.microsoft.com/office/drawing/2014/main" id="{A06CEADC-4110-9549-81FD-C4131AC4F261}"/>
              </a:ext>
            </a:extLst>
          </p:cNvPr>
          <p:cNvSpPr/>
          <p:nvPr/>
        </p:nvSpPr>
        <p:spPr>
          <a:xfrm>
            <a:off x="6858000" y="3238500"/>
            <a:ext cx="4572000" cy="762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9" name="Elipse 8">
            <a:extLst>
              <a:ext uri="{FF2B5EF4-FFF2-40B4-BE49-F238E27FC236}">
                <a16:creationId xmlns:a16="http://schemas.microsoft.com/office/drawing/2014/main" id="{608F18C5-6497-6249-897D-B4BFA4DE33C8}"/>
              </a:ext>
            </a:extLst>
          </p:cNvPr>
          <p:cNvSpPr/>
          <p:nvPr/>
        </p:nvSpPr>
        <p:spPr>
          <a:xfrm>
            <a:off x="8712200" y="3670300"/>
            <a:ext cx="863600" cy="863600"/>
          </a:xfrm>
          <a:prstGeom prst="ellipse">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s-ES" sz="2800" b="1">
                <a:solidFill>
                  <a:srgbClr val="FFFFFF"/>
                </a:solidFill>
              </a:rPr>
              <a:t>2</a:t>
            </a:r>
          </a:p>
        </p:txBody>
      </p:sp>
      <p:sp>
        <p:nvSpPr>
          <p:cNvPr id="10" name="CuadroTexto 9">
            <a:extLst>
              <a:ext uri="{FF2B5EF4-FFF2-40B4-BE49-F238E27FC236}">
                <a16:creationId xmlns:a16="http://schemas.microsoft.com/office/drawing/2014/main" id="{0E223277-DE6D-3448-B785-E35BC4BAE22E}"/>
              </a:ext>
            </a:extLst>
          </p:cNvPr>
          <p:cNvSpPr txBox="1"/>
          <p:nvPr/>
        </p:nvSpPr>
        <p:spPr>
          <a:xfrm>
            <a:off x="7137400" y="4737100"/>
            <a:ext cx="4013200" cy="762000"/>
          </a:xfrm>
          <a:prstGeom prst="rect">
            <a:avLst/>
          </a:prstGeom>
          <a:noFill/>
          <a:ln>
            <a:noFill/>
          </a:ln>
        </p:spPr>
        <p:txBody>
          <a:bodyPr vertOverflow="overflow" vert="horz" wrap="square" rtlCol="0" anchor="t" anchorCtr="0">
            <a:spAutoFit/>
          </a:bodyPr>
          <a:lstStyle/>
          <a:p>
            <a:pPr algn="l"/>
            <a:r>
              <a:rPr lang="es-ES" sz="2200" b="1">
                <a:solidFill>
                  <a:srgbClr val="15303F"/>
                </a:solidFill>
              </a:rPr>
              <a:t>Simulación de red</a:t>
            </a:r>
          </a:p>
        </p:txBody>
      </p:sp>
      <p:sp>
        <p:nvSpPr>
          <p:cNvPr id="11" name="CuadroTexto 10">
            <a:extLst>
              <a:ext uri="{FF2B5EF4-FFF2-40B4-BE49-F238E27FC236}">
                <a16:creationId xmlns:a16="http://schemas.microsoft.com/office/drawing/2014/main" id="{AB964782-4B34-1E4B-9779-0FDBD6BC19F5}"/>
              </a:ext>
            </a:extLst>
          </p:cNvPr>
          <p:cNvSpPr txBox="1"/>
          <p:nvPr/>
        </p:nvSpPr>
        <p:spPr>
          <a:xfrm>
            <a:off x="7162800" y="5549900"/>
            <a:ext cx="3962400" cy="1524000"/>
          </a:xfrm>
          <a:prstGeom prst="rect">
            <a:avLst/>
          </a:prstGeom>
          <a:noFill/>
          <a:ln>
            <a:noFill/>
          </a:ln>
        </p:spPr>
        <p:txBody>
          <a:bodyPr vertOverflow="overflow" vert="horz" wrap="square" rtlCol="0" anchor="t" anchorCtr="0">
            <a:spAutoFit/>
          </a:bodyPr>
          <a:lstStyle/>
          <a:p>
            <a:pPr algn="l"/>
            <a:r>
              <a:rPr lang="es-ES" sz="1500">
                <a:solidFill>
                  <a:srgbClr val="46565F"/>
                </a:solidFill>
              </a:rPr>
              <a:t>Modelado y simulación de topologías de red cuántica para evaluar escenarios de despliegue antes de su implementación real.</a:t>
            </a:r>
          </a:p>
        </p:txBody>
      </p:sp>
      <p:sp>
        <p:nvSpPr>
          <p:cNvPr id="12" name="Rectángulo redondeado 11">
            <a:extLst>
              <a:ext uri="{FF2B5EF4-FFF2-40B4-BE49-F238E27FC236}">
                <a16:creationId xmlns:a16="http://schemas.microsoft.com/office/drawing/2014/main" id="{89C6C7DE-E53D-3346-B350-35E76AB33A4E}"/>
              </a:ext>
            </a:extLst>
          </p:cNvPr>
          <p:cNvSpPr/>
          <p:nvPr/>
        </p:nvSpPr>
        <p:spPr>
          <a:xfrm>
            <a:off x="12801600" y="3238500"/>
            <a:ext cx="4572000" cy="4000500"/>
          </a:xfrm>
          <a:prstGeom prst="roundRect">
            <a:avLst/>
          </a:prstGeom>
          <a:solidFill>
            <a:srgbClr val="F1F5F6"/>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13" name="Rectángulo 12">
            <a:extLst>
              <a:ext uri="{FF2B5EF4-FFF2-40B4-BE49-F238E27FC236}">
                <a16:creationId xmlns:a16="http://schemas.microsoft.com/office/drawing/2014/main" id="{04AA929E-8B09-0049-9FD4-B76D2B8E7751}"/>
              </a:ext>
            </a:extLst>
          </p:cNvPr>
          <p:cNvSpPr/>
          <p:nvPr/>
        </p:nvSpPr>
        <p:spPr>
          <a:xfrm>
            <a:off x="12801600" y="3238500"/>
            <a:ext cx="4572000" cy="76200"/>
          </a:xfrm>
          <a:prstGeom prst="rect">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p>
        </p:txBody>
      </p:sp>
      <p:sp>
        <p:nvSpPr>
          <p:cNvPr id="14" name="Elipse 13">
            <a:extLst>
              <a:ext uri="{FF2B5EF4-FFF2-40B4-BE49-F238E27FC236}">
                <a16:creationId xmlns:a16="http://schemas.microsoft.com/office/drawing/2014/main" id="{AFEA3CAB-6455-6448-8121-6ACA65C9C530}"/>
              </a:ext>
            </a:extLst>
          </p:cNvPr>
          <p:cNvSpPr/>
          <p:nvPr/>
        </p:nvSpPr>
        <p:spPr>
          <a:xfrm>
            <a:off x="14655800" y="3670300"/>
            <a:ext cx="863600" cy="863600"/>
          </a:xfrm>
          <a:prstGeom prst="ellipse">
            <a:avLst/>
          </a:prstGeom>
          <a:solidFill>
            <a:srgbClr val="2E8C9E"/>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none" rtlCol="0" anchor="ctr" anchorCtr="0">
            <a:noAutofit/>
          </a:bodyPr>
          <a:lstStyle/>
          <a:p>
            <a:pPr algn="l"/>
            <a:r>
              <a:rPr lang="es-ES" sz="2800" b="1">
                <a:solidFill>
                  <a:srgbClr val="FFFFFF"/>
                </a:solidFill>
              </a:rPr>
              <a:t>3</a:t>
            </a:r>
          </a:p>
        </p:txBody>
      </p:sp>
      <p:sp>
        <p:nvSpPr>
          <p:cNvPr id="15" name="CuadroTexto 14">
            <a:extLst>
              <a:ext uri="{FF2B5EF4-FFF2-40B4-BE49-F238E27FC236}">
                <a16:creationId xmlns:a16="http://schemas.microsoft.com/office/drawing/2014/main" id="{1BB10178-8760-7442-B7FD-443C5CEE2824}"/>
              </a:ext>
            </a:extLst>
          </p:cNvPr>
          <p:cNvSpPr txBox="1"/>
          <p:nvPr/>
        </p:nvSpPr>
        <p:spPr>
          <a:xfrm>
            <a:off x="13081000" y="4737100"/>
            <a:ext cx="4013200" cy="762000"/>
          </a:xfrm>
          <a:prstGeom prst="rect">
            <a:avLst/>
          </a:prstGeom>
          <a:noFill/>
          <a:ln>
            <a:noFill/>
          </a:ln>
        </p:spPr>
        <p:txBody>
          <a:bodyPr vertOverflow="overflow" vert="horz" wrap="square" rtlCol="0" anchor="t" anchorCtr="0">
            <a:spAutoFit/>
          </a:bodyPr>
          <a:lstStyle/>
          <a:p>
            <a:pPr algn="l"/>
            <a:r>
              <a:rPr lang="es-ES" sz="2200" b="1">
                <a:solidFill>
                  <a:srgbClr val="15303F"/>
                </a:solidFill>
              </a:rPr>
              <a:t>Validación previa al despliegue</a:t>
            </a:r>
          </a:p>
        </p:txBody>
      </p:sp>
      <p:sp>
        <p:nvSpPr>
          <p:cNvPr id="16" name="CuadroTexto 15">
            <a:extLst>
              <a:ext uri="{FF2B5EF4-FFF2-40B4-BE49-F238E27FC236}">
                <a16:creationId xmlns:a16="http://schemas.microsoft.com/office/drawing/2014/main" id="{591F3579-DDFD-5C4E-8D6B-80E83A058FD4}"/>
              </a:ext>
            </a:extLst>
          </p:cNvPr>
          <p:cNvSpPr txBox="1"/>
          <p:nvPr/>
        </p:nvSpPr>
        <p:spPr>
          <a:xfrm>
            <a:off x="13106400" y="5549900"/>
            <a:ext cx="3962400" cy="1524000"/>
          </a:xfrm>
          <a:prstGeom prst="rect">
            <a:avLst/>
          </a:prstGeom>
          <a:noFill/>
          <a:ln>
            <a:noFill/>
          </a:ln>
        </p:spPr>
        <p:txBody>
          <a:bodyPr vertOverflow="overflow" vert="horz" wrap="square" rtlCol="0" anchor="t" anchorCtr="0">
            <a:spAutoFit/>
          </a:bodyPr>
          <a:lstStyle/>
          <a:p>
            <a:pPr algn="l"/>
            <a:r>
              <a:rPr lang="es-ES" sz="1500">
                <a:solidFill>
                  <a:srgbClr val="46565F"/>
                </a:solidFill>
              </a:rPr>
              <a:t>Análisis del rendimiento de los enlaces y validación de escenarios en entorno controlado para reducir riesgos.</a:t>
            </a:r>
          </a:p>
        </p:txBody>
      </p:sp>
      <p:sp>
        <p:nvSpPr>
          <p:cNvPr id="17" name="Chevron 16">
            <a:extLst>
              <a:ext uri="{FF2B5EF4-FFF2-40B4-BE49-F238E27FC236}">
                <a16:creationId xmlns:a16="http://schemas.microsoft.com/office/drawing/2014/main" id="{9936C55C-8668-5544-A406-120BA094F974}"/>
              </a:ext>
            </a:extLst>
          </p:cNvPr>
          <p:cNvSpPr/>
          <p:nvPr/>
        </p:nvSpPr>
        <p:spPr>
          <a:xfrm>
            <a:off x="5715000" y="4908550"/>
            <a:ext cx="838200" cy="660400"/>
          </a:xfrm>
          <a:prstGeom prst="chevron">
            <a:avLst/>
          </a:prstGeom>
          <a:solidFill>
            <a:srgbClr val="15303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solidFill>
                <a:schemeClr val="tx1"/>
              </a:solidFill>
            </a:endParaRPr>
          </a:p>
        </p:txBody>
      </p:sp>
      <p:sp>
        <p:nvSpPr>
          <p:cNvPr id="18" name="Chevron 17">
            <a:extLst>
              <a:ext uri="{FF2B5EF4-FFF2-40B4-BE49-F238E27FC236}">
                <a16:creationId xmlns:a16="http://schemas.microsoft.com/office/drawing/2014/main" id="{67C6EE70-40E3-324C-BCFB-2536B6DA6C07}"/>
              </a:ext>
            </a:extLst>
          </p:cNvPr>
          <p:cNvSpPr/>
          <p:nvPr/>
        </p:nvSpPr>
        <p:spPr>
          <a:xfrm>
            <a:off x="11658600" y="4908550"/>
            <a:ext cx="838200" cy="660400"/>
          </a:xfrm>
          <a:prstGeom prst="chevron">
            <a:avLst/>
          </a:prstGeom>
          <a:solidFill>
            <a:srgbClr val="15303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s-ES">
              <a:solidFill>
                <a:schemeClr val="tx1"/>
              </a:solidFill>
            </a:endParaRPr>
          </a:p>
        </p:txBody>
      </p:sp>
      <p:sp>
        <p:nvSpPr>
          <p:cNvPr id="19" name="FooterJornadas">
            <a:extLst>
              <a:ext uri="{FF2B5EF4-FFF2-40B4-BE49-F238E27FC236}">
                <a16:creationId xmlns:a16="http://schemas.microsoft.com/office/drawing/2014/main" id="{1771D256-7ADC-974D-BCC7-4A914FED0326}"/>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spTree>
    <p:extLst>
      <p:ext uri="{BB962C8B-B14F-4D97-AF65-F5344CB8AC3E}">
        <p14:creationId xmlns:p14="http://schemas.microsoft.com/office/powerpoint/2010/main" val="869701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Title 3">
            <a:extLst>
              <a:ext uri="{FF2B5EF4-FFF2-40B4-BE49-F238E27FC236}">
                <a16:creationId xmlns:a16="http://schemas.microsoft.com/office/drawing/2014/main" id="{111B4A49-B930-4A89-A1CD-6CA2B3D95AED}"/>
              </a:ext>
            </a:extLst>
          </p:cNvPr>
          <p:cNvSpPr txBox="1"/>
          <p:nvPr/>
        </p:nvSpPr>
        <p:spPr>
          <a:xfrm>
            <a:off x="914400" y="876300"/>
            <a:ext cx="16492538" cy="657809"/>
          </a:xfrm>
          <a:prstGeom prst="rect">
            <a:avLst/>
          </a:prstGeom>
          <a:noFill/>
        </p:spPr>
        <p:txBody>
          <a:bodyPr vertOverflow="clip" horzOverflow="clip" wrap="square" lIns="0" tIns="0" rIns="0" bIns="0" rtlCol="0" anchor="t">
            <a:spAutoFit/>
          </a:bodyPr>
          <a:lstStyle/>
          <a:p>
            <a:pPr algn="ctr">
              <a:lnSpc>
                <a:spcPts val="5460"/>
              </a:lnSpc>
            </a:pPr>
            <a:r>
              <a:rPr lang="en-US" sz="4200" b="1" spc="-147" dirty="0">
                <a:solidFill>
                  <a:srgbClr val="000000">
                    <a:alpha val="100000"/>
                  </a:srgbClr>
                </a:solidFill>
                <a:latin typeface="Raleway" panose="00000700000000000000" pitchFamily="2" charset="0"/>
              </a:rPr>
              <a:t>PLATAFORMA DE SIMULACIÓN: BASEJUMP QDN</a:t>
            </a:r>
          </a:p>
        </p:txBody>
      </p:sp>
      <p:sp>
        <p:nvSpPr>
          <p:cNvPr id="414" name="SubTitle">
            <a:extLst>
              <a:ext uri="{FF2B5EF4-FFF2-40B4-BE49-F238E27FC236}">
                <a16:creationId xmlns:a16="http://schemas.microsoft.com/office/drawing/2014/main" id="{111B4A49-B930-4A89-A1CD-6CA2B3D95AED}"/>
              </a:ext>
            </a:extLst>
          </p:cNvPr>
          <p:cNvSpPr txBox="1"/>
          <p:nvPr/>
        </p:nvSpPr>
        <p:spPr>
          <a:xfrm>
            <a:off x="914400" y="1676400"/>
            <a:ext cx="16492538" cy="324512"/>
          </a:xfrm>
          <a:prstGeom prst="rect">
            <a:avLst/>
          </a:prstGeom>
          <a:noFill/>
        </p:spPr>
        <p:txBody>
          <a:bodyPr vertOverflow="clip" horzOverflow="clip" wrap="square" lIns="0" tIns="0" rIns="0" bIns="0" rtlCol="0" anchor="t">
            <a:spAutoFit/>
          </a:bodyPr>
          <a:lstStyle/>
          <a:p>
            <a:pPr algn="ctr">
              <a:lnSpc>
                <a:spcPts val="2808"/>
              </a:lnSpc>
            </a:pPr>
            <a:r>
              <a:rPr lang="en-US" sz="1800" spc="-18" dirty="0">
                <a:solidFill>
                  <a:srgbClr val="4D4D4D">
                    <a:alpha val="80000"/>
                  </a:srgbClr>
                </a:solidFill>
                <a:latin typeface="Raleway" panose="00000700000000000000" pitchFamily="2" charset="0"/>
              </a:rPr>
              <a:t>Topología de la red cuántica y monitorización en tiempo real · BaseJump QDN (</a:t>
            </a:r>
            <a:r>
              <a:rPr lang="en-US" sz="1800" spc="-18" dirty="0" err="1">
                <a:solidFill>
                  <a:srgbClr val="4D4D4D">
                    <a:alpha val="80000"/>
                  </a:srgbClr>
                </a:solidFill>
                <a:latin typeface="Raleway" panose="00000700000000000000" pitchFamily="2" charset="0"/>
              </a:rPr>
              <a:t>EvolutionQ</a:t>
            </a:r>
            <a:r>
              <a:rPr lang="en-US" sz="1800" spc="-18" dirty="0">
                <a:solidFill>
                  <a:srgbClr val="4D4D4D">
                    <a:alpha val="80000"/>
                  </a:srgbClr>
                </a:solidFill>
                <a:latin typeface="Raleway" panose="00000700000000000000" pitchFamily="2" charset="0"/>
              </a:rPr>
              <a:t>)</a:t>
            </a:r>
          </a:p>
        </p:txBody>
      </p:sp>
      <p:pic>
        <p:nvPicPr>
          <p:cNvPr id="22" name="Imagen 21">
            <a:extLst>
              <a:ext uri="{FF2B5EF4-FFF2-40B4-BE49-F238E27FC236}">
                <a16:creationId xmlns:a16="http://schemas.microsoft.com/office/drawing/2014/main" id="{E7AB00DD-CF6F-4A5F-94A5-49E782F8B45E}"/>
              </a:ext>
            </a:extLst>
          </p:cNvPr>
          <p:cNvPicPr>
            <a:picLocks noChangeAspect="1"/>
          </p:cNvPicPr>
          <p:nvPr/>
        </p:nvPicPr>
        <p:blipFill>
          <a:blip r:embed="rId3"/>
          <a:stretch>
            <a:fillRect/>
          </a:stretch>
        </p:blipFill>
        <p:spPr>
          <a:xfrm>
            <a:off x="14234120" y="9186688"/>
            <a:ext cx="3363317" cy="706809"/>
          </a:xfrm>
          <a:prstGeom prst="rect">
            <a:avLst/>
          </a:prstGeom>
          <a:ln>
            <a:noFill/>
          </a:ln>
          <a:effectLst>
            <a:outerShdw blurRad="292100" dist="139700" dir="2700000" algn="tl" rotWithShape="0">
              <a:srgbClr val="333333">
                <a:alpha val="65000"/>
              </a:srgbClr>
            </a:outerShdw>
          </a:effectLst>
        </p:spPr>
      </p:pic>
      <p:pic>
        <p:nvPicPr>
          <p:cNvPr id="24" name="Imagen 23">
            <a:extLst>
              <a:ext uri="{FF2B5EF4-FFF2-40B4-BE49-F238E27FC236}">
                <a16:creationId xmlns:a16="http://schemas.microsoft.com/office/drawing/2014/main" id="{7765A04C-2680-41DB-8BDC-00716C265F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68" y="700238"/>
            <a:ext cx="1009791" cy="1009791"/>
          </a:xfrm>
          <a:prstGeom prst="rect">
            <a:avLst/>
          </a:prstGeom>
          <a:ln>
            <a:noFill/>
          </a:ln>
          <a:effectLst>
            <a:outerShdw blurRad="292100" dist="139700" dir="2700000" algn="tl" rotWithShape="0">
              <a:srgbClr val="333333">
                <a:alpha val="65000"/>
              </a:srgbClr>
            </a:outerShdw>
          </a:effectLst>
        </p:spPr>
      </p:pic>
      <p:sp>
        <p:nvSpPr>
          <p:cNvPr id="19" name="FooterJornadas">
            <a:extLst>
              <a:ext uri="{FF2B5EF4-FFF2-40B4-BE49-F238E27FC236}">
                <a16:creationId xmlns:a16="http://schemas.microsoft.com/office/drawing/2014/main" id="{1771D256-7ADC-974D-BCC7-4A914FED0326}"/>
              </a:ext>
            </a:extLst>
          </p:cNvPr>
          <p:cNvSpPr txBox="1"/>
          <p:nvPr/>
        </p:nvSpPr>
        <p:spPr>
          <a:xfrm>
            <a:off x="914400" y="9423400"/>
            <a:ext cx="10668000" cy="330200"/>
          </a:xfrm>
          <a:prstGeom prst="rect">
            <a:avLst/>
          </a:prstGeom>
          <a:noFill/>
        </p:spPr>
        <p:txBody>
          <a:bodyPr vertOverflow="overflow" vert="horz" wrap="none" rtlCol="0" anchor="ctr" anchorCtr="0">
            <a:noAutofit/>
          </a:bodyPr>
          <a:lstStyle/>
          <a:p>
            <a:pPr algn="l"/>
            <a:r>
              <a:rPr lang="es-ES" sz="1400">
                <a:solidFill>
                  <a:srgbClr val="5A6A72"/>
                </a:solidFill>
              </a:rPr>
              <a:t>XXXIV Jornadas Técnicas de RedIRIS  ·  A Coruña  ·  22–25 junio 2026</a:t>
            </a:r>
          </a:p>
        </p:txBody>
      </p:sp>
      <p:pic>
        <p:nvPicPr>
          <p:cNvPr id="2" name="Imagen 1">
            <a:extLst>
              <a:ext uri="{FF2B5EF4-FFF2-40B4-BE49-F238E27FC236}">
                <a16:creationId xmlns:a16="http://schemas.microsoft.com/office/drawing/2014/main" id="{D31E5B70-116A-EE85-D35B-F1A91BBA11DC}"/>
              </a:ext>
            </a:extLst>
          </p:cNvPr>
          <p:cNvPicPr>
            <a:picLocks noChangeAspect="1"/>
          </p:cNvPicPr>
          <p:nvPr/>
        </p:nvPicPr>
        <p:blipFill>
          <a:blip r:embed="rId5"/>
          <a:stretch>
            <a:fillRect/>
          </a:stretch>
        </p:blipFill>
        <p:spPr>
          <a:xfrm>
            <a:off x="914400" y="2984500"/>
            <a:ext cx="7874000" cy="5261685"/>
          </a:xfrm>
          <a:prstGeom prst="rect">
            <a:avLst/>
          </a:prstGeom>
        </p:spPr>
      </p:pic>
      <p:pic>
        <p:nvPicPr>
          <p:cNvPr id="3" name="Imagen 2">
            <a:extLst>
              <a:ext uri="{FF2B5EF4-FFF2-40B4-BE49-F238E27FC236}">
                <a16:creationId xmlns:a16="http://schemas.microsoft.com/office/drawing/2014/main" id="{5ED45586-5B89-6D1C-F7BA-11BA474C3AA7}"/>
              </a:ext>
            </a:extLst>
          </p:cNvPr>
          <p:cNvPicPr>
            <a:picLocks noChangeAspect="1"/>
          </p:cNvPicPr>
          <p:nvPr/>
        </p:nvPicPr>
        <p:blipFill>
          <a:blip r:embed="rId6"/>
          <a:stretch>
            <a:fillRect/>
          </a:stretch>
        </p:blipFill>
        <p:spPr>
          <a:xfrm>
            <a:off x="9499600" y="2984500"/>
            <a:ext cx="7874000" cy="3853628"/>
          </a:xfrm>
          <a:prstGeom prst="rect">
            <a:avLst/>
          </a:prstGeom>
        </p:spPr>
      </p:pic>
      <p:sp>
        <p:nvSpPr>
          <p:cNvPr id="4" name="ImgCaption">
            <a:extLst>
              <a:ext uri="{FF2B5EF4-FFF2-40B4-BE49-F238E27FC236}">
                <a16:creationId xmlns:a16="http://schemas.microsoft.com/office/drawing/2014/main" id="{49B0C77D-A5AB-0F49-91AD-4041683F2BF3}"/>
              </a:ext>
            </a:extLst>
          </p:cNvPr>
          <p:cNvSpPr txBox="1"/>
          <p:nvPr/>
        </p:nvSpPr>
        <p:spPr>
          <a:xfrm>
            <a:off x="914400" y="8331200"/>
            <a:ext cx="7874000" cy="304800"/>
          </a:xfrm>
          <a:prstGeom prst="rect">
            <a:avLst/>
          </a:prstGeom>
          <a:noFill/>
        </p:spPr>
        <p:txBody>
          <a:bodyPr vertOverflow="overflow" vert="horz" wrap="square" rtlCol="0" anchor="t" anchorCtr="0">
            <a:noAutofit/>
          </a:bodyPr>
          <a:lstStyle/>
          <a:p>
            <a:pPr algn="ctr"/>
            <a:r>
              <a:rPr lang="es-ES" sz="1400" i="1" dirty="0">
                <a:solidFill>
                  <a:srgbClr val="5A6A72"/>
                </a:solidFill>
              </a:rPr>
              <a:t>Topología: enlaces simulados (software) y físicos (hardware)</a:t>
            </a:r>
          </a:p>
        </p:txBody>
      </p:sp>
      <p:sp>
        <p:nvSpPr>
          <p:cNvPr id="5" name="ImgCaption">
            <a:extLst>
              <a:ext uri="{FF2B5EF4-FFF2-40B4-BE49-F238E27FC236}">
                <a16:creationId xmlns:a16="http://schemas.microsoft.com/office/drawing/2014/main" id="{152DEAF6-E28D-C54A-97B1-156BD4A8835E}"/>
              </a:ext>
            </a:extLst>
          </p:cNvPr>
          <p:cNvSpPr txBox="1"/>
          <p:nvPr/>
        </p:nvSpPr>
        <p:spPr>
          <a:xfrm>
            <a:off x="9499600" y="6959600"/>
            <a:ext cx="7874000" cy="304800"/>
          </a:xfrm>
          <a:prstGeom prst="rect">
            <a:avLst/>
          </a:prstGeom>
          <a:noFill/>
        </p:spPr>
        <p:txBody>
          <a:bodyPr vertOverflow="overflow" vert="horz" wrap="square" rtlCol="0" anchor="t" anchorCtr="0">
            <a:noAutofit/>
          </a:bodyPr>
          <a:lstStyle/>
          <a:p>
            <a:pPr algn="ctr"/>
            <a:r>
              <a:rPr lang="es-ES" sz="1400" i="1">
                <a:solidFill>
                  <a:srgbClr val="5A6A72"/>
                </a:solidFill>
              </a:rPr>
              <a:t>Monitorización en tiempo real: material de clave, tasa y latencia</a:t>
            </a:r>
          </a:p>
        </p:txBody>
      </p:sp>
    </p:spTree>
    <p:extLst>
      <p:ext uri="{BB962C8B-B14F-4D97-AF65-F5344CB8AC3E}">
        <p14:creationId xmlns:p14="http://schemas.microsoft.com/office/powerpoint/2010/main" val="12508652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no"?>
<Relationships xmlns="http://schemas.openxmlformats.org/package/2006/relationships">
<Relationship Id="rId1" Target="webextension1.xml" Type="http://schemas.microsoft.com/office/2011/relationships/webextension"/>
<Relationship Id="rId2" Target="webextension2.xml" Type="http://schemas.microsoft.com/office/2011/relationships/webextension"/>
</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20F0E58F-977D-A843-B2EE-0BD368C8C713}">
  <we:reference id="WA200010001" version="1.0.0.1" store="Omex" storeType="OMEX"/>
  <we:alternateReferences>
    <we:reference id="WA200010001" version="1.0.0.1" store="WA200010001" storeType="OMEX"/>
  </we:alternateReferences>
  <we:properties>
    <we:property name="claude.fileId" value="&quot;7d8e4816-bd4c-4806-8419-3e9490b89007&quot;"/>
  </we:properties>
  <we:bindings/>
  <we:snapshot xmlns:r="http://schemas.openxmlformats.org/officeDocument/2006/relationships"/>
</we:webextension>
</file>

<file path=ppt/webextensions/webextension2.xml><?xml version="1.0" encoding="utf-8"?>
<we:webextension xmlns:we="http://schemas.microsoft.com/office/webextensions/webextension/2010/11" id="{4C51907F-D35B-D141-BB60-BCD50543E866}">
  <we:reference id="wa200010725" version="1.0.0.1" store="es-ES" storeType="OMEX"/>
  <we:alternateReferences>
    <we:reference id="WA200010725" version="1.0.0.1" store="WA200010725" storeType="OMEX"/>
  </we:alternateReferences>
  <we:properties>
    <we:property name="claude.fileId" value="&quot;9aea95e7-9b2f-45ac-9fbc-9939c8f014c5&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0</TotalTime>
  <Words>2501</Words>
  <Application/>
  <PresentationFormat>Personalizado</PresentationFormat>
  <Paragraphs>333</Paragraphs>
  <Slides>26</Slides>
  <Notes>15</Notes>
  <HiddenSlides>4</HiddenSlides>
  <MMClips>0</MMClips>
  <ScaleCrop>false</ScaleCrop>
  <HeadingPairs>
    <vt:vector baseType="variant" size="6">
      <vt:variant>
        <vt:lpstr>Fuentes usadas</vt:lpstr>
      </vt:variant>
      <vt:variant>
        <vt:i4>8</vt:i4>
      </vt:variant>
      <vt:variant>
        <vt:lpstr>Tema</vt:lpstr>
      </vt:variant>
      <vt:variant>
        <vt:i4>1</vt:i4>
      </vt:variant>
      <vt:variant>
        <vt:lpstr>Títulos de diapositiva</vt:lpstr>
      </vt:variant>
      <vt:variant>
        <vt:i4>26</vt:i4>
      </vt:variant>
    </vt:vector>
  </HeadingPairs>
  <TitlesOfParts>
    <vt:vector baseType="lpstr" size="35">
      <vt:lpstr>Raleway</vt:lpstr>
      <vt:lpstr>Raleway SemiBold</vt:lpstr>
      <vt:lpstr>Calibri</vt:lpstr>
      <vt:lpstr>Nunito</vt:lpstr>
      <vt:lpstr>Avenir Next Regular</vt:lpstr>
      <vt:lpstr>Nunito SemiBold</vt:lpstr>
      <vt:lpstr>Arial</vt:lpstr>
      <vt:lpstr>Calibri Light</vt:lpstr>
      <vt:lpstr>Office Theme</vt:lpstr>
      <vt:lpstr>QUASAR_LAB: DE LA EXPERIMENTACIÓN A LA PRODUCCIÓN EN REDES CUÁNTICAS ACADÉMICAS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Company/>
  <Manager/>
</Properties>
</file>

<file path=docProps/core.xml><?xml version="1.0" encoding="utf-8"?>
<cp:coreProperties xmlns:cp="http://schemas.openxmlformats.org/package/2006/metadata/core-properties" xmlns:dc="http://purl.org/dc/elements/1.1/" xmlns:dcterms="http://purl.org/dc/terms/" xmlns:xsi="http://www.w3.org/2001/XMLSchema-instance">
  <cp:revision>0</cp:revision>
</cp:coreProperties>
</file>