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77" r:id="rId4"/>
    <p:sldId id="261" r:id="rId5"/>
    <p:sldId id="262" r:id="rId6"/>
    <p:sldId id="260" r:id="rId7"/>
    <p:sldId id="263" r:id="rId8"/>
    <p:sldId id="265" r:id="rId9"/>
    <p:sldId id="266" r:id="rId10"/>
    <p:sldId id="276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403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24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BDF35-997A-4302-B104-C244350A2C24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99A75-4F78-474B-99E6-7D1C89AB18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68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53BA8-374B-B41A-0DFB-10DE812F2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2489FE-2859-D415-07DA-1DBED2FC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1C4840-54A2-7419-02F6-2EA01D37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83EEB7-A82E-6B7B-4500-3C9E86BF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3F5C23-B809-48B7-1137-0D9DDEA4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2E0750-391C-A13B-8D4D-73A9F41E8D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90112" y="38861"/>
            <a:ext cx="9699577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FAC85-F217-51FF-247B-BA0B9154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79406F-6466-D6CC-6EE7-E18F0CBDB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ABA64B-6B74-7376-486C-5D6E7354D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3AAC8-115C-6484-427B-DC533EEBC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08A6D-6F9E-0153-1643-9C2D5DF0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69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0F1EDA-ACB1-E804-BCCC-B9CFBFE37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B68C53-BD85-5785-6A89-D89D77A95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35A539-DA2C-F76F-E9B6-A967F08A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A8CB4-6C27-510E-64CC-1A34E481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9D37C-B1CA-906A-B6E0-DAE6CBAD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46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B6E83E-0B64-ED93-F6A5-97CD79E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899C2-76B7-3523-590C-8718080FF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C2CDCF-70E1-2883-CAD2-0D766C51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F8F0D-0F9D-CC25-9C50-BD56D683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5FBBFD-5BFE-244D-6AE8-FA8D43EC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2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86007-5CB8-646B-61B0-E69094F36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197458-146A-6911-DD86-6777993D3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D68AA-6E86-3E3B-139C-1D335410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12B3E1-BB42-815C-A319-C6B1046F6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913ED5-3A1A-2725-17F0-F5CF2C56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191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AFD32-3DCD-E3BD-5A98-5C319CD5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8B20C3-2521-B749-5903-34D497A23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C0B5F1-A9F1-F8D8-3739-C8264FE9F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92B35A-D1B8-A0F0-164D-7DF71DF3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04ED77-23C7-3AA4-C820-0A0308D2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66A4CF-D992-8C69-E8D7-7772164A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312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3D83C-E1C6-BC74-9E2D-9560CEBA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095BC3-8020-DC98-CDC6-2259B484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E60F5A-F150-83AA-948F-1041D2D23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5C6393-4F35-2398-EA89-E57A69BB7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A35E3C-0989-FB4F-DF74-F5783D194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2E3EDB-6E27-66D6-7E1B-6CD49079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22CB1C1-5684-CE07-496B-4096C2C94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0AB667-F497-6BA4-DF0E-E9A9D980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10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8E67C-9A8D-02BD-EF58-7385FB10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529049-7E8E-A74E-C8E3-A4E4FC78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A3F7582-60F6-6D29-2635-4BB134DD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1FF35E-D526-E75F-0ED1-E96D3902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38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157E622-6E2E-8BEB-030B-DE2BBBA4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2FB3B72-2BA4-9AC3-B5EE-7DFE4730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302DC0-4FAC-4A4C-B99B-6F25CF8B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98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AC8DB-C5F4-7D3A-A1A8-BCFA2F95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0579D8-B436-9614-CB1B-D8D8A4EBF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D96824-D265-69FF-A408-8D3232379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817D1D-83C7-1BE9-074E-170C9BFE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56B19D-0EF8-5171-F455-13E69FAB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E68E11-92C0-60DF-F3E5-11CBBE0E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41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ACEFD-3BA6-AE8C-C58D-C2182A41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42EDDB-680E-2921-8357-C1C617DBA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BBB862-67FC-D9C7-041F-88F80C1F6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082E1D-C6CE-207B-A289-21786C27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0274AD-6A28-8FF4-B5F5-892828F1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5EA470-8B25-BDD7-F584-B56FFEB2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95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91DC03-344C-9D93-B3AA-3CD42E26E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725BF7-6178-D39A-80AC-4F48E6945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0DBE16-D2A2-33FB-7B86-687D38CCC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B8F046-5C5D-3151-AB2A-45987DDC8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8002C2-A1AD-BD8B-6387-DB6013DDF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2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4B681-942C-B4C0-3F31-65FD8827C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8B91BB5-CA90-404E-3F4A-0B3FC1A249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27A998-8E63-175E-697C-9111A04F5398}"/>
              </a:ext>
            </a:extLst>
          </p:cNvPr>
          <p:cNvSpPr txBox="1"/>
          <p:nvPr/>
        </p:nvSpPr>
        <p:spPr>
          <a:xfrm>
            <a:off x="623730" y="2091563"/>
            <a:ext cx="107487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32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Próximas convocatorias de ayudas de Red.es para infraestructuras, desarrollo y experimentación en tecnologías duales y tecnologías cuánticas</a:t>
            </a:r>
            <a:r>
              <a:rPr lang="es-ES" sz="3200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s-ES" sz="3200" dirty="0">
              <a:solidFill>
                <a:srgbClr val="C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0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299E1-B0A4-8FD3-EDE9-B414C4D2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9B36CFF-37D5-1F25-7BE7-B77D6465E8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80523ED-3D02-1109-783E-4DF1FB4E64B5}"/>
              </a:ext>
            </a:extLst>
          </p:cNvPr>
          <p:cNvSpPr txBox="1"/>
          <p:nvPr/>
        </p:nvSpPr>
        <p:spPr>
          <a:xfrm>
            <a:off x="3724212" y="2701681"/>
            <a:ext cx="4517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060501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8638E-8BEE-155E-7E5E-D652BB350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4C11ED2-2B54-A53B-75C7-35CFF01C22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F74CA7C-5219-FF81-80BF-CED717DFB4A9}"/>
              </a:ext>
            </a:extLst>
          </p:cNvPr>
          <p:cNvSpPr txBox="1"/>
          <p:nvPr/>
        </p:nvSpPr>
        <p:spPr>
          <a:xfrm>
            <a:off x="1047624" y="1410810"/>
            <a:ext cx="100967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Convocatorias en concurrencia competitiva</a:t>
            </a:r>
            <a:endParaRPr lang="es-ES" sz="2000" dirty="0">
              <a:solidFill>
                <a:srgbClr val="C00000"/>
              </a:solidFill>
              <a:latin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Enmarcadas en las estrategias europeas y españolas y cofinanciadas con FEDER del Programa Plurirregional de España FEDER 2021-2027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Publicación Bases Reguladoras julio/agosto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Publicación Convocatorias septiembre/octubre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Plazo de presentación de solicitudes dos meses desde la publicación de las convocatorias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Plazo de desarrollo de los proyectos entre 24 y 30 meses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0416E9-3EEC-661D-4B72-9D055EDE5B32}"/>
              </a:ext>
            </a:extLst>
          </p:cNvPr>
          <p:cNvSpPr txBox="1"/>
          <p:nvPr/>
        </p:nvSpPr>
        <p:spPr>
          <a:xfrm>
            <a:off x="457073" y="639416"/>
            <a:ext cx="11120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0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Próximas convocatorias de ayudas de Red.es para infraestructuras, desarrollo y experimentación en tecnologías duales y tecnologías cuánticas</a:t>
            </a:r>
            <a:r>
              <a:rPr lang="es-ES" sz="2000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s-ES" sz="2000" dirty="0">
              <a:solidFill>
                <a:srgbClr val="C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77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01EA7-E622-1397-1D41-478CA2AB1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CC91680-0114-A540-8FC6-ECE984BE9A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752848"/>
            <a:ext cx="12192000" cy="110515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7B78BCB-0BF6-F668-DEE2-513882B48C07}"/>
              </a:ext>
            </a:extLst>
          </p:cNvPr>
          <p:cNvSpPr txBox="1"/>
          <p:nvPr/>
        </p:nvSpPr>
        <p:spPr>
          <a:xfrm>
            <a:off x="732731" y="2029888"/>
            <a:ext cx="11091138" cy="355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Universidades públicas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y sus institutos universitarios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Organismos públicos de investigación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 de la AGE conforme al artículo 47.2 de la Ley 14/2011 de la Ley de   la Ciencia, la Tecnología y la Innovación.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Otros Centros públicos de I+D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con personalidad jurídica propia, dependientes de la AGE o de las administraciones públicas territoriales y sus organismos, que en sus estatutos o en su objeto social tengan la I+D+i como actividad principal, no regulados en la Ley 14/2011 de 1 de junio, de la Ciencia, la Tecnología y la Innovación o en disposiciones similares de las comunidades autónomas.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b="1" u="sng" dirty="0">
                <a:latin typeface="Verdana" panose="020B0604030504040204" pitchFamily="34" charset="0"/>
                <a:ea typeface="Verdana" panose="020B0604030504040204" pitchFamily="34" charset="0"/>
              </a:rPr>
              <a:t>La modalidad de presentación ha de ser individual. No se admiten consorcios, </a:t>
            </a:r>
            <a:r>
              <a:rPr lang="es-ES" b="1" u="sng" dirty="0" err="1">
                <a:latin typeface="Verdana" panose="020B0604030504040204" pitchFamily="34" charset="0"/>
                <a:ea typeface="Verdana" panose="020B0604030504040204" pitchFamily="34" charset="0"/>
              </a:rPr>
              <a:t>UTEs</a:t>
            </a:r>
            <a:r>
              <a:rPr lang="es-ES" b="1" u="sng" dirty="0">
                <a:latin typeface="Verdana" panose="020B0604030504040204" pitchFamily="34" charset="0"/>
                <a:ea typeface="Verdana" panose="020B0604030504040204" pitchFamily="34" charset="0"/>
              </a:rPr>
              <a:t> ni ninguna forma de agrupación.</a:t>
            </a:r>
            <a:endParaRPr lang="es-ES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1B96328-D3DE-E053-487D-B8B07348DD88}"/>
              </a:ext>
            </a:extLst>
          </p:cNvPr>
          <p:cNvSpPr txBox="1"/>
          <p:nvPr/>
        </p:nvSpPr>
        <p:spPr>
          <a:xfrm>
            <a:off x="368130" y="1211162"/>
            <a:ext cx="9253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ES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A quien se dirigen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4BF42A-F591-31E9-DEF2-79457FAFB277}"/>
              </a:ext>
            </a:extLst>
          </p:cNvPr>
          <p:cNvSpPr txBox="1"/>
          <p:nvPr/>
        </p:nvSpPr>
        <p:spPr>
          <a:xfrm>
            <a:off x="535796" y="839251"/>
            <a:ext cx="11120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0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Próximas convocatorias de ayudas de Red.es para infraestructuras, desarrollo y experimentación en tecnologías duales y tecnologías cuánticas</a:t>
            </a:r>
            <a:r>
              <a:rPr lang="es-ES" sz="2000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s-ES" sz="2000" dirty="0">
              <a:solidFill>
                <a:srgbClr val="C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15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2658F-163E-EFAD-AB6E-872A8A7FE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398207E-EEEE-C5B6-684C-C4F7DF5B96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787444"/>
            <a:ext cx="12192000" cy="11051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C2432A1-D31D-54D5-48C6-515F1F3BC4AD}"/>
              </a:ext>
            </a:extLst>
          </p:cNvPr>
          <p:cNvSpPr txBox="1"/>
          <p:nvPr/>
        </p:nvSpPr>
        <p:spPr>
          <a:xfrm>
            <a:off x="383524" y="632760"/>
            <a:ext cx="1162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Convocatoria de ayudas para la creación o mejora de infraestructuras para la investigación </a:t>
            </a:r>
            <a:r>
              <a:rPr lang="es-ES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en tecnologías de uso dual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20B5B0-39D3-FEC3-EDCF-17007E6143F7}"/>
              </a:ext>
            </a:extLst>
          </p:cNvPr>
          <p:cNvSpPr txBox="1"/>
          <p:nvPr/>
        </p:nvSpPr>
        <p:spPr>
          <a:xfrm>
            <a:off x="325741" y="1495739"/>
            <a:ext cx="113434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Que se financia. Infraestructuras para investigación en</a:t>
            </a:r>
            <a:endParaRPr lang="es-ES" sz="1460" b="1" baseline="30000" dirty="0">
              <a:solidFill>
                <a:srgbClr val="C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1EC59E1-FE8B-538C-9DB6-88E4479DB5C7}"/>
              </a:ext>
            </a:extLst>
          </p:cNvPr>
          <p:cNvSpPr txBox="1"/>
          <p:nvPr/>
        </p:nvSpPr>
        <p:spPr>
          <a:xfrm>
            <a:off x="460227" y="1895849"/>
            <a:ext cx="5635773" cy="36009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sz="1400" b="1" u="sng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AVANZADAS DE SEMICONDUCTORES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Microelectrónica, incluidos los procesadores.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fotónicas (incluido el láser de alta energía).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Chips de alta frecuencia.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Equipos de fabricación de semiconductores con tamaños de nodo muy avanzados.</a:t>
            </a:r>
          </a:p>
          <a:p>
            <a:pPr algn="just"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sz="1400" b="1" u="sng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DE INTELIGENCIA ARTIFICIAL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Computación de alto rendimiento.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Computación en la nube y periférica.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de análisis de datos.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Visión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computerizada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, procesamiento del lenguaje, reconocimiento de objetos.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8DDDA29-FC5C-6BB3-ACED-9F5739F436FC}"/>
              </a:ext>
            </a:extLst>
          </p:cNvPr>
          <p:cNvSpPr txBox="1"/>
          <p:nvPr/>
        </p:nvSpPr>
        <p:spPr>
          <a:xfrm>
            <a:off x="6340243" y="1895849"/>
            <a:ext cx="5664033" cy="34983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sz="1400" b="1" u="sng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CUÁNTICAS 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Computación cuántica.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Criptografía cuántica.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Comunicaciones cuánticas.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Detección cuántica y radar cuántico.</a:t>
            </a:r>
          </a:p>
          <a:p>
            <a:pPr algn="just"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sz="1400" b="1" u="sng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ESPACIALES Y DE PROPULSIÓN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de vigilancia espacial y observación de la Tierra.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Posicionamiento, navegación y temporización (PNT) espacial.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Comunicaciones seguras, incluida la conectividad de órbita terrestre baja (LEO).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CDB9EA-47A3-83BA-ABF5-AF1DBE11950F}"/>
              </a:ext>
            </a:extLst>
          </p:cNvPr>
          <p:cNvSpPr txBox="1"/>
          <p:nvPr/>
        </p:nvSpPr>
        <p:spPr>
          <a:xfrm>
            <a:off x="116570" y="5520704"/>
            <a:ext cx="22632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i="1" dirty="0">
                <a:latin typeface="Verdana" panose="020B0604030504040204" pitchFamily="34" charset="0"/>
                <a:ea typeface="Verdana" panose="020B0604030504040204" pitchFamily="34" charset="0"/>
              </a:rPr>
              <a:t>Sujeto a </a:t>
            </a:r>
            <a:r>
              <a:rPr lang="es-ES" sz="1100" i="1" dirty="0">
                <a:latin typeface="Verdana" panose="020B0604030504040204" pitchFamily="34" charset="0"/>
                <a:ea typeface="Verdana" panose="020B0604030504040204" pitchFamily="34" charset="0"/>
              </a:rPr>
              <a:t>cambios</a:t>
            </a:r>
          </a:p>
        </p:txBody>
      </p:sp>
    </p:spTree>
    <p:extLst>
      <p:ext uri="{BB962C8B-B14F-4D97-AF65-F5344CB8AC3E}">
        <p14:creationId xmlns:p14="http://schemas.microsoft.com/office/powerpoint/2010/main" val="2652534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BE507-D6A7-4275-FC67-19E4F38EE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0D14D2A-7F88-601A-9D9A-A51E17F5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752848"/>
            <a:ext cx="12192000" cy="11051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E3F30F2-0D0E-1078-C028-D8703819D9C2}"/>
              </a:ext>
            </a:extLst>
          </p:cNvPr>
          <p:cNvSpPr txBox="1"/>
          <p:nvPr/>
        </p:nvSpPr>
        <p:spPr>
          <a:xfrm>
            <a:off x="460228" y="558732"/>
            <a:ext cx="1162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Convocatoria de ayudas para la creación o mejora de infraestructuras para la investigación </a:t>
            </a:r>
            <a:r>
              <a:rPr lang="es-ES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en tecnologías de uso dual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A7A9015-6AE0-7736-FB8C-D10A95F0C8E7}"/>
              </a:ext>
            </a:extLst>
          </p:cNvPr>
          <p:cNvSpPr txBox="1"/>
          <p:nvPr/>
        </p:nvSpPr>
        <p:spPr>
          <a:xfrm>
            <a:off x="1174791" y="1890230"/>
            <a:ext cx="10464129" cy="3703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sz="1400" b="1" u="sng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AVANZADAS DE CONECTIVIDAD, DE NAVEGACIÓN Y DIGITALES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Comunicaciones y conectividad digitales seguras, como la red de acceso radio (RAN) y la Open RAN, 5G, 6G.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de ciberseguridad, incluida la cibervigilancia, los sistemas de seguridad y de intrusión, la criminalística digital.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Internet de las cosas y realidad virtual.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de registros distribuidos y de identidad digital.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Tecnologías de guiado, navegación y control, incluida la aviónica y el posicionamiento marino.</a:t>
            </a:r>
          </a:p>
          <a:p>
            <a:pPr marL="0" lvl="3" algn="just">
              <a:spcAft>
                <a:spcPts val="800"/>
              </a:spcAft>
              <a:buClr>
                <a:srgbClr val="C00000"/>
              </a:buClr>
              <a:buSzPct val="80000"/>
            </a:pPr>
            <a:r>
              <a:rPr lang="es-ES" sz="1400" b="1" u="sng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ROBÓTICA Y SISTEMAS AUTÓNOMOS 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Drones y vehículos (aéreos, terrestres, de superficie y subacuáticos).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Robots y sistemas de precisión controlados por robots.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Exoesqueletos.</a:t>
            </a:r>
          </a:p>
          <a:p>
            <a:pPr marL="171450" lvl="3" indent="-171450" algn="just">
              <a:spcAft>
                <a:spcPts val="8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sym typeface="Interstate Light"/>
              </a:rPr>
              <a:t>Sistemas basados en la IA.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A8EB143-CC72-EFF5-3120-08CA71660450}"/>
              </a:ext>
            </a:extLst>
          </p:cNvPr>
          <p:cNvSpPr txBox="1"/>
          <p:nvPr/>
        </p:nvSpPr>
        <p:spPr>
          <a:xfrm>
            <a:off x="325741" y="1495739"/>
            <a:ext cx="113434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Que se financia. Infraestructuras para investigación en</a:t>
            </a:r>
            <a:endParaRPr lang="es-ES" sz="1460" b="1" baseline="30000" dirty="0">
              <a:solidFill>
                <a:srgbClr val="C0000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29BBDA-D13F-17B9-EBD3-B22C5058BDB8}"/>
              </a:ext>
            </a:extLst>
          </p:cNvPr>
          <p:cNvSpPr txBox="1"/>
          <p:nvPr/>
        </p:nvSpPr>
        <p:spPr>
          <a:xfrm>
            <a:off x="165015" y="5488662"/>
            <a:ext cx="226329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i="1" dirty="0"/>
              <a:t>Sujeto a </a:t>
            </a:r>
            <a:r>
              <a:rPr lang="es-ES" sz="1100" i="1" dirty="0">
                <a:latin typeface="Verdana" panose="020B0604030504040204" pitchFamily="34" charset="0"/>
                <a:ea typeface="Verdana" panose="020B0604030504040204" pitchFamily="34" charset="0"/>
              </a:rPr>
              <a:t>cambios</a:t>
            </a:r>
          </a:p>
        </p:txBody>
      </p:sp>
    </p:spTree>
    <p:extLst>
      <p:ext uri="{BB962C8B-B14F-4D97-AF65-F5344CB8AC3E}">
        <p14:creationId xmlns:p14="http://schemas.microsoft.com/office/powerpoint/2010/main" val="449867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EEE3E-7709-59B3-C78D-2BAE2257F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FB82D23-256A-13C5-B1E1-C28DAB1252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752848"/>
            <a:ext cx="12192000" cy="11051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C6498-7B90-0455-F04C-47E5C4AE9BD8}"/>
              </a:ext>
            </a:extLst>
          </p:cNvPr>
          <p:cNvSpPr txBox="1"/>
          <p:nvPr/>
        </p:nvSpPr>
        <p:spPr>
          <a:xfrm>
            <a:off x="460228" y="558732"/>
            <a:ext cx="1162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Convocatoria de ayudas para la creación o mejora de infraestructuras para la investigación en tecnologías de uso dual</a:t>
            </a:r>
            <a:endParaRPr lang="es-ES" sz="2400" dirty="0">
              <a:solidFill>
                <a:srgbClr val="C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0D4F26-F9B7-E906-A75C-09ED1DCD42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30" r="1316"/>
          <a:stretch>
            <a:fillRect/>
          </a:stretch>
        </p:blipFill>
        <p:spPr>
          <a:xfrm>
            <a:off x="-295906" y="1754800"/>
            <a:ext cx="6391906" cy="422539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6CD9411-F7B9-BEA8-FC82-F90F45F3F926}"/>
              </a:ext>
            </a:extLst>
          </p:cNvPr>
          <p:cNvSpPr txBox="1"/>
          <p:nvPr/>
        </p:nvSpPr>
        <p:spPr>
          <a:xfrm>
            <a:off x="5985990" y="1858365"/>
            <a:ext cx="6094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El presupuesto de cada proyecto será determinado por cada solicitante.</a:t>
            </a:r>
          </a:p>
          <a:p>
            <a:pPr algn="just"/>
            <a:endParaRPr lang="es-ES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El importe mínimo de la ayuda a conceder por cada solicitud será de 900.000 € y el máximo de 8.000.000 €, IVA incluido, supeditado al presupuesto disponible por región.</a:t>
            </a:r>
          </a:p>
          <a:p>
            <a:pPr algn="just"/>
            <a:endParaRPr lang="es-ES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La intensidad máxima de la ayuda es del 95 % en las regiones menos desarrolladas y del 80 % para el resto de las regiones.</a:t>
            </a:r>
          </a:p>
          <a:p>
            <a:pPr algn="just"/>
            <a:endParaRPr lang="es-ES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990AD1E-1C8E-FC7D-BBF0-49717CD0723E}"/>
              </a:ext>
            </a:extLst>
          </p:cNvPr>
          <p:cNvSpPr txBox="1"/>
          <p:nvPr/>
        </p:nvSpPr>
        <p:spPr>
          <a:xfrm>
            <a:off x="368130" y="1458255"/>
            <a:ext cx="9253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Financiación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1387B50-1BE0-47B5-B923-8295EB932D1C}"/>
              </a:ext>
            </a:extLst>
          </p:cNvPr>
          <p:cNvSpPr txBox="1"/>
          <p:nvPr/>
        </p:nvSpPr>
        <p:spPr>
          <a:xfrm>
            <a:off x="49958" y="5583571"/>
            <a:ext cx="226329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i="1" dirty="0">
                <a:latin typeface="Verdana" panose="020B0604030504040204" pitchFamily="34" charset="0"/>
                <a:ea typeface="Verdana" panose="020B0604030504040204" pitchFamily="34" charset="0"/>
              </a:rPr>
              <a:t>Sujeto a cambios</a:t>
            </a:r>
          </a:p>
        </p:txBody>
      </p:sp>
    </p:spTree>
    <p:extLst>
      <p:ext uri="{BB962C8B-B14F-4D97-AF65-F5344CB8AC3E}">
        <p14:creationId xmlns:p14="http://schemas.microsoft.com/office/powerpoint/2010/main" val="2070615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D50BA-C03C-E86A-D8C0-12ADE9799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092BBA3-EA3C-7269-39D1-5DDAF03B708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E7377FE-119E-68B2-23AB-A1D5B29C28A9}"/>
              </a:ext>
            </a:extLst>
          </p:cNvPr>
          <p:cNvSpPr txBox="1"/>
          <p:nvPr/>
        </p:nvSpPr>
        <p:spPr>
          <a:xfrm>
            <a:off x="285624" y="786567"/>
            <a:ext cx="1162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Convocatoria de ayudas </a:t>
            </a:r>
            <a:r>
              <a:rPr lang="es-ES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destinadas a proyectos que impulsen el desarrollo de las tecnologías cuánticas en España.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5BA58F-5CCA-862C-F4B3-DAB513057B9E}"/>
              </a:ext>
            </a:extLst>
          </p:cNvPr>
          <p:cNvSpPr txBox="1"/>
          <p:nvPr/>
        </p:nvSpPr>
        <p:spPr>
          <a:xfrm>
            <a:off x="576294" y="2079917"/>
            <a:ext cx="110394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Proyectos de desarrollo experimental que implementen casos de uso en convergencia entre IA y cuántica, creación de modelos de IA más precisos y eficientes, desarrollo de algoritmos cuánticos y quantum </a:t>
            </a: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inspired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, metrología y </a:t>
            </a: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sensórica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 cuánticas, encriptación, ciberseguridad,…</a:t>
            </a:r>
          </a:p>
          <a:p>
            <a:endParaRPr lang="es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Creación y mejora de : 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Laboratorios especializados en </a:t>
            </a: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sensórica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, metrología y comunicaciones cuánticas.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Salas blancas para la investigación, el desarrollo y la fabricación de componentes cuánticos.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Bancos de pruebas destinados a soluciones basadas en tecnologías cuánticas.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82E8791-BC3C-7004-1793-4898B41D0872}"/>
              </a:ext>
            </a:extLst>
          </p:cNvPr>
          <p:cNvSpPr txBox="1"/>
          <p:nvPr/>
        </p:nvSpPr>
        <p:spPr>
          <a:xfrm>
            <a:off x="228851" y="1667503"/>
            <a:ext cx="113434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Que se financia:</a:t>
            </a:r>
            <a:endParaRPr lang="es-ES" sz="1460" b="1" baseline="30000" dirty="0">
              <a:solidFill>
                <a:srgbClr val="C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139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BA291-4C40-F962-A125-028378A9D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F5B0DEA-2FE6-B2CD-EDDA-351C4774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612A8D6-EE79-50B8-1638-37299800F17E}"/>
              </a:ext>
            </a:extLst>
          </p:cNvPr>
          <p:cNvSpPr txBox="1"/>
          <p:nvPr/>
        </p:nvSpPr>
        <p:spPr>
          <a:xfrm>
            <a:off x="285624" y="532231"/>
            <a:ext cx="1162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Convocatoria de ayudas </a:t>
            </a:r>
            <a:r>
              <a:rPr lang="es-ES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destinadas a proyectos que impulsen el desarrollo de las tecnologías cuánticas en España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4317B2-71D4-B68D-9C77-7211F50AC1C5}"/>
              </a:ext>
            </a:extLst>
          </p:cNvPr>
          <p:cNvSpPr txBox="1"/>
          <p:nvPr/>
        </p:nvSpPr>
        <p:spPr>
          <a:xfrm>
            <a:off x="331796" y="1363228"/>
            <a:ext cx="9253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Financiación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6224392-4237-3012-6F6E-A21A3418E9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8394201"/>
              </p:ext>
            </p:extLst>
          </p:nvPr>
        </p:nvGraphicFramePr>
        <p:xfrm>
          <a:off x="1779091" y="1851358"/>
          <a:ext cx="8083995" cy="3643414"/>
        </p:xfrm>
        <a:graphic>
          <a:graphicData uri="http://schemas.openxmlformats.org/drawingml/2006/table">
            <a:tbl>
              <a:tblPr firstRow="1" lastRow="1"/>
              <a:tblGrid>
                <a:gridCol w="2524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3147">
                  <a:extLst>
                    <a:ext uri="{9D8B030D-6E8A-4147-A177-3AD203B41FA5}">
                      <a16:colId xmlns:a16="http://schemas.microsoft.com/office/drawing/2014/main" val="1830616955"/>
                    </a:ext>
                  </a:extLst>
                </a:gridCol>
                <a:gridCol w="1853147">
                  <a:extLst>
                    <a:ext uri="{9D8B030D-6E8A-4147-A177-3AD203B41FA5}">
                      <a16:colId xmlns:a16="http://schemas.microsoft.com/office/drawing/2014/main" val="3394482288"/>
                    </a:ext>
                  </a:extLst>
                </a:gridCol>
              </a:tblGrid>
              <a:tr h="547124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s-ES" sz="12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Interstate Regular"/>
                          <a:sym typeface="Interstate Regular"/>
                        </a:rPr>
                        <a:t>Comunidad Autónoma</a:t>
                      </a:r>
                      <a:endParaRPr sz="1200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Interstate Regular"/>
                        <a:sym typeface="Interstate Regular"/>
                      </a:endParaRPr>
                    </a:p>
                  </a:txBody>
                  <a:tcPr marL="45720" marR="4572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s-ES" sz="12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Interstate Regular"/>
                          <a:sym typeface="Interstate Regular"/>
                        </a:rPr>
                        <a:t>Desarrollo casos de usos</a:t>
                      </a:r>
                    </a:p>
                  </a:txBody>
                  <a:tcPr marL="45720" marR="4572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31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s-ES" sz="12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Interstate Regular"/>
                          <a:sym typeface="Interstate Regular"/>
                        </a:rPr>
                        <a:t>Bancos de Prueba</a:t>
                      </a:r>
                      <a:endParaRPr sz="1200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Interstate Regular"/>
                        <a:sym typeface="Interstate Regular"/>
                      </a:endParaRPr>
                    </a:p>
                  </a:txBody>
                  <a:tcPr marL="45720" marR="4572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31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s-ES" sz="12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Interstate Regular"/>
                          <a:sym typeface="Interstate Regular"/>
                        </a:rPr>
                        <a:t>Laboratorios </a:t>
                      </a:r>
                      <a:r>
                        <a:rPr lang="es-ES" sz="1200" dirty="0" err="1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Interstate Regular"/>
                          <a:sym typeface="Interstate Regular"/>
                        </a:rPr>
                        <a:t>sensórica</a:t>
                      </a:r>
                      <a:r>
                        <a:rPr lang="es-ES" sz="12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Interstate Regular"/>
                          <a:sym typeface="Interstate Regular"/>
                        </a:rPr>
                        <a:t> y salas blancas</a:t>
                      </a:r>
                    </a:p>
                  </a:txBody>
                  <a:tcPr marL="45720" marR="45720" anchor="ctr" horzOverflow="overflow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31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Andalucía</a:t>
                      </a: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4.187.292,22 €</a:t>
                      </a:r>
                    </a:p>
                  </a:txBody>
                  <a:tcPr marL="0" marR="3600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6.280.938,33 €</a:t>
                      </a:r>
                    </a:p>
                  </a:txBody>
                  <a:tcPr marL="0" marR="3600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  <a:tabLst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4.606.021 €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Castilla – La Mancha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502.221,42 €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753.332,13 €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552.444 €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119807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Extremadura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1.324.150,70 €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1.986.226,05 €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1.456.566 €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253582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Región de Murcia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261.563,66 €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392.345,49 €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287.720 €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032908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Castilla y León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415.376,25 €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623.064,38 €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456.914 €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97716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Comunidad Valenciana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876.814,03 €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1.315.221,04 €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964.495 €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401325"/>
                  </a:ext>
                </a:extLst>
              </a:tr>
              <a:tr h="36395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Galicia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2.432.581,73 €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3.648.872,60 €</a:t>
                      </a:r>
                    </a:p>
                  </a:txBody>
                  <a:tcPr marL="0" marR="36000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s-ES" sz="1200" b="0" i="0" u="none" strike="noStrike" kern="100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Calibri"/>
                        </a:rPr>
                        <a:t>2.675.840 €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509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solidFill>
                      <a:srgbClr val="24246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10.000.000 €</a:t>
                      </a:r>
                    </a:p>
                  </a:txBody>
                  <a:tcPr marL="68580" marR="6858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kern="1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15.000.000 €</a:t>
                      </a:r>
                    </a:p>
                    <a:p>
                      <a:pPr algn="r" fontAlgn="ctr">
                        <a:buNone/>
                      </a:pPr>
                      <a:endParaRPr lang="es-ES" sz="1200" b="0" i="0" u="none" strike="noStrike" kern="100" cap="none" spc="0" baseline="0" dirty="0">
                        <a:solidFill>
                          <a:srgbClr val="000000"/>
                        </a:solidFill>
                        <a:effectLst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  <a:sym typeface="Calibri"/>
                      </a:endParaRPr>
                    </a:p>
                  </a:txBody>
                  <a:tcPr marL="0" marR="36000" marT="0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s-ES" sz="1200" kern="1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11.000.000 €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17704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FE4D4CEA-1B85-4B32-C1BB-43F8FBBE6DEA}"/>
              </a:ext>
            </a:extLst>
          </p:cNvPr>
          <p:cNvSpPr txBox="1"/>
          <p:nvPr/>
        </p:nvSpPr>
        <p:spPr>
          <a:xfrm>
            <a:off x="49958" y="5583571"/>
            <a:ext cx="22632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i="1" dirty="0">
                <a:latin typeface="Verdana" panose="020B0604030504040204" pitchFamily="34" charset="0"/>
                <a:ea typeface="Verdana" panose="020B0604030504040204" pitchFamily="34" charset="0"/>
              </a:rPr>
              <a:t>Sujeto a cambios</a:t>
            </a:r>
          </a:p>
        </p:txBody>
      </p:sp>
    </p:spTree>
    <p:extLst>
      <p:ext uri="{BB962C8B-B14F-4D97-AF65-F5344CB8AC3E}">
        <p14:creationId xmlns:p14="http://schemas.microsoft.com/office/powerpoint/2010/main" val="2327282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030D-CB6D-F3C9-6E01-FD3CD6B84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1F91151-389F-5482-D5ED-1DB4C061252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B41CB0-B92F-4E80-1A5D-BB915D2CEE5E}"/>
              </a:ext>
            </a:extLst>
          </p:cNvPr>
          <p:cNvSpPr txBox="1"/>
          <p:nvPr/>
        </p:nvSpPr>
        <p:spPr>
          <a:xfrm>
            <a:off x="285624" y="721697"/>
            <a:ext cx="116207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es-ES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Convocatoria de ayudas </a:t>
            </a:r>
            <a:r>
              <a:rPr lang="es-ES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destinadas a proyectos que impulsen el desarrollo de las tecnologías cuánticas en España.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D1B515-F1AA-4561-4FDE-A5E16EAA8712}"/>
              </a:ext>
            </a:extLst>
          </p:cNvPr>
          <p:cNvSpPr txBox="1"/>
          <p:nvPr/>
        </p:nvSpPr>
        <p:spPr>
          <a:xfrm>
            <a:off x="331796" y="1859796"/>
            <a:ext cx="9253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Financiación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25802ED-A803-B52A-A376-5ACA7D485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242559"/>
              </p:ext>
            </p:extLst>
          </p:nvPr>
        </p:nvGraphicFramePr>
        <p:xfrm>
          <a:off x="285624" y="2353826"/>
          <a:ext cx="6576250" cy="2951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9381">
                  <a:extLst>
                    <a:ext uri="{9D8B030D-6E8A-4147-A177-3AD203B41FA5}">
                      <a16:colId xmlns:a16="http://schemas.microsoft.com/office/drawing/2014/main" val="1286493619"/>
                    </a:ext>
                  </a:extLst>
                </a:gridCol>
                <a:gridCol w="1556308">
                  <a:extLst>
                    <a:ext uri="{9D8B030D-6E8A-4147-A177-3AD203B41FA5}">
                      <a16:colId xmlns:a16="http://schemas.microsoft.com/office/drawing/2014/main" val="551746015"/>
                    </a:ext>
                  </a:extLst>
                </a:gridCol>
                <a:gridCol w="1480561">
                  <a:extLst>
                    <a:ext uri="{9D8B030D-6E8A-4147-A177-3AD203B41FA5}">
                      <a16:colId xmlns:a16="http://schemas.microsoft.com/office/drawing/2014/main" val="18811318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Tipo de Proyecto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Ayuda mínima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Ayuda máxima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837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Desarrollo de casos de usos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2.500.000 €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394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Bancos de pruebas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2.500.000 €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9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Laboratorios en </a:t>
                      </a:r>
                      <a:r>
                        <a:rPr lang="es-ES" sz="1600" b="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sensórica</a:t>
                      </a:r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metrología y comunicaciones cuánticas y</a:t>
                      </a:r>
                    </a:p>
                    <a:p>
                      <a:pPr marL="0" indent="0" algn="l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Salas blancas para el desarrollo y fabricación de componentes cuánticos.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200.000 €</a:t>
                      </a:r>
                    </a:p>
                    <a:p>
                      <a:pPr algn="ctr"/>
                      <a:endParaRPr lang="es-ES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3.000.000 €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483640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BD3EE4-95C3-F66D-8B38-9B9C93568FB8}"/>
              </a:ext>
            </a:extLst>
          </p:cNvPr>
          <p:cNvSpPr txBox="1"/>
          <p:nvPr/>
        </p:nvSpPr>
        <p:spPr>
          <a:xfrm>
            <a:off x="7284922" y="2165985"/>
            <a:ext cx="43479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 presupuesto de cada proyecto será determinado por cada solicitante.</a:t>
            </a:r>
          </a:p>
          <a:p>
            <a:pPr algn="just"/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intensidad máxima de la ayuda del 85 % en las regiones menos desarrolladas y del 60% para el resto de las regiones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siempre y cuando no forme parte de una actividad económica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951A93-F6FF-B442-9531-DB6851C099D7}"/>
              </a:ext>
            </a:extLst>
          </p:cNvPr>
          <p:cNvSpPr txBox="1"/>
          <p:nvPr/>
        </p:nvSpPr>
        <p:spPr>
          <a:xfrm>
            <a:off x="49958" y="5583571"/>
            <a:ext cx="22632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i="1" dirty="0">
                <a:latin typeface="Verdana" panose="020B0604030504040204" pitchFamily="34" charset="0"/>
                <a:ea typeface="Verdana" panose="020B0604030504040204" pitchFamily="34" charset="0"/>
              </a:rPr>
              <a:t>Sujeto a cambios</a:t>
            </a:r>
          </a:p>
        </p:txBody>
      </p:sp>
    </p:spTree>
    <p:extLst>
      <p:ext uri="{BB962C8B-B14F-4D97-AF65-F5344CB8AC3E}">
        <p14:creationId xmlns:p14="http://schemas.microsoft.com/office/powerpoint/2010/main" val="12137425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967</Words>
  <Application>Microsoft Office PowerPoint</Application>
  <PresentationFormat>Panorámica</PresentationFormat>
  <Paragraphs>133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Cambria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Aída Gómez González</dc:creator>
  <cp:lastModifiedBy>Maria Fernández Rancaño</cp:lastModifiedBy>
  <cp:revision>19</cp:revision>
  <dcterms:created xsi:type="dcterms:W3CDTF">2026-06-10T08:10:35Z</dcterms:created>
  <dcterms:modified xsi:type="dcterms:W3CDTF">2026-06-19T09:50:59Z</dcterms:modified>
</cp:coreProperties>
</file>