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5" r:id="rId10"/>
    <p:sldId id="267" r:id="rId11"/>
    <p:sldId id="266" r:id="rId12"/>
    <p:sldId id="264" r:id="rId13"/>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303"/>
    <p:restoredTop sz="94610"/>
  </p:normalViewPr>
  <p:slideViewPr>
    <p:cSldViewPr snapToGrid="0" snapToObjects="1">
      <p:cViewPr varScale="1">
        <p:scale>
          <a:sx n="155" d="100"/>
          <a:sy n="155" d="100"/>
        </p:scale>
        <p:origin x="192" y="17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228850" cy="458788"/>
          </a:xfrm>
          <a:prstGeom prst="rect">
            <a:avLst/>
          </a:prstGeom>
        </p:spPr>
        <p:txBody>
          <a:bodyPr vert="horz" lIns="91440" tIns="45720" rIns="91440" bIns="45720" rtlCol="0"/>
          <a:lstStyle>
            <a:lvl1pPr algn="l">
              <a:defRPr sz="1200"/>
            </a:lvl1pPr>
          </a:lstStyle>
          <a:p>
            <a:endParaRPr lang="en-ES"/>
          </a:p>
        </p:txBody>
      </p:sp>
      <p:sp>
        <p:nvSpPr>
          <p:cNvPr id="3" name="Date Placeholder 2"/>
          <p:cNvSpPr>
            <a:spLocks noGrp="1"/>
          </p:cNvSpPr>
          <p:nvPr>
            <p:ph type="dt" idx="1"/>
          </p:nvPr>
        </p:nvSpPr>
        <p:spPr>
          <a:xfrm>
            <a:off x="2913063" y="0"/>
            <a:ext cx="2228850" cy="458788"/>
          </a:xfrm>
          <a:prstGeom prst="rect">
            <a:avLst/>
          </a:prstGeom>
        </p:spPr>
        <p:txBody>
          <a:bodyPr vert="horz" lIns="91440" tIns="45720" rIns="91440" bIns="45720" rtlCol="0"/>
          <a:lstStyle>
            <a:lvl1pPr algn="r">
              <a:defRPr sz="1200"/>
            </a:lvl1pPr>
          </a:lstStyle>
          <a:p>
            <a:fld id="{C885B596-EBFA-FD4F-AFF5-CA29EF85D884}" type="datetimeFigureOut">
              <a:rPr lang="en-ES" smtClean="0"/>
              <a:t>19/06/2026</a:t>
            </a:fld>
            <a:endParaRPr lang="en-ES"/>
          </a:p>
        </p:txBody>
      </p:sp>
      <p:sp>
        <p:nvSpPr>
          <p:cNvPr id="4" name="Slide Image Placeholder 3"/>
          <p:cNvSpPr>
            <a:spLocks noGrp="1" noRot="1" noChangeAspect="1"/>
          </p:cNvSpPr>
          <p:nvPr>
            <p:ph type="sldImg" idx="2"/>
          </p:nvPr>
        </p:nvSpPr>
        <p:spPr>
          <a:xfrm>
            <a:off x="-171450" y="1143000"/>
            <a:ext cx="5486400" cy="3086100"/>
          </a:xfrm>
          <a:prstGeom prst="rect">
            <a:avLst/>
          </a:prstGeom>
          <a:noFill/>
          <a:ln w="12700">
            <a:solidFill>
              <a:prstClr val="black"/>
            </a:solidFill>
          </a:ln>
        </p:spPr>
        <p:txBody>
          <a:bodyPr vert="horz" lIns="91440" tIns="45720" rIns="91440" bIns="45720" rtlCol="0" anchor="ctr"/>
          <a:lstStyle/>
          <a:p>
            <a:endParaRPr lang="en-ES"/>
          </a:p>
        </p:txBody>
      </p:sp>
      <p:sp>
        <p:nvSpPr>
          <p:cNvPr id="5" name="Notes Placeholder 4"/>
          <p:cNvSpPr>
            <a:spLocks noGrp="1"/>
          </p:cNvSpPr>
          <p:nvPr>
            <p:ph type="body" sz="quarter" idx="3"/>
          </p:nvPr>
        </p:nvSpPr>
        <p:spPr>
          <a:xfrm>
            <a:off x="514350" y="4400550"/>
            <a:ext cx="41148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S"/>
          </a:p>
        </p:txBody>
      </p:sp>
      <p:sp>
        <p:nvSpPr>
          <p:cNvPr id="6" name="Footer Placeholder 5"/>
          <p:cNvSpPr>
            <a:spLocks noGrp="1"/>
          </p:cNvSpPr>
          <p:nvPr>
            <p:ph type="ftr" sz="quarter" idx="4"/>
          </p:nvPr>
        </p:nvSpPr>
        <p:spPr>
          <a:xfrm>
            <a:off x="0" y="8685213"/>
            <a:ext cx="2228850" cy="458787"/>
          </a:xfrm>
          <a:prstGeom prst="rect">
            <a:avLst/>
          </a:prstGeom>
        </p:spPr>
        <p:txBody>
          <a:bodyPr vert="horz" lIns="91440" tIns="45720" rIns="91440" bIns="45720" rtlCol="0" anchor="b"/>
          <a:lstStyle>
            <a:lvl1pPr algn="l">
              <a:defRPr sz="1200"/>
            </a:lvl1pPr>
          </a:lstStyle>
          <a:p>
            <a:endParaRPr lang="en-ES"/>
          </a:p>
        </p:txBody>
      </p:sp>
      <p:sp>
        <p:nvSpPr>
          <p:cNvPr id="7" name="Slide Number Placeholder 6"/>
          <p:cNvSpPr>
            <a:spLocks noGrp="1"/>
          </p:cNvSpPr>
          <p:nvPr>
            <p:ph type="sldNum" sz="quarter" idx="5"/>
          </p:nvPr>
        </p:nvSpPr>
        <p:spPr>
          <a:xfrm>
            <a:off x="2913063" y="8685213"/>
            <a:ext cx="2228850" cy="458787"/>
          </a:xfrm>
          <a:prstGeom prst="rect">
            <a:avLst/>
          </a:prstGeom>
        </p:spPr>
        <p:txBody>
          <a:bodyPr vert="horz" lIns="91440" tIns="45720" rIns="91440" bIns="45720" rtlCol="0" anchor="b"/>
          <a:lstStyle>
            <a:lvl1pPr algn="r">
              <a:defRPr sz="1200"/>
            </a:lvl1pPr>
          </a:lstStyle>
          <a:p>
            <a:fld id="{0C83345A-44D5-E442-8BE1-15C86A0C694A}" type="slidenum">
              <a:rPr lang="en-ES" smtClean="0"/>
              <a:t>‹#›</a:t>
            </a:fld>
            <a:endParaRPr lang="en-ES"/>
          </a:p>
        </p:txBody>
      </p:sp>
    </p:spTree>
    <p:extLst>
      <p:ext uri="{BB962C8B-B14F-4D97-AF65-F5344CB8AC3E}">
        <p14:creationId xmlns:p14="http://schemas.microsoft.com/office/powerpoint/2010/main" val="406561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de título. Presentarme brevemente. Indicar que la presentación cubre qué es BLUE, por qué importa, y cómo conecta con la infraestructura actual de RedIRIS.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34171-BF7C-4284-4343-AE58EC0994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6A3AED-2E6B-473B-159B-6CD1AECBCA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95C2D7-2DDC-7962-C935-7542BF796588}"/>
              </a:ext>
            </a:extLst>
          </p:cNvPr>
          <p:cNvSpPr>
            <a:spLocks noGrp="1"/>
          </p:cNvSpPr>
          <p:nvPr>
            <p:ph type="body" idx="1"/>
          </p:nvPr>
        </p:nvSpPr>
        <p:spPr/>
        <p:txBody>
          <a:bodyPr/>
          <a:lstStyle/>
          <a:p>
            <a:r>
              <a:rPr lang="en-US" dirty="0"/>
              <a:t>2.5 minutos. La slide estrella para esta audiencia. RedIRIS construye un bridge sobre su IdP. El flujo: wallet presenta VC al bridge, el bridge la valida contra BLUE, la convierte en aserción SAML, y el SP federado la consume sin cambios. Esto significa que cualquier universidad puede habilitar credenciales verificables en eduGAIN y SIR sin modificar sus SPs. La transición es incremental. Las federaciones existentes siguen intactas. Para el técnico que gestiona la federación de identidad de su universidad, esto es la diferencia entre algo lejano y algo que puede empezar mañana.</a:t>
            </a:r>
          </a:p>
        </p:txBody>
      </p:sp>
      <p:sp>
        <p:nvSpPr>
          <p:cNvPr id="4" name="Slide Number Placeholder 3">
            <a:extLst>
              <a:ext uri="{FF2B5EF4-FFF2-40B4-BE49-F238E27FC236}">
                <a16:creationId xmlns:a16="http://schemas.microsoft.com/office/drawing/2014/main" id="{F00A64C4-4680-89B8-57C9-6DE28BA254DD}"/>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6380569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B9823-9C11-9EE5-8791-7A878EB888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211420-5BFA-22A1-840D-E5142A765E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8301D6-8E56-F220-4215-3F8E81313B65}"/>
              </a:ext>
            </a:extLst>
          </p:cNvPr>
          <p:cNvSpPr>
            <a:spLocks noGrp="1"/>
          </p:cNvSpPr>
          <p:nvPr>
            <p:ph type="body" idx="1"/>
          </p:nvPr>
        </p:nvSpPr>
        <p:spPr/>
        <p:txBody>
          <a:bodyPr/>
          <a:lstStyle/>
          <a:p>
            <a:r>
              <a:rPr lang="en-US" dirty="0"/>
              <a:t>2.5 minutos. La slide estrella para esta audiencia. RedIRIS construye un bridge sobre su IdP. El flujo: wallet presenta VC al bridge, el bridge la valida contra BLUE, la convierte en aserción SAML, y el SP federado la consume sin cambios. Esto significa que cualquier universidad puede habilitar credenciales verificables en eduGAIN y SIR sin modificar sus SPs. La transición es incremental. Las federaciones existentes siguen intactas. Para el técnico que gestiona la federación de identidad de su universidad, esto es la diferencia entre algo lejano y algo que puede empezar mañana.</a:t>
            </a:r>
          </a:p>
        </p:txBody>
      </p:sp>
      <p:sp>
        <p:nvSpPr>
          <p:cNvPr id="4" name="Slide Number Placeholder 3">
            <a:extLst>
              <a:ext uri="{FF2B5EF4-FFF2-40B4-BE49-F238E27FC236}">
                <a16:creationId xmlns:a16="http://schemas.microsoft.com/office/drawing/2014/main" id="{F32A62C9-2617-A3E0-2717-A5709EAAA10F}"/>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9428961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30 segundos. Cierre provocador. Mañana los agentes IA institucionales necesitarán credenciales para actuar en nombre de personas o instituciones. BLUE ya proporciona la infraestructura para eso. Dejar la URL de la wiki y abrir a preguntas.</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minuto. Enfatizar que el problema no es tecnológico sino de modelo. Cada interacción requiere reconstruir confianza. Ejemplo concreto: un estudiante de Lisboa que solicita admisión en Madrid necesita apostillar, traducir, enviar PDFs, esperar validación manual...</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minutos. Explicar los tres actores: emisor (universidad firma), titular (estudiante con wallet, soberanía del dato), verificador (empleador, otra universidad). Recalcar las cuatro propiedades clave. Estándar W3C Verifiable Credentials Data Model.</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minuto. Slide transicional clave. Resaltar que el estándar deja abierta la trust layer. Sin ella, cada credencial se verifica bilateralmente y volvemos al mismo problema. BLUE es esa capa.</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minutos. Recalcar los componentes técnicos (TIR, TSR, DID Registry, StatusList, OAuth). Las APIs están testadas y operativas. 9 universidades ya desplegando nodos. Alineación europea con EBSI/Europeum EDIC y perfil eIDAS para educación (publicación septiembre).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minutos. No leer la lista: señalar que hay 21 casos concretos en 4 ámbitos. Desde títulos digitales hasta integración con EUDI Wallet. Lo importante es que la infraestructura está pensada para cubrir todo el ciclo de vida universitario, no solo un caso aislado. URL de la wiki para más detalle.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1.5 minutos. Ejemplo concreto: admisión internacional. Antes vs después. Resaltar que lo que desaparece son PDFs, apostillas, traducciones juradas, validación manual. Lo que aparece: verificación criptográfica instantánea. El cambio no es digitalizar documentos sino cambiar cómo funciona la confianza.</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2.5 minutos. La slide estrella para esta audiencia. RedIRIS construye un bridge sobre su IdP. El flujo: wallet presenta VC al bridge, el bridge la valida contra BLUE, la convierte en aserción SAML, y el SP federado la consume sin cambios. Esto significa que cualquier universidad puede habilitar credenciales verificables en eduGAIN y SIR sin modificar sus SPs. La transición es incremental. Las federaciones existentes siguen intactas. Para el técnico que gestiona la federación de identidad de su universidad, esto es la diferencia entre algo lejano y algo que puede empezar mañana.</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2.5 minutos. La slide estrella para esta audiencia. RedIRIS construye un bridge sobre su IdP. El flujo: wallet presenta VC al bridge, el bridge la valida contra BLUE, la convierte en aserción SAML, y el SP federado la consume sin cambios. Esto significa que cualquier universidad puede habilitar credenciales verificables en eduGAIN y SIR sin modificar sus SPs. La transición es incremental. Las federaciones existentes siguen intactas. Para el técnico que gestiona la federación de identidad de su universidad, esto es la diferencia entre algo lejano y algo que puede empezar mañana.</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0B33724-27EA-4094-1F55-ABCE0343820D}"/>
              </a:ext>
            </a:extLst>
          </p:cNvPr>
          <p:cNvPicPr>
            <a:picLocks noChangeAspect="1"/>
          </p:cNvPicPr>
          <p:nvPr userDrawn="1"/>
        </p:nvPicPr>
        <p:blipFill>
          <a:blip>
            <a:extLst>
              <a:ext uri="{96DAC541-7B7A-43D3-8B79-37D633B846F1}">
                <asvg:svgBlip xmlns:asvg="http://schemas.microsoft.com/office/drawing/2016/SVG/main" r:embed="rId2"/>
              </a:ext>
            </a:extLst>
          </a:blip>
          <a:srcRect l="12895" t="16610" r="34263" b="25416"/>
          <a:stretch>
            <a:fillRect/>
          </a:stretch>
        </p:blipFill>
        <p:spPr>
          <a:xfrm>
            <a:off x="8419070" y="0"/>
            <a:ext cx="724930" cy="464901"/>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7.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hyperlink" Target="https://wiki.rediris.es/spaces/BLUE/overview"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hyperlink" Target="https://wiki.rediris.es/spaces/BLUE/overview"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api.blue.rediris.es/wiki-blue/usecases/index.html" TargetMode="External"/><Relationship Id="rId3" Type="http://schemas.openxmlformats.org/officeDocument/2006/relationships/image" Target="../media/image2.jpe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jpeg"/><Relationship Id="rId7"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20.PNG"/><Relationship Id="rId10" Type="http://schemas.openxmlformats.org/officeDocument/2006/relationships/image" Target="../media/image23.png"/><Relationship Id="rId4" Type="http://schemas.openxmlformats.org/officeDocument/2006/relationships/image" Target="../media/image19.PNG"/><Relationship Id="rId9"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731520" y="548640"/>
            <a:ext cx="7680960" cy="3200400"/>
          </a:xfrm>
          <a:prstGeom prst="roundRect">
            <a:avLst>
              <a:gd name="adj" fmla="val 4286"/>
            </a:avLst>
          </a:prstGeom>
          <a:solidFill>
            <a:srgbClr val="1B3A5C">
              <a:alpha val="95000"/>
            </a:srgbClr>
          </a:solidFill>
          <a:ln/>
          <a:effectLst>
            <a:outerShdw blurRad="76200" dist="25400" dir="2700000" algn="bl" rotWithShape="0">
              <a:srgbClr val="000000">
                <a:alpha val="10000"/>
              </a:srgbClr>
            </a:outerShdw>
          </a:effectLst>
        </p:spPr>
        <p:txBody>
          <a:bodyPr/>
          <a:lstStyle/>
          <a:p>
            <a:endParaRPr lang="en-ES" dirty="0"/>
          </a:p>
        </p:txBody>
      </p:sp>
      <p:sp>
        <p:nvSpPr>
          <p:cNvPr id="3" name="Text 1"/>
          <p:cNvSpPr/>
          <p:nvPr/>
        </p:nvSpPr>
        <p:spPr>
          <a:xfrm>
            <a:off x="731520" y="685800"/>
            <a:ext cx="7680960" cy="1097280"/>
          </a:xfrm>
          <a:prstGeom prst="rect">
            <a:avLst/>
          </a:prstGeom>
          <a:noFill/>
          <a:ln/>
        </p:spPr>
        <p:txBody>
          <a:bodyPr wrap="square" lIns="0" tIns="0" rIns="0" bIns="0" rtlCol="0" anchor="ctr"/>
          <a:lstStyle/>
          <a:p>
            <a:pPr marL="0" indent="0" algn="ctr">
              <a:buNone/>
            </a:pPr>
            <a:r>
              <a:rPr lang="en-US" sz="5600" b="1" kern="0" spc="800" dirty="0">
                <a:solidFill>
                  <a:srgbClr val="FFFFFF"/>
                </a:solidFill>
                <a:latin typeface="Calibri" pitchFamily="34" charset="0"/>
                <a:ea typeface="Calibri" pitchFamily="34" charset="-122"/>
                <a:cs typeface="Calibri" pitchFamily="34" charset="-120"/>
              </a:rPr>
              <a:t>BLUE</a:t>
            </a:r>
            <a:endParaRPr lang="en-US" sz="5600" dirty="0"/>
          </a:p>
        </p:txBody>
      </p:sp>
      <p:sp>
        <p:nvSpPr>
          <p:cNvPr id="4" name="Text 2"/>
          <p:cNvSpPr/>
          <p:nvPr/>
        </p:nvSpPr>
        <p:spPr>
          <a:xfrm>
            <a:off x="731520" y="1737360"/>
            <a:ext cx="7680960" cy="914400"/>
          </a:xfrm>
          <a:prstGeom prst="rect">
            <a:avLst/>
          </a:prstGeom>
          <a:noFill/>
          <a:ln/>
        </p:spPr>
        <p:txBody>
          <a:bodyPr wrap="square" lIns="0" tIns="0" rIns="0" bIns="0" rtlCol="0" anchor="ctr"/>
          <a:lstStyle/>
          <a:p>
            <a:pPr marL="0" indent="0" algn="ctr">
              <a:buNone/>
            </a:pPr>
            <a:r>
              <a:rPr lang="en-US" sz="2200" dirty="0">
                <a:solidFill>
                  <a:srgbClr val="FFFFFF"/>
                </a:solidFill>
                <a:latin typeface="Calibri" pitchFamily="34" charset="0"/>
                <a:ea typeface="Calibri" pitchFamily="34" charset="-122"/>
                <a:cs typeface="Calibri" pitchFamily="34" charset="-120"/>
              </a:rPr>
              <a:t>La red de confianza del</a:t>
            </a:r>
            <a:endParaRPr lang="en-US" sz="2200" dirty="0"/>
          </a:p>
          <a:p>
            <a:pPr marL="0" indent="0" algn="ctr">
              <a:buNone/>
            </a:pPr>
            <a:r>
              <a:rPr lang="en-US" sz="2200" dirty="0">
                <a:solidFill>
                  <a:srgbClr val="FFFFFF"/>
                </a:solidFill>
                <a:latin typeface="Calibri" pitchFamily="34" charset="0"/>
                <a:ea typeface="Calibri" pitchFamily="34" charset="-122"/>
                <a:cs typeface="Calibri" pitchFamily="34" charset="-120"/>
              </a:rPr>
              <a:t>sistema universitario español</a:t>
            </a:r>
            <a:endParaRPr lang="en-US" sz="2200" dirty="0"/>
          </a:p>
        </p:txBody>
      </p:sp>
      <p:sp>
        <p:nvSpPr>
          <p:cNvPr id="5" name="Shape 3"/>
          <p:cNvSpPr/>
          <p:nvPr/>
        </p:nvSpPr>
        <p:spPr>
          <a:xfrm>
            <a:off x="3200400" y="2743200"/>
            <a:ext cx="2743200" cy="0"/>
          </a:xfrm>
          <a:prstGeom prst="line">
            <a:avLst/>
          </a:prstGeom>
          <a:noFill/>
          <a:ln w="19050">
            <a:solidFill>
              <a:srgbClr val="FFFFFF">
                <a:alpha val="50000"/>
              </a:srgbClr>
            </a:solidFill>
            <a:prstDash val="solid"/>
          </a:ln>
        </p:spPr>
        <p:txBody>
          <a:bodyPr/>
          <a:lstStyle/>
          <a:p>
            <a:endParaRPr lang="en-GB"/>
          </a:p>
        </p:txBody>
      </p:sp>
      <p:sp>
        <p:nvSpPr>
          <p:cNvPr id="6" name="Text 4"/>
          <p:cNvSpPr/>
          <p:nvPr/>
        </p:nvSpPr>
        <p:spPr>
          <a:xfrm>
            <a:off x="731520" y="2926080"/>
            <a:ext cx="7680960" cy="411480"/>
          </a:xfrm>
          <a:prstGeom prst="rect">
            <a:avLst/>
          </a:prstGeom>
          <a:noFill/>
          <a:ln/>
        </p:spPr>
        <p:txBody>
          <a:bodyPr wrap="square" lIns="0" tIns="0" rIns="0" bIns="0" rtlCol="0" anchor="ctr"/>
          <a:lstStyle/>
          <a:p>
            <a:pPr marL="0" indent="0" algn="ctr">
              <a:buNone/>
            </a:pPr>
            <a:r>
              <a:rPr lang="en-US" sz="1300" dirty="0">
                <a:solidFill>
                  <a:srgbClr val="FFFFFF">
                    <a:alpha val="85000"/>
                  </a:srgbClr>
                </a:solidFill>
                <a:latin typeface="Calibri" pitchFamily="34" charset="0"/>
                <a:ea typeface="Calibri" pitchFamily="34" charset="-122"/>
                <a:cs typeface="Calibri" pitchFamily="34" charset="-120"/>
              </a:rPr>
              <a:t>CRUE </a:t>
            </a:r>
            <a:r>
              <a:rPr lang="en-US" sz="1300" dirty="0" err="1">
                <a:solidFill>
                  <a:srgbClr val="FFFFFF">
                    <a:alpha val="85000"/>
                  </a:srgbClr>
                </a:solidFill>
                <a:latin typeface="Calibri" pitchFamily="34" charset="0"/>
                <a:ea typeface="Calibri" pitchFamily="34" charset="-122"/>
                <a:cs typeface="Calibri" pitchFamily="34" charset="-120"/>
              </a:rPr>
              <a:t>Digitalización</a:t>
            </a:r>
            <a:endParaRPr lang="en-US" sz="1300" dirty="0"/>
          </a:p>
        </p:txBody>
      </p:sp>
      <p:sp>
        <p:nvSpPr>
          <p:cNvPr id="7" name="Text 5"/>
          <p:cNvSpPr/>
          <p:nvPr/>
        </p:nvSpPr>
        <p:spPr>
          <a:xfrm>
            <a:off x="731520" y="3291840"/>
            <a:ext cx="7680960" cy="365760"/>
          </a:xfrm>
          <a:prstGeom prst="rect">
            <a:avLst/>
          </a:prstGeom>
          <a:noFill/>
          <a:ln/>
        </p:spPr>
        <p:txBody>
          <a:bodyPr wrap="square" lIns="0" tIns="0" rIns="0" bIns="0" rtlCol="0" anchor="ctr"/>
          <a:lstStyle/>
          <a:p>
            <a:pPr marL="0" indent="0" algn="ctr">
              <a:buNone/>
            </a:pPr>
            <a:r>
              <a:rPr lang="en-US" sz="1200" i="1" dirty="0">
                <a:solidFill>
                  <a:srgbClr val="FFFFFF">
                    <a:alpha val="70000"/>
                  </a:srgbClr>
                </a:solidFill>
                <a:latin typeface="Calibri" pitchFamily="34" charset="0"/>
                <a:ea typeface="Calibri" pitchFamily="34" charset="-122"/>
                <a:cs typeface="Calibri" pitchFamily="34" charset="-120"/>
              </a:rPr>
              <a:t>Jornadas Técnicas RedIRIS 2026 · A Coruña</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BA6D9242-84B5-71A9-EA3C-7D16BE12A0D2}"/>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C6BBAA30-CF0D-1257-FD76-FB032C6D8F8B}"/>
              </a:ext>
            </a:extLst>
          </p:cNvPr>
          <p:cNvSpPr/>
          <p:nvPr/>
        </p:nvSpPr>
        <p:spPr>
          <a:xfrm>
            <a:off x="548640" y="182880"/>
            <a:ext cx="8046720" cy="548640"/>
          </a:xfrm>
          <a:prstGeom prst="rect">
            <a:avLst/>
          </a:prstGeom>
          <a:noFill/>
          <a:ln/>
        </p:spPr>
        <p:txBody>
          <a:bodyPr wrap="square" lIns="0" tIns="0" rIns="0" bIns="0" rtlCol="0" anchor="ctr"/>
          <a:lstStyle/>
          <a:p>
            <a:pPr marL="0" indent="0" algn="l">
              <a:buNone/>
            </a:pPr>
            <a:r>
              <a:rPr lang="es-ES" sz="3200" b="1" dirty="0">
                <a:solidFill>
                  <a:srgbClr val="1B3A5C"/>
                </a:solidFill>
                <a:latin typeface="Calibri" pitchFamily="34" charset="0"/>
                <a:ea typeface="Calibri" pitchFamily="34" charset="-122"/>
                <a:cs typeface="Calibri" pitchFamily="34" charset="-120"/>
              </a:rPr>
              <a:t>Toolkit inicial</a:t>
            </a:r>
            <a:endParaRPr lang="en-US" sz="3200" dirty="0"/>
          </a:p>
        </p:txBody>
      </p:sp>
      <p:sp>
        <p:nvSpPr>
          <p:cNvPr id="3" name="Text 1">
            <a:extLst>
              <a:ext uri="{FF2B5EF4-FFF2-40B4-BE49-F238E27FC236}">
                <a16:creationId xmlns:a16="http://schemas.microsoft.com/office/drawing/2014/main" id="{9637AB22-AFF0-C14D-F451-2155D5DB3A42}"/>
              </a:ext>
            </a:extLst>
          </p:cNvPr>
          <p:cNvSpPr/>
          <p:nvPr/>
        </p:nvSpPr>
        <p:spPr>
          <a:xfrm>
            <a:off x="548640" y="731520"/>
            <a:ext cx="8046720" cy="320040"/>
          </a:xfrm>
          <a:prstGeom prst="rect">
            <a:avLst/>
          </a:prstGeom>
          <a:noFill/>
          <a:ln/>
        </p:spPr>
        <p:txBody>
          <a:bodyPr wrap="square" lIns="0" tIns="0" rIns="0" bIns="0" rtlCol="0" anchor="ctr"/>
          <a:lstStyle/>
          <a:p>
            <a:pPr marL="0" indent="0" algn="l">
              <a:buNone/>
            </a:pPr>
            <a:r>
              <a:rPr lang="es-ES" sz="1400" i="1" dirty="0">
                <a:solidFill>
                  <a:srgbClr val="3A3A4A"/>
                </a:solidFill>
                <a:latin typeface="Calibri" pitchFamily="34" charset="0"/>
                <a:ea typeface="Calibri" pitchFamily="34" charset="-122"/>
                <a:cs typeface="Calibri" pitchFamily="34" charset="-120"/>
              </a:rPr>
              <a:t>Se dispone de un toolkit inicial </a:t>
            </a:r>
            <a:endParaRPr lang="en-US" sz="1400" dirty="0"/>
          </a:p>
        </p:txBody>
      </p:sp>
      <p:pic>
        <p:nvPicPr>
          <p:cNvPr id="11" name="Image 1" descr="preencoded.png">
            <a:extLst>
              <a:ext uri="{FF2B5EF4-FFF2-40B4-BE49-F238E27FC236}">
                <a16:creationId xmlns:a16="http://schemas.microsoft.com/office/drawing/2014/main" id="{1B7657BC-BEFC-D684-1D8B-A21AC9F9217C}"/>
              </a:ext>
            </a:extLst>
          </p:cNvPr>
          <p:cNvPicPr>
            <a:picLocks noChangeAspect="1"/>
          </p:cNvPicPr>
          <p:nvPr/>
        </p:nvPicPr>
        <p:blipFill>
          <a:blip r:embed="rId4"/>
          <a:stretch>
            <a:fillRect/>
          </a:stretch>
        </p:blipFill>
        <p:spPr>
          <a:xfrm>
            <a:off x="4297680" y="1463040"/>
            <a:ext cx="502920" cy="502920"/>
          </a:xfrm>
          <a:prstGeom prst="rect">
            <a:avLst/>
          </a:prstGeom>
        </p:spPr>
      </p:pic>
      <p:sp>
        <p:nvSpPr>
          <p:cNvPr id="13" name="Text 9">
            <a:extLst>
              <a:ext uri="{FF2B5EF4-FFF2-40B4-BE49-F238E27FC236}">
                <a16:creationId xmlns:a16="http://schemas.microsoft.com/office/drawing/2014/main" id="{FE589964-BA5B-BD25-80A7-48FDB4AA92EB}"/>
              </a:ext>
            </a:extLst>
          </p:cNvPr>
          <p:cNvSpPr/>
          <p:nvPr/>
        </p:nvSpPr>
        <p:spPr>
          <a:xfrm>
            <a:off x="3566160" y="2286000"/>
            <a:ext cx="2011680" cy="228600"/>
          </a:xfrm>
          <a:prstGeom prst="rect">
            <a:avLst/>
          </a:prstGeom>
          <a:noFill/>
          <a:ln/>
        </p:spPr>
        <p:txBody>
          <a:bodyPr wrap="square" lIns="0" tIns="0" rIns="0" bIns="0" rtlCol="0" anchor="ctr"/>
          <a:lstStyle/>
          <a:p>
            <a:pPr marL="0" indent="0" algn="ctr">
              <a:buNone/>
            </a:pPr>
            <a:r>
              <a:rPr lang="en-US" sz="1000" dirty="0">
                <a:solidFill>
                  <a:srgbClr val="FFFFFF">
                    <a:alpha val="80000"/>
                  </a:srgbClr>
                </a:solidFill>
                <a:latin typeface="Calibri" pitchFamily="34" charset="0"/>
                <a:ea typeface="Calibri" pitchFamily="34" charset="-122"/>
                <a:cs typeface="Calibri" pitchFamily="34" charset="-120"/>
              </a:rPr>
              <a:t>IdP RedIRIS</a:t>
            </a:r>
            <a:endParaRPr lang="en-US" sz="1000" dirty="0"/>
          </a:p>
        </p:txBody>
      </p:sp>
      <p:sp>
        <p:nvSpPr>
          <p:cNvPr id="9" name="Text 1">
            <a:extLst>
              <a:ext uri="{FF2B5EF4-FFF2-40B4-BE49-F238E27FC236}">
                <a16:creationId xmlns:a16="http://schemas.microsoft.com/office/drawing/2014/main" id="{A5197847-E516-099A-1825-5E831511C1DA}"/>
              </a:ext>
            </a:extLst>
          </p:cNvPr>
          <p:cNvSpPr/>
          <p:nvPr/>
        </p:nvSpPr>
        <p:spPr>
          <a:xfrm>
            <a:off x="548640" y="3754700"/>
            <a:ext cx="8046720" cy="320040"/>
          </a:xfrm>
          <a:prstGeom prst="rect">
            <a:avLst/>
          </a:prstGeom>
          <a:noFill/>
          <a:ln/>
        </p:spPr>
        <p:txBody>
          <a:bodyPr wrap="square" lIns="0" tIns="0" rIns="0" bIns="0" rtlCol="0" anchor="ctr"/>
          <a:lstStyle/>
          <a:p>
            <a:pPr marL="0" indent="0" algn="l">
              <a:buNone/>
            </a:pPr>
            <a:r>
              <a:rPr lang="es-ES" sz="1400" i="1" dirty="0">
                <a:solidFill>
                  <a:srgbClr val="3A3A4A"/>
                </a:solidFill>
                <a:latin typeface="Calibri" pitchFamily="34" charset="0"/>
                <a:ea typeface="Calibri" pitchFamily="34" charset="-122"/>
                <a:cs typeface="Calibri" pitchFamily="34" charset="-120"/>
              </a:rPr>
              <a:t>Nota: Todas las soluciones que funcionan con EBSI pueden soportar BLUE</a:t>
            </a:r>
            <a:endParaRPr lang="en-US" sz="1400" dirty="0"/>
          </a:p>
        </p:txBody>
      </p:sp>
      <p:sp>
        <p:nvSpPr>
          <p:cNvPr id="18" name="Shape 2">
            <a:extLst>
              <a:ext uri="{FF2B5EF4-FFF2-40B4-BE49-F238E27FC236}">
                <a16:creationId xmlns:a16="http://schemas.microsoft.com/office/drawing/2014/main" id="{4E4AABA2-76EB-4F62-23CD-C4E6061AE8A7}"/>
              </a:ext>
            </a:extLst>
          </p:cNvPr>
          <p:cNvSpPr/>
          <p:nvPr/>
        </p:nvSpPr>
        <p:spPr>
          <a:xfrm>
            <a:off x="129072" y="2211379"/>
            <a:ext cx="685800" cy="673897"/>
          </a:xfrm>
          <a:prstGeom prst="ellipse">
            <a:avLst/>
          </a:prstGeom>
          <a:solidFill>
            <a:srgbClr val="1B3A5C"/>
          </a:solidFill>
          <a:ln/>
        </p:spPr>
        <p:txBody>
          <a:bodyPr/>
          <a:lstStyle/>
          <a:p>
            <a:endParaRPr lang="en-GB"/>
          </a:p>
        </p:txBody>
      </p:sp>
      <p:pic>
        <p:nvPicPr>
          <p:cNvPr id="22" name="Image 0" descr="preencoded.png">
            <a:extLst>
              <a:ext uri="{FF2B5EF4-FFF2-40B4-BE49-F238E27FC236}">
                <a16:creationId xmlns:a16="http://schemas.microsoft.com/office/drawing/2014/main" id="{5258B790-1078-41EF-22F9-2F2536A88B44}"/>
              </a:ext>
            </a:extLst>
          </p:cNvPr>
          <p:cNvPicPr>
            <a:picLocks noChangeAspect="1"/>
          </p:cNvPicPr>
          <p:nvPr/>
        </p:nvPicPr>
        <p:blipFill>
          <a:blip r:embed="rId5"/>
          <a:stretch>
            <a:fillRect/>
          </a:stretch>
        </p:blipFill>
        <p:spPr>
          <a:xfrm flipH="1">
            <a:off x="241038" y="2286000"/>
            <a:ext cx="464828" cy="464828"/>
          </a:xfrm>
          <a:prstGeom prst="rect">
            <a:avLst/>
          </a:prstGeom>
        </p:spPr>
      </p:pic>
      <p:pic>
        <p:nvPicPr>
          <p:cNvPr id="5" name="Picture 4">
            <a:extLst>
              <a:ext uri="{FF2B5EF4-FFF2-40B4-BE49-F238E27FC236}">
                <a16:creationId xmlns:a16="http://schemas.microsoft.com/office/drawing/2014/main" id="{78615577-02BA-9EEA-24ED-4C81157FAC13}"/>
              </a:ext>
            </a:extLst>
          </p:cNvPr>
          <p:cNvPicPr>
            <a:picLocks noChangeAspect="1"/>
          </p:cNvPicPr>
          <p:nvPr/>
        </p:nvPicPr>
        <p:blipFill>
          <a:blip r:embed="rId6"/>
          <a:stretch>
            <a:fillRect/>
          </a:stretch>
        </p:blipFill>
        <p:spPr>
          <a:xfrm>
            <a:off x="4853325" y="1331966"/>
            <a:ext cx="4290675" cy="2422734"/>
          </a:xfrm>
          <a:prstGeom prst="rect">
            <a:avLst/>
          </a:prstGeom>
        </p:spPr>
      </p:pic>
      <p:pic>
        <p:nvPicPr>
          <p:cNvPr id="6" name="Picture 5">
            <a:extLst>
              <a:ext uri="{FF2B5EF4-FFF2-40B4-BE49-F238E27FC236}">
                <a16:creationId xmlns:a16="http://schemas.microsoft.com/office/drawing/2014/main" id="{3FCD774B-6582-3388-2779-6E8244CE2132}"/>
              </a:ext>
            </a:extLst>
          </p:cNvPr>
          <p:cNvPicPr>
            <a:picLocks noChangeAspect="1"/>
          </p:cNvPicPr>
          <p:nvPr/>
        </p:nvPicPr>
        <p:blipFill>
          <a:blip r:embed="rId7"/>
          <a:stretch>
            <a:fillRect/>
          </a:stretch>
        </p:blipFill>
        <p:spPr>
          <a:xfrm>
            <a:off x="867597" y="1180343"/>
            <a:ext cx="3933003" cy="2672687"/>
          </a:xfrm>
          <a:prstGeom prst="rect">
            <a:avLst/>
          </a:prstGeom>
        </p:spPr>
      </p:pic>
    </p:spTree>
    <p:extLst>
      <p:ext uri="{BB962C8B-B14F-4D97-AF65-F5344CB8AC3E}">
        <p14:creationId xmlns:p14="http://schemas.microsoft.com/office/powerpoint/2010/main" val="3782971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483199D-4FD7-8054-A32A-E6793E6341DA}"/>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979B1E97-3C71-4A09-996A-2825335E262A}"/>
              </a:ext>
            </a:extLst>
          </p:cNvPr>
          <p:cNvSpPr/>
          <p:nvPr/>
        </p:nvSpPr>
        <p:spPr>
          <a:xfrm>
            <a:off x="548640" y="182880"/>
            <a:ext cx="8046720" cy="548640"/>
          </a:xfrm>
          <a:prstGeom prst="rect">
            <a:avLst/>
          </a:prstGeom>
          <a:noFill/>
          <a:ln/>
        </p:spPr>
        <p:txBody>
          <a:bodyPr wrap="square" lIns="0" tIns="0" rIns="0" bIns="0" rtlCol="0" anchor="ctr"/>
          <a:lstStyle/>
          <a:p>
            <a:pPr marL="0" indent="0" algn="l">
              <a:buNone/>
            </a:pPr>
            <a:r>
              <a:rPr lang="es-ES" sz="3200" b="1" dirty="0">
                <a:solidFill>
                  <a:srgbClr val="1B3A5C"/>
                </a:solidFill>
                <a:latin typeface="Calibri" pitchFamily="34" charset="0"/>
                <a:ea typeface="Calibri" pitchFamily="34" charset="-122"/>
                <a:cs typeface="Calibri" pitchFamily="34" charset="-120"/>
              </a:rPr>
              <a:t>Toolkit inicial</a:t>
            </a:r>
            <a:endParaRPr lang="en-US" sz="3200" dirty="0"/>
          </a:p>
        </p:txBody>
      </p:sp>
      <p:sp>
        <p:nvSpPr>
          <p:cNvPr id="3" name="Text 1">
            <a:extLst>
              <a:ext uri="{FF2B5EF4-FFF2-40B4-BE49-F238E27FC236}">
                <a16:creationId xmlns:a16="http://schemas.microsoft.com/office/drawing/2014/main" id="{46D51E76-1C78-5477-BD50-67CCE79F8E45}"/>
              </a:ext>
            </a:extLst>
          </p:cNvPr>
          <p:cNvSpPr/>
          <p:nvPr/>
        </p:nvSpPr>
        <p:spPr>
          <a:xfrm>
            <a:off x="548640" y="731520"/>
            <a:ext cx="8046720" cy="320040"/>
          </a:xfrm>
          <a:prstGeom prst="rect">
            <a:avLst/>
          </a:prstGeom>
          <a:noFill/>
          <a:ln/>
        </p:spPr>
        <p:txBody>
          <a:bodyPr wrap="square" lIns="0" tIns="0" rIns="0" bIns="0" rtlCol="0" anchor="ctr"/>
          <a:lstStyle/>
          <a:p>
            <a:pPr marL="0" indent="0" algn="l">
              <a:buNone/>
            </a:pPr>
            <a:r>
              <a:rPr lang="es-ES" sz="1400" i="1" dirty="0">
                <a:solidFill>
                  <a:srgbClr val="3A3A4A"/>
                </a:solidFill>
                <a:latin typeface="Calibri" pitchFamily="34" charset="0"/>
                <a:ea typeface="Calibri" pitchFamily="34" charset="-122"/>
                <a:cs typeface="Calibri" pitchFamily="34" charset="-120"/>
              </a:rPr>
              <a:t>Se dispone de un toolkit inicial </a:t>
            </a:r>
            <a:endParaRPr lang="en-US" sz="1400" dirty="0"/>
          </a:p>
        </p:txBody>
      </p:sp>
      <p:sp>
        <p:nvSpPr>
          <p:cNvPr id="9" name="Text 1">
            <a:extLst>
              <a:ext uri="{FF2B5EF4-FFF2-40B4-BE49-F238E27FC236}">
                <a16:creationId xmlns:a16="http://schemas.microsoft.com/office/drawing/2014/main" id="{2AF717A4-318A-DF42-5843-E0A62A8F0C6E}"/>
              </a:ext>
            </a:extLst>
          </p:cNvPr>
          <p:cNvSpPr/>
          <p:nvPr/>
        </p:nvSpPr>
        <p:spPr>
          <a:xfrm>
            <a:off x="548640" y="3754700"/>
            <a:ext cx="8046720" cy="320040"/>
          </a:xfrm>
          <a:prstGeom prst="rect">
            <a:avLst/>
          </a:prstGeom>
          <a:noFill/>
          <a:ln/>
        </p:spPr>
        <p:txBody>
          <a:bodyPr wrap="square" lIns="0" tIns="0" rIns="0" bIns="0" rtlCol="0" anchor="ctr"/>
          <a:lstStyle/>
          <a:p>
            <a:pPr marL="0" indent="0" algn="l">
              <a:buNone/>
            </a:pPr>
            <a:r>
              <a:rPr lang="es-ES" sz="1400" i="1" dirty="0">
                <a:solidFill>
                  <a:srgbClr val="3A3A4A"/>
                </a:solidFill>
                <a:latin typeface="Calibri" pitchFamily="34" charset="0"/>
                <a:ea typeface="Calibri" pitchFamily="34" charset="-122"/>
                <a:cs typeface="Calibri" pitchFamily="34" charset="-120"/>
              </a:rPr>
              <a:t>Nota: Todas las soluciones que funcionan con EBSI pueden soportar BLUE</a:t>
            </a:r>
            <a:endParaRPr lang="en-US" sz="1400" dirty="0"/>
          </a:p>
        </p:txBody>
      </p:sp>
      <p:sp>
        <p:nvSpPr>
          <p:cNvPr id="20" name="Shape 8">
            <a:extLst>
              <a:ext uri="{FF2B5EF4-FFF2-40B4-BE49-F238E27FC236}">
                <a16:creationId xmlns:a16="http://schemas.microsoft.com/office/drawing/2014/main" id="{4087DE12-A30E-166B-93AE-7D595F336D83}"/>
              </a:ext>
            </a:extLst>
          </p:cNvPr>
          <p:cNvSpPr/>
          <p:nvPr/>
        </p:nvSpPr>
        <p:spPr>
          <a:xfrm>
            <a:off x="1899645" y="1862823"/>
            <a:ext cx="685800" cy="685800"/>
          </a:xfrm>
          <a:prstGeom prst="ellipse">
            <a:avLst/>
          </a:prstGeom>
          <a:solidFill>
            <a:srgbClr val="4A6741"/>
          </a:solidFill>
          <a:ln/>
        </p:spPr>
        <p:txBody>
          <a:bodyPr/>
          <a:lstStyle/>
          <a:p>
            <a:endParaRPr lang="en-GB"/>
          </a:p>
        </p:txBody>
      </p:sp>
      <p:pic>
        <p:nvPicPr>
          <p:cNvPr id="24" name="Image 4" descr="preencoded.png">
            <a:extLst>
              <a:ext uri="{FF2B5EF4-FFF2-40B4-BE49-F238E27FC236}">
                <a16:creationId xmlns:a16="http://schemas.microsoft.com/office/drawing/2014/main" id="{24A76686-6165-CC91-C5E8-29FD4F96803B}"/>
              </a:ext>
            </a:extLst>
          </p:cNvPr>
          <p:cNvPicPr>
            <a:picLocks noChangeAspect="1"/>
          </p:cNvPicPr>
          <p:nvPr/>
        </p:nvPicPr>
        <p:blipFill>
          <a:blip r:embed="rId4"/>
          <a:stretch>
            <a:fillRect/>
          </a:stretch>
        </p:blipFill>
        <p:spPr>
          <a:xfrm>
            <a:off x="2036805" y="1988514"/>
            <a:ext cx="411480" cy="411480"/>
          </a:xfrm>
          <a:prstGeom prst="rect">
            <a:avLst/>
          </a:prstGeom>
        </p:spPr>
      </p:pic>
      <p:pic>
        <p:nvPicPr>
          <p:cNvPr id="8" name="Picture 7">
            <a:extLst>
              <a:ext uri="{FF2B5EF4-FFF2-40B4-BE49-F238E27FC236}">
                <a16:creationId xmlns:a16="http://schemas.microsoft.com/office/drawing/2014/main" id="{B62D3417-950C-A3AB-5946-1475E0C83287}"/>
              </a:ext>
            </a:extLst>
          </p:cNvPr>
          <p:cNvPicPr>
            <a:picLocks noChangeAspect="1"/>
          </p:cNvPicPr>
          <p:nvPr/>
        </p:nvPicPr>
        <p:blipFill>
          <a:blip r:embed="rId5"/>
          <a:stretch>
            <a:fillRect/>
          </a:stretch>
        </p:blipFill>
        <p:spPr>
          <a:xfrm>
            <a:off x="3371129" y="222329"/>
            <a:ext cx="3466277" cy="3532371"/>
          </a:xfrm>
          <a:prstGeom prst="rect">
            <a:avLst/>
          </a:prstGeom>
        </p:spPr>
      </p:pic>
    </p:spTree>
    <p:extLst>
      <p:ext uri="{BB962C8B-B14F-4D97-AF65-F5344CB8AC3E}">
        <p14:creationId xmlns:p14="http://schemas.microsoft.com/office/powerpoint/2010/main" val="1425921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731520" y="457200"/>
            <a:ext cx="7680960" cy="3383280"/>
          </a:xfrm>
          <a:prstGeom prst="roundRect">
            <a:avLst>
              <a:gd name="adj" fmla="val 4054"/>
            </a:avLst>
          </a:prstGeom>
          <a:solidFill>
            <a:srgbClr val="1B3A5C">
              <a:alpha val="95000"/>
            </a:srgbClr>
          </a:solidFill>
          <a:ln/>
          <a:effectLst>
            <a:outerShdw blurRad="76200" dist="25400" dir="2700000" algn="bl" rotWithShape="0">
              <a:srgbClr val="000000">
                <a:alpha val="10000"/>
              </a:srgbClr>
            </a:outerShdw>
          </a:effectLst>
        </p:spPr>
        <p:txBody>
          <a:bodyPr/>
          <a:lstStyle/>
          <a:p>
            <a:endParaRPr lang="en-GB"/>
          </a:p>
        </p:txBody>
      </p:sp>
      <p:sp>
        <p:nvSpPr>
          <p:cNvPr id="4" name="Text 2"/>
          <p:cNvSpPr/>
          <p:nvPr/>
        </p:nvSpPr>
        <p:spPr>
          <a:xfrm>
            <a:off x="731520" y="1097280"/>
            <a:ext cx="7680960" cy="1005840"/>
          </a:xfrm>
          <a:prstGeom prst="rect">
            <a:avLst/>
          </a:prstGeom>
          <a:noFill/>
          <a:ln/>
        </p:spPr>
        <p:txBody>
          <a:bodyPr wrap="square" lIns="0" tIns="0" rIns="0" bIns="0" rtlCol="0" anchor="ctr"/>
          <a:lstStyle/>
          <a:p>
            <a:pPr marL="0" indent="0" algn="ctr">
              <a:buNone/>
            </a:pPr>
            <a:r>
              <a:rPr lang="en-GB" sz="2800" b="1" dirty="0">
                <a:solidFill>
                  <a:srgbClr val="FFFFFF"/>
                </a:solidFill>
                <a:latin typeface="Calibri" pitchFamily="34" charset="0"/>
                <a:ea typeface="Calibri" pitchFamily="34" charset="-122"/>
                <a:cs typeface="Calibri" pitchFamily="34" charset="-120"/>
              </a:rPr>
              <a:t>GRACIAS</a:t>
            </a:r>
            <a:endParaRPr lang="en-US" sz="2800" dirty="0"/>
          </a:p>
        </p:txBody>
      </p:sp>
      <p:sp>
        <p:nvSpPr>
          <p:cNvPr id="5" name="Text 3"/>
          <p:cNvSpPr/>
          <p:nvPr/>
        </p:nvSpPr>
        <p:spPr>
          <a:xfrm>
            <a:off x="731520" y="2103120"/>
            <a:ext cx="7680960" cy="640080"/>
          </a:xfrm>
          <a:prstGeom prst="rect">
            <a:avLst/>
          </a:prstGeom>
          <a:noFill/>
          <a:ln/>
        </p:spPr>
        <p:txBody>
          <a:bodyPr wrap="square" lIns="0" tIns="0" rIns="0" bIns="0" rtlCol="0" anchor="ctr"/>
          <a:lstStyle/>
          <a:p>
            <a:pPr marL="0" indent="0" algn="ctr">
              <a:buNone/>
            </a:pPr>
            <a:endParaRPr lang="en-US" sz="1500" dirty="0"/>
          </a:p>
        </p:txBody>
      </p:sp>
      <p:sp>
        <p:nvSpPr>
          <p:cNvPr id="7" name="Text 5"/>
          <p:cNvSpPr/>
          <p:nvPr/>
        </p:nvSpPr>
        <p:spPr>
          <a:xfrm>
            <a:off x="731520" y="2096896"/>
            <a:ext cx="7680960" cy="457200"/>
          </a:xfrm>
          <a:prstGeom prst="rect">
            <a:avLst/>
          </a:prstGeom>
          <a:noFill/>
          <a:ln/>
        </p:spPr>
        <p:txBody>
          <a:bodyPr wrap="square" lIns="0" tIns="0" rIns="0" bIns="0" rtlCol="0" anchor="ctr"/>
          <a:lstStyle/>
          <a:p>
            <a:pPr marL="0" indent="0" algn="ctr">
              <a:buNone/>
            </a:pPr>
            <a:r>
              <a:rPr lang="en-GB" sz="1800" b="1" i="1" dirty="0" err="1">
                <a:solidFill>
                  <a:srgbClr val="FFFFFF"/>
                </a:solidFill>
                <a:latin typeface="Calibri" pitchFamily="34" charset="0"/>
                <a:ea typeface="Calibri" pitchFamily="34" charset="-122"/>
                <a:cs typeface="Calibri" pitchFamily="34" charset="-120"/>
              </a:rPr>
              <a:t>CRUE-DIGITALIZACIÓN</a:t>
            </a:r>
            <a:endParaRPr lang="en-US" sz="1800" dirty="0"/>
          </a:p>
        </p:txBody>
      </p:sp>
      <p:sp>
        <p:nvSpPr>
          <p:cNvPr id="8" name="Text 6"/>
          <p:cNvSpPr/>
          <p:nvPr/>
        </p:nvSpPr>
        <p:spPr>
          <a:xfrm>
            <a:off x="731520" y="3487169"/>
            <a:ext cx="7680960" cy="274320"/>
          </a:xfrm>
          <a:prstGeom prst="rect">
            <a:avLst/>
          </a:prstGeom>
          <a:noFill/>
          <a:ln>
            <a:solidFill>
              <a:schemeClr val="bg1"/>
            </a:solidFill>
          </a:ln>
        </p:spPr>
        <p:txBody>
          <a:bodyPr wrap="square" lIns="0" tIns="0" rIns="0" bIns="0" rtlCol="0" anchor="ctr"/>
          <a:lstStyle/>
          <a:p>
            <a:pPr marL="0" indent="0" algn="ctr">
              <a:buNone/>
            </a:pPr>
            <a:r>
              <a:rPr lang="en-US" sz="1200" b="1" dirty="0">
                <a:solidFill>
                  <a:schemeClr val="bg1">
                    <a:alpha val="70000"/>
                  </a:schemeClr>
                </a:solidFill>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https://wiki.rediris.es/spaces/BLUE/overview</a:t>
            </a:r>
            <a:endParaRPr lang="en-US" sz="1200" b="1" dirty="0">
              <a:solidFill>
                <a:schemeClr val="bg1">
                  <a:alpha val="70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48640" y="274320"/>
            <a:ext cx="8046720" cy="640080"/>
          </a:xfrm>
          <a:prstGeom prst="rect">
            <a:avLst/>
          </a:prstGeom>
          <a:noFill/>
          <a:ln/>
        </p:spPr>
        <p:txBody>
          <a:bodyPr wrap="square" lIns="0" tIns="0" rIns="0" bIns="0" rtlCol="0" anchor="ctr"/>
          <a:lstStyle/>
          <a:p>
            <a:pPr marL="0" indent="0" algn="l">
              <a:buNone/>
            </a:pPr>
            <a:r>
              <a:rPr lang="en-US" sz="3600" b="1" dirty="0">
                <a:solidFill>
                  <a:srgbClr val="1B3A5C"/>
                </a:solidFill>
                <a:latin typeface="Calibri" pitchFamily="34" charset="0"/>
                <a:ea typeface="Calibri" pitchFamily="34" charset="-122"/>
                <a:cs typeface="Calibri" pitchFamily="34" charset="-120"/>
              </a:rPr>
              <a:t>La confianza no escala</a:t>
            </a:r>
            <a:endParaRPr lang="en-US" sz="3600" dirty="0"/>
          </a:p>
        </p:txBody>
      </p:sp>
      <p:sp>
        <p:nvSpPr>
          <p:cNvPr id="3" name="Text 1"/>
          <p:cNvSpPr/>
          <p:nvPr/>
        </p:nvSpPr>
        <p:spPr>
          <a:xfrm>
            <a:off x="548640" y="960120"/>
            <a:ext cx="8046720" cy="411480"/>
          </a:xfrm>
          <a:prstGeom prst="rect">
            <a:avLst/>
          </a:prstGeom>
          <a:noFill/>
          <a:ln/>
        </p:spPr>
        <p:txBody>
          <a:bodyPr wrap="square" lIns="0" tIns="0" rIns="0" bIns="0" rtlCol="0" anchor="ctr"/>
          <a:lstStyle/>
          <a:p>
            <a:pPr marL="0" indent="0" algn="l">
              <a:buNone/>
            </a:pPr>
            <a:r>
              <a:rPr lang="en-US" sz="1500" i="1" dirty="0">
                <a:solidFill>
                  <a:srgbClr val="3A3A4A"/>
                </a:solidFill>
                <a:latin typeface="Calibri" pitchFamily="34" charset="0"/>
                <a:ea typeface="Calibri" pitchFamily="34" charset="-122"/>
                <a:cs typeface="Calibri" pitchFamily="34" charset="-120"/>
              </a:rPr>
              <a:t>Cada proceso universitario reconstruye la confianza desde cero.</a:t>
            </a:r>
            <a:endParaRPr lang="en-US" sz="1500" dirty="0"/>
          </a:p>
        </p:txBody>
      </p:sp>
      <p:sp>
        <p:nvSpPr>
          <p:cNvPr id="4" name="Shape 2"/>
          <p:cNvSpPr/>
          <p:nvPr/>
        </p:nvSpPr>
        <p:spPr>
          <a:xfrm>
            <a:off x="548640" y="1554480"/>
            <a:ext cx="3840480" cy="1051560"/>
          </a:xfrm>
          <a:prstGeom prst="roundRect">
            <a:avLst>
              <a:gd name="adj" fmla="val 8696"/>
            </a:avLst>
          </a:prstGeom>
          <a:solidFill>
            <a:srgbClr val="F0F4F8"/>
          </a:solidFill>
          <a:ln/>
          <a:effectLst>
            <a:outerShdw blurRad="76200" dist="25400" dir="2700000" algn="bl" rotWithShape="0">
              <a:srgbClr val="000000">
                <a:alpha val="10000"/>
              </a:srgbClr>
            </a:outerShdw>
          </a:effectLst>
        </p:spPr>
        <p:txBody>
          <a:bodyPr/>
          <a:lstStyle/>
          <a:p>
            <a:endParaRPr lang="en-GB"/>
          </a:p>
        </p:txBody>
      </p:sp>
      <p:pic>
        <p:nvPicPr>
          <p:cNvPr id="5" name="Image 0" descr="preencoded.png"/>
          <p:cNvPicPr>
            <a:picLocks noChangeAspect="1"/>
          </p:cNvPicPr>
          <p:nvPr/>
        </p:nvPicPr>
        <p:blipFill>
          <a:blip r:embed="rId4"/>
          <a:stretch>
            <a:fillRect/>
          </a:stretch>
        </p:blipFill>
        <p:spPr>
          <a:xfrm>
            <a:off x="731520" y="1783080"/>
            <a:ext cx="365760" cy="365760"/>
          </a:xfrm>
          <a:prstGeom prst="rect">
            <a:avLst/>
          </a:prstGeom>
        </p:spPr>
      </p:pic>
      <p:sp>
        <p:nvSpPr>
          <p:cNvPr id="6" name="Text 3"/>
          <p:cNvSpPr/>
          <p:nvPr/>
        </p:nvSpPr>
        <p:spPr>
          <a:xfrm>
            <a:off x="1234440" y="1645920"/>
            <a:ext cx="2926080" cy="320040"/>
          </a:xfrm>
          <a:prstGeom prst="rect">
            <a:avLst/>
          </a:prstGeom>
          <a:noFill/>
          <a:ln/>
        </p:spPr>
        <p:txBody>
          <a:bodyPr wrap="square" lIns="0" tIns="0" rIns="0" bIns="0" rtlCol="0" anchor="ctr"/>
          <a:lstStyle/>
          <a:p>
            <a:pPr marL="0" indent="0" algn="l">
              <a:buNone/>
            </a:pPr>
            <a:r>
              <a:rPr lang="en-US" sz="1400" b="1" dirty="0">
                <a:solidFill>
                  <a:srgbClr val="1B3A5C"/>
                </a:solidFill>
                <a:latin typeface="Calibri" pitchFamily="34" charset="0"/>
                <a:ea typeface="Calibri" pitchFamily="34" charset="-122"/>
                <a:cs typeface="Calibri" pitchFamily="34" charset="-120"/>
              </a:rPr>
              <a:t>PDFs y apostillas</a:t>
            </a:r>
            <a:endParaRPr lang="en-US" sz="1400" dirty="0"/>
          </a:p>
        </p:txBody>
      </p:sp>
      <p:sp>
        <p:nvSpPr>
          <p:cNvPr id="7" name="Text 4"/>
          <p:cNvSpPr/>
          <p:nvPr/>
        </p:nvSpPr>
        <p:spPr>
          <a:xfrm>
            <a:off x="1234440" y="1965960"/>
            <a:ext cx="2926080" cy="548640"/>
          </a:xfrm>
          <a:prstGeom prst="rect">
            <a:avLst/>
          </a:prstGeom>
          <a:noFill/>
          <a:ln/>
        </p:spPr>
        <p:txBody>
          <a:bodyPr wrap="square" lIns="0" tIns="0" rIns="0" bIns="0" rtlCol="0" anchor="t"/>
          <a:lstStyle/>
          <a:p>
            <a:pPr marL="0" indent="0" algn="l">
              <a:buNone/>
            </a:pPr>
            <a:r>
              <a:rPr lang="en-US" sz="1100" dirty="0">
                <a:solidFill>
                  <a:srgbClr val="3A3A4A"/>
                </a:solidFill>
                <a:latin typeface="Calibri" pitchFamily="34" charset="0"/>
                <a:ea typeface="Calibri" pitchFamily="34" charset="-122"/>
                <a:cs typeface="Calibri" pitchFamily="34" charset="-120"/>
              </a:rPr>
              <a:t>Documentos en papel, traducciones juradas, sellos y validaciones manuales.</a:t>
            </a:r>
            <a:endParaRPr lang="en-US" sz="1100" dirty="0"/>
          </a:p>
        </p:txBody>
      </p:sp>
      <p:sp>
        <p:nvSpPr>
          <p:cNvPr id="8" name="Shape 5"/>
          <p:cNvSpPr/>
          <p:nvPr/>
        </p:nvSpPr>
        <p:spPr>
          <a:xfrm>
            <a:off x="4663440" y="1554480"/>
            <a:ext cx="3840480" cy="1051560"/>
          </a:xfrm>
          <a:prstGeom prst="roundRect">
            <a:avLst>
              <a:gd name="adj" fmla="val 8696"/>
            </a:avLst>
          </a:prstGeom>
          <a:solidFill>
            <a:srgbClr val="F0F4F8"/>
          </a:solidFill>
          <a:ln/>
          <a:effectLst>
            <a:outerShdw blurRad="76200" dist="25400" dir="2700000" algn="bl" rotWithShape="0">
              <a:srgbClr val="000000">
                <a:alpha val="10000"/>
              </a:srgbClr>
            </a:outerShdw>
          </a:effectLst>
        </p:spPr>
        <p:txBody>
          <a:bodyPr/>
          <a:lstStyle/>
          <a:p>
            <a:endParaRPr lang="en-GB"/>
          </a:p>
        </p:txBody>
      </p:sp>
      <p:pic>
        <p:nvPicPr>
          <p:cNvPr id="9" name="Image 1" descr="preencoded.png"/>
          <p:cNvPicPr>
            <a:picLocks noChangeAspect="1"/>
          </p:cNvPicPr>
          <p:nvPr/>
        </p:nvPicPr>
        <p:blipFill>
          <a:blip r:embed="rId5"/>
          <a:stretch>
            <a:fillRect/>
          </a:stretch>
        </p:blipFill>
        <p:spPr>
          <a:xfrm>
            <a:off x="4846320" y="1783080"/>
            <a:ext cx="365760" cy="365760"/>
          </a:xfrm>
          <a:prstGeom prst="rect">
            <a:avLst/>
          </a:prstGeom>
        </p:spPr>
      </p:pic>
      <p:sp>
        <p:nvSpPr>
          <p:cNvPr id="10" name="Text 6"/>
          <p:cNvSpPr/>
          <p:nvPr/>
        </p:nvSpPr>
        <p:spPr>
          <a:xfrm>
            <a:off x="5349240" y="1645920"/>
            <a:ext cx="2926080" cy="320040"/>
          </a:xfrm>
          <a:prstGeom prst="rect">
            <a:avLst/>
          </a:prstGeom>
          <a:noFill/>
          <a:ln/>
        </p:spPr>
        <p:txBody>
          <a:bodyPr wrap="square" lIns="0" tIns="0" rIns="0" bIns="0" rtlCol="0" anchor="ctr"/>
          <a:lstStyle/>
          <a:p>
            <a:pPr marL="0" indent="0" algn="l">
              <a:buNone/>
            </a:pPr>
            <a:r>
              <a:rPr lang="en-US" sz="1400" b="1" dirty="0">
                <a:solidFill>
                  <a:srgbClr val="1B3A5C"/>
                </a:solidFill>
                <a:latin typeface="Calibri" pitchFamily="34" charset="0"/>
                <a:ea typeface="Calibri" pitchFamily="34" charset="-122"/>
                <a:cs typeface="Calibri" pitchFamily="34" charset="-120"/>
              </a:rPr>
              <a:t>Verificación bilateral</a:t>
            </a:r>
            <a:endParaRPr lang="en-US" sz="1400" dirty="0"/>
          </a:p>
        </p:txBody>
      </p:sp>
      <p:sp>
        <p:nvSpPr>
          <p:cNvPr id="11" name="Text 7"/>
          <p:cNvSpPr/>
          <p:nvPr/>
        </p:nvSpPr>
        <p:spPr>
          <a:xfrm>
            <a:off x="5349240" y="1965960"/>
            <a:ext cx="2926080" cy="548640"/>
          </a:xfrm>
          <a:prstGeom prst="rect">
            <a:avLst/>
          </a:prstGeom>
          <a:noFill/>
          <a:ln/>
        </p:spPr>
        <p:txBody>
          <a:bodyPr wrap="square" lIns="0" tIns="0" rIns="0" bIns="0" rtlCol="0" anchor="t"/>
          <a:lstStyle/>
          <a:p>
            <a:pPr marL="0" indent="0" algn="l">
              <a:buNone/>
            </a:pPr>
            <a:r>
              <a:rPr lang="en-US" sz="1100" dirty="0">
                <a:solidFill>
                  <a:srgbClr val="3A3A4A"/>
                </a:solidFill>
                <a:latin typeface="Calibri" pitchFamily="34" charset="0"/>
                <a:ea typeface="Calibri" pitchFamily="34" charset="-122"/>
                <a:cs typeface="Calibri" pitchFamily="34" charset="-120"/>
              </a:rPr>
              <a:t>Cada institución contacta al emisor para confirmar autenticidad. Semanas de espera.</a:t>
            </a:r>
            <a:endParaRPr lang="en-US" sz="1100" dirty="0"/>
          </a:p>
        </p:txBody>
      </p:sp>
      <p:sp>
        <p:nvSpPr>
          <p:cNvPr id="12" name="Shape 8"/>
          <p:cNvSpPr/>
          <p:nvPr/>
        </p:nvSpPr>
        <p:spPr>
          <a:xfrm>
            <a:off x="548640" y="2788920"/>
            <a:ext cx="3840480" cy="1051560"/>
          </a:xfrm>
          <a:prstGeom prst="roundRect">
            <a:avLst>
              <a:gd name="adj" fmla="val 8696"/>
            </a:avLst>
          </a:prstGeom>
          <a:solidFill>
            <a:srgbClr val="F0F4F8"/>
          </a:solidFill>
          <a:ln/>
          <a:effectLst>
            <a:outerShdw blurRad="76200" dist="25400" dir="2700000" algn="bl" rotWithShape="0">
              <a:srgbClr val="000000">
                <a:alpha val="10000"/>
              </a:srgbClr>
            </a:outerShdw>
          </a:effectLst>
        </p:spPr>
        <p:txBody>
          <a:bodyPr/>
          <a:lstStyle/>
          <a:p>
            <a:endParaRPr lang="en-GB"/>
          </a:p>
        </p:txBody>
      </p:sp>
      <p:pic>
        <p:nvPicPr>
          <p:cNvPr id="13" name="Image 2" descr="preencoded.png"/>
          <p:cNvPicPr>
            <a:picLocks noChangeAspect="1"/>
          </p:cNvPicPr>
          <p:nvPr/>
        </p:nvPicPr>
        <p:blipFill>
          <a:blip r:embed="rId6"/>
          <a:stretch>
            <a:fillRect/>
          </a:stretch>
        </p:blipFill>
        <p:spPr>
          <a:xfrm>
            <a:off x="731520" y="3017520"/>
            <a:ext cx="365760" cy="365760"/>
          </a:xfrm>
          <a:prstGeom prst="rect">
            <a:avLst/>
          </a:prstGeom>
        </p:spPr>
      </p:pic>
      <p:sp>
        <p:nvSpPr>
          <p:cNvPr id="14" name="Text 9"/>
          <p:cNvSpPr/>
          <p:nvPr/>
        </p:nvSpPr>
        <p:spPr>
          <a:xfrm>
            <a:off x="1234440" y="2880360"/>
            <a:ext cx="2926080" cy="320040"/>
          </a:xfrm>
          <a:prstGeom prst="rect">
            <a:avLst/>
          </a:prstGeom>
          <a:noFill/>
          <a:ln/>
        </p:spPr>
        <p:txBody>
          <a:bodyPr wrap="square" lIns="0" tIns="0" rIns="0" bIns="0" rtlCol="0" anchor="ctr"/>
          <a:lstStyle/>
          <a:p>
            <a:pPr marL="0" indent="0" algn="l">
              <a:buNone/>
            </a:pPr>
            <a:r>
              <a:rPr lang="en-US" sz="1400" b="1" dirty="0">
                <a:solidFill>
                  <a:srgbClr val="1B3A5C"/>
                </a:solidFill>
                <a:latin typeface="Calibri" pitchFamily="34" charset="0"/>
                <a:ea typeface="Calibri" pitchFamily="34" charset="-122"/>
                <a:cs typeface="Calibri" pitchFamily="34" charset="-120"/>
              </a:rPr>
              <a:t>Reconstrucción constante</a:t>
            </a:r>
            <a:endParaRPr lang="en-US" sz="1400" dirty="0"/>
          </a:p>
        </p:txBody>
      </p:sp>
      <p:sp>
        <p:nvSpPr>
          <p:cNvPr id="15" name="Text 10"/>
          <p:cNvSpPr/>
          <p:nvPr/>
        </p:nvSpPr>
        <p:spPr>
          <a:xfrm>
            <a:off x="1234440" y="3200400"/>
            <a:ext cx="2926080" cy="548640"/>
          </a:xfrm>
          <a:prstGeom prst="rect">
            <a:avLst/>
          </a:prstGeom>
          <a:noFill/>
          <a:ln/>
        </p:spPr>
        <p:txBody>
          <a:bodyPr wrap="square" lIns="0" tIns="0" rIns="0" bIns="0" rtlCol="0" anchor="t"/>
          <a:lstStyle/>
          <a:p>
            <a:pPr marL="0" indent="0" algn="l">
              <a:buNone/>
            </a:pPr>
            <a:r>
              <a:rPr lang="en-US" sz="1100" dirty="0">
                <a:solidFill>
                  <a:srgbClr val="3A3A4A"/>
                </a:solidFill>
                <a:latin typeface="Calibri" pitchFamily="34" charset="0"/>
                <a:ea typeface="Calibri" pitchFamily="34" charset="-122"/>
                <a:cs typeface="Calibri" pitchFamily="34" charset="-120"/>
              </a:rPr>
              <a:t>Admisión, movilidad, reconocimiento de créditos: cada vez se empieza de nuevo.</a:t>
            </a:r>
            <a:endParaRPr lang="en-US" sz="1100" dirty="0"/>
          </a:p>
        </p:txBody>
      </p:sp>
      <p:sp>
        <p:nvSpPr>
          <p:cNvPr id="16" name="Shape 11"/>
          <p:cNvSpPr/>
          <p:nvPr/>
        </p:nvSpPr>
        <p:spPr>
          <a:xfrm>
            <a:off x="4663440" y="2788920"/>
            <a:ext cx="3840480" cy="1051560"/>
          </a:xfrm>
          <a:prstGeom prst="roundRect">
            <a:avLst>
              <a:gd name="adj" fmla="val 8696"/>
            </a:avLst>
          </a:prstGeom>
          <a:solidFill>
            <a:srgbClr val="F0F4F8"/>
          </a:solidFill>
          <a:ln/>
          <a:effectLst>
            <a:outerShdw blurRad="76200" dist="25400" dir="2700000" algn="bl" rotWithShape="0">
              <a:srgbClr val="000000">
                <a:alpha val="10000"/>
              </a:srgbClr>
            </a:outerShdw>
          </a:effectLst>
        </p:spPr>
        <p:txBody>
          <a:bodyPr/>
          <a:lstStyle/>
          <a:p>
            <a:endParaRPr lang="en-GB"/>
          </a:p>
        </p:txBody>
      </p:sp>
      <p:pic>
        <p:nvPicPr>
          <p:cNvPr id="17" name="Image 3" descr="preencoded.png"/>
          <p:cNvPicPr>
            <a:picLocks noChangeAspect="1"/>
          </p:cNvPicPr>
          <p:nvPr/>
        </p:nvPicPr>
        <p:blipFill>
          <a:blip r:embed="rId7"/>
          <a:stretch>
            <a:fillRect/>
          </a:stretch>
        </p:blipFill>
        <p:spPr>
          <a:xfrm>
            <a:off x="4846320" y="3017520"/>
            <a:ext cx="365760" cy="365760"/>
          </a:xfrm>
          <a:prstGeom prst="rect">
            <a:avLst/>
          </a:prstGeom>
        </p:spPr>
      </p:pic>
      <p:sp>
        <p:nvSpPr>
          <p:cNvPr id="18" name="Text 12"/>
          <p:cNvSpPr/>
          <p:nvPr/>
        </p:nvSpPr>
        <p:spPr>
          <a:xfrm>
            <a:off x="5349240" y="2880360"/>
            <a:ext cx="2926080" cy="320040"/>
          </a:xfrm>
          <a:prstGeom prst="rect">
            <a:avLst/>
          </a:prstGeom>
          <a:noFill/>
          <a:ln/>
        </p:spPr>
        <p:txBody>
          <a:bodyPr wrap="square" lIns="0" tIns="0" rIns="0" bIns="0" rtlCol="0" anchor="ctr"/>
          <a:lstStyle/>
          <a:p>
            <a:pPr marL="0" indent="0" algn="l">
              <a:buNone/>
            </a:pPr>
            <a:r>
              <a:rPr lang="en-US" sz="1400" b="1" dirty="0">
                <a:solidFill>
                  <a:srgbClr val="1B3A5C"/>
                </a:solidFill>
                <a:latin typeface="Calibri" pitchFamily="34" charset="0"/>
                <a:ea typeface="Calibri" pitchFamily="34" charset="-122"/>
                <a:cs typeface="Calibri" pitchFamily="34" charset="-120"/>
              </a:rPr>
              <a:t>No es un problema de formato</a:t>
            </a:r>
            <a:endParaRPr lang="en-US" sz="1400" dirty="0"/>
          </a:p>
        </p:txBody>
      </p:sp>
      <p:sp>
        <p:nvSpPr>
          <p:cNvPr id="19" name="Text 13"/>
          <p:cNvSpPr/>
          <p:nvPr/>
        </p:nvSpPr>
        <p:spPr>
          <a:xfrm>
            <a:off x="5349240" y="3200400"/>
            <a:ext cx="2926080" cy="548640"/>
          </a:xfrm>
          <a:prstGeom prst="rect">
            <a:avLst/>
          </a:prstGeom>
          <a:noFill/>
          <a:ln/>
        </p:spPr>
        <p:txBody>
          <a:bodyPr wrap="square" lIns="0" tIns="0" rIns="0" bIns="0" rtlCol="0" anchor="t"/>
          <a:lstStyle/>
          <a:p>
            <a:pPr marL="0" indent="0" algn="l">
              <a:buNone/>
            </a:pPr>
            <a:r>
              <a:rPr lang="en-US" sz="1100" dirty="0">
                <a:solidFill>
                  <a:srgbClr val="3A3A4A"/>
                </a:solidFill>
                <a:latin typeface="Calibri" pitchFamily="34" charset="0"/>
                <a:ea typeface="Calibri" pitchFamily="34" charset="-122"/>
                <a:cs typeface="Calibri" pitchFamily="34" charset="-120"/>
              </a:rPr>
              <a:t>Digitalizar un PDF sigue siendo un PDF. El problema es la arquitectura de confianza.</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48640" y="274320"/>
            <a:ext cx="8046720" cy="640080"/>
          </a:xfrm>
          <a:prstGeom prst="rect">
            <a:avLst/>
          </a:prstGeom>
          <a:noFill/>
          <a:ln/>
        </p:spPr>
        <p:txBody>
          <a:bodyPr wrap="square" lIns="0" tIns="0" rIns="0" bIns="0" rtlCol="0" anchor="ctr"/>
          <a:lstStyle/>
          <a:p>
            <a:pPr marL="0" indent="0" algn="l">
              <a:buNone/>
            </a:pPr>
            <a:r>
              <a:rPr lang="en-US" sz="3600" b="1" dirty="0">
                <a:solidFill>
                  <a:srgbClr val="1B3A5C"/>
                </a:solidFill>
                <a:latin typeface="Calibri" pitchFamily="34" charset="0"/>
                <a:ea typeface="Calibri" pitchFamily="34" charset="-122"/>
                <a:cs typeface="Calibri" pitchFamily="34" charset="-120"/>
              </a:rPr>
              <a:t>Credenciales </a:t>
            </a:r>
            <a:r>
              <a:rPr lang="en-US" sz="3600" b="1" dirty="0" err="1">
                <a:solidFill>
                  <a:srgbClr val="1B3A5C"/>
                </a:solidFill>
                <a:latin typeface="Calibri" pitchFamily="34" charset="0"/>
                <a:ea typeface="Calibri" pitchFamily="34" charset="-122"/>
                <a:cs typeface="Calibri" pitchFamily="34" charset="-120"/>
              </a:rPr>
              <a:t>verificables</a:t>
            </a:r>
            <a:r>
              <a:rPr lang="es-ES" sz="3600" b="1" dirty="0">
                <a:solidFill>
                  <a:srgbClr val="1B3A5C"/>
                </a:solidFill>
                <a:latin typeface="Calibri" pitchFamily="34" charset="0"/>
                <a:ea typeface="Calibri" pitchFamily="34" charset="-122"/>
                <a:cs typeface="Calibri" pitchFamily="34" charset="-120"/>
              </a:rPr>
              <a:t> </a:t>
            </a:r>
            <a:r>
              <a:rPr lang="en-GB" sz="3600" b="1" dirty="0">
                <a:solidFill>
                  <a:srgbClr val="1B3A5C"/>
                </a:solidFill>
                <a:latin typeface="Calibri" pitchFamily="34" charset="0"/>
                <a:ea typeface="Calibri" pitchFamily="34" charset="-122"/>
                <a:cs typeface="Calibri" pitchFamily="34" charset="-120"/>
              </a:rPr>
              <a:t>(VCs)</a:t>
            </a:r>
            <a:endParaRPr lang="en-US" sz="3600" dirty="0"/>
          </a:p>
        </p:txBody>
      </p:sp>
      <p:sp>
        <p:nvSpPr>
          <p:cNvPr id="3" name="Text 1"/>
          <p:cNvSpPr/>
          <p:nvPr/>
        </p:nvSpPr>
        <p:spPr>
          <a:xfrm>
            <a:off x="548640" y="914400"/>
            <a:ext cx="8046720" cy="365760"/>
          </a:xfrm>
          <a:prstGeom prst="rect">
            <a:avLst/>
          </a:prstGeom>
          <a:noFill/>
          <a:ln/>
        </p:spPr>
        <p:txBody>
          <a:bodyPr wrap="square" lIns="0" tIns="0" rIns="0" bIns="0" rtlCol="0" anchor="ctr"/>
          <a:lstStyle/>
          <a:p>
            <a:pPr marL="0" indent="0" algn="l">
              <a:buNone/>
            </a:pPr>
            <a:r>
              <a:rPr lang="en-US" sz="1500" i="1" dirty="0">
                <a:solidFill>
                  <a:srgbClr val="3A3A4A"/>
                </a:solidFill>
                <a:latin typeface="Calibri" pitchFamily="34" charset="0"/>
                <a:ea typeface="Calibri" pitchFamily="34" charset="-122"/>
                <a:cs typeface="Calibri" pitchFamily="34" charset="-120"/>
              </a:rPr>
              <a:t>La confianza viaja con el dato.</a:t>
            </a:r>
            <a:endParaRPr lang="en-US" sz="1500" dirty="0"/>
          </a:p>
        </p:txBody>
      </p:sp>
      <p:sp>
        <p:nvSpPr>
          <p:cNvPr id="4" name="Shape 2"/>
          <p:cNvSpPr/>
          <p:nvPr/>
        </p:nvSpPr>
        <p:spPr>
          <a:xfrm>
            <a:off x="1234440" y="1417320"/>
            <a:ext cx="685800" cy="685800"/>
          </a:xfrm>
          <a:prstGeom prst="ellipse">
            <a:avLst/>
          </a:prstGeom>
          <a:solidFill>
            <a:srgbClr val="1B3A5C"/>
          </a:solidFill>
          <a:ln/>
        </p:spPr>
        <p:txBody>
          <a:bodyPr/>
          <a:lstStyle/>
          <a:p>
            <a:endParaRPr lang="en-GB"/>
          </a:p>
        </p:txBody>
      </p:sp>
      <p:pic>
        <p:nvPicPr>
          <p:cNvPr id="5" name="Image 0" descr="preencoded.png"/>
          <p:cNvPicPr>
            <a:picLocks noChangeAspect="1"/>
          </p:cNvPicPr>
          <p:nvPr/>
        </p:nvPicPr>
        <p:blipFill>
          <a:blip r:embed="rId4"/>
          <a:stretch>
            <a:fillRect/>
          </a:stretch>
        </p:blipFill>
        <p:spPr>
          <a:xfrm>
            <a:off x="1371600" y="1554480"/>
            <a:ext cx="411480" cy="411480"/>
          </a:xfrm>
          <a:prstGeom prst="rect">
            <a:avLst/>
          </a:prstGeom>
        </p:spPr>
      </p:pic>
      <p:sp>
        <p:nvSpPr>
          <p:cNvPr id="6" name="Text 3"/>
          <p:cNvSpPr/>
          <p:nvPr/>
        </p:nvSpPr>
        <p:spPr>
          <a:xfrm>
            <a:off x="548640" y="2194560"/>
            <a:ext cx="2057400" cy="320040"/>
          </a:xfrm>
          <a:prstGeom prst="rect">
            <a:avLst/>
          </a:prstGeom>
          <a:noFill/>
          <a:ln/>
        </p:spPr>
        <p:txBody>
          <a:bodyPr wrap="square" lIns="0" tIns="0" rIns="0" bIns="0" rtlCol="0" anchor="ctr"/>
          <a:lstStyle/>
          <a:p>
            <a:pPr marL="0" indent="0" algn="ctr">
              <a:buNone/>
            </a:pPr>
            <a:r>
              <a:rPr lang="en-US" sz="1600" b="1" dirty="0">
                <a:solidFill>
                  <a:srgbClr val="1A1A2E"/>
                </a:solidFill>
                <a:latin typeface="Calibri" pitchFamily="34" charset="0"/>
                <a:ea typeface="Calibri" pitchFamily="34" charset="-122"/>
                <a:cs typeface="Calibri" pitchFamily="34" charset="-120"/>
              </a:rPr>
              <a:t>Emisor</a:t>
            </a:r>
            <a:endParaRPr lang="en-US" sz="1600" dirty="0"/>
          </a:p>
        </p:txBody>
      </p:sp>
      <p:sp>
        <p:nvSpPr>
          <p:cNvPr id="7" name="Text 4"/>
          <p:cNvSpPr/>
          <p:nvPr/>
        </p:nvSpPr>
        <p:spPr>
          <a:xfrm>
            <a:off x="548640" y="2514600"/>
            <a:ext cx="2057400" cy="502920"/>
          </a:xfrm>
          <a:prstGeom prst="rect">
            <a:avLst/>
          </a:prstGeom>
          <a:noFill/>
          <a:ln/>
        </p:spPr>
        <p:txBody>
          <a:bodyPr wrap="square" lIns="0" tIns="0" rIns="0" bIns="0" rtlCol="0" anchor="t"/>
          <a:lstStyle/>
          <a:p>
            <a:pPr marL="0" indent="0" algn="ctr">
              <a:buNone/>
            </a:pPr>
            <a:r>
              <a:rPr lang="en-US" sz="1100" dirty="0">
                <a:solidFill>
                  <a:srgbClr val="3A3A4A"/>
                </a:solidFill>
                <a:latin typeface="Calibri" pitchFamily="34" charset="0"/>
                <a:ea typeface="Calibri" pitchFamily="34" charset="-122"/>
                <a:cs typeface="Calibri" pitchFamily="34" charset="-120"/>
              </a:rPr>
              <a:t>La universidad</a:t>
            </a:r>
            <a:r>
              <a:rPr lang="es-ES" sz="1100" dirty="0">
                <a:solidFill>
                  <a:srgbClr val="3A3A4A"/>
                </a:solidFill>
                <a:latin typeface="Calibri" pitchFamily="34" charset="0"/>
                <a:ea typeface="Calibri" pitchFamily="34" charset="-122"/>
                <a:cs typeface="Calibri" pitchFamily="34" charset="-120"/>
              </a:rPr>
              <a:t> CRUE/entidad afiliada a RedIRIS</a:t>
            </a:r>
            <a:r>
              <a:rPr lang="en-US" sz="1100" dirty="0">
                <a:solidFill>
                  <a:srgbClr val="3A3A4A"/>
                </a:solidFill>
                <a:latin typeface="Calibri" pitchFamily="34" charset="0"/>
                <a:ea typeface="Calibri" pitchFamily="34" charset="-122"/>
                <a:cs typeface="Calibri" pitchFamily="34" charset="-120"/>
              </a:rPr>
              <a:t> firma</a:t>
            </a:r>
            <a:endParaRPr lang="en-US" sz="1100" dirty="0"/>
          </a:p>
          <a:p>
            <a:pPr marL="0" indent="0" algn="ctr">
              <a:buNone/>
            </a:pPr>
            <a:r>
              <a:rPr lang="en-US" sz="1100" dirty="0">
                <a:solidFill>
                  <a:srgbClr val="3A3A4A"/>
                </a:solidFill>
                <a:latin typeface="Calibri" pitchFamily="34" charset="0"/>
                <a:ea typeface="Calibri" pitchFamily="34" charset="-122"/>
                <a:cs typeface="Calibri" pitchFamily="34" charset="-120"/>
              </a:rPr>
              <a:t>criptográficamente</a:t>
            </a:r>
            <a:endParaRPr lang="en-US" sz="1100" dirty="0"/>
          </a:p>
        </p:txBody>
      </p:sp>
      <p:pic>
        <p:nvPicPr>
          <p:cNvPr id="8" name="Image 1" descr="preencoded.png"/>
          <p:cNvPicPr>
            <a:picLocks noChangeAspect="1"/>
          </p:cNvPicPr>
          <p:nvPr/>
        </p:nvPicPr>
        <p:blipFill>
          <a:blip r:embed="rId5"/>
          <a:stretch>
            <a:fillRect/>
          </a:stretch>
        </p:blipFill>
        <p:spPr>
          <a:xfrm>
            <a:off x="2788920" y="1572768"/>
            <a:ext cx="320040" cy="320040"/>
          </a:xfrm>
          <a:prstGeom prst="rect">
            <a:avLst/>
          </a:prstGeom>
        </p:spPr>
      </p:pic>
      <p:sp>
        <p:nvSpPr>
          <p:cNvPr id="9" name="Shape 5"/>
          <p:cNvSpPr/>
          <p:nvPr/>
        </p:nvSpPr>
        <p:spPr>
          <a:xfrm>
            <a:off x="4114800" y="1417320"/>
            <a:ext cx="685800" cy="685800"/>
          </a:xfrm>
          <a:prstGeom prst="ellipse">
            <a:avLst/>
          </a:prstGeom>
          <a:solidFill>
            <a:srgbClr val="0D7377"/>
          </a:solidFill>
          <a:ln/>
        </p:spPr>
        <p:txBody>
          <a:bodyPr/>
          <a:lstStyle/>
          <a:p>
            <a:endParaRPr lang="en-GB"/>
          </a:p>
        </p:txBody>
      </p:sp>
      <p:pic>
        <p:nvPicPr>
          <p:cNvPr id="10" name="Image 2" descr="preencoded.png"/>
          <p:cNvPicPr>
            <a:picLocks noChangeAspect="1"/>
          </p:cNvPicPr>
          <p:nvPr/>
        </p:nvPicPr>
        <p:blipFill>
          <a:blip r:embed="rId6"/>
          <a:stretch>
            <a:fillRect/>
          </a:stretch>
        </p:blipFill>
        <p:spPr>
          <a:xfrm>
            <a:off x="4251960" y="1554480"/>
            <a:ext cx="411480" cy="411480"/>
          </a:xfrm>
          <a:prstGeom prst="rect">
            <a:avLst/>
          </a:prstGeom>
        </p:spPr>
      </p:pic>
      <p:sp>
        <p:nvSpPr>
          <p:cNvPr id="11" name="Text 6"/>
          <p:cNvSpPr/>
          <p:nvPr/>
        </p:nvSpPr>
        <p:spPr>
          <a:xfrm>
            <a:off x="3429000" y="2194560"/>
            <a:ext cx="2057400" cy="320040"/>
          </a:xfrm>
          <a:prstGeom prst="rect">
            <a:avLst/>
          </a:prstGeom>
          <a:noFill/>
          <a:ln/>
        </p:spPr>
        <p:txBody>
          <a:bodyPr wrap="square" lIns="0" tIns="0" rIns="0" bIns="0" rtlCol="0" anchor="ctr"/>
          <a:lstStyle/>
          <a:p>
            <a:pPr marL="0" indent="0" algn="ctr">
              <a:buNone/>
            </a:pPr>
            <a:r>
              <a:rPr lang="en-US" sz="1600" b="1" dirty="0">
                <a:solidFill>
                  <a:srgbClr val="1A1A2E"/>
                </a:solidFill>
                <a:latin typeface="Calibri" pitchFamily="34" charset="0"/>
                <a:ea typeface="Calibri" pitchFamily="34" charset="-122"/>
                <a:cs typeface="Calibri" pitchFamily="34" charset="-120"/>
              </a:rPr>
              <a:t>Titular</a:t>
            </a:r>
            <a:endParaRPr lang="en-US" sz="1600" dirty="0"/>
          </a:p>
        </p:txBody>
      </p:sp>
      <p:sp>
        <p:nvSpPr>
          <p:cNvPr id="12" name="Text 7"/>
          <p:cNvSpPr/>
          <p:nvPr/>
        </p:nvSpPr>
        <p:spPr>
          <a:xfrm>
            <a:off x="3429000" y="2514600"/>
            <a:ext cx="2057400" cy="502920"/>
          </a:xfrm>
          <a:prstGeom prst="rect">
            <a:avLst/>
          </a:prstGeom>
          <a:noFill/>
          <a:ln/>
        </p:spPr>
        <p:txBody>
          <a:bodyPr wrap="square" lIns="0" tIns="0" rIns="0" bIns="0" rtlCol="0" anchor="t"/>
          <a:lstStyle/>
          <a:p>
            <a:pPr marL="0" indent="0" algn="ctr">
              <a:buNone/>
            </a:pPr>
            <a:r>
              <a:rPr lang="en-US" sz="1100" dirty="0">
                <a:solidFill>
                  <a:srgbClr val="3A3A4A"/>
                </a:solidFill>
                <a:latin typeface="Calibri" pitchFamily="34" charset="0"/>
                <a:ea typeface="Calibri" pitchFamily="34" charset="-122"/>
                <a:cs typeface="Calibri" pitchFamily="34" charset="-120"/>
              </a:rPr>
              <a:t>Custodia en su wallet</a:t>
            </a:r>
            <a:endParaRPr lang="en-US" sz="1100" dirty="0"/>
          </a:p>
          <a:p>
            <a:pPr marL="0" indent="0" algn="ctr">
              <a:buNone/>
            </a:pPr>
            <a:r>
              <a:rPr lang="en-US" sz="1100" dirty="0">
                <a:solidFill>
                  <a:srgbClr val="3A3A4A"/>
                </a:solidFill>
                <a:latin typeface="Calibri" pitchFamily="34" charset="0"/>
                <a:ea typeface="Calibri" pitchFamily="34" charset="-122"/>
                <a:cs typeface="Calibri" pitchFamily="34" charset="-120"/>
              </a:rPr>
              <a:t>Decide qué presenta</a:t>
            </a:r>
            <a:endParaRPr lang="en-US" sz="1100" dirty="0"/>
          </a:p>
        </p:txBody>
      </p:sp>
      <p:pic>
        <p:nvPicPr>
          <p:cNvPr id="13" name="Image 3" descr="preencoded.png"/>
          <p:cNvPicPr>
            <a:picLocks noChangeAspect="1"/>
          </p:cNvPicPr>
          <p:nvPr/>
        </p:nvPicPr>
        <p:blipFill>
          <a:blip r:embed="rId5"/>
          <a:stretch>
            <a:fillRect/>
          </a:stretch>
        </p:blipFill>
        <p:spPr>
          <a:xfrm>
            <a:off x="5669280" y="1572768"/>
            <a:ext cx="320040" cy="320040"/>
          </a:xfrm>
          <a:prstGeom prst="rect">
            <a:avLst/>
          </a:prstGeom>
        </p:spPr>
      </p:pic>
      <p:sp>
        <p:nvSpPr>
          <p:cNvPr id="14" name="Shape 8"/>
          <p:cNvSpPr/>
          <p:nvPr/>
        </p:nvSpPr>
        <p:spPr>
          <a:xfrm>
            <a:off x="6995160" y="1417320"/>
            <a:ext cx="685800" cy="685800"/>
          </a:xfrm>
          <a:prstGeom prst="ellipse">
            <a:avLst/>
          </a:prstGeom>
          <a:solidFill>
            <a:srgbClr val="4A6741"/>
          </a:solidFill>
          <a:ln/>
        </p:spPr>
        <p:txBody>
          <a:bodyPr/>
          <a:lstStyle/>
          <a:p>
            <a:endParaRPr lang="en-GB"/>
          </a:p>
        </p:txBody>
      </p:sp>
      <p:pic>
        <p:nvPicPr>
          <p:cNvPr id="15" name="Image 4" descr="preencoded.png"/>
          <p:cNvPicPr>
            <a:picLocks noChangeAspect="1"/>
          </p:cNvPicPr>
          <p:nvPr/>
        </p:nvPicPr>
        <p:blipFill>
          <a:blip r:embed="rId7"/>
          <a:stretch>
            <a:fillRect/>
          </a:stretch>
        </p:blipFill>
        <p:spPr>
          <a:xfrm>
            <a:off x="7132320" y="1554480"/>
            <a:ext cx="411480" cy="411480"/>
          </a:xfrm>
          <a:prstGeom prst="rect">
            <a:avLst/>
          </a:prstGeom>
        </p:spPr>
      </p:pic>
      <p:sp>
        <p:nvSpPr>
          <p:cNvPr id="16" name="Text 9"/>
          <p:cNvSpPr/>
          <p:nvPr/>
        </p:nvSpPr>
        <p:spPr>
          <a:xfrm>
            <a:off x="6309360" y="2194560"/>
            <a:ext cx="2057400" cy="320040"/>
          </a:xfrm>
          <a:prstGeom prst="rect">
            <a:avLst/>
          </a:prstGeom>
          <a:noFill/>
          <a:ln/>
        </p:spPr>
        <p:txBody>
          <a:bodyPr wrap="square" lIns="0" tIns="0" rIns="0" bIns="0" rtlCol="0" anchor="ctr"/>
          <a:lstStyle/>
          <a:p>
            <a:pPr marL="0" indent="0" algn="ctr">
              <a:buNone/>
            </a:pPr>
            <a:r>
              <a:rPr lang="en-US" sz="1600" b="1" dirty="0">
                <a:solidFill>
                  <a:srgbClr val="1A1A2E"/>
                </a:solidFill>
                <a:latin typeface="Calibri" pitchFamily="34" charset="0"/>
                <a:ea typeface="Calibri" pitchFamily="34" charset="-122"/>
                <a:cs typeface="Calibri" pitchFamily="34" charset="-120"/>
              </a:rPr>
              <a:t>Verificador</a:t>
            </a:r>
            <a:endParaRPr lang="en-US" sz="1600" dirty="0"/>
          </a:p>
        </p:txBody>
      </p:sp>
      <p:sp>
        <p:nvSpPr>
          <p:cNvPr id="17" name="Text 10"/>
          <p:cNvSpPr/>
          <p:nvPr/>
        </p:nvSpPr>
        <p:spPr>
          <a:xfrm>
            <a:off x="6309360" y="2514600"/>
            <a:ext cx="2057400" cy="502920"/>
          </a:xfrm>
          <a:prstGeom prst="rect">
            <a:avLst/>
          </a:prstGeom>
          <a:noFill/>
          <a:ln/>
        </p:spPr>
        <p:txBody>
          <a:bodyPr wrap="square" lIns="0" tIns="0" rIns="0" bIns="0" rtlCol="0" anchor="t"/>
          <a:lstStyle/>
          <a:p>
            <a:pPr marL="0" indent="0" algn="ctr">
              <a:buNone/>
            </a:pPr>
            <a:r>
              <a:rPr lang="en-US" sz="1100" dirty="0">
                <a:solidFill>
                  <a:srgbClr val="3A3A4A"/>
                </a:solidFill>
                <a:latin typeface="Calibri" pitchFamily="34" charset="0"/>
                <a:ea typeface="Calibri" pitchFamily="34" charset="-122"/>
                <a:cs typeface="Calibri" pitchFamily="34" charset="-120"/>
              </a:rPr>
              <a:t>Comprueba sin contactar</a:t>
            </a:r>
            <a:endParaRPr lang="en-US" sz="1100" dirty="0"/>
          </a:p>
          <a:p>
            <a:pPr marL="0" indent="0" algn="ctr">
              <a:buNone/>
            </a:pPr>
            <a:r>
              <a:rPr lang="en-US" sz="1100" dirty="0">
                <a:solidFill>
                  <a:srgbClr val="3A3A4A"/>
                </a:solidFill>
                <a:latin typeface="Calibri" pitchFamily="34" charset="0"/>
                <a:ea typeface="Calibri" pitchFamily="34" charset="-122"/>
                <a:cs typeface="Calibri" pitchFamily="34" charset="-120"/>
              </a:rPr>
              <a:t>al emisor</a:t>
            </a:r>
            <a:endParaRPr lang="en-US" sz="1100" dirty="0"/>
          </a:p>
        </p:txBody>
      </p:sp>
      <p:sp>
        <p:nvSpPr>
          <p:cNvPr id="18" name="Shape 11"/>
          <p:cNvSpPr/>
          <p:nvPr/>
        </p:nvSpPr>
        <p:spPr>
          <a:xfrm>
            <a:off x="548640" y="3246120"/>
            <a:ext cx="1920240" cy="777240"/>
          </a:xfrm>
          <a:prstGeom prst="roundRect">
            <a:avLst>
              <a:gd name="adj" fmla="val 9412"/>
            </a:avLst>
          </a:prstGeom>
          <a:solidFill>
            <a:srgbClr val="F0F4F8"/>
          </a:solidFill>
          <a:ln/>
        </p:spPr>
        <p:txBody>
          <a:bodyPr/>
          <a:lstStyle/>
          <a:p>
            <a:endParaRPr lang="en-GB"/>
          </a:p>
        </p:txBody>
      </p:sp>
      <p:sp>
        <p:nvSpPr>
          <p:cNvPr id="19" name="Text 12"/>
          <p:cNvSpPr/>
          <p:nvPr/>
        </p:nvSpPr>
        <p:spPr>
          <a:xfrm>
            <a:off x="640080" y="3273552"/>
            <a:ext cx="1737360" cy="320040"/>
          </a:xfrm>
          <a:prstGeom prst="rect">
            <a:avLst/>
          </a:prstGeom>
          <a:noFill/>
          <a:ln/>
        </p:spPr>
        <p:txBody>
          <a:bodyPr wrap="square" lIns="0" tIns="0" rIns="0" bIns="0" rtlCol="0" anchor="ctr"/>
          <a:lstStyle/>
          <a:p>
            <a:pPr marL="0" indent="0" algn="ctr">
              <a:buNone/>
            </a:pPr>
            <a:r>
              <a:rPr lang="en-US" sz="1100" b="1" dirty="0">
                <a:solidFill>
                  <a:srgbClr val="1B3A5C"/>
                </a:solidFill>
                <a:latin typeface="Calibri" pitchFamily="34" charset="0"/>
                <a:ea typeface="Calibri" pitchFamily="34" charset="-122"/>
                <a:cs typeface="Calibri" pitchFamily="34" charset="-120"/>
              </a:rPr>
              <a:t>Firma criptográfica</a:t>
            </a:r>
            <a:endParaRPr lang="en-US" sz="1100" dirty="0"/>
          </a:p>
        </p:txBody>
      </p:sp>
      <p:sp>
        <p:nvSpPr>
          <p:cNvPr id="20" name="Text 13"/>
          <p:cNvSpPr/>
          <p:nvPr/>
        </p:nvSpPr>
        <p:spPr>
          <a:xfrm>
            <a:off x="640080" y="3566160"/>
            <a:ext cx="1737360" cy="365760"/>
          </a:xfrm>
          <a:prstGeom prst="rect">
            <a:avLst/>
          </a:prstGeom>
          <a:noFill/>
          <a:ln/>
        </p:spPr>
        <p:txBody>
          <a:bodyPr wrap="square" lIns="0" tIns="0" rIns="0" bIns="0" rtlCol="0" anchor="t"/>
          <a:lstStyle/>
          <a:p>
            <a:pPr marL="0" indent="0" algn="ctr">
              <a:buNone/>
            </a:pPr>
            <a:r>
              <a:rPr lang="en-US" sz="950" dirty="0">
                <a:solidFill>
                  <a:srgbClr val="3A3A4A"/>
                </a:solidFill>
                <a:latin typeface="Calibri" pitchFamily="34" charset="0"/>
                <a:ea typeface="Calibri" pitchFamily="34" charset="-122"/>
                <a:cs typeface="Calibri" pitchFamily="34" charset="-120"/>
              </a:rPr>
              <a:t>Prácticamente imposible de falsificar</a:t>
            </a:r>
            <a:endParaRPr lang="en-US" sz="950" dirty="0"/>
          </a:p>
        </p:txBody>
      </p:sp>
      <p:sp>
        <p:nvSpPr>
          <p:cNvPr id="21" name="Shape 14"/>
          <p:cNvSpPr/>
          <p:nvPr/>
        </p:nvSpPr>
        <p:spPr>
          <a:xfrm>
            <a:off x="2651760" y="3246120"/>
            <a:ext cx="1920240" cy="777240"/>
          </a:xfrm>
          <a:prstGeom prst="roundRect">
            <a:avLst>
              <a:gd name="adj" fmla="val 9412"/>
            </a:avLst>
          </a:prstGeom>
          <a:solidFill>
            <a:srgbClr val="F0F4F8"/>
          </a:solidFill>
          <a:ln/>
        </p:spPr>
        <p:txBody>
          <a:bodyPr/>
          <a:lstStyle/>
          <a:p>
            <a:endParaRPr lang="en-GB"/>
          </a:p>
        </p:txBody>
      </p:sp>
      <p:sp>
        <p:nvSpPr>
          <p:cNvPr id="22" name="Text 15"/>
          <p:cNvSpPr/>
          <p:nvPr/>
        </p:nvSpPr>
        <p:spPr>
          <a:xfrm>
            <a:off x="2743200" y="3273552"/>
            <a:ext cx="1737360" cy="320040"/>
          </a:xfrm>
          <a:prstGeom prst="rect">
            <a:avLst/>
          </a:prstGeom>
          <a:noFill/>
          <a:ln/>
        </p:spPr>
        <p:txBody>
          <a:bodyPr wrap="square" lIns="0" tIns="0" rIns="0" bIns="0" rtlCol="0" anchor="ctr"/>
          <a:lstStyle/>
          <a:p>
            <a:pPr marL="0" indent="0" algn="ctr">
              <a:buNone/>
            </a:pPr>
            <a:r>
              <a:rPr lang="en-US" sz="1100" b="1" dirty="0">
                <a:solidFill>
                  <a:srgbClr val="1B3A5C"/>
                </a:solidFill>
                <a:latin typeface="Calibri" pitchFamily="34" charset="0"/>
                <a:ea typeface="Calibri" pitchFamily="34" charset="-122"/>
                <a:cs typeface="Calibri" pitchFamily="34" charset="-120"/>
              </a:rPr>
              <a:t>Verificación autónoma</a:t>
            </a:r>
            <a:endParaRPr lang="en-US" sz="1100" dirty="0"/>
          </a:p>
        </p:txBody>
      </p:sp>
      <p:sp>
        <p:nvSpPr>
          <p:cNvPr id="23" name="Text 16"/>
          <p:cNvSpPr/>
          <p:nvPr/>
        </p:nvSpPr>
        <p:spPr>
          <a:xfrm>
            <a:off x="2743200" y="3566160"/>
            <a:ext cx="1737360" cy="365760"/>
          </a:xfrm>
          <a:prstGeom prst="rect">
            <a:avLst/>
          </a:prstGeom>
          <a:noFill/>
          <a:ln/>
        </p:spPr>
        <p:txBody>
          <a:bodyPr wrap="square" lIns="0" tIns="0" rIns="0" bIns="0" rtlCol="0" anchor="t"/>
          <a:lstStyle/>
          <a:p>
            <a:pPr marL="0" indent="0" algn="ctr">
              <a:buNone/>
            </a:pPr>
            <a:r>
              <a:rPr lang="en-US" sz="950" dirty="0">
                <a:solidFill>
                  <a:srgbClr val="3A3A4A"/>
                </a:solidFill>
                <a:latin typeface="Calibri" pitchFamily="34" charset="0"/>
                <a:ea typeface="Calibri" pitchFamily="34" charset="-122"/>
                <a:cs typeface="Calibri" pitchFamily="34" charset="-120"/>
              </a:rPr>
              <a:t>Sin </a:t>
            </a:r>
            <a:r>
              <a:rPr lang="en-US" sz="950" dirty="0" err="1">
                <a:solidFill>
                  <a:srgbClr val="3A3A4A"/>
                </a:solidFill>
                <a:latin typeface="Calibri" pitchFamily="34" charset="0"/>
                <a:ea typeface="Calibri" pitchFamily="34" charset="-122"/>
                <a:cs typeface="Calibri" pitchFamily="34" charset="-120"/>
              </a:rPr>
              <a:t>contactar</a:t>
            </a:r>
            <a:r>
              <a:rPr lang="es-ES" sz="950" dirty="0">
                <a:solidFill>
                  <a:srgbClr val="3A3A4A"/>
                </a:solidFill>
                <a:latin typeface="Calibri" pitchFamily="34" charset="0"/>
                <a:ea typeface="Calibri" pitchFamily="34" charset="-122"/>
                <a:cs typeface="Calibri" pitchFamily="34" charset="-120"/>
              </a:rPr>
              <a:t> directamente</a:t>
            </a:r>
            <a:r>
              <a:rPr lang="en-US" sz="950" dirty="0">
                <a:solidFill>
                  <a:srgbClr val="3A3A4A"/>
                </a:solidFill>
                <a:latin typeface="Calibri" pitchFamily="34" charset="0"/>
                <a:ea typeface="Calibri" pitchFamily="34" charset="-122"/>
                <a:cs typeface="Calibri" pitchFamily="34" charset="-120"/>
              </a:rPr>
              <a:t> al emisor</a:t>
            </a:r>
            <a:endParaRPr lang="en-US" sz="950" dirty="0"/>
          </a:p>
        </p:txBody>
      </p:sp>
      <p:sp>
        <p:nvSpPr>
          <p:cNvPr id="24" name="Shape 17"/>
          <p:cNvSpPr/>
          <p:nvPr/>
        </p:nvSpPr>
        <p:spPr>
          <a:xfrm>
            <a:off x="4754880" y="3246120"/>
            <a:ext cx="1920240" cy="777240"/>
          </a:xfrm>
          <a:prstGeom prst="roundRect">
            <a:avLst>
              <a:gd name="adj" fmla="val 9412"/>
            </a:avLst>
          </a:prstGeom>
          <a:solidFill>
            <a:srgbClr val="F0F4F8"/>
          </a:solidFill>
          <a:ln/>
        </p:spPr>
        <p:txBody>
          <a:bodyPr/>
          <a:lstStyle/>
          <a:p>
            <a:endParaRPr lang="en-GB"/>
          </a:p>
        </p:txBody>
      </p:sp>
      <p:sp>
        <p:nvSpPr>
          <p:cNvPr id="25" name="Text 18"/>
          <p:cNvSpPr/>
          <p:nvPr/>
        </p:nvSpPr>
        <p:spPr>
          <a:xfrm>
            <a:off x="4846320" y="3273552"/>
            <a:ext cx="1737360" cy="320040"/>
          </a:xfrm>
          <a:prstGeom prst="rect">
            <a:avLst/>
          </a:prstGeom>
          <a:noFill/>
          <a:ln/>
        </p:spPr>
        <p:txBody>
          <a:bodyPr wrap="square" lIns="0" tIns="0" rIns="0" bIns="0" rtlCol="0" anchor="ctr"/>
          <a:lstStyle/>
          <a:p>
            <a:pPr marL="0" indent="0" algn="ctr">
              <a:buNone/>
            </a:pPr>
            <a:r>
              <a:rPr lang="en-US" sz="1100" b="1" dirty="0">
                <a:solidFill>
                  <a:srgbClr val="1B3A5C"/>
                </a:solidFill>
                <a:latin typeface="Calibri" pitchFamily="34" charset="0"/>
                <a:ea typeface="Calibri" pitchFamily="34" charset="-122"/>
                <a:cs typeface="Calibri" pitchFamily="34" charset="-120"/>
              </a:rPr>
              <a:t>Portabilidad total</a:t>
            </a:r>
            <a:endParaRPr lang="en-US" sz="1100" dirty="0"/>
          </a:p>
        </p:txBody>
      </p:sp>
      <p:sp>
        <p:nvSpPr>
          <p:cNvPr id="26" name="Text 19"/>
          <p:cNvSpPr/>
          <p:nvPr/>
        </p:nvSpPr>
        <p:spPr>
          <a:xfrm>
            <a:off x="4846320" y="3566160"/>
            <a:ext cx="1737360" cy="365760"/>
          </a:xfrm>
          <a:prstGeom prst="rect">
            <a:avLst/>
          </a:prstGeom>
          <a:noFill/>
          <a:ln/>
        </p:spPr>
        <p:txBody>
          <a:bodyPr wrap="square" lIns="0" tIns="0" rIns="0" bIns="0" rtlCol="0" anchor="t"/>
          <a:lstStyle/>
          <a:p>
            <a:pPr marL="0" indent="0" algn="ctr">
              <a:buNone/>
            </a:pPr>
            <a:r>
              <a:rPr lang="en-US" sz="950" dirty="0">
                <a:solidFill>
                  <a:srgbClr val="3A3A4A"/>
                </a:solidFill>
                <a:latin typeface="Calibri" pitchFamily="34" charset="0"/>
                <a:ea typeface="Calibri" pitchFamily="34" charset="-122"/>
                <a:cs typeface="Calibri" pitchFamily="34" charset="-120"/>
              </a:rPr>
              <a:t>Bajo control exclusivo del titular</a:t>
            </a:r>
            <a:endParaRPr lang="en-US" sz="950" dirty="0"/>
          </a:p>
        </p:txBody>
      </p:sp>
      <p:sp>
        <p:nvSpPr>
          <p:cNvPr id="27" name="Shape 20"/>
          <p:cNvSpPr/>
          <p:nvPr/>
        </p:nvSpPr>
        <p:spPr>
          <a:xfrm>
            <a:off x="6858000" y="3246120"/>
            <a:ext cx="1920240" cy="777240"/>
          </a:xfrm>
          <a:prstGeom prst="roundRect">
            <a:avLst>
              <a:gd name="adj" fmla="val 9412"/>
            </a:avLst>
          </a:prstGeom>
          <a:solidFill>
            <a:srgbClr val="F0F4F8"/>
          </a:solidFill>
          <a:ln/>
        </p:spPr>
        <p:txBody>
          <a:bodyPr/>
          <a:lstStyle/>
          <a:p>
            <a:endParaRPr lang="en-GB"/>
          </a:p>
        </p:txBody>
      </p:sp>
      <p:sp>
        <p:nvSpPr>
          <p:cNvPr id="28" name="Text 21"/>
          <p:cNvSpPr/>
          <p:nvPr/>
        </p:nvSpPr>
        <p:spPr>
          <a:xfrm>
            <a:off x="6949440" y="3273552"/>
            <a:ext cx="1737360" cy="320040"/>
          </a:xfrm>
          <a:prstGeom prst="rect">
            <a:avLst/>
          </a:prstGeom>
          <a:noFill/>
          <a:ln/>
        </p:spPr>
        <p:txBody>
          <a:bodyPr wrap="square" lIns="0" tIns="0" rIns="0" bIns="0" rtlCol="0" anchor="ctr"/>
          <a:lstStyle/>
          <a:p>
            <a:pPr marL="0" indent="0" algn="ctr">
              <a:buNone/>
            </a:pPr>
            <a:r>
              <a:rPr lang="en-US" sz="1100" b="1" dirty="0">
                <a:solidFill>
                  <a:srgbClr val="1B3A5C"/>
                </a:solidFill>
                <a:latin typeface="Calibri" pitchFamily="34" charset="0"/>
                <a:ea typeface="Calibri" pitchFamily="34" charset="-122"/>
                <a:cs typeface="Calibri" pitchFamily="34" charset="-120"/>
              </a:rPr>
              <a:t>Divulgación selectiva</a:t>
            </a:r>
            <a:endParaRPr lang="en-US" sz="1100" dirty="0"/>
          </a:p>
        </p:txBody>
      </p:sp>
      <p:sp>
        <p:nvSpPr>
          <p:cNvPr id="29" name="Text 22"/>
          <p:cNvSpPr/>
          <p:nvPr/>
        </p:nvSpPr>
        <p:spPr>
          <a:xfrm>
            <a:off x="6949440" y="3566160"/>
            <a:ext cx="1737360" cy="365760"/>
          </a:xfrm>
          <a:prstGeom prst="rect">
            <a:avLst/>
          </a:prstGeom>
          <a:noFill/>
          <a:ln/>
        </p:spPr>
        <p:txBody>
          <a:bodyPr wrap="square" lIns="0" tIns="0" rIns="0" bIns="0" rtlCol="0" anchor="t"/>
          <a:lstStyle/>
          <a:p>
            <a:pPr marL="0" indent="0" algn="ctr">
              <a:buNone/>
            </a:pPr>
            <a:r>
              <a:rPr lang="en-US" sz="950" dirty="0">
                <a:solidFill>
                  <a:srgbClr val="3A3A4A"/>
                </a:solidFill>
                <a:latin typeface="Calibri" pitchFamily="34" charset="0"/>
                <a:ea typeface="Calibri" pitchFamily="34" charset="-122"/>
                <a:cs typeface="Calibri" pitchFamily="34" charset="-120"/>
              </a:rPr>
              <a:t>El titular elige qué comparte</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48640" y="274320"/>
            <a:ext cx="8046720" cy="640080"/>
          </a:xfrm>
          <a:prstGeom prst="rect">
            <a:avLst/>
          </a:prstGeom>
          <a:noFill/>
          <a:ln/>
        </p:spPr>
        <p:txBody>
          <a:bodyPr wrap="square" lIns="0" tIns="0" rIns="0" bIns="0" rtlCol="0" anchor="ctr"/>
          <a:lstStyle/>
          <a:p>
            <a:pPr marL="0" indent="0" algn="l">
              <a:buNone/>
            </a:pPr>
            <a:r>
              <a:rPr lang="en-US" sz="3600" b="1" dirty="0">
                <a:solidFill>
                  <a:srgbClr val="1B3A5C"/>
                </a:solidFill>
                <a:latin typeface="Calibri" pitchFamily="34" charset="0"/>
                <a:ea typeface="Calibri" pitchFamily="34" charset="-122"/>
                <a:cs typeface="Calibri" pitchFamily="34" charset="-120"/>
              </a:rPr>
              <a:t>Sin red, nada escala</a:t>
            </a:r>
            <a:endParaRPr lang="en-US" sz="3600" dirty="0"/>
          </a:p>
        </p:txBody>
      </p:sp>
      <p:sp>
        <p:nvSpPr>
          <p:cNvPr id="3" name="Shape 1"/>
          <p:cNvSpPr/>
          <p:nvPr/>
        </p:nvSpPr>
        <p:spPr>
          <a:xfrm>
            <a:off x="548640" y="1097280"/>
            <a:ext cx="3931920" cy="2743200"/>
          </a:xfrm>
          <a:prstGeom prst="roundRect">
            <a:avLst>
              <a:gd name="adj" fmla="val 4000"/>
            </a:avLst>
          </a:prstGeom>
          <a:solidFill>
            <a:srgbClr val="F0F4F8"/>
          </a:solidFill>
          <a:ln/>
          <a:effectLst>
            <a:outerShdw blurRad="76200" dist="25400" dir="2700000" algn="bl" rotWithShape="0">
              <a:srgbClr val="000000">
                <a:alpha val="10000"/>
              </a:srgbClr>
            </a:outerShdw>
          </a:effectLst>
        </p:spPr>
        <p:txBody>
          <a:bodyPr/>
          <a:lstStyle/>
          <a:p>
            <a:endParaRPr lang="en-GB"/>
          </a:p>
        </p:txBody>
      </p:sp>
      <p:sp>
        <p:nvSpPr>
          <p:cNvPr id="4" name="Text 2"/>
          <p:cNvSpPr/>
          <p:nvPr/>
        </p:nvSpPr>
        <p:spPr>
          <a:xfrm>
            <a:off x="822960" y="1234440"/>
            <a:ext cx="3383280" cy="640080"/>
          </a:xfrm>
          <a:prstGeom prst="rect">
            <a:avLst/>
          </a:prstGeom>
          <a:noFill/>
          <a:ln/>
        </p:spPr>
        <p:txBody>
          <a:bodyPr wrap="square" lIns="0" tIns="0" rIns="0" bIns="0" rtlCol="0" anchor="t"/>
          <a:lstStyle/>
          <a:p>
            <a:pPr marL="0" indent="0" algn="l">
              <a:buNone/>
            </a:pPr>
            <a:r>
              <a:rPr lang="en-US" sz="1300" dirty="0">
                <a:solidFill>
                  <a:srgbClr val="3A3A4A"/>
                </a:solidFill>
                <a:latin typeface="Calibri" pitchFamily="34" charset="0"/>
                <a:ea typeface="Calibri" pitchFamily="34" charset="-122"/>
                <a:cs typeface="Calibri" pitchFamily="34" charset="-120"/>
              </a:rPr>
              <a:t>El estándar W3C define el formato de la credencial, pero deja abierta la capa de confianza.</a:t>
            </a:r>
            <a:endParaRPr lang="en-US" sz="1300" dirty="0"/>
          </a:p>
        </p:txBody>
      </p:sp>
      <p:sp>
        <p:nvSpPr>
          <p:cNvPr id="5" name="Text 3"/>
          <p:cNvSpPr/>
          <p:nvPr/>
        </p:nvSpPr>
        <p:spPr>
          <a:xfrm>
            <a:off x="1097280" y="2011680"/>
            <a:ext cx="3108960" cy="320040"/>
          </a:xfrm>
          <a:prstGeom prst="rect">
            <a:avLst/>
          </a:prstGeom>
          <a:noFill/>
          <a:ln/>
        </p:spPr>
        <p:txBody>
          <a:bodyPr wrap="square" lIns="0" tIns="0" rIns="0" bIns="0" rtlCol="0" anchor="ctr"/>
          <a:lstStyle/>
          <a:p>
            <a:pPr marL="0" indent="0" algn="l">
              <a:buNone/>
            </a:pPr>
            <a:r>
              <a:rPr lang="en-US" sz="1300" b="1" dirty="0">
                <a:solidFill>
                  <a:srgbClr val="1B3A5C"/>
                </a:solidFill>
                <a:latin typeface="Calibri" pitchFamily="34" charset="0"/>
                <a:ea typeface="Calibri" pitchFamily="34" charset="-122"/>
                <a:cs typeface="Calibri" pitchFamily="34" charset="-120"/>
              </a:rPr>
              <a:t>¿Quién es un emisor reconocido?</a:t>
            </a:r>
            <a:endParaRPr lang="en-US" sz="1300" dirty="0"/>
          </a:p>
        </p:txBody>
      </p:sp>
      <p:sp>
        <p:nvSpPr>
          <p:cNvPr id="6" name="Text 4"/>
          <p:cNvSpPr/>
          <p:nvPr/>
        </p:nvSpPr>
        <p:spPr>
          <a:xfrm>
            <a:off x="1097280" y="2423160"/>
            <a:ext cx="3108960" cy="320040"/>
          </a:xfrm>
          <a:prstGeom prst="rect">
            <a:avLst/>
          </a:prstGeom>
          <a:noFill/>
          <a:ln/>
        </p:spPr>
        <p:txBody>
          <a:bodyPr wrap="square" lIns="0" tIns="0" rIns="0" bIns="0" rtlCol="0" anchor="ctr"/>
          <a:lstStyle/>
          <a:p>
            <a:pPr marL="0" indent="0" algn="l">
              <a:buNone/>
            </a:pPr>
            <a:r>
              <a:rPr lang="en-US" sz="1300" b="1" dirty="0">
                <a:solidFill>
                  <a:srgbClr val="1B3A5C"/>
                </a:solidFill>
                <a:latin typeface="Calibri" pitchFamily="34" charset="0"/>
                <a:ea typeface="Calibri" pitchFamily="34" charset="-122"/>
                <a:cs typeface="Calibri" pitchFamily="34" charset="-120"/>
              </a:rPr>
              <a:t>¿Qué esquemas de credencial se usan?</a:t>
            </a:r>
            <a:endParaRPr lang="en-US" sz="1300" dirty="0"/>
          </a:p>
        </p:txBody>
      </p:sp>
      <p:sp>
        <p:nvSpPr>
          <p:cNvPr id="7" name="Text 5"/>
          <p:cNvSpPr/>
          <p:nvPr/>
        </p:nvSpPr>
        <p:spPr>
          <a:xfrm>
            <a:off x="1097280" y="2834640"/>
            <a:ext cx="3108960" cy="320040"/>
          </a:xfrm>
          <a:prstGeom prst="rect">
            <a:avLst/>
          </a:prstGeom>
          <a:noFill/>
          <a:ln/>
        </p:spPr>
        <p:txBody>
          <a:bodyPr wrap="square" lIns="0" tIns="0" rIns="0" bIns="0" rtlCol="0" anchor="ctr"/>
          <a:lstStyle/>
          <a:p>
            <a:pPr marL="0" indent="0" algn="l">
              <a:buNone/>
            </a:pPr>
            <a:r>
              <a:rPr lang="en-US" sz="1300" b="1" dirty="0">
                <a:solidFill>
                  <a:srgbClr val="1B3A5C"/>
                </a:solidFill>
                <a:latin typeface="Calibri" pitchFamily="34" charset="0"/>
                <a:ea typeface="Calibri" pitchFamily="34" charset="-122"/>
                <a:cs typeface="Calibri" pitchFamily="34" charset="-120"/>
              </a:rPr>
              <a:t>¿Quién gobierna, audita, revoca?</a:t>
            </a:r>
            <a:endParaRPr lang="en-US" sz="1300" dirty="0"/>
          </a:p>
        </p:txBody>
      </p:sp>
      <p:sp>
        <p:nvSpPr>
          <p:cNvPr id="8" name="Shape 6"/>
          <p:cNvSpPr/>
          <p:nvPr/>
        </p:nvSpPr>
        <p:spPr>
          <a:xfrm>
            <a:off x="4754880" y="1097280"/>
            <a:ext cx="3931920" cy="2743200"/>
          </a:xfrm>
          <a:prstGeom prst="roundRect">
            <a:avLst>
              <a:gd name="adj" fmla="val 4000"/>
            </a:avLst>
          </a:prstGeom>
          <a:solidFill>
            <a:srgbClr val="1B3A5C"/>
          </a:solidFill>
          <a:ln/>
          <a:effectLst>
            <a:outerShdw blurRad="76200" dist="25400" dir="2700000" algn="bl" rotWithShape="0">
              <a:srgbClr val="000000">
                <a:alpha val="10000"/>
              </a:srgbClr>
            </a:outerShdw>
          </a:effectLst>
        </p:spPr>
        <p:txBody>
          <a:bodyPr/>
          <a:lstStyle/>
          <a:p>
            <a:endParaRPr lang="en-GB"/>
          </a:p>
        </p:txBody>
      </p:sp>
      <p:sp>
        <p:nvSpPr>
          <p:cNvPr id="9" name="Text 7"/>
          <p:cNvSpPr/>
          <p:nvPr/>
        </p:nvSpPr>
        <p:spPr>
          <a:xfrm>
            <a:off x="5029200" y="1325880"/>
            <a:ext cx="3383280" cy="640080"/>
          </a:xfrm>
          <a:prstGeom prst="rect">
            <a:avLst/>
          </a:prstGeom>
          <a:noFill/>
          <a:ln/>
        </p:spPr>
        <p:txBody>
          <a:bodyPr wrap="square" lIns="0" tIns="0" rIns="0" bIns="0" rtlCol="0" anchor="t"/>
          <a:lstStyle/>
          <a:p>
            <a:pPr marL="0" indent="0" algn="l">
              <a:buNone/>
            </a:pPr>
            <a:r>
              <a:rPr lang="en-US" sz="1400" b="1" dirty="0">
                <a:solidFill>
                  <a:srgbClr val="FFFFFF"/>
                </a:solidFill>
                <a:latin typeface="Calibri" pitchFamily="34" charset="0"/>
                <a:ea typeface="Calibri" pitchFamily="34" charset="-122"/>
                <a:cs typeface="Calibri" pitchFamily="34" charset="-120"/>
              </a:rPr>
              <a:t>Una credencial verificable sin red de confianza es un PDF bonito.</a:t>
            </a:r>
            <a:endParaRPr lang="en-US" sz="1400" dirty="0"/>
          </a:p>
        </p:txBody>
      </p:sp>
      <p:sp>
        <p:nvSpPr>
          <p:cNvPr id="10" name="Text 8"/>
          <p:cNvSpPr/>
          <p:nvPr/>
        </p:nvSpPr>
        <p:spPr>
          <a:xfrm>
            <a:off x="5029200" y="2103120"/>
            <a:ext cx="3383280" cy="640080"/>
          </a:xfrm>
          <a:prstGeom prst="rect">
            <a:avLst/>
          </a:prstGeom>
          <a:noFill/>
          <a:ln/>
        </p:spPr>
        <p:txBody>
          <a:bodyPr wrap="square" lIns="0" tIns="0" rIns="0" bIns="0" rtlCol="0" anchor="t"/>
          <a:lstStyle/>
          <a:p>
            <a:pPr marL="0" indent="0" algn="l">
              <a:buNone/>
            </a:pPr>
            <a:r>
              <a:rPr lang="en-US" sz="1300" dirty="0">
                <a:solidFill>
                  <a:srgbClr val="FFFFFF">
                    <a:alpha val="90000"/>
                  </a:srgbClr>
                </a:solidFill>
                <a:latin typeface="Calibri" pitchFamily="34" charset="0"/>
                <a:ea typeface="Calibri" pitchFamily="34" charset="-122"/>
                <a:cs typeface="Calibri" pitchFamily="34" charset="-120"/>
              </a:rPr>
              <a:t>Lo que da escala es una red compartida que responda esas tres preguntas para todo el ecosistema.</a:t>
            </a:r>
            <a:endParaRPr lang="en-US" sz="1300" dirty="0"/>
          </a:p>
        </p:txBody>
      </p:sp>
      <p:sp>
        <p:nvSpPr>
          <p:cNvPr id="11" name="Text 9"/>
          <p:cNvSpPr/>
          <p:nvPr/>
        </p:nvSpPr>
        <p:spPr>
          <a:xfrm>
            <a:off x="5029200" y="2926080"/>
            <a:ext cx="3383280" cy="457200"/>
          </a:xfrm>
          <a:prstGeom prst="rect">
            <a:avLst/>
          </a:prstGeom>
          <a:noFill/>
          <a:ln/>
        </p:spPr>
        <p:txBody>
          <a:bodyPr wrap="square" lIns="0" tIns="0" rIns="0" bIns="0" rtlCol="0" anchor="ctr"/>
          <a:lstStyle/>
          <a:p>
            <a:pPr marL="0" indent="0" algn="l">
              <a:buNone/>
            </a:pPr>
            <a:r>
              <a:rPr lang="en-US" sz="2200" b="1" dirty="0">
                <a:solidFill>
                  <a:srgbClr val="FFFFFF"/>
                </a:solidFill>
                <a:latin typeface="Calibri" pitchFamily="34" charset="0"/>
                <a:ea typeface="Calibri" pitchFamily="34" charset="-122"/>
                <a:cs typeface="Calibri" pitchFamily="34" charset="-120"/>
              </a:rPr>
              <a:t>Esa red es BLUE.</a:t>
            </a:r>
            <a:endParaRPr lang="en-US" sz="2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48640" y="274320"/>
            <a:ext cx="8046720" cy="640080"/>
          </a:xfrm>
          <a:prstGeom prst="rect">
            <a:avLst/>
          </a:prstGeom>
          <a:noFill/>
          <a:ln/>
        </p:spPr>
        <p:txBody>
          <a:bodyPr wrap="square" lIns="0" tIns="0" rIns="0" bIns="0" rtlCol="0" anchor="ctr"/>
          <a:lstStyle/>
          <a:p>
            <a:pPr marL="0" indent="0" algn="l">
              <a:buNone/>
            </a:pPr>
            <a:r>
              <a:rPr lang="en-US" sz="3400" b="1" dirty="0">
                <a:solidFill>
                  <a:srgbClr val="1B3A5C"/>
                </a:solidFill>
                <a:latin typeface="Calibri" pitchFamily="34" charset="0"/>
                <a:ea typeface="Calibri" pitchFamily="34" charset="-122"/>
                <a:cs typeface="Calibri" pitchFamily="34" charset="-120"/>
              </a:rPr>
              <a:t>BLUE: qué es y dónde estamos</a:t>
            </a:r>
            <a:endParaRPr lang="en-US" sz="3400" dirty="0"/>
          </a:p>
        </p:txBody>
      </p:sp>
      <p:sp>
        <p:nvSpPr>
          <p:cNvPr id="3" name="Shape 1"/>
          <p:cNvSpPr/>
          <p:nvPr/>
        </p:nvSpPr>
        <p:spPr>
          <a:xfrm>
            <a:off x="548640" y="1097280"/>
            <a:ext cx="256032" cy="256032"/>
          </a:xfrm>
          <a:prstGeom prst="ellipse">
            <a:avLst/>
          </a:prstGeom>
          <a:solidFill>
            <a:srgbClr val="0D7377"/>
          </a:solidFill>
          <a:ln/>
        </p:spPr>
        <p:txBody>
          <a:bodyPr/>
          <a:lstStyle/>
          <a:p>
            <a:endParaRPr lang="en-GB"/>
          </a:p>
        </p:txBody>
      </p:sp>
      <p:sp>
        <p:nvSpPr>
          <p:cNvPr id="4" name="Text 2"/>
          <p:cNvSpPr/>
          <p:nvPr/>
        </p:nvSpPr>
        <p:spPr>
          <a:xfrm>
            <a:off x="960120" y="1051560"/>
            <a:ext cx="3474720" cy="201168"/>
          </a:xfrm>
          <a:prstGeom prst="rect">
            <a:avLst/>
          </a:prstGeom>
          <a:noFill/>
          <a:ln/>
        </p:spPr>
        <p:txBody>
          <a:bodyPr wrap="square" lIns="0" tIns="0" rIns="0" bIns="0" rtlCol="0" anchor="ctr"/>
          <a:lstStyle/>
          <a:p>
            <a:pPr marL="0" indent="0" algn="l">
              <a:buNone/>
            </a:pPr>
            <a:r>
              <a:rPr lang="en-US" sz="1200" b="1" dirty="0">
                <a:solidFill>
                  <a:srgbClr val="1B3A5C"/>
                </a:solidFill>
                <a:latin typeface="Calibri" pitchFamily="34" charset="0"/>
                <a:ea typeface="Calibri" pitchFamily="34" charset="-122"/>
                <a:cs typeface="Calibri" pitchFamily="34" charset="-120"/>
              </a:rPr>
              <a:t>TIR (Trusted Issuers Registry)</a:t>
            </a:r>
            <a:endParaRPr lang="en-US" sz="1200" dirty="0"/>
          </a:p>
        </p:txBody>
      </p:sp>
      <p:sp>
        <p:nvSpPr>
          <p:cNvPr id="5" name="Text 3"/>
          <p:cNvSpPr/>
          <p:nvPr/>
        </p:nvSpPr>
        <p:spPr>
          <a:xfrm>
            <a:off x="960120" y="1252728"/>
            <a:ext cx="3474720" cy="182880"/>
          </a:xfrm>
          <a:prstGeom prst="rect">
            <a:avLst/>
          </a:prstGeom>
          <a:noFill/>
          <a:ln/>
        </p:spPr>
        <p:txBody>
          <a:bodyPr wrap="square" lIns="0" tIns="0" rIns="0" bIns="0" rtlCol="0" anchor="t"/>
          <a:lstStyle/>
          <a:p>
            <a:pPr marL="0" indent="0" algn="l">
              <a:buNone/>
            </a:pPr>
            <a:r>
              <a:rPr lang="en-US" sz="1000" dirty="0">
                <a:solidFill>
                  <a:srgbClr val="3A3A4A"/>
                </a:solidFill>
                <a:latin typeface="Calibri" pitchFamily="34" charset="0"/>
                <a:ea typeface="Calibri" pitchFamily="34" charset="-122"/>
                <a:cs typeface="Calibri" pitchFamily="34" charset="-120"/>
              </a:rPr>
              <a:t>Registro de emisores reconocidos</a:t>
            </a:r>
            <a:endParaRPr lang="en-US" sz="1000" dirty="0"/>
          </a:p>
        </p:txBody>
      </p:sp>
      <p:sp>
        <p:nvSpPr>
          <p:cNvPr id="6" name="Shape 4"/>
          <p:cNvSpPr/>
          <p:nvPr/>
        </p:nvSpPr>
        <p:spPr>
          <a:xfrm>
            <a:off x="548640" y="1600200"/>
            <a:ext cx="256032" cy="256032"/>
          </a:xfrm>
          <a:prstGeom prst="ellipse">
            <a:avLst/>
          </a:prstGeom>
          <a:solidFill>
            <a:srgbClr val="0D7377"/>
          </a:solidFill>
          <a:ln/>
        </p:spPr>
        <p:txBody>
          <a:bodyPr/>
          <a:lstStyle/>
          <a:p>
            <a:endParaRPr lang="en-GB"/>
          </a:p>
        </p:txBody>
      </p:sp>
      <p:sp>
        <p:nvSpPr>
          <p:cNvPr id="7" name="Text 5"/>
          <p:cNvSpPr/>
          <p:nvPr/>
        </p:nvSpPr>
        <p:spPr>
          <a:xfrm>
            <a:off x="960120" y="1554480"/>
            <a:ext cx="3474720" cy="201168"/>
          </a:xfrm>
          <a:prstGeom prst="rect">
            <a:avLst/>
          </a:prstGeom>
          <a:noFill/>
          <a:ln/>
        </p:spPr>
        <p:txBody>
          <a:bodyPr wrap="square" lIns="0" tIns="0" rIns="0" bIns="0" rtlCol="0" anchor="ctr"/>
          <a:lstStyle/>
          <a:p>
            <a:pPr marL="0" indent="0" algn="l">
              <a:buNone/>
            </a:pPr>
            <a:r>
              <a:rPr lang="en-US" sz="1200" b="1" dirty="0">
                <a:solidFill>
                  <a:srgbClr val="1B3A5C"/>
                </a:solidFill>
                <a:latin typeface="Calibri" pitchFamily="34" charset="0"/>
                <a:ea typeface="Calibri" pitchFamily="34" charset="-122"/>
                <a:cs typeface="Calibri" pitchFamily="34" charset="-120"/>
              </a:rPr>
              <a:t>TSR (62+ esquemas)</a:t>
            </a:r>
            <a:endParaRPr lang="en-US" sz="1200" dirty="0"/>
          </a:p>
        </p:txBody>
      </p:sp>
      <p:sp>
        <p:nvSpPr>
          <p:cNvPr id="8" name="Text 6"/>
          <p:cNvSpPr/>
          <p:nvPr/>
        </p:nvSpPr>
        <p:spPr>
          <a:xfrm>
            <a:off x="960120" y="1755648"/>
            <a:ext cx="3474720" cy="182880"/>
          </a:xfrm>
          <a:prstGeom prst="rect">
            <a:avLst/>
          </a:prstGeom>
          <a:noFill/>
          <a:ln/>
        </p:spPr>
        <p:txBody>
          <a:bodyPr wrap="square" lIns="0" tIns="0" rIns="0" bIns="0" rtlCol="0" anchor="t"/>
          <a:lstStyle/>
          <a:p>
            <a:pPr marL="0" indent="0" algn="l">
              <a:buNone/>
            </a:pPr>
            <a:r>
              <a:rPr lang="en-US" sz="1000" dirty="0">
                <a:solidFill>
                  <a:srgbClr val="3A3A4A"/>
                </a:solidFill>
                <a:latin typeface="Calibri" pitchFamily="34" charset="0"/>
                <a:ea typeface="Calibri" pitchFamily="34" charset="-122"/>
                <a:cs typeface="Calibri" pitchFamily="34" charset="-120"/>
              </a:rPr>
              <a:t>Estructura estandarizada de cada credencial</a:t>
            </a:r>
            <a:endParaRPr lang="en-US" sz="1000" dirty="0"/>
          </a:p>
        </p:txBody>
      </p:sp>
      <p:sp>
        <p:nvSpPr>
          <p:cNvPr id="9" name="Shape 7"/>
          <p:cNvSpPr/>
          <p:nvPr/>
        </p:nvSpPr>
        <p:spPr>
          <a:xfrm>
            <a:off x="548640" y="2103120"/>
            <a:ext cx="256032" cy="256032"/>
          </a:xfrm>
          <a:prstGeom prst="ellipse">
            <a:avLst/>
          </a:prstGeom>
          <a:solidFill>
            <a:srgbClr val="0D7377"/>
          </a:solidFill>
          <a:ln/>
        </p:spPr>
        <p:txBody>
          <a:bodyPr/>
          <a:lstStyle/>
          <a:p>
            <a:endParaRPr lang="en-GB"/>
          </a:p>
        </p:txBody>
      </p:sp>
      <p:sp>
        <p:nvSpPr>
          <p:cNvPr id="10" name="Text 8"/>
          <p:cNvSpPr/>
          <p:nvPr/>
        </p:nvSpPr>
        <p:spPr>
          <a:xfrm>
            <a:off x="960120" y="2057400"/>
            <a:ext cx="3474720" cy="201168"/>
          </a:xfrm>
          <a:prstGeom prst="rect">
            <a:avLst/>
          </a:prstGeom>
          <a:noFill/>
          <a:ln/>
        </p:spPr>
        <p:txBody>
          <a:bodyPr wrap="square" lIns="0" tIns="0" rIns="0" bIns="0" rtlCol="0" anchor="ctr"/>
          <a:lstStyle/>
          <a:p>
            <a:pPr marL="0" indent="0" algn="l">
              <a:buNone/>
            </a:pPr>
            <a:r>
              <a:rPr lang="en-US" sz="1200" b="1" dirty="0">
                <a:solidFill>
                  <a:srgbClr val="1B3A5C"/>
                </a:solidFill>
                <a:latin typeface="Calibri" pitchFamily="34" charset="0"/>
                <a:ea typeface="Calibri" pitchFamily="34" charset="-122"/>
                <a:cs typeface="Calibri" pitchFamily="34" charset="-120"/>
              </a:rPr>
              <a:t>DID Registry</a:t>
            </a:r>
            <a:endParaRPr lang="en-US" sz="1200" dirty="0"/>
          </a:p>
        </p:txBody>
      </p:sp>
      <p:sp>
        <p:nvSpPr>
          <p:cNvPr id="11" name="Text 9"/>
          <p:cNvSpPr/>
          <p:nvPr/>
        </p:nvSpPr>
        <p:spPr>
          <a:xfrm>
            <a:off x="960120" y="2258568"/>
            <a:ext cx="3474720" cy="182880"/>
          </a:xfrm>
          <a:prstGeom prst="rect">
            <a:avLst/>
          </a:prstGeom>
          <a:noFill/>
          <a:ln/>
        </p:spPr>
        <p:txBody>
          <a:bodyPr wrap="square" lIns="0" tIns="0" rIns="0" bIns="0" rtlCol="0" anchor="t"/>
          <a:lstStyle/>
          <a:p>
            <a:pPr marL="0" indent="0" algn="l">
              <a:buNone/>
            </a:pPr>
            <a:r>
              <a:rPr lang="en-US" sz="1000" dirty="0">
                <a:solidFill>
                  <a:srgbClr val="3A3A4A"/>
                </a:solidFill>
                <a:latin typeface="Calibri" pitchFamily="34" charset="0"/>
                <a:ea typeface="Calibri" pitchFamily="34" charset="-122"/>
                <a:cs typeface="Calibri" pitchFamily="34" charset="-120"/>
              </a:rPr>
              <a:t>Identidades descentralizadas de universidades</a:t>
            </a:r>
            <a:endParaRPr lang="en-US" sz="1000" dirty="0"/>
          </a:p>
        </p:txBody>
      </p:sp>
      <p:sp>
        <p:nvSpPr>
          <p:cNvPr id="12" name="Shape 10"/>
          <p:cNvSpPr/>
          <p:nvPr/>
        </p:nvSpPr>
        <p:spPr>
          <a:xfrm>
            <a:off x="548640" y="2606040"/>
            <a:ext cx="256032" cy="256032"/>
          </a:xfrm>
          <a:prstGeom prst="ellipse">
            <a:avLst/>
          </a:prstGeom>
          <a:solidFill>
            <a:srgbClr val="0D7377"/>
          </a:solidFill>
          <a:ln/>
        </p:spPr>
        <p:txBody>
          <a:bodyPr/>
          <a:lstStyle/>
          <a:p>
            <a:endParaRPr lang="en-GB"/>
          </a:p>
        </p:txBody>
      </p:sp>
      <p:sp>
        <p:nvSpPr>
          <p:cNvPr id="13" name="Text 11"/>
          <p:cNvSpPr/>
          <p:nvPr/>
        </p:nvSpPr>
        <p:spPr>
          <a:xfrm>
            <a:off x="960120" y="2560320"/>
            <a:ext cx="3474720" cy="201168"/>
          </a:xfrm>
          <a:prstGeom prst="rect">
            <a:avLst/>
          </a:prstGeom>
          <a:noFill/>
          <a:ln/>
        </p:spPr>
        <p:txBody>
          <a:bodyPr wrap="square" lIns="0" tIns="0" rIns="0" bIns="0" rtlCol="0" anchor="ctr"/>
          <a:lstStyle/>
          <a:p>
            <a:pPr marL="0" indent="0" algn="l">
              <a:buNone/>
            </a:pPr>
            <a:r>
              <a:rPr lang="en-US" sz="1200" b="1" dirty="0">
                <a:solidFill>
                  <a:srgbClr val="1B3A5C"/>
                </a:solidFill>
                <a:latin typeface="Calibri" pitchFamily="34" charset="0"/>
                <a:ea typeface="Calibri" pitchFamily="34" charset="-122"/>
                <a:cs typeface="Calibri" pitchFamily="34" charset="-120"/>
              </a:rPr>
              <a:t>Revocación y sellado temporal</a:t>
            </a:r>
            <a:endParaRPr lang="en-US" sz="1200" dirty="0"/>
          </a:p>
        </p:txBody>
      </p:sp>
      <p:sp>
        <p:nvSpPr>
          <p:cNvPr id="14" name="Text 12"/>
          <p:cNvSpPr/>
          <p:nvPr/>
        </p:nvSpPr>
        <p:spPr>
          <a:xfrm>
            <a:off x="960120" y="2761488"/>
            <a:ext cx="3474720" cy="182880"/>
          </a:xfrm>
          <a:prstGeom prst="rect">
            <a:avLst/>
          </a:prstGeom>
          <a:noFill/>
          <a:ln/>
        </p:spPr>
        <p:txBody>
          <a:bodyPr wrap="square" lIns="0" tIns="0" rIns="0" bIns="0" rtlCol="0" anchor="t"/>
          <a:lstStyle/>
          <a:p>
            <a:pPr marL="0" indent="0" algn="l">
              <a:buNone/>
            </a:pPr>
            <a:r>
              <a:rPr lang="en-US" sz="1000" dirty="0">
                <a:solidFill>
                  <a:srgbClr val="3A3A4A"/>
                </a:solidFill>
                <a:latin typeface="Calibri" pitchFamily="34" charset="0"/>
                <a:ea typeface="Calibri" pitchFamily="34" charset="-122"/>
                <a:cs typeface="Calibri" pitchFamily="34" charset="-120"/>
              </a:rPr>
              <a:t>StatusList2021 y timestamps</a:t>
            </a:r>
            <a:endParaRPr lang="en-US" sz="1000" dirty="0"/>
          </a:p>
        </p:txBody>
      </p:sp>
      <p:sp>
        <p:nvSpPr>
          <p:cNvPr id="15" name="Shape 13"/>
          <p:cNvSpPr/>
          <p:nvPr/>
        </p:nvSpPr>
        <p:spPr>
          <a:xfrm>
            <a:off x="548640" y="3108960"/>
            <a:ext cx="256032" cy="256032"/>
          </a:xfrm>
          <a:prstGeom prst="ellipse">
            <a:avLst/>
          </a:prstGeom>
          <a:solidFill>
            <a:srgbClr val="0D7377"/>
          </a:solidFill>
          <a:ln/>
        </p:spPr>
        <p:txBody>
          <a:bodyPr/>
          <a:lstStyle/>
          <a:p>
            <a:endParaRPr lang="en-GB"/>
          </a:p>
        </p:txBody>
      </p:sp>
      <p:sp>
        <p:nvSpPr>
          <p:cNvPr id="16" name="Text 14"/>
          <p:cNvSpPr/>
          <p:nvPr/>
        </p:nvSpPr>
        <p:spPr>
          <a:xfrm>
            <a:off x="960120" y="3063240"/>
            <a:ext cx="3474720" cy="201168"/>
          </a:xfrm>
          <a:prstGeom prst="rect">
            <a:avLst/>
          </a:prstGeom>
          <a:noFill/>
          <a:ln/>
        </p:spPr>
        <p:txBody>
          <a:bodyPr wrap="square" lIns="0" tIns="0" rIns="0" bIns="0" rtlCol="0" anchor="ctr"/>
          <a:lstStyle/>
          <a:p>
            <a:pPr marL="0" indent="0" algn="l">
              <a:buNone/>
            </a:pPr>
            <a:r>
              <a:rPr lang="en-US" sz="1200" b="1" dirty="0">
                <a:solidFill>
                  <a:srgbClr val="1B3A5C"/>
                </a:solidFill>
                <a:latin typeface="Calibri" pitchFamily="34" charset="0"/>
                <a:ea typeface="Calibri" pitchFamily="34" charset="-122"/>
                <a:cs typeface="Calibri" pitchFamily="34" charset="-120"/>
              </a:rPr>
              <a:t>Autorización OAuth 2.0 + VP</a:t>
            </a:r>
            <a:endParaRPr lang="en-US" sz="1200" dirty="0"/>
          </a:p>
        </p:txBody>
      </p:sp>
      <p:sp>
        <p:nvSpPr>
          <p:cNvPr id="17" name="Text 15"/>
          <p:cNvSpPr/>
          <p:nvPr/>
        </p:nvSpPr>
        <p:spPr>
          <a:xfrm>
            <a:off x="960120" y="3264408"/>
            <a:ext cx="3474720" cy="182880"/>
          </a:xfrm>
          <a:prstGeom prst="rect">
            <a:avLst/>
          </a:prstGeom>
          <a:noFill/>
          <a:ln/>
        </p:spPr>
        <p:txBody>
          <a:bodyPr wrap="square" lIns="0" tIns="0" rIns="0" bIns="0" rtlCol="0" anchor="t"/>
          <a:lstStyle/>
          <a:p>
            <a:pPr marL="0" indent="0" algn="l">
              <a:buNone/>
            </a:pPr>
            <a:r>
              <a:rPr lang="en-US" sz="1000" dirty="0">
                <a:solidFill>
                  <a:srgbClr val="3A3A4A"/>
                </a:solidFill>
                <a:latin typeface="Calibri" pitchFamily="34" charset="0"/>
                <a:ea typeface="Calibri" pitchFamily="34" charset="-122"/>
                <a:cs typeface="Calibri" pitchFamily="34" charset="-120"/>
              </a:rPr>
              <a:t>Control de acceso basado en credenciales</a:t>
            </a:r>
            <a:endParaRPr lang="en-US" sz="1000" dirty="0"/>
          </a:p>
        </p:txBody>
      </p:sp>
      <p:sp>
        <p:nvSpPr>
          <p:cNvPr id="18" name="Shape 16"/>
          <p:cNvSpPr/>
          <p:nvPr/>
        </p:nvSpPr>
        <p:spPr>
          <a:xfrm>
            <a:off x="4846320" y="1005840"/>
            <a:ext cx="3840480" cy="1097280"/>
          </a:xfrm>
          <a:prstGeom prst="roundRect">
            <a:avLst>
              <a:gd name="adj" fmla="val 8333"/>
            </a:avLst>
          </a:prstGeom>
          <a:solidFill>
            <a:srgbClr val="1B3A5C"/>
          </a:solidFill>
          <a:ln/>
        </p:spPr>
        <p:txBody>
          <a:bodyPr/>
          <a:lstStyle/>
          <a:p>
            <a:endParaRPr lang="en-GB"/>
          </a:p>
        </p:txBody>
      </p:sp>
      <p:sp>
        <p:nvSpPr>
          <p:cNvPr id="19" name="Text 17"/>
          <p:cNvSpPr/>
          <p:nvPr/>
        </p:nvSpPr>
        <p:spPr>
          <a:xfrm>
            <a:off x="5029200" y="1051560"/>
            <a:ext cx="3474720" cy="27432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Gobernada por CRUE y Red.es/RedIRIS</a:t>
            </a:r>
            <a:endParaRPr lang="en-US" sz="1200" dirty="0"/>
          </a:p>
        </p:txBody>
      </p:sp>
      <p:sp>
        <p:nvSpPr>
          <p:cNvPr id="20" name="Text 18"/>
          <p:cNvSpPr/>
          <p:nvPr/>
        </p:nvSpPr>
        <p:spPr>
          <a:xfrm>
            <a:off x="5029200" y="1371600"/>
            <a:ext cx="3474720" cy="320040"/>
          </a:xfrm>
          <a:prstGeom prst="rect">
            <a:avLst/>
          </a:prstGeom>
          <a:noFill/>
          <a:ln/>
        </p:spPr>
        <p:txBody>
          <a:bodyPr wrap="square" lIns="0" tIns="0" rIns="0" bIns="0" rtlCol="0" anchor="ctr"/>
          <a:lstStyle/>
          <a:p>
            <a:pPr marL="0" indent="0" algn="ctr">
              <a:buNone/>
            </a:pPr>
            <a:r>
              <a:rPr lang="en-US" sz="2800" b="1" dirty="0">
                <a:solidFill>
                  <a:srgbClr val="FFFFFF"/>
                </a:solidFill>
              </a:rPr>
              <a:t>77</a:t>
            </a:r>
            <a:r>
              <a:rPr lang="en-US" sz="1100" dirty="0">
                <a:solidFill>
                  <a:srgbClr val="FFFFFF"/>
                </a:solidFill>
              </a:rPr>
              <a:t>  universidades CRUE elegibles</a:t>
            </a:r>
            <a:endParaRPr lang="en-US" sz="2800" dirty="0"/>
          </a:p>
        </p:txBody>
      </p:sp>
      <p:sp>
        <p:nvSpPr>
          <p:cNvPr id="21" name="Text 19"/>
          <p:cNvSpPr/>
          <p:nvPr/>
        </p:nvSpPr>
        <p:spPr>
          <a:xfrm>
            <a:off x="5029200" y="1691640"/>
            <a:ext cx="3474720" cy="320040"/>
          </a:xfrm>
          <a:prstGeom prst="rect">
            <a:avLst/>
          </a:prstGeom>
          <a:noFill/>
          <a:ln/>
        </p:spPr>
        <p:txBody>
          <a:bodyPr wrap="square" lIns="0" tIns="0" rIns="0" bIns="0" rtlCol="0" anchor="ctr"/>
          <a:lstStyle/>
          <a:p>
            <a:pPr marL="0" indent="0" algn="ctr">
              <a:buNone/>
            </a:pPr>
            <a:r>
              <a:rPr lang="en-US" sz="2800" b="1" dirty="0">
                <a:solidFill>
                  <a:srgbClr val="FFFFFF"/>
                </a:solidFill>
              </a:rPr>
              <a:t>708</a:t>
            </a:r>
            <a:r>
              <a:rPr lang="en-US" sz="1100" dirty="0">
                <a:solidFill>
                  <a:srgbClr val="FFFFFF"/>
                </a:solidFill>
              </a:rPr>
              <a:t>  instituciones RedIRIS elegibles</a:t>
            </a:r>
            <a:endParaRPr lang="en-US" sz="2800" dirty="0"/>
          </a:p>
        </p:txBody>
      </p:sp>
      <p:sp>
        <p:nvSpPr>
          <p:cNvPr id="22" name="Shape 20"/>
          <p:cNvSpPr/>
          <p:nvPr/>
        </p:nvSpPr>
        <p:spPr>
          <a:xfrm>
            <a:off x="4846320" y="2286000"/>
            <a:ext cx="3840480" cy="1645920"/>
          </a:xfrm>
          <a:prstGeom prst="roundRect">
            <a:avLst>
              <a:gd name="adj" fmla="val 5556"/>
            </a:avLst>
          </a:prstGeom>
          <a:solidFill>
            <a:srgbClr val="F0F4F8"/>
          </a:solidFill>
          <a:ln/>
          <a:effectLst>
            <a:outerShdw blurRad="76200" dist="25400" dir="2700000" algn="bl" rotWithShape="0">
              <a:srgbClr val="000000">
                <a:alpha val="10000"/>
              </a:srgbClr>
            </a:outerShdw>
          </a:effectLst>
        </p:spPr>
        <p:txBody>
          <a:bodyPr/>
          <a:lstStyle/>
          <a:p>
            <a:endParaRPr lang="en-GB"/>
          </a:p>
        </p:txBody>
      </p:sp>
      <p:sp>
        <p:nvSpPr>
          <p:cNvPr id="23" name="Text 21"/>
          <p:cNvSpPr/>
          <p:nvPr/>
        </p:nvSpPr>
        <p:spPr>
          <a:xfrm>
            <a:off x="5029200" y="2331720"/>
            <a:ext cx="3474720" cy="274320"/>
          </a:xfrm>
          <a:prstGeom prst="rect">
            <a:avLst/>
          </a:prstGeom>
          <a:noFill/>
          <a:ln/>
        </p:spPr>
        <p:txBody>
          <a:bodyPr wrap="square" lIns="0" tIns="0" rIns="0" bIns="0" rtlCol="0" anchor="ctr"/>
          <a:lstStyle/>
          <a:p>
            <a:pPr marL="0" indent="0" algn="l">
              <a:buNone/>
            </a:pPr>
            <a:r>
              <a:rPr lang="en-US" sz="1300" b="1" dirty="0">
                <a:solidFill>
                  <a:srgbClr val="1B3A5C"/>
                </a:solidFill>
                <a:latin typeface="Calibri" pitchFamily="34" charset="0"/>
                <a:ea typeface="Calibri" pitchFamily="34" charset="-122"/>
                <a:cs typeface="Calibri" pitchFamily="34" charset="-120"/>
              </a:rPr>
              <a:t>Estado actual</a:t>
            </a:r>
            <a:endParaRPr lang="en-US" sz="1300" dirty="0"/>
          </a:p>
        </p:txBody>
      </p:sp>
      <p:sp>
        <p:nvSpPr>
          <p:cNvPr id="24" name="Text 22"/>
          <p:cNvSpPr/>
          <p:nvPr/>
        </p:nvSpPr>
        <p:spPr>
          <a:xfrm>
            <a:off x="5120640" y="2651760"/>
            <a:ext cx="3383280" cy="228600"/>
          </a:xfrm>
          <a:prstGeom prst="rect">
            <a:avLst/>
          </a:prstGeom>
          <a:noFill/>
          <a:ln/>
        </p:spPr>
        <p:txBody>
          <a:bodyPr wrap="square" lIns="0" tIns="0" rIns="0" bIns="0" rtlCol="0" anchor="ctr"/>
          <a:lstStyle/>
          <a:p>
            <a:pPr marL="0" indent="0" algn="l">
              <a:buNone/>
            </a:pPr>
            <a:r>
              <a:rPr lang="en-US" sz="1100" b="1" dirty="0">
                <a:solidFill>
                  <a:srgbClr val="1B6B4A"/>
                </a:solidFill>
                <a:latin typeface="Calibri" pitchFamily="34" charset="0"/>
                <a:ea typeface="Calibri" pitchFamily="34" charset="-122"/>
                <a:cs typeface="Calibri" pitchFamily="34" charset="-120"/>
              </a:rPr>
              <a:t>✓  </a:t>
            </a:r>
            <a:r>
              <a:rPr lang="en-US" sz="1100" dirty="0">
                <a:solidFill>
                  <a:srgbClr val="3A3A4A"/>
                </a:solidFill>
                <a:latin typeface="Calibri" pitchFamily="34" charset="0"/>
                <a:ea typeface="Calibri" pitchFamily="34" charset="-122"/>
                <a:cs typeface="Calibri" pitchFamily="34" charset="-120"/>
              </a:rPr>
              <a:t>Gobernanza aprobada</a:t>
            </a:r>
            <a:endParaRPr lang="en-US" sz="1100" dirty="0"/>
          </a:p>
        </p:txBody>
      </p:sp>
      <p:sp>
        <p:nvSpPr>
          <p:cNvPr id="25" name="Text 23"/>
          <p:cNvSpPr/>
          <p:nvPr/>
        </p:nvSpPr>
        <p:spPr>
          <a:xfrm>
            <a:off x="5120640" y="2898648"/>
            <a:ext cx="3383280" cy="228600"/>
          </a:xfrm>
          <a:prstGeom prst="rect">
            <a:avLst/>
          </a:prstGeom>
          <a:noFill/>
          <a:ln/>
        </p:spPr>
        <p:txBody>
          <a:bodyPr wrap="square" lIns="0" tIns="0" rIns="0" bIns="0" rtlCol="0" anchor="ctr"/>
          <a:lstStyle/>
          <a:p>
            <a:pPr marL="0" indent="0" algn="l">
              <a:buNone/>
            </a:pPr>
            <a:r>
              <a:rPr lang="en-US" sz="1100" b="1" dirty="0">
                <a:solidFill>
                  <a:srgbClr val="1B6B4A"/>
                </a:solidFill>
                <a:latin typeface="Calibri" pitchFamily="34" charset="0"/>
                <a:ea typeface="Calibri" pitchFamily="34" charset="-122"/>
                <a:cs typeface="Calibri" pitchFamily="34" charset="-120"/>
              </a:rPr>
              <a:t>✓  </a:t>
            </a:r>
            <a:r>
              <a:rPr lang="en-US" sz="1100" dirty="0">
                <a:solidFill>
                  <a:srgbClr val="3A3A4A"/>
                </a:solidFill>
                <a:latin typeface="Calibri" pitchFamily="34" charset="0"/>
                <a:ea typeface="Calibri" pitchFamily="34" charset="-122"/>
                <a:cs typeface="Calibri" pitchFamily="34" charset="-120"/>
              </a:rPr>
              <a:t>Red desplegada en infraestructura RedIRIS</a:t>
            </a:r>
            <a:endParaRPr lang="en-US" sz="1100" dirty="0"/>
          </a:p>
        </p:txBody>
      </p:sp>
      <p:sp>
        <p:nvSpPr>
          <p:cNvPr id="26" name="Text 24"/>
          <p:cNvSpPr/>
          <p:nvPr/>
        </p:nvSpPr>
        <p:spPr>
          <a:xfrm>
            <a:off x="5120640" y="3145536"/>
            <a:ext cx="3383280" cy="228600"/>
          </a:xfrm>
          <a:prstGeom prst="rect">
            <a:avLst/>
          </a:prstGeom>
          <a:noFill/>
          <a:ln/>
        </p:spPr>
        <p:txBody>
          <a:bodyPr wrap="square" lIns="0" tIns="0" rIns="0" bIns="0" rtlCol="0" anchor="ctr"/>
          <a:lstStyle/>
          <a:p>
            <a:pPr marL="0" indent="0" algn="l">
              <a:buNone/>
            </a:pPr>
            <a:r>
              <a:rPr lang="en-US" sz="1100" b="1" dirty="0">
                <a:solidFill>
                  <a:srgbClr val="1B6B4A"/>
                </a:solidFill>
                <a:latin typeface="Calibri" pitchFamily="34" charset="0"/>
                <a:ea typeface="Calibri" pitchFamily="34" charset="-122"/>
                <a:cs typeface="Calibri" pitchFamily="34" charset="-120"/>
              </a:rPr>
              <a:t>✓  </a:t>
            </a:r>
            <a:r>
              <a:rPr lang="en-US" sz="1100" dirty="0">
                <a:solidFill>
                  <a:srgbClr val="3A3A4A"/>
                </a:solidFill>
                <a:latin typeface="Calibri" pitchFamily="34" charset="0"/>
                <a:ea typeface="Calibri" pitchFamily="34" charset="-122"/>
                <a:cs typeface="Calibri" pitchFamily="34" charset="-120"/>
              </a:rPr>
              <a:t>APIs testadas y operativas</a:t>
            </a:r>
            <a:endParaRPr lang="en-US" sz="1100" dirty="0"/>
          </a:p>
        </p:txBody>
      </p:sp>
      <p:sp>
        <p:nvSpPr>
          <p:cNvPr id="27" name="Text 25"/>
          <p:cNvSpPr/>
          <p:nvPr/>
        </p:nvSpPr>
        <p:spPr>
          <a:xfrm>
            <a:off x="5120640" y="3392424"/>
            <a:ext cx="3383280" cy="228600"/>
          </a:xfrm>
          <a:prstGeom prst="rect">
            <a:avLst/>
          </a:prstGeom>
          <a:noFill/>
          <a:ln/>
        </p:spPr>
        <p:txBody>
          <a:bodyPr wrap="square" lIns="0" tIns="0" rIns="0" bIns="0" rtlCol="0" anchor="ctr"/>
          <a:lstStyle/>
          <a:p>
            <a:pPr marL="0" indent="0" algn="l">
              <a:buNone/>
            </a:pPr>
            <a:r>
              <a:rPr lang="en-US" sz="1100" b="1" dirty="0">
                <a:solidFill>
                  <a:srgbClr val="1B6B4A"/>
                </a:solidFill>
                <a:latin typeface="Calibri" pitchFamily="34" charset="0"/>
                <a:ea typeface="Calibri" pitchFamily="34" charset="-122"/>
                <a:cs typeface="Calibri" pitchFamily="34" charset="-120"/>
              </a:rPr>
              <a:t>✓  </a:t>
            </a:r>
            <a:r>
              <a:rPr lang="en-US" sz="1100" dirty="0">
                <a:solidFill>
                  <a:srgbClr val="3A3A4A"/>
                </a:solidFill>
                <a:latin typeface="Calibri" pitchFamily="34" charset="0"/>
                <a:ea typeface="Calibri" pitchFamily="34" charset="-122"/>
                <a:cs typeface="Calibri" pitchFamily="34" charset="-120"/>
              </a:rPr>
              <a:t>9 universidades </a:t>
            </a:r>
            <a:r>
              <a:rPr lang="en-GB" sz="1100" dirty="0">
                <a:solidFill>
                  <a:srgbClr val="3A3A4A"/>
                </a:solidFill>
                <a:latin typeface="Calibri" pitchFamily="34" charset="0"/>
                <a:ea typeface="Calibri" pitchFamily="34" charset="-122"/>
                <a:cs typeface="Calibri" pitchFamily="34" charset="-120"/>
              </a:rPr>
              <a:t>en roadmap </a:t>
            </a:r>
            <a:r>
              <a:rPr lang="en-US" sz="1100" dirty="0">
                <a:solidFill>
                  <a:srgbClr val="3A3A4A"/>
                </a:solidFill>
                <a:latin typeface="Calibri" pitchFamily="34" charset="0"/>
                <a:ea typeface="Calibri" pitchFamily="34" charset="-122"/>
                <a:cs typeface="Calibri" pitchFamily="34" charset="-120"/>
              </a:rPr>
              <a:t>con nodos en despliegue</a:t>
            </a:r>
            <a:endParaRPr lang="en-US" sz="1100" dirty="0"/>
          </a:p>
        </p:txBody>
      </p:sp>
      <p:sp>
        <p:nvSpPr>
          <p:cNvPr id="28" name="Text 26"/>
          <p:cNvSpPr/>
          <p:nvPr/>
        </p:nvSpPr>
        <p:spPr>
          <a:xfrm>
            <a:off x="5120640" y="3639312"/>
            <a:ext cx="3383280" cy="228600"/>
          </a:xfrm>
          <a:prstGeom prst="rect">
            <a:avLst/>
          </a:prstGeom>
          <a:noFill/>
          <a:ln/>
        </p:spPr>
        <p:txBody>
          <a:bodyPr wrap="square" lIns="0" tIns="0" rIns="0" bIns="0" rtlCol="0" anchor="ctr"/>
          <a:lstStyle/>
          <a:p>
            <a:pPr marL="0" indent="0" algn="l">
              <a:buNone/>
            </a:pPr>
            <a:r>
              <a:rPr lang="en-US" sz="1100" b="1" dirty="0">
                <a:solidFill>
                  <a:srgbClr val="1B6B4A"/>
                </a:solidFill>
                <a:latin typeface="Calibri" pitchFamily="34" charset="0"/>
                <a:ea typeface="Calibri" pitchFamily="34" charset="-122"/>
                <a:cs typeface="Calibri" pitchFamily="34" charset="-120"/>
              </a:rPr>
              <a:t>✓  </a:t>
            </a:r>
            <a:r>
              <a:rPr lang="en-US" sz="1100" dirty="0">
                <a:solidFill>
                  <a:srgbClr val="3A3A4A"/>
                </a:solidFill>
                <a:latin typeface="Calibri" pitchFamily="34" charset="0"/>
                <a:ea typeface="Calibri" pitchFamily="34" charset="-122"/>
                <a:cs typeface="Calibri" pitchFamily="34" charset="-120"/>
              </a:rPr>
              <a:t>Alineada con EBSI/Europeum EDIC</a:t>
            </a:r>
            <a:endParaRPr lang="en-US" sz="1100" dirty="0"/>
          </a:p>
        </p:txBody>
      </p:sp>
      <p:sp>
        <p:nvSpPr>
          <p:cNvPr id="30" name="TextBox 29">
            <a:extLst>
              <a:ext uri="{FF2B5EF4-FFF2-40B4-BE49-F238E27FC236}">
                <a16:creationId xmlns:a16="http://schemas.microsoft.com/office/drawing/2014/main" id="{B3777D05-A438-0A08-1117-B5AABB6E70A1}"/>
              </a:ext>
            </a:extLst>
          </p:cNvPr>
          <p:cNvSpPr txBox="1"/>
          <p:nvPr/>
        </p:nvSpPr>
        <p:spPr>
          <a:xfrm>
            <a:off x="640080" y="3621024"/>
            <a:ext cx="4573716" cy="261610"/>
          </a:xfrm>
          <a:prstGeom prst="rect">
            <a:avLst/>
          </a:prstGeom>
          <a:noFill/>
        </p:spPr>
        <p:txBody>
          <a:bodyPr wrap="square">
            <a:spAutoFit/>
          </a:bodyPr>
          <a:lstStyle/>
          <a:p>
            <a:r>
              <a:rPr lang="en-GB" sz="1100" dirty="0">
                <a:hlinkClick r:id="rId4"/>
              </a:rPr>
              <a:t>https://wiki.rediris.es/spaces/BLUE/overview</a:t>
            </a:r>
            <a:endParaRPr lang="en-E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48640" y="274320"/>
            <a:ext cx="8046720" cy="594360"/>
          </a:xfrm>
          <a:prstGeom prst="rect">
            <a:avLst/>
          </a:prstGeom>
          <a:noFill/>
          <a:ln/>
        </p:spPr>
        <p:txBody>
          <a:bodyPr wrap="square" lIns="0" tIns="0" rIns="0" bIns="0" rtlCol="0" anchor="ctr"/>
          <a:lstStyle/>
          <a:p>
            <a:pPr marL="0" indent="0" algn="l">
              <a:buNone/>
            </a:pPr>
            <a:r>
              <a:rPr lang="en-US" sz="3400" b="1" dirty="0">
                <a:solidFill>
                  <a:srgbClr val="1B3A5C"/>
                </a:solidFill>
                <a:latin typeface="Calibri" pitchFamily="34" charset="0"/>
                <a:ea typeface="Calibri" pitchFamily="34" charset="-122"/>
                <a:cs typeface="Calibri" pitchFamily="34" charset="-120"/>
              </a:rPr>
              <a:t>2</a:t>
            </a:r>
            <a:r>
              <a:rPr lang="en-GB" sz="3400" b="1" dirty="0">
                <a:solidFill>
                  <a:srgbClr val="1B3A5C"/>
                </a:solidFill>
                <a:latin typeface="Calibri" pitchFamily="34" charset="0"/>
                <a:ea typeface="Calibri" pitchFamily="34" charset="-122"/>
                <a:cs typeface="Calibri" pitchFamily="34" charset="-120"/>
              </a:rPr>
              <a:t>2</a:t>
            </a:r>
            <a:r>
              <a:rPr lang="en-US" sz="3400" b="1" dirty="0">
                <a:solidFill>
                  <a:srgbClr val="1B3A5C"/>
                </a:solidFill>
                <a:latin typeface="Calibri" pitchFamily="34" charset="0"/>
                <a:ea typeface="Calibri" pitchFamily="34" charset="-122"/>
                <a:cs typeface="Calibri" pitchFamily="34" charset="-120"/>
              </a:rPr>
              <a:t> casos de </a:t>
            </a:r>
            <a:r>
              <a:rPr lang="en-US" sz="3400" b="1" dirty="0" err="1">
                <a:solidFill>
                  <a:srgbClr val="1B3A5C"/>
                </a:solidFill>
                <a:latin typeface="Calibri" pitchFamily="34" charset="0"/>
                <a:ea typeface="Calibri" pitchFamily="34" charset="-122"/>
                <a:cs typeface="Calibri" pitchFamily="34" charset="-120"/>
              </a:rPr>
              <a:t>uso</a:t>
            </a:r>
            <a:r>
              <a:rPr lang="es-ES" sz="3400" b="1" dirty="0">
                <a:solidFill>
                  <a:srgbClr val="1B3A5C"/>
                </a:solidFill>
                <a:latin typeface="Calibri" pitchFamily="34" charset="0"/>
                <a:ea typeface="Calibri" pitchFamily="34" charset="-122"/>
                <a:cs typeface="Calibri" pitchFamily="34" charset="-120"/>
              </a:rPr>
              <a:t> iniciales</a:t>
            </a:r>
            <a:r>
              <a:rPr lang="en-US" sz="3400" b="1" dirty="0">
                <a:solidFill>
                  <a:srgbClr val="1B3A5C"/>
                </a:solidFill>
                <a:latin typeface="Calibri" pitchFamily="34" charset="0"/>
                <a:ea typeface="Calibri" pitchFamily="34" charset="-122"/>
                <a:cs typeface="Calibri" pitchFamily="34" charset="-120"/>
              </a:rPr>
              <a:t> identificados</a:t>
            </a:r>
            <a:endParaRPr lang="en-US" sz="3400" dirty="0"/>
          </a:p>
        </p:txBody>
      </p:sp>
      <p:sp>
        <p:nvSpPr>
          <p:cNvPr id="3" name="Shape 1"/>
          <p:cNvSpPr/>
          <p:nvPr/>
        </p:nvSpPr>
        <p:spPr>
          <a:xfrm>
            <a:off x="457200" y="960120"/>
            <a:ext cx="2011680" cy="384048"/>
          </a:xfrm>
          <a:prstGeom prst="roundRect">
            <a:avLst>
              <a:gd name="adj" fmla="val 14286"/>
            </a:avLst>
          </a:prstGeom>
          <a:solidFill>
            <a:srgbClr val="1B6B4A"/>
          </a:solidFill>
          <a:ln/>
        </p:spPr>
        <p:txBody>
          <a:bodyPr/>
          <a:lstStyle/>
          <a:p>
            <a:endParaRPr lang="en-GB"/>
          </a:p>
        </p:txBody>
      </p:sp>
      <p:pic>
        <p:nvPicPr>
          <p:cNvPr id="4" name="Image 0" descr="preencoded.png"/>
          <p:cNvPicPr>
            <a:picLocks noChangeAspect="1"/>
          </p:cNvPicPr>
          <p:nvPr/>
        </p:nvPicPr>
        <p:blipFill>
          <a:blip r:embed="rId4"/>
          <a:stretch>
            <a:fillRect/>
          </a:stretch>
        </p:blipFill>
        <p:spPr>
          <a:xfrm>
            <a:off x="566928" y="1005840"/>
            <a:ext cx="274320" cy="274320"/>
          </a:xfrm>
          <a:prstGeom prst="rect">
            <a:avLst/>
          </a:prstGeom>
        </p:spPr>
      </p:pic>
      <p:sp>
        <p:nvSpPr>
          <p:cNvPr id="5" name="Text 2"/>
          <p:cNvSpPr/>
          <p:nvPr/>
        </p:nvSpPr>
        <p:spPr>
          <a:xfrm>
            <a:off x="868680" y="960120"/>
            <a:ext cx="1508760" cy="384048"/>
          </a:xfrm>
          <a:prstGeom prst="rect">
            <a:avLst/>
          </a:prstGeom>
          <a:noFill/>
          <a:ln/>
        </p:spPr>
        <p:txBody>
          <a:bodyPr wrap="square" lIns="0" tIns="0" rIns="0" bIns="0" rtlCol="0" anchor="ctr"/>
          <a:lstStyle/>
          <a:p>
            <a:pPr marL="0" indent="0" algn="l">
              <a:buNone/>
            </a:pPr>
            <a:r>
              <a:rPr lang="en-US" sz="1200" b="1" dirty="0">
                <a:solidFill>
                  <a:srgbClr val="FFFFFF"/>
                </a:solidFill>
                <a:latin typeface="Calibri" pitchFamily="34" charset="0"/>
                <a:ea typeface="Calibri" pitchFamily="34" charset="-122"/>
                <a:cs typeface="Calibri" pitchFamily="34" charset="-120"/>
              </a:rPr>
              <a:t>Educación</a:t>
            </a:r>
            <a:endParaRPr lang="en-US" sz="1200" dirty="0"/>
          </a:p>
        </p:txBody>
      </p:sp>
      <p:sp>
        <p:nvSpPr>
          <p:cNvPr id="6" name="Shape 3"/>
          <p:cNvSpPr/>
          <p:nvPr/>
        </p:nvSpPr>
        <p:spPr>
          <a:xfrm>
            <a:off x="457200" y="1389888"/>
            <a:ext cx="2011680" cy="2231136"/>
          </a:xfrm>
          <a:prstGeom prst="roundRect">
            <a:avLst>
              <a:gd name="adj" fmla="val 2727"/>
            </a:avLst>
          </a:prstGeom>
          <a:solidFill>
            <a:srgbClr val="E8F5E9"/>
          </a:solidFill>
          <a:ln/>
        </p:spPr>
        <p:txBody>
          <a:bodyPr/>
          <a:lstStyle/>
          <a:p>
            <a:endParaRPr lang="en-GB"/>
          </a:p>
        </p:txBody>
      </p:sp>
      <p:sp>
        <p:nvSpPr>
          <p:cNvPr id="7" name="Text 4"/>
          <p:cNvSpPr/>
          <p:nvPr/>
        </p:nvSpPr>
        <p:spPr>
          <a:xfrm>
            <a:off x="594360" y="1463040"/>
            <a:ext cx="1737360" cy="237744"/>
          </a:xfrm>
          <a:prstGeom prst="rect">
            <a:avLst/>
          </a:prstGeom>
          <a:noFill/>
          <a:ln/>
        </p:spPr>
        <p:txBody>
          <a:bodyPr wrap="square" lIns="0" tIns="0" rIns="0" bIns="0" rtlCol="0" anchor="ctr"/>
          <a:lstStyle/>
          <a:p>
            <a:pPr marL="0" indent="0" algn="l">
              <a:buNone/>
            </a:pPr>
            <a:r>
              <a:rPr lang="en-US" sz="1000" dirty="0">
                <a:solidFill>
                  <a:srgbClr val="1A1A2E"/>
                </a:solidFill>
                <a:latin typeface="Calibri" pitchFamily="34" charset="0"/>
                <a:ea typeface="Calibri" pitchFamily="34" charset="-122"/>
                <a:cs typeface="Calibri" pitchFamily="34" charset="-120"/>
              </a:rPr>
              <a:t>Títulos digitales</a:t>
            </a:r>
            <a:endParaRPr lang="en-US" sz="1000" dirty="0"/>
          </a:p>
        </p:txBody>
      </p:sp>
      <p:sp>
        <p:nvSpPr>
          <p:cNvPr id="8" name="Text 5"/>
          <p:cNvSpPr/>
          <p:nvPr/>
        </p:nvSpPr>
        <p:spPr>
          <a:xfrm>
            <a:off x="594360" y="1719072"/>
            <a:ext cx="1737360" cy="237744"/>
          </a:xfrm>
          <a:prstGeom prst="rect">
            <a:avLst/>
          </a:prstGeom>
          <a:noFill/>
          <a:ln/>
        </p:spPr>
        <p:txBody>
          <a:bodyPr wrap="square" lIns="0" tIns="0" rIns="0" bIns="0" rtlCol="0" anchor="ctr"/>
          <a:lstStyle/>
          <a:p>
            <a:pPr marL="0" indent="0" algn="l">
              <a:buNone/>
            </a:pPr>
            <a:r>
              <a:rPr lang="en-US" sz="1000" dirty="0">
                <a:solidFill>
                  <a:srgbClr val="1A1A2E"/>
                </a:solidFill>
                <a:latin typeface="Calibri" pitchFamily="34" charset="0"/>
                <a:ea typeface="Calibri" pitchFamily="34" charset="-122"/>
                <a:cs typeface="Calibri" pitchFamily="34" charset="-120"/>
              </a:rPr>
              <a:t>Expediente académico</a:t>
            </a:r>
            <a:endParaRPr lang="en-US" sz="1000" dirty="0"/>
          </a:p>
        </p:txBody>
      </p:sp>
      <p:sp>
        <p:nvSpPr>
          <p:cNvPr id="9" name="Text 6"/>
          <p:cNvSpPr/>
          <p:nvPr/>
        </p:nvSpPr>
        <p:spPr>
          <a:xfrm>
            <a:off x="594360" y="1975104"/>
            <a:ext cx="1737360" cy="237744"/>
          </a:xfrm>
          <a:prstGeom prst="rect">
            <a:avLst/>
          </a:prstGeom>
          <a:noFill/>
          <a:ln/>
        </p:spPr>
        <p:txBody>
          <a:bodyPr wrap="square" lIns="0" tIns="0" rIns="0" bIns="0" rtlCol="0" anchor="ctr"/>
          <a:lstStyle/>
          <a:p>
            <a:pPr marL="0" indent="0" algn="l">
              <a:buNone/>
            </a:pPr>
            <a:r>
              <a:rPr lang="en-US" sz="1000" dirty="0">
                <a:solidFill>
                  <a:srgbClr val="1A1A2E"/>
                </a:solidFill>
                <a:latin typeface="Calibri" pitchFamily="34" charset="0"/>
                <a:ea typeface="Calibri" pitchFamily="34" charset="-122"/>
                <a:cs typeface="Calibri" pitchFamily="34" charset="-120"/>
              </a:rPr>
              <a:t>Microcredenciales</a:t>
            </a:r>
            <a:endParaRPr lang="en-US" sz="1000" dirty="0"/>
          </a:p>
        </p:txBody>
      </p:sp>
      <p:sp>
        <p:nvSpPr>
          <p:cNvPr id="10" name="Text 7"/>
          <p:cNvSpPr/>
          <p:nvPr/>
        </p:nvSpPr>
        <p:spPr>
          <a:xfrm>
            <a:off x="594360" y="2231136"/>
            <a:ext cx="1737360" cy="237744"/>
          </a:xfrm>
          <a:prstGeom prst="rect">
            <a:avLst/>
          </a:prstGeom>
          <a:noFill/>
          <a:ln/>
        </p:spPr>
        <p:txBody>
          <a:bodyPr wrap="square" lIns="0" tIns="0" rIns="0" bIns="0" rtlCol="0" anchor="ctr"/>
          <a:lstStyle/>
          <a:p>
            <a:pPr marL="0" indent="0" algn="l">
              <a:buNone/>
            </a:pPr>
            <a:r>
              <a:rPr lang="en-US" sz="1000" dirty="0">
                <a:solidFill>
                  <a:srgbClr val="1A1A2E"/>
                </a:solidFill>
                <a:latin typeface="Calibri" pitchFamily="34" charset="0"/>
                <a:ea typeface="Calibri" pitchFamily="34" charset="-122"/>
                <a:cs typeface="Calibri" pitchFamily="34" charset="-120"/>
              </a:rPr>
              <a:t>Carnet estudiantil</a:t>
            </a:r>
            <a:endParaRPr lang="en-US" sz="1000" dirty="0"/>
          </a:p>
        </p:txBody>
      </p:sp>
      <p:sp>
        <p:nvSpPr>
          <p:cNvPr id="11" name="Text 8"/>
          <p:cNvSpPr/>
          <p:nvPr/>
        </p:nvSpPr>
        <p:spPr>
          <a:xfrm>
            <a:off x="594360" y="2487168"/>
            <a:ext cx="1737360" cy="237744"/>
          </a:xfrm>
          <a:prstGeom prst="rect">
            <a:avLst/>
          </a:prstGeom>
          <a:noFill/>
          <a:ln/>
        </p:spPr>
        <p:txBody>
          <a:bodyPr wrap="square" lIns="0" tIns="0" rIns="0" bIns="0" rtlCol="0" anchor="ctr"/>
          <a:lstStyle/>
          <a:p>
            <a:pPr marL="0" indent="0" algn="l">
              <a:buNone/>
            </a:pPr>
            <a:r>
              <a:rPr lang="en-US" sz="1000" dirty="0">
                <a:solidFill>
                  <a:srgbClr val="1A1A2E"/>
                </a:solidFill>
                <a:latin typeface="Calibri" pitchFamily="34" charset="0"/>
                <a:ea typeface="Calibri" pitchFamily="34" charset="-122"/>
                <a:cs typeface="Calibri" pitchFamily="34" charset="-120"/>
              </a:rPr>
              <a:t>Movilidad Erasmus+</a:t>
            </a:r>
            <a:endParaRPr lang="en-US" sz="1000" dirty="0"/>
          </a:p>
        </p:txBody>
      </p:sp>
      <p:sp>
        <p:nvSpPr>
          <p:cNvPr id="12" name="Text 9"/>
          <p:cNvSpPr/>
          <p:nvPr/>
        </p:nvSpPr>
        <p:spPr>
          <a:xfrm>
            <a:off x="594360" y="2743200"/>
            <a:ext cx="1737360" cy="237744"/>
          </a:xfrm>
          <a:prstGeom prst="rect">
            <a:avLst/>
          </a:prstGeom>
          <a:noFill/>
          <a:ln/>
        </p:spPr>
        <p:txBody>
          <a:bodyPr wrap="square" lIns="0" tIns="0" rIns="0" bIns="0" rtlCol="0" anchor="ctr"/>
          <a:lstStyle/>
          <a:p>
            <a:pPr marL="0" indent="0" algn="l">
              <a:buNone/>
            </a:pPr>
            <a:r>
              <a:rPr lang="en-US" sz="1000" dirty="0">
                <a:solidFill>
                  <a:srgbClr val="1A1A2E"/>
                </a:solidFill>
                <a:latin typeface="Calibri" pitchFamily="34" charset="0"/>
                <a:ea typeface="Calibri" pitchFamily="34" charset="-122"/>
                <a:cs typeface="Calibri" pitchFamily="34" charset="-120"/>
              </a:rPr>
              <a:t>Prueba de matrícula</a:t>
            </a:r>
            <a:endParaRPr lang="en-US" sz="1000" dirty="0"/>
          </a:p>
        </p:txBody>
      </p:sp>
      <p:sp>
        <p:nvSpPr>
          <p:cNvPr id="13" name="Text 10"/>
          <p:cNvSpPr/>
          <p:nvPr/>
        </p:nvSpPr>
        <p:spPr>
          <a:xfrm>
            <a:off x="594360" y="2999232"/>
            <a:ext cx="1737360" cy="237744"/>
          </a:xfrm>
          <a:prstGeom prst="rect">
            <a:avLst/>
          </a:prstGeom>
          <a:noFill/>
          <a:ln/>
        </p:spPr>
        <p:txBody>
          <a:bodyPr wrap="square" lIns="0" tIns="0" rIns="0" bIns="0" rtlCol="0" anchor="ctr"/>
          <a:lstStyle/>
          <a:p>
            <a:pPr marL="0" indent="0" algn="l">
              <a:buNone/>
            </a:pPr>
            <a:r>
              <a:rPr lang="en-US" sz="1000" dirty="0">
                <a:solidFill>
                  <a:srgbClr val="1A1A2E"/>
                </a:solidFill>
                <a:latin typeface="Calibri" pitchFamily="34" charset="0"/>
                <a:ea typeface="Calibri" pitchFamily="34" charset="-122"/>
                <a:cs typeface="Calibri" pitchFamily="34" charset="-120"/>
              </a:rPr>
              <a:t>Suplemento al título</a:t>
            </a:r>
            <a:endParaRPr lang="en-US" sz="1000" dirty="0"/>
          </a:p>
        </p:txBody>
      </p:sp>
      <p:sp>
        <p:nvSpPr>
          <p:cNvPr id="14" name="Text 11"/>
          <p:cNvSpPr/>
          <p:nvPr/>
        </p:nvSpPr>
        <p:spPr>
          <a:xfrm>
            <a:off x="594360" y="3255264"/>
            <a:ext cx="1737360" cy="237744"/>
          </a:xfrm>
          <a:prstGeom prst="rect">
            <a:avLst/>
          </a:prstGeom>
          <a:noFill/>
          <a:ln/>
        </p:spPr>
        <p:txBody>
          <a:bodyPr wrap="square" lIns="0" tIns="0" rIns="0" bIns="0" rtlCol="0" anchor="ctr"/>
          <a:lstStyle/>
          <a:p>
            <a:pPr marL="0" indent="0" algn="l">
              <a:buNone/>
            </a:pPr>
            <a:r>
              <a:rPr lang="en-US" sz="1000" dirty="0">
                <a:solidFill>
                  <a:srgbClr val="1A1A2E"/>
                </a:solidFill>
                <a:latin typeface="Calibri" pitchFamily="34" charset="0"/>
                <a:ea typeface="Calibri" pitchFamily="34" charset="-122"/>
                <a:cs typeface="Calibri" pitchFamily="34" charset="-120"/>
              </a:rPr>
              <a:t>Formación Profesional</a:t>
            </a:r>
            <a:endParaRPr lang="en-US" sz="1000" dirty="0"/>
          </a:p>
        </p:txBody>
      </p:sp>
      <p:sp>
        <p:nvSpPr>
          <p:cNvPr id="15" name="Shape 12"/>
          <p:cNvSpPr/>
          <p:nvPr/>
        </p:nvSpPr>
        <p:spPr>
          <a:xfrm>
            <a:off x="2606040" y="960120"/>
            <a:ext cx="2011680" cy="384048"/>
          </a:xfrm>
          <a:prstGeom prst="roundRect">
            <a:avLst>
              <a:gd name="adj" fmla="val 14286"/>
            </a:avLst>
          </a:prstGeom>
          <a:solidFill>
            <a:srgbClr val="5B3A8C"/>
          </a:solidFill>
          <a:ln/>
        </p:spPr>
        <p:txBody>
          <a:bodyPr/>
          <a:lstStyle/>
          <a:p>
            <a:endParaRPr lang="en-GB"/>
          </a:p>
        </p:txBody>
      </p:sp>
      <p:pic>
        <p:nvPicPr>
          <p:cNvPr id="16" name="Image 1" descr="preencoded.png"/>
          <p:cNvPicPr>
            <a:picLocks noChangeAspect="1"/>
          </p:cNvPicPr>
          <p:nvPr/>
        </p:nvPicPr>
        <p:blipFill>
          <a:blip r:embed="rId5"/>
          <a:stretch>
            <a:fillRect/>
          </a:stretch>
        </p:blipFill>
        <p:spPr>
          <a:xfrm>
            <a:off x="2715768" y="1005840"/>
            <a:ext cx="274320" cy="274320"/>
          </a:xfrm>
          <a:prstGeom prst="rect">
            <a:avLst/>
          </a:prstGeom>
        </p:spPr>
      </p:pic>
      <p:sp>
        <p:nvSpPr>
          <p:cNvPr id="17" name="Text 13"/>
          <p:cNvSpPr/>
          <p:nvPr/>
        </p:nvSpPr>
        <p:spPr>
          <a:xfrm>
            <a:off x="3017520" y="960120"/>
            <a:ext cx="1508760" cy="384048"/>
          </a:xfrm>
          <a:prstGeom prst="rect">
            <a:avLst/>
          </a:prstGeom>
          <a:noFill/>
          <a:ln/>
        </p:spPr>
        <p:txBody>
          <a:bodyPr wrap="square" lIns="0" tIns="0" rIns="0" bIns="0" rtlCol="0" anchor="ctr"/>
          <a:lstStyle/>
          <a:p>
            <a:pPr marL="0" indent="0" algn="l">
              <a:buNone/>
            </a:pPr>
            <a:r>
              <a:rPr lang="en-US" sz="1200" b="1" dirty="0">
                <a:solidFill>
                  <a:srgbClr val="FFFFFF"/>
                </a:solidFill>
                <a:latin typeface="Calibri" pitchFamily="34" charset="0"/>
                <a:ea typeface="Calibri" pitchFamily="34" charset="-122"/>
                <a:cs typeface="Calibri" pitchFamily="34" charset="-120"/>
              </a:rPr>
              <a:t>Investigación</a:t>
            </a:r>
            <a:endParaRPr lang="en-US" sz="1200" dirty="0"/>
          </a:p>
        </p:txBody>
      </p:sp>
      <p:sp>
        <p:nvSpPr>
          <p:cNvPr id="18" name="Shape 14"/>
          <p:cNvSpPr/>
          <p:nvPr/>
        </p:nvSpPr>
        <p:spPr>
          <a:xfrm>
            <a:off x="2606040" y="1389888"/>
            <a:ext cx="2011680" cy="1719072"/>
          </a:xfrm>
          <a:prstGeom prst="roundRect">
            <a:avLst>
              <a:gd name="adj" fmla="val 3191"/>
            </a:avLst>
          </a:prstGeom>
          <a:solidFill>
            <a:srgbClr val="F3E8FF"/>
          </a:solidFill>
          <a:ln/>
        </p:spPr>
        <p:txBody>
          <a:bodyPr/>
          <a:lstStyle/>
          <a:p>
            <a:endParaRPr lang="en-GB"/>
          </a:p>
        </p:txBody>
      </p:sp>
      <p:sp>
        <p:nvSpPr>
          <p:cNvPr id="19" name="Text 15"/>
          <p:cNvSpPr/>
          <p:nvPr/>
        </p:nvSpPr>
        <p:spPr>
          <a:xfrm>
            <a:off x="2743200" y="1463040"/>
            <a:ext cx="1737360" cy="237744"/>
          </a:xfrm>
          <a:prstGeom prst="rect">
            <a:avLst/>
          </a:prstGeom>
          <a:noFill/>
          <a:ln/>
        </p:spPr>
        <p:txBody>
          <a:bodyPr wrap="square" lIns="0" tIns="0" rIns="0" bIns="0" rtlCol="0" anchor="ctr"/>
          <a:lstStyle/>
          <a:p>
            <a:pPr marL="0" indent="0" algn="l">
              <a:buNone/>
            </a:pPr>
            <a:r>
              <a:rPr lang="en-US" sz="1000" dirty="0">
                <a:solidFill>
                  <a:srgbClr val="1A1A2E"/>
                </a:solidFill>
                <a:latin typeface="Calibri" pitchFamily="34" charset="0"/>
                <a:ea typeface="Calibri" pitchFamily="34" charset="-122"/>
                <a:cs typeface="Calibri" pitchFamily="34" charset="-120"/>
              </a:rPr>
              <a:t>Notarización de datos</a:t>
            </a:r>
            <a:endParaRPr lang="en-US" sz="1000" dirty="0"/>
          </a:p>
        </p:txBody>
      </p:sp>
      <p:sp>
        <p:nvSpPr>
          <p:cNvPr id="20" name="Text 16"/>
          <p:cNvSpPr/>
          <p:nvPr/>
        </p:nvSpPr>
        <p:spPr>
          <a:xfrm>
            <a:off x="2743200" y="1719072"/>
            <a:ext cx="1737360" cy="237744"/>
          </a:xfrm>
          <a:prstGeom prst="rect">
            <a:avLst/>
          </a:prstGeom>
          <a:noFill/>
          <a:ln/>
        </p:spPr>
        <p:txBody>
          <a:bodyPr wrap="square" lIns="0" tIns="0" rIns="0" bIns="0" rtlCol="0" anchor="ctr"/>
          <a:lstStyle/>
          <a:p>
            <a:pPr marL="0" indent="0" algn="l">
              <a:buNone/>
            </a:pPr>
            <a:r>
              <a:rPr lang="en-US" sz="1000" dirty="0">
                <a:solidFill>
                  <a:srgbClr val="1A1A2E"/>
                </a:solidFill>
                <a:latin typeface="Calibri" pitchFamily="34" charset="0"/>
                <a:ea typeface="Calibri" pitchFamily="34" charset="-122"/>
                <a:cs typeface="Calibri" pitchFamily="34" charset="-120"/>
              </a:rPr>
              <a:t>Certificados de ética</a:t>
            </a:r>
            <a:endParaRPr lang="en-US" sz="1000" dirty="0"/>
          </a:p>
        </p:txBody>
      </p:sp>
      <p:sp>
        <p:nvSpPr>
          <p:cNvPr id="21" name="Text 17"/>
          <p:cNvSpPr/>
          <p:nvPr/>
        </p:nvSpPr>
        <p:spPr>
          <a:xfrm>
            <a:off x="2743200" y="1975104"/>
            <a:ext cx="1737360" cy="237744"/>
          </a:xfrm>
          <a:prstGeom prst="rect">
            <a:avLst/>
          </a:prstGeom>
          <a:noFill/>
          <a:ln/>
        </p:spPr>
        <p:txBody>
          <a:bodyPr wrap="square" lIns="0" tIns="0" rIns="0" bIns="0" rtlCol="0" anchor="ctr"/>
          <a:lstStyle/>
          <a:p>
            <a:pPr marL="0" indent="0" algn="l">
              <a:buNone/>
            </a:pPr>
            <a:r>
              <a:rPr lang="en-US" sz="1000" dirty="0">
                <a:solidFill>
                  <a:srgbClr val="1A1A2E"/>
                </a:solidFill>
                <a:latin typeface="Calibri" pitchFamily="34" charset="0"/>
                <a:ea typeface="Calibri" pitchFamily="34" charset="-122"/>
                <a:cs typeface="Calibri" pitchFamily="34" charset="-120"/>
              </a:rPr>
              <a:t>Autoría de publicaciones</a:t>
            </a:r>
            <a:endParaRPr lang="en-US" sz="1000" dirty="0"/>
          </a:p>
        </p:txBody>
      </p:sp>
      <p:sp>
        <p:nvSpPr>
          <p:cNvPr id="22" name="Text 18"/>
          <p:cNvSpPr/>
          <p:nvPr/>
        </p:nvSpPr>
        <p:spPr>
          <a:xfrm>
            <a:off x="2743200" y="2231136"/>
            <a:ext cx="1737360" cy="237744"/>
          </a:xfrm>
          <a:prstGeom prst="rect">
            <a:avLst/>
          </a:prstGeom>
          <a:noFill/>
          <a:ln/>
        </p:spPr>
        <p:txBody>
          <a:bodyPr wrap="square" lIns="0" tIns="0" rIns="0" bIns="0" rtlCol="0" anchor="ctr"/>
          <a:lstStyle/>
          <a:p>
            <a:pPr marL="0" indent="0" algn="l">
              <a:buNone/>
            </a:pPr>
            <a:r>
              <a:rPr lang="en-US" sz="1000" dirty="0">
                <a:solidFill>
                  <a:srgbClr val="1A1A2E"/>
                </a:solidFill>
                <a:latin typeface="Calibri" pitchFamily="34" charset="0"/>
                <a:ea typeface="Calibri" pitchFamily="34" charset="-122"/>
                <a:cs typeface="Calibri" pitchFamily="34" charset="-120"/>
              </a:rPr>
              <a:t>Depósito de tesis</a:t>
            </a:r>
            <a:endParaRPr lang="en-US" sz="1000" dirty="0"/>
          </a:p>
        </p:txBody>
      </p:sp>
      <p:sp>
        <p:nvSpPr>
          <p:cNvPr id="23" name="Text 19"/>
          <p:cNvSpPr/>
          <p:nvPr/>
        </p:nvSpPr>
        <p:spPr>
          <a:xfrm>
            <a:off x="2743200" y="2487168"/>
            <a:ext cx="1737360" cy="237744"/>
          </a:xfrm>
          <a:prstGeom prst="rect">
            <a:avLst/>
          </a:prstGeom>
          <a:noFill/>
          <a:ln/>
        </p:spPr>
        <p:txBody>
          <a:bodyPr wrap="square" lIns="0" tIns="0" rIns="0" bIns="0" rtlCol="0" anchor="ctr"/>
          <a:lstStyle/>
          <a:p>
            <a:pPr marL="0" indent="0" algn="l">
              <a:buNone/>
            </a:pPr>
            <a:r>
              <a:rPr lang="en-US" sz="1000" dirty="0">
                <a:solidFill>
                  <a:srgbClr val="1A1A2E"/>
                </a:solidFill>
                <a:latin typeface="Calibri" pitchFamily="34" charset="0"/>
                <a:ea typeface="Calibri" pitchFamily="34" charset="-122"/>
                <a:cs typeface="Calibri" pitchFamily="34" charset="-120"/>
              </a:rPr>
              <a:t>Financiación verificable</a:t>
            </a:r>
            <a:endParaRPr lang="en-US" sz="1000" dirty="0"/>
          </a:p>
        </p:txBody>
      </p:sp>
      <p:sp>
        <p:nvSpPr>
          <p:cNvPr id="24" name="Text 20"/>
          <p:cNvSpPr/>
          <p:nvPr/>
        </p:nvSpPr>
        <p:spPr>
          <a:xfrm>
            <a:off x="2743200" y="2743200"/>
            <a:ext cx="1737360" cy="237744"/>
          </a:xfrm>
          <a:prstGeom prst="rect">
            <a:avLst/>
          </a:prstGeom>
          <a:noFill/>
          <a:ln/>
        </p:spPr>
        <p:txBody>
          <a:bodyPr wrap="square" lIns="0" tIns="0" rIns="0" bIns="0" rtlCol="0" anchor="ctr"/>
          <a:lstStyle/>
          <a:p>
            <a:pPr marL="0" indent="0" algn="l">
              <a:buNone/>
            </a:pPr>
            <a:r>
              <a:rPr lang="en-US" sz="1000" dirty="0">
                <a:solidFill>
                  <a:srgbClr val="1A1A2E"/>
                </a:solidFill>
                <a:latin typeface="Calibri" pitchFamily="34" charset="0"/>
                <a:ea typeface="Calibri" pitchFamily="34" charset="-122"/>
                <a:cs typeface="Calibri" pitchFamily="34" charset="-120"/>
              </a:rPr>
              <a:t>Peer review verificable</a:t>
            </a:r>
            <a:endParaRPr lang="en-US" sz="1000" dirty="0"/>
          </a:p>
        </p:txBody>
      </p:sp>
      <p:sp>
        <p:nvSpPr>
          <p:cNvPr id="25" name="Shape 21"/>
          <p:cNvSpPr/>
          <p:nvPr/>
        </p:nvSpPr>
        <p:spPr>
          <a:xfrm>
            <a:off x="4754880" y="960120"/>
            <a:ext cx="2011680" cy="384048"/>
          </a:xfrm>
          <a:prstGeom prst="roundRect">
            <a:avLst>
              <a:gd name="adj" fmla="val 14286"/>
            </a:avLst>
          </a:prstGeom>
          <a:solidFill>
            <a:srgbClr val="B85C1A"/>
          </a:solidFill>
          <a:ln/>
        </p:spPr>
        <p:txBody>
          <a:bodyPr/>
          <a:lstStyle/>
          <a:p>
            <a:endParaRPr lang="en-GB"/>
          </a:p>
        </p:txBody>
      </p:sp>
      <p:pic>
        <p:nvPicPr>
          <p:cNvPr id="26" name="Image 2" descr="preencoded.png"/>
          <p:cNvPicPr>
            <a:picLocks noChangeAspect="1"/>
          </p:cNvPicPr>
          <p:nvPr/>
        </p:nvPicPr>
        <p:blipFill>
          <a:blip r:embed="rId6"/>
          <a:stretch>
            <a:fillRect/>
          </a:stretch>
        </p:blipFill>
        <p:spPr>
          <a:xfrm>
            <a:off x="4864608" y="1005840"/>
            <a:ext cx="274320" cy="274320"/>
          </a:xfrm>
          <a:prstGeom prst="rect">
            <a:avLst/>
          </a:prstGeom>
        </p:spPr>
      </p:pic>
      <p:sp>
        <p:nvSpPr>
          <p:cNvPr id="27" name="Text 22"/>
          <p:cNvSpPr/>
          <p:nvPr/>
        </p:nvSpPr>
        <p:spPr>
          <a:xfrm>
            <a:off x="5166360" y="960120"/>
            <a:ext cx="1508760" cy="384048"/>
          </a:xfrm>
          <a:prstGeom prst="rect">
            <a:avLst/>
          </a:prstGeom>
          <a:noFill/>
          <a:ln/>
        </p:spPr>
        <p:txBody>
          <a:bodyPr wrap="square" lIns="0" tIns="0" rIns="0" bIns="0" rtlCol="0" anchor="ctr"/>
          <a:lstStyle/>
          <a:p>
            <a:pPr marL="0" indent="0" algn="l">
              <a:buNone/>
            </a:pPr>
            <a:r>
              <a:rPr lang="en-US" sz="1200" b="1" dirty="0">
                <a:solidFill>
                  <a:srgbClr val="FFFFFF"/>
                </a:solidFill>
                <a:latin typeface="Calibri" pitchFamily="34" charset="0"/>
                <a:ea typeface="Calibri" pitchFamily="34" charset="-122"/>
                <a:cs typeface="Calibri" pitchFamily="34" charset="-120"/>
              </a:rPr>
              <a:t>Profesional</a:t>
            </a:r>
            <a:endParaRPr lang="en-US" sz="1200" dirty="0"/>
          </a:p>
        </p:txBody>
      </p:sp>
      <p:sp>
        <p:nvSpPr>
          <p:cNvPr id="28" name="Shape 23"/>
          <p:cNvSpPr/>
          <p:nvPr/>
        </p:nvSpPr>
        <p:spPr>
          <a:xfrm>
            <a:off x="4754880" y="1389888"/>
            <a:ext cx="2011680" cy="950976"/>
          </a:xfrm>
          <a:prstGeom prst="roundRect">
            <a:avLst>
              <a:gd name="adj" fmla="val 5769"/>
            </a:avLst>
          </a:prstGeom>
          <a:solidFill>
            <a:srgbClr val="FFF3E0"/>
          </a:solidFill>
          <a:ln/>
        </p:spPr>
        <p:txBody>
          <a:bodyPr/>
          <a:lstStyle/>
          <a:p>
            <a:endParaRPr lang="en-GB"/>
          </a:p>
        </p:txBody>
      </p:sp>
      <p:sp>
        <p:nvSpPr>
          <p:cNvPr id="29" name="Text 24"/>
          <p:cNvSpPr/>
          <p:nvPr/>
        </p:nvSpPr>
        <p:spPr>
          <a:xfrm>
            <a:off x="4892040" y="1463040"/>
            <a:ext cx="1737360" cy="237744"/>
          </a:xfrm>
          <a:prstGeom prst="rect">
            <a:avLst/>
          </a:prstGeom>
          <a:noFill/>
          <a:ln/>
        </p:spPr>
        <p:txBody>
          <a:bodyPr wrap="square" lIns="0" tIns="0" rIns="0" bIns="0" rtlCol="0" anchor="ctr"/>
          <a:lstStyle/>
          <a:p>
            <a:pPr marL="0" indent="0" algn="l">
              <a:buNone/>
            </a:pPr>
            <a:r>
              <a:rPr lang="en-US" sz="1000" dirty="0">
                <a:solidFill>
                  <a:srgbClr val="1A1A2E"/>
                </a:solidFill>
                <a:latin typeface="Calibri" pitchFamily="34" charset="0"/>
                <a:ea typeface="Calibri" pitchFamily="34" charset="-122"/>
                <a:cs typeface="Calibri" pitchFamily="34" charset="-120"/>
              </a:rPr>
              <a:t>Colegios profesionales</a:t>
            </a:r>
            <a:endParaRPr lang="en-US" sz="1000" dirty="0"/>
          </a:p>
        </p:txBody>
      </p:sp>
      <p:sp>
        <p:nvSpPr>
          <p:cNvPr id="30" name="Text 25"/>
          <p:cNvSpPr/>
          <p:nvPr/>
        </p:nvSpPr>
        <p:spPr>
          <a:xfrm>
            <a:off x="4892040" y="1719072"/>
            <a:ext cx="1737360" cy="237744"/>
          </a:xfrm>
          <a:prstGeom prst="rect">
            <a:avLst/>
          </a:prstGeom>
          <a:noFill/>
          <a:ln/>
        </p:spPr>
        <p:txBody>
          <a:bodyPr wrap="square" lIns="0" tIns="0" rIns="0" bIns="0" rtlCol="0" anchor="ctr"/>
          <a:lstStyle/>
          <a:p>
            <a:pPr marL="0" indent="0" algn="l">
              <a:buNone/>
            </a:pPr>
            <a:r>
              <a:rPr lang="en-US" sz="1000" dirty="0">
                <a:solidFill>
                  <a:srgbClr val="1A1A2E"/>
                </a:solidFill>
                <a:latin typeface="Calibri" pitchFamily="34" charset="0"/>
                <a:ea typeface="Calibri" pitchFamily="34" charset="-122"/>
                <a:cs typeface="Calibri" pitchFamily="34" charset="-120"/>
              </a:rPr>
              <a:t>Formación continua</a:t>
            </a:r>
            <a:endParaRPr lang="en-US" sz="1000" dirty="0"/>
          </a:p>
        </p:txBody>
      </p:sp>
      <p:sp>
        <p:nvSpPr>
          <p:cNvPr id="31" name="Text 26"/>
          <p:cNvSpPr/>
          <p:nvPr/>
        </p:nvSpPr>
        <p:spPr>
          <a:xfrm>
            <a:off x="4892040" y="1975104"/>
            <a:ext cx="1737360" cy="237744"/>
          </a:xfrm>
          <a:prstGeom prst="rect">
            <a:avLst/>
          </a:prstGeom>
          <a:noFill/>
          <a:ln/>
        </p:spPr>
        <p:txBody>
          <a:bodyPr wrap="square" lIns="0" tIns="0" rIns="0" bIns="0" rtlCol="0" anchor="ctr"/>
          <a:lstStyle/>
          <a:p>
            <a:pPr marL="0" indent="0" algn="l">
              <a:buNone/>
            </a:pPr>
            <a:r>
              <a:rPr lang="en-US" sz="1000" dirty="0">
                <a:solidFill>
                  <a:srgbClr val="1A1A2E"/>
                </a:solidFill>
                <a:latin typeface="Calibri" pitchFamily="34" charset="0"/>
                <a:ea typeface="Calibri" pitchFamily="34" charset="-122"/>
                <a:cs typeface="Calibri" pitchFamily="34" charset="-120"/>
              </a:rPr>
              <a:t>Habilitación docente</a:t>
            </a:r>
            <a:endParaRPr lang="en-US" sz="1000" dirty="0"/>
          </a:p>
        </p:txBody>
      </p:sp>
      <p:sp>
        <p:nvSpPr>
          <p:cNvPr id="32" name="Shape 27"/>
          <p:cNvSpPr/>
          <p:nvPr/>
        </p:nvSpPr>
        <p:spPr>
          <a:xfrm>
            <a:off x="6903720" y="960120"/>
            <a:ext cx="2011680" cy="384048"/>
          </a:xfrm>
          <a:prstGeom prst="roundRect">
            <a:avLst>
              <a:gd name="adj" fmla="val 14286"/>
            </a:avLst>
          </a:prstGeom>
          <a:solidFill>
            <a:srgbClr val="1B6B8C"/>
          </a:solidFill>
          <a:ln/>
        </p:spPr>
        <p:txBody>
          <a:bodyPr/>
          <a:lstStyle/>
          <a:p>
            <a:endParaRPr lang="en-GB"/>
          </a:p>
        </p:txBody>
      </p:sp>
      <p:pic>
        <p:nvPicPr>
          <p:cNvPr id="33" name="Image 3" descr="preencoded.png"/>
          <p:cNvPicPr>
            <a:picLocks noChangeAspect="1"/>
          </p:cNvPicPr>
          <p:nvPr/>
        </p:nvPicPr>
        <p:blipFill>
          <a:blip r:embed="rId7"/>
          <a:stretch>
            <a:fillRect/>
          </a:stretch>
        </p:blipFill>
        <p:spPr>
          <a:xfrm>
            <a:off x="7013448" y="1005840"/>
            <a:ext cx="274320" cy="274320"/>
          </a:xfrm>
          <a:prstGeom prst="rect">
            <a:avLst/>
          </a:prstGeom>
        </p:spPr>
      </p:pic>
      <p:sp>
        <p:nvSpPr>
          <p:cNvPr id="34" name="Text 28"/>
          <p:cNvSpPr/>
          <p:nvPr/>
        </p:nvSpPr>
        <p:spPr>
          <a:xfrm>
            <a:off x="7315200" y="960120"/>
            <a:ext cx="1508760" cy="384048"/>
          </a:xfrm>
          <a:prstGeom prst="rect">
            <a:avLst/>
          </a:prstGeom>
          <a:noFill/>
          <a:ln/>
        </p:spPr>
        <p:txBody>
          <a:bodyPr wrap="square" lIns="0" tIns="0" rIns="0" bIns="0" rtlCol="0" anchor="ctr"/>
          <a:lstStyle/>
          <a:p>
            <a:pPr marL="0" indent="0" algn="l">
              <a:buNone/>
            </a:pPr>
            <a:r>
              <a:rPr lang="en-US" sz="1200" b="1" dirty="0">
                <a:solidFill>
                  <a:srgbClr val="FFFFFF"/>
                </a:solidFill>
                <a:latin typeface="Calibri" pitchFamily="34" charset="0"/>
                <a:ea typeface="Calibri" pitchFamily="34" charset="-122"/>
                <a:cs typeface="Calibri" pitchFamily="34" charset="-120"/>
              </a:rPr>
              <a:t>Transversal</a:t>
            </a:r>
            <a:endParaRPr lang="en-US" sz="1200" dirty="0"/>
          </a:p>
        </p:txBody>
      </p:sp>
      <p:sp>
        <p:nvSpPr>
          <p:cNvPr id="35" name="Shape 29"/>
          <p:cNvSpPr/>
          <p:nvPr/>
        </p:nvSpPr>
        <p:spPr>
          <a:xfrm>
            <a:off x="6903720" y="1389888"/>
            <a:ext cx="2011680" cy="1472184"/>
          </a:xfrm>
          <a:prstGeom prst="roundRect">
            <a:avLst>
              <a:gd name="adj" fmla="val 4545"/>
            </a:avLst>
          </a:prstGeom>
          <a:solidFill>
            <a:srgbClr val="E0F7FA"/>
          </a:solidFill>
          <a:ln/>
        </p:spPr>
        <p:txBody>
          <a:bodyPr/>
          <a:lstStyle/>
          <a:p>
            <a:endParaRPr lang="en-GB"/>
          </a:p>
        </p:txBody>
      </p:sp>
      <p:sp>
        <p:nvSpPr>
          <p:cNvPr id="36" name="Text 30"/>
          <p:cNvSpPr/>
          <p:nvPr/>
        </p:nvSpPr>
        <p:spPr>
          <a:xfrm>
            <a:off x="7040880" y="1463040"/>
            <a:ext cx="1737360" cy="237744"/>
          </a:xfrm>
          <a:prstGeom prst="rect">
            <a:avLst/>
          </a:prstGeom>
          <a:noFill/>
          <a:ln/>
        </p:spPr>
        <p:txBody>
          <a:bodyPr wrap="square" lIns="0" tIns="0" rIns="0" bIns="0" rtlCol="0" anchor="ctr"/>
          <a:lstStyle/>
          <a:p>
            <a:pPr marL="0" indent="0" algn="l">
              <a:buNone/>
            </a:pPr>
            <a:r>
              <a:rPr lang="en-US" sz="1000" dirty="0">
                <a:solidFill>
                  <a:srgbClr val="1A1A2E"/>
                </a:solidFill>
                <a:latin typeface="Calibri" pitchFamily="34" charset="0"/>
                <a:ea typeface="Calibri" pitchFamily="34" charset="-122"/>
                <a:cs typeface="Calibri" pitchFamily="34" charset="-120"/>
              </a:rPr>
              <a:t>Quality Assurance</a:t>
            </a:r>
            <a:endParaRPr lang="en-US" sz="1000" dirty="0"/>
          </a:p>
        </p:txBody>
      </p:sp>
      <p:sp>
        <p:nvSpPr>
          <p:cNvPr id="37" name="Text 31"/>
          <p:cNvSpPr/>
          <p:nvPr/>
        </p:nvSpPr>
        <p:spPr>
          <a:xfrm>
            <a:off x="7040880" y="1719072"/>
            <a:ext cx="1737360" cy="237744"/>
          </a:xfrm>
          <a:prstGeom prst="rect">
            <a:avLst/>
          </a:prstGeom>
          <a:noFill/>
          <a:ln/>
        </p:spPr>
        <p:txBody>
          <a:bodyPr wrap="square" lIns="0" tIns="0" rIns="0" bIns="0" rtlCol="0" anchor="ctr"/>
          <a:lstStyle/>
          <a:p>
            <a:pPr marL="0" indent="0" algn="l">
              <a:buNone/>
            </a:pPr>
            <a:r>
              <a:rPr lang="en-US" sz="1000" dirty="0">
                <a:solidFill>
                  <a:srgbClr val="1A1A2E"/>
                </a:solidFill>
                <a:latin typeface="Calibri" pitchFamily="34" charset="0"/>
                <a:ea typeface="Calibri" pitchFamily="34" charset="-122"/>
                <a:cs typeface="Calibri" pitchFamily="34" charset="-120"/>
              </a:rPr>
              <a:t>Alianzas universitarias</a:t>
            </a:r>
            <a:endParaRPr lang="en-US" sz="1000" dirty="0"/>
          </a:p>
        </p:txBody>
      </p:sp>
      <p:sp>
        <p:nvSpPr>
          <p:cNvPr id="38" name="Text 32"/>
          <p:cNvSpPr/>
          <p:nvPr/>
        </p:nvSpPr>
        <p:spPr>
          <a:xfrm>
            <a:off x="7040880" y="1975104"/>
            <a:ext cx="1737360" cy="237744"/>
          </a:xfrm>
          <a:prstGeom prst="rect">
            <a:avLst/>
          </a:prstGeom>
          <a:noFill/>
          <a:ln/>
        </p:spPr>
        <p:txBody>
          <a:bodyPr wrap="square" lIns="0" tIns="0" rIns="0" bIns="0" rtlCol="0" anchor="ctr"/>
          <a:lstStyle/>
          <a:p>
            <a:pPr marL="0" indent="0" algn="l">
              <a:buNone/>
            </a:pPr>
            <a:r>
              <a:rPr lang="en-US" sz="1000" dirty="0">
                <a:solidFill>
                  <a:srgbClr val="1A1A2E"/>
                </a:solidFill>
                <a:latin typeface="Calibri" pitchFamily="34" charset="0"/>
                <a:ea typeface="Calibri" pitchFamily="34" charset="-122"/>
                <a:cs typeface="Calibri" pitchFamily="34" charset="-120"/>
              </a:rPr>
              <a:t>Red de Alumni verificada</a:t>
            </a:r>
            <a:endParaRPr lang="en-US" sz="1000" dirty="0"/>
          </a:p>
        </p:txBody>
      </p:sp>
      <p:sp>
        <p:nvSpPr>
          <p:cNvPr id="39" name="Text 33"/>
          <p:cNvSpPr/>
          <p:nvPr/>
        </p:nvSpPr>
        <p:spPr>
          <a:xfrm>
            <a:off x="7040880" y="2231136"/>
            <a:ext cx="1737360" cy="237744"/>
          </a:xfrm>
          <a:prstGeom prst="rect">
            <a:avLst/>
          </a:prstGeom>
          <a:noFill/>
          <a:ln/>
        </p:spPr>
        <p:txBody>
          <a:bodyPr wrap="square" lIns="0" tIns="0" rIns="0" bIns="0" rtlCol="0" anchor="ctr"/>
          <a:lstStyle/>
          <a:p>
            <a:pPr marL="0" indent="0" algn="l">
              <a:buNone/>
            </a:pPr>
            <a:r>
              <a:rPr lang="en-US" sz="1000" dirty="0">
                <a:solidFill>
                  <a:srgbClr val="1A1A2E"/>
                </a:solidFill>
                <a:latin typeface="Calibri" pitchFamily="34" charset="0"/>
                <a:ea typeface="Calibri" pitchFamily="34" charset="-122"/>
                <a:cs typeface="Calibri" pitchFamily="34" charset="-120"/>
              </a:rPr>
              <a:t>Integración EUDI Wallet</a:t>
            </a:r>
            <a:endParaRPr lang="en-US" sz="1000" dirty="0"/>
          </a:p>
        </p:txBody>
      </p:sp>
      <p:sp>
        <p:nvSpPr>
          <p:cNvPr id="40" name="Text 34"/>
          <p:cNvSpPr/>
          <p:nvPr/>
        </p:nvSpPr>
        <p:spPr>
          <a:xfrm>
            <a:off x="548640" y="3794760"/>
            <a:ext cx="8046720" cy="274320"/>
          </a:xfrm>
          <a:prstGeom prst="rect">
            <a:avLst/>
          </a:prstGeom>
          <a:noFill/>
          <a:ln/>
        </p:spPr>
        <p:txBody>
          <a:bodyPr wrap="square" lIns="0" tIns="0" rIns="0" bIns="0" rtlCol="0" anchor="ctr"/>
          <a:lstStyle/>
          <a:p>
            <a:pPr marL="0" indent="0" algn="ctr">
              <a:buNone/>
            </a:pPr>
            <a:r>
              <a:rPr lang="en-US" sz="1100" i="1" dirty="0">
                <a:solidFill>
                  <a:srgbClr val="0D7377"/>
                </a:solidFill>
                <a:latin typeface="Calibri" pitchFamily="34" charset="0"/>
                <a:ea typeface="Calibri" pitchFamily="34" charset="-122"/>
                <a:cs typeface="Calibri" pitchFamily="34" charset="-120"/>
                <a:hlinkClick r:id="rId8"/>
              </a:rPr>
              <a:t>https://api.blue.rediris.es/wiki-blue/</a:t>
            </a:r>
            <a:r>
              <a:rPr lang="en-US" sz="1100" i="1" dirty="0" err="1">
                <a:solidFill>
                  <a:srgbClr val="0D7377"/>
                </a:solidFill>
                <a:latin typeface="Calibri" pitchFamily="34" charset="0"/>
                <a:ea typeface="Calibri" pitchFamily="34" charset="-122"/>
                <a:cs typeface="Calibri" pitchFamily="34" charset="-120"/>
                <a:hlinkClick r:id="rId8"/>
              </a:rPr>
              <a:t>usecases</a:t>
            </a:r>
            <a:r>
              <a:rPr lang="en-US" sz="1100" i="1" dirty="0">
                <a:solidFill>
                  <a:srgbClr val="0D7377"/>
                </a:solidFill>
                <a:latin typeface="Calibri" pitchFamily="34" charset="0"/>
                <a:ea typeface="Calibri" pitchFamily="34" charset="-122"/>
                <a:cs typeface="Calibri" pitchFamily="34" charset="-120"/>
                <a:hlinkClick r:id="rId8"/>
              </a:rPr>
              <a:t>/index.html</a:t>
            </a:r>
            <a:endParaRPr lang="en-US" sz="1100" dirty="0"/>
          </a:p>
        </p:txBody>
      </p:sp>
      <p:sp>
        <p:nvSpPr>
          <p:cNvPr id="43" name="Text 33">
            <a:extLst>
              <a:ext uri="{FF2B5EF4-FFF2-40B4-BE49-F238E27FC236}">
                <a16:creationId xmlns:a16="http://schemas.microsoft.com/office/drawing/2014/main" id="{34C40075-D7AA-9828-C7A6-4B291C0BCF34}"/>
              </a:ext>
            </a:extLst>
          </p:cNvPr>
          <p:cNvSpPr/>
          <p:nvPr/>
        </p:nvSpPr>
        <p:spPr>
          <a:xfrm>
            <a:off x="7013448" y="2487168"/>
            <a:ext cx="1737360" cy="237744"/>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GB" sz="1000" dirty="0" err="1">
                <a:solidFill>
                  <a:srgbClr val="1A1A2E"/>
                </a:solidFill>
                <a:latin typeface="Calibri" pitchFamily="34" charset="0"/>
                <a:ea typeface="Calibri" pitchFamily="34" charset="-122"/>
                <a:cs typeface="Calibri" pitchFamily="34" charset="-120"/>
              </a:rPr>
              <a:t>Gobernanza</a:t>
            </a:r>
            <a:r>
              <a:rPr lang="en-GB" sz="1000" dirty="0">
                <a:solidFill>
                  <a:srgbClr val="1A1A2E"/>
                </a:solidFill>
                <a:latin typeface="Calibri" pitchFamily="34" charset="0"/>
                <a:ea typeface="Calibri" pitchFamily="34" charset="-122"/>
                <a:cs typeface="Calibri" pitchFamily="34" charset="-120"/>
              </a:rPr>
              <a:t> </a:t>
            </a:r>
            <a:r>
              <a:rPr lang="en-GB" sz="1000" dirty="0" err="1">
                <a:solidFill>
                  <a:srgbClr val="1A1A2E"/>
                </a:solidFill>
                <a:latin typeface="Calibri" pitchFamily="34" charset="0"/>
                <a:ea typeface="Calibri" pitchFamily="34" charset="-122"/>
                <a:cs typeface="Calibri" pitchFamily="34" charset="-120"/>
              </a:rPr>
              <a:t>agentes</a:t>
            </a:r>
            <a:r>
              <a:rPr lang="en-GB" sz="1000" dirty="0">
                <a:solidFill>
                  <a:srgbClr val="1A1A2E"/>
                </a:solidFill>
                <a:latin typeface="Calibri" pitchFamily="34" charset="0"/>
                <a:ea typeface="Calibri" pitchFamily="34" charset="-122"/>
                <a:cs typeface="Calibri" pitchFamily="34" charset="-120"/>
              </a:rPr>
              <a:t> IA</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48640" y="274320"/>
            <a:ext cx="8046720" cy="594360"/>
          </a:xfrm>
          <a:prstGeom prst="rect">
            <a:avLst/>
          </a:prstGeom>
          <a:noFill/>
          <a:ln/>
        </p:spPr>
        <p:txBody>
          <a:bodyPr wrap="square" lIns="0" tIns="0" rIns="0" bIns="0" rtlCol="0" anchor="ctr"/>
          <a:lstStyle/>
          <a:p>
            <a:pPr marL="0" indent="0" algn="l">
              <a:buNone/>
            </a:pPr>
            <a:r>
              <a:rPr lang="en-US" sz="3400" b="1" dirty="0">
                <a:solidFill>
                  <a:srgbClr val="1B3A5C"/>
                </a:solidFill>
                <a:latin typeface="Calibri" pitchFamily="34" charset="0"/>
                <a:ea typeface="Calibri" pitchFamily="34" charset="-122"/>
                <a:cs typeface="Calibri" pitchFamily="34" charset="-120"/>
              </a:rPr>
              <a:t>Ejemplo: admisión internacional</a:t>
            </a:r>
            <a:endParaRPr lang="en-US" sz="3400" dirty="0"/>
          </a:p>
        </p:txBody>
      </p:sp>
      <p:sp>
        <p:nvSpPr>
          <p:cNvPr id="3" name="Shape 1"/>
          <p:cNvSpPr/>
          <p:nvPr/>
        </p:nvSpPr>
        <p:spPr>
          <a:xfrm>
            <a:off x="548640" y="1005840"/>
            <a:ext cx="3931920" cy="2880360"/>
          </a:xfrm>
          <a:prstGeom prst="roundRect">
            <a:avLst>
              <a:gd name="adj" fmla="val 3175"/>
            </a:avLst>
          </a:prstGeom>
          <a:solidFill>
            <a:srgbClr val="FFF5F5"/>
          </a:solidFill>
          <a:ln/>
          <a:effectLst>
            <a:outerShdw blurRad="76200" dist="25400" dir="2700000" algn="bl" rotWithShape="0">
              <a:srgbClr val="000000">
                <a:alpha val="10000"/>
              </a:srgbClr>
            </a:outerShdw>
          </a:effectLst>
        </p:spPr>
        <p:txBody>
          <a:bodyPr/>
          <a:lstStyle/>
          <a:p>
            <a:endParaRPr lang="en-GB"/>
          </a:p>
        </p:txBody>
      </p:sp>
      <p:sp>
        <p:nvSpPr>
          <p:cNvPr id="4" name="Text 2"/>
          <p:cNvSpPr/>
          <p:nvPr/>
        </p:nvSpPr>
        <p:spPr>
          <a:xfrm>
            <a:off x="548640" y="1051560"/>
            <a:ext cx="3931920" cy="365760"/>
          </a:xfrm>
          <a:prstGeom prst="rect">
            <a:avLst/>
          </a:prstGeom>
          <a:noFill/>
          <a:ln/>
        </p:spPr>
        <p:txBody>
          <a:bodyPr wrap="square" lIns="0" tIns="0" rIns="0" bIns="0" rtlCol="0" anchor="ctr"/>
          <a:lstStyle/>
          <a:p>
            <a:pPr marL="0" indent="0" algn="ctr">
              <a:buNone/>
            </a:pPr>
            <a:r>
              <a:rPr lang="en-US" sz="1800" b="1" dirty="0">
                <a:solidFill>
                  <a:srgbClr val="C53030"/>
                </a:solidFill>
                <a:latin typeface="Calibri" pitchFamily="34" charset="0"/>
                <a:ea typeface="Calibri" pitchFamily="34" charset="-122"/>
                <a:cs typeface="Calibri" pitchFamily="34" charset="-120"/>
              </a:rPr>
              <a:t>Hoy</a:t>
            </a:r>
            <a:endParaRPr lang="en-US" sz="1800" dirty="0"/>
          </a:p>
        </p:txBody>
      </p:sp>
      <p:pic>
        <p:nvPicPr>
          <p:cNvPr id="5" name="Image 0" descr="preencoded.png"/>
          <p:cNvPicPr>
            <a:picLocks noChangeAspect="1"/>
          </p:cNvPicPr>
          <p:nvPr/>
        </p:nvPicPr>
        <p:blipFill>
          <a:blip r:embed="rId4"/>
          <a:stretch>
            <a:fillRect/>
          </a:stretch>
        </p:blipFill>
        <p:spPr>
          <a:xfrm>
            <a:off x="777240" y="1508760"/>
            <a:ext cx="201168" cy="201168"/>
          </a:xfrm>
          <a:prstGeom prst="rect">
            <a:avLst/>
          </a:prstGeom>
        </p:spPr>
      </p:pic>
      <p:sp>
        <p:nvSpPr>
          <p:cNvPr id="6" name="Text 3"/>
          <p:cNvSpPr/>
          <p:nvPr/>
        </p:nvSpPr>
        <p:spPr>
          <a:xfrm>
            <a:off x="1097280" y="1463040"/>
            <a:ext cx="3108960" cy="347472"/>
          </a:xfrm>
          <a:prstGeom prst="rect">
            <a:avLst/>
          </a:prstGeom>
          <a:noFill/>
          <a:ln/>
        </p:spPr>
        <p:txBody>
          <a:bodyPr wrap="square" lIns="0" tIns="0" rIns="0" bIns="0" rtlCol="0" anchor="ctr"/>
          <a:lstStyle/>
          <a:p>
            <a:pPr marL="0" indent="0" algn="l">
              <a:buNone/>
            </a:pPr>
            <a:r>
              <a:rPr lang="en-US" sz="1150" dirty="0">
                <a:solidFill>
                  <a:srgbClr val="3A3A4A"/>
                </a:solidFill>
                <a:latin typeface="Calibri" pitchFamily="34" charset="0"/>
                <a:ea typeface="Calibri" pitchFamily="34" charset="-122"/>
                <a:cs typeface="Calibri" pitchFamily="34" charset="-120"/>
              </a:rPr>
              <a:t>El estudiante recopila expediente, título, idioma</a:t>
            </a:r>
            <a:endParaRPr lang="en-US" sz="1150" dirty="0"/>
          </a:p>
        </p:txBody>
      </p:sp>
      <p:pic>
        <p:nvPicPr>
          <p:cNvPr id="7" name="Image 1" descr="preencoded.png"/>
          <p:cNvPicPr>
            <a:picLocks noChangeAspect="1"/>
          </p:cNvPicPr>
          <p:nvPr/>
        </p:nvPicPr>
        <p:blipFill>
          <a:blip r:embed="rId4"/>
          <a:stretch>
            <a:fillRect/>
          </a:stretch>
        </p:blipFill>
        <p:spPr>
          <a:xfrm>
            <a:off x="777240" y="1947672"/>
            <a:ext cx="201168" cy="201168"/>
          </a:xfrm>
          <a:prstGeom prst="rect">
            <a:avLst/>
          </a:prstGeom>
        </p:spPr>
      </p:pic>
      <p:sp>
        <p:nvSpPr>
          <p:cNvPr id="8" name="Text 4"/>
          <p:cNvSpPr/>
          <p:nvPr/>
        </p:nvSpPr>
        <p:spPr>
          <a:xfrm>
            <a:off x="1097280" y="1901952"/>
            <a:ext cx="3108960" cy="347472"/>
          </a:xfrm>
          <a:prstGeom prst="rect">
            <a:avLst/>
          </a:prstGeom>
          <a:noFill/>
          <a:ln/>
        </p:spPr>
        <p:txBody>
          <a:bodyPr wrap="square" lIns="0" tIns="0" rIns="0" bIns="0" rtlCol="0" anchor="ctr"/>
          <a:lstStyle/>
          <a:p>
            <a:pPr marL="0" indent="0" algn="l">
              <a:buNone/>
            </a:pPr>
            <a:r>
              <a:rPr lang="en-US" sz="1150" dirty="0">
                <a:solidFill>
                  <a:srgbClr val="3A3A4A"/>
                </a:solidFill>
                <a:latin typeface="Calibri" pitchFamily="34" charset="0"/>
                <a:ea typeface="Calibri" pitchFamily="34" charset="-122"/>
                <a:cs typeface="Calibri" pitchFamily="34" charset="-120"/>
              </a:rPr>
              <a:t>Solicita traducciones juradas y apostillas</a:t>
            </a:r>
            <a:endParaRPr lang="en-US" sz="1150" dirty="0"/>
          </a:p>
        </p:txBody>
      </p:sp>
      <p:pic>
        <p:nvPicPr>
          <p:cNvPr id="9" name="Image 2" descr="preencoded.png"/>
          <p:cNvPicPr>
            <a:picLocks noChangeAspect="1"/>
          </p:cNvPicPr>
          <p:nvPr/>
        </p:nvPicPr>
        <p:blipFill>
          <a:blip r:embed="rId4"/>
          <a:stretch>
            <a:fillRect/>
          </a:stretch>
        </p:blipFill>
        <p:spPr>
          <a:xfrm>
            <a:off x="777240" y="2386584"/>
            <a:ext cx="201168" cy="201168"/>
          </a:xfrm>
          <a:prstGeom prst="rect">
            <a:avLst/>
          </a:prstGeom>
        </p:spPr>
      </p:pic>
      <p:sp>
        <p:nvSpPr>
          <p:cNvPr id="10" name="Text 5"/>
          <p:cNvSpPr/>
          <p:nvPr/>
        </p:nvSpPr>
        <p:spPr>
          <a:xfrm>
            <a:off x="1097280" y="2340864"/>
            <a:ext cx="3108960" cy="347472"/>
          </a:xfrm>
          <a:prstGeom prst="rect">
            <a:avLst/>
          </a:prstGeom>
          <a:noFill/>
          <a:ln/>
        </p:spPr>
        <p:txBody>
          <a:bodyPr wrap="square" lIns="0" tIns="0" rIns="0" bIns="0" rtlCol="0" anchor="ctr"/>
          <a:lstStyle/>
          <a:p>
            <a:pPr marL="0" indent="0" algn="l">
              <a:buNone/>
            </a:pPr>
            <a:r>
              <a:rPr lang="en-US" sz="1150" dirty="0">
                <a:solidFill>
                  <a:srgbClr val="3A3A4A"/>
                </a:solidFill>
                <a:latin typeface="Calibri" pitchFamily="34" charset="0"/>
                <a:ea typeface="Calibri" pitchFamily="34" charset="-122"/>
                <a:cs typeface="Calibri" pitchFamily="34" charset="-120"/>
              </a:rPr>
              <a:t>Envía PDFs por email o portal</a:t>
            </a:r>
            <a:endParaRPr lang="en-US" sz="1150" dirty="0"/>
          </a:p>
        </p:txBody>
      </p:sp>
      <p:pic>
        <p:nvPicPr>
          <p:cNvPr id="11" name="Image 3" descr="preencoded.png"/>
          <p:cNvPicPr>
            <a:picLocks noChangeAspect="1"/>
          </p:cNvPicPr>
          <p:nvPr/>
        </p:nvPicPr>
        <p:blipFill>
          <a:blip r:embed="rId4"/>
          <a:stretch>
            <a:fillRect/>
          </a:stretch>
        </p:blipFill>
        <p:spPr>
          <a:xfrm>
            <a:off x="777240" y="2825496"/>
            <a:ext cx="201168" cy="201168"/>
          </a:xfrm>
          <a:prstGeom prst="rect">
            <a:avLst/>
          </a:prstGeom>
        </p:spPr>
      </p:pic>
      <p:sp>
        <p:nvSpPr>
          <p:cNvPr id="12" name="Text 6"/>
          <p:cNvSpPr/>
          <p:nvPr/>
        </p:nvSpPr>
        <p:spPr>
          <a:xfrm>
            <a:off x="1097280" y="2779776"/>
            <a:ext cx="3108960" cy="347472"/>
          </a:xfrm>
          <a:prstGeom prst="rect">
            <a:avLst/>
          </a:prstGeom>
          <a:noFill/>
          <a:ln/>
        </p:spPr>
        <p:txBody>
          <a:bodyPr wrap="square" lIns="0" tIns="0" rIns="0" bIns="0" rtlCol="0" anchor="ctr"/>
          <a:lstStyle/>
          <a:p>
            <a:pPr marL="0" indent="0" algn="l">
              <a:buNone/>
            </a:pPr>
            <a:r>
              <a:rPr lang="en-US" sz="1150" dirty="0">
                <a:solidFill>
                  <a:srgbClr val="3A3A4A"/>
                </a:solidFill>
                <a:latin typeface="Calibri" pitchFamily="34" charset="0"/>
                <a:ea typeface="Calibri" pitchFamily="34" charset="-122"/>
                <a:cs typeface="Calibri" pitchFamily="34" charset="-120"/>
              </a:rPr>
              <a:t>La universidad destino valida manualmente</a:t>
            </a:r>
            <a:endParaRPr lang="en-US" sz="1150" dirty="0"/>
          </a:p>
        </p:txBody>
      </p:sp>
      <p:pic>
        <p:nvPicPr>
          <p:cNvPr id="13" name="Image 4" descr="preencoded.png"/>
          <p:cNvPicPr>
            <a:picLocks noChangeAspect="1"/>
          </p:cNvPicPr>
          <p:nvPr/>
        </p:nvPicPr>
        <p:blipFill>
          <a:blip r:embed="rId4"/>
          <a:stretch>
            <a:fillRect/>
          </a:stretch>
        </p:blipFill>
        <p:spPr>
          <a:xfrm>
            <a:off x="777240" y="3264408"/>
            <a:ext cx="201168" cy="201168"/>
          </a:xfrm>
          <a:prstGeom prst="rect">
            <a:avLst/>
          </a:prstGeom>
        </p:spPr>
      </p:pic>
      <p:sp>
        <p:nvSpPr>
          <p:cNvPr id="14" name="Text 7"/>
          <p:cNvSpPr/>
          <p:nvPr/>
        </p:nvSpPr>
        <p:spPr>
          <a:xfrm>
            <a:off x="1097280" y="3218688"/>
            <a:ext cx="3108960" cy="347472"/>
          </a:xfrm>
          <a:prstGeom prst="rect">
            <a:avLst/>
          </a:prstGeom>
          <a:noFill/>
          <a:ln/>
        </p:spPr>
        <p:txBody>
          <a:bodyPr wrap="square" lIns="0" tIns="0" rIns="0" bIns="0" rtlCol="0" anchor="ctr"/>
          <a:lstStyle/>
          <a:p>
            <a:pPr marL="0" indent="0" algn="l">
              <a:buNone/>
            </a:pPr>
            <a:r>
              <a:rPr lang="en-US" sz="1150" dirty="0">
                <a:solidFill>
                  <a:srgbClr val="3A3A4A"/>
                </a:solidFill>
                <a:latin typeface="Calibri" pitchFamily="34" charset="0"/>
                <a:ea typeface="Calibri" pitchFamily="34" charset="-122"/>
                <a:cs typeface="Calibri" pitchFamily="34" charset="-120"/>
              </a:rPr>
              <a:t>Si hay dudas, vuelta a empezar</a:t>
            </a:r>
            <a:endParaRPr lang="en-US" sz="1150" dirty="0"/>
          </a:p>
        </p:txBody>
      </p:sp>
      <p:sp>
        <p:nvSpPr>
          <p:cNvPr id="15" name="Shape 8"/>
          <p:cNvSpPr/>
          <p:nvPr/>
        </p:nvSpPr>
        <p:spPr>
          <a:xfrm>
            <a:off x="4754880" y="1005840"/>
            <a:ext cx="3931920" cy="2880360"/>
          </a:xfrm>
          <a:prstGeom prst="roundRect">
            <a:avLst>
              <a:gd name="adj" fmla="val 3175"/>
            </a:avLst>
          </a:prstGeom>
          <a:solidFill>
            <a:srgbClr val="F0FFF4"/>
          </a:solidFill>
          <a:ln/>
          <a:effectLst>
            <a:outerShdw blurRad="76200" dist="25400" dir="2700000" algn="bl" rotWithShape="0">
              <a:srgbClr val="000000">
                <a:alpha val="10000"/>
              </a:srgbClr>
            </a:outerShdw>
          </a:effectLst>
        </p:spPr>
        <p:txBody>
          <a:bodyPr/>
          <a:lstStyle/>
          <a:p>
            <a:endParaRPr lang="en-GB"/>
          </a:p>
        </p:txBody>
      </p:sp>
      <p:sp>
        <p:nvSpPr>
          <p:cNvPr id="16" name="Text 9"/>
          <p:cNvSpPr/>
          <p:nvPr/>
        </p:nvSpPr>
        <p:spPr>
          <a:xfrm>
            <a:off x="4754880" y="1051560"/>
            <a:ext cx="3931920" cy="365760"/>
          </a:xfrm>
          <a:prstGeom prst="rect">
            <a:avLst/>
          </a:prstGeom>
          <a:noFill/>
          <a:ln/>
        </p:spPr>
        <p:txBody>
          <a:bodyPr wrap="square" lIns="0" tIns="0" rIns="0" bIns="0" rtlCol="0" anchor="ctr"/>
          <a:lstStyle/>
          <a:p>
            <a:pPr marL="0" indent="0" algn="ctr">
              <a:buNone/>
            </a:pPr>
            <a:r>
              <a:rPr lang="en-US" sz="1800" b="1" dirty="0">
                <a:solidFill>
                  <a:srgbClr val="1B6B4A"/>
                </a:solidFill>
                <a:latin typeface="Calibri" pitchFamily="34" charset="0"/>
                <a:ea typeface="Calibri" pitchFamily="34" charset="-122"/>
                <a:cs typeface="Calibri" pitchFamily="34" charset="-120"/>
              </a:rPr>
              <a:t>Con BLUE</a:t>
            </a:r>
            <a:endParaRPr lang="en-US" sz="1800" dirty="0"/>
          </a:p>
        </p:txBody>
      </p:sp>
      <p:pic>
        <p:nvPicPr>
          <p:cNvPr id="17" name="Image 5" descr="preencoded.png"/>
          <p:cNvPicPr>
            <a:picLocks noChangeAspect="1"/>
          </p:cNvPicPr>
          <p:nvPr/>
        </p:nvPicPr>
        <p:blipFill>
          <a:blip r:embed="rId5"/>
          <a:stretch>
            <a:fillRect/>
          </a:stretch>
        </p:blipFill>
        <p:spPr>
          <a:xfrm>
            <a:off x="4983480" y="1508760"/>
            <a:ext cx="201168" cy="201168"/>
          </a:xfrm>
          <a:prstGeom prst="rect">
            <a:avLst/>
          </a:prstGeom>
        </p:spPr>
      </p:pic>
      <p:sp>
        <p:nvSpPr>
          <p:cNvPr id="18" name="Text 10"/>
          <p:cNvSpPr/>
          <p:nvPr/>
        </p:nvSpPr>
        <p:spPr>
          <a:xfrm>
            <a:off x="5303520" y="1463040"/>
            <a:ext cx="3108960" cy="347472"/>
          </a:xfrm>
          <a:prstGeom prst="rect">
            <a:avLst/>
          </a:prstGeom>
          <a:noFill/>
          <a:ln/>
        </p:spPr>
        <p:txBody>
          <a:bodyPr wrap="square" lIns="0" tIns="0" rIns="0" bIns="0" rtlCol="0" anchor="ctr"/>
          <a:lstStyle/>
          <a:p>
            <a:pPr marL="0" indent="0" algn="l">
              <a:buNone/>
            </a:pPr>
            <a:r>
              <a:rPr lang="en-US" sz="1150" dirty="0">
                <a:solidFill>
                  <a:srgbClr val="3A3A4A"/>
                </a:solidFill>
                <a:latin typeface="Calibri" pitchFamily="34" charset="0"/>
                <a:ea typeface="Calibri" pitchFamily="34" charset="-122"/>
                <a:cs typeface="Calibri" pitchFamily="34" charset="-120"/>
              </a:rPr>
              <a:t>El estudiante tiene su expediente como VC en su wallet</a:t>
            </a:r>
            <a:endParaRPr lang="en-US" sz="1150" dirty="0"/>
          </a:p>
        </p:txBody>
      </p:sp>
      <p:pic>
        <p:nvPicPr>
          <p:cNvPr id="19" name="Image 6" descr="preencoded.png"/>
          <p:cNvPicPr>
            <a:picLocks noChangeAspect="1"/>
          </p:cNvPicPr>
          <p:nvPr/>
        </p:nvPicPr>
        <p:blipFill>
          <a:blip r:embed="rId5"/>
          <a:stretch>
            <a:fillRect/>
          </a:stretch>
        </p:blipFill>
        <p:spPr>
          <a:xfrm>
            <a:off x="4983480" y="1947672"/>
            <a:ext cx="201168" cy="201168"/>
          </a:xfrm>
          <a:prstGeom prst="rect">
            <a:avLst/>
          </a:prstGeom>
        </p:spPr>
      </p:pic>
      <p:sp>
        <p:nvSpPr>
          <p:cNvPr id="20" name="Text 11"/>
          <p:cNvSpPr/>
          <p:nvPr/>
        </p:nvSpPr>
        <p:spPr>
          <a:xfrm>
            <a:off x="5303520" y="1901952"/>
            <a:ext cx="3108960" cy="347472"/>
          </a:xfrm>
          <a:prstGeom prst="rect">
            <a:avLst/>
          </a:prstGeom>
          <a:noFill/>
          <a:ln/>
        </p:spPr>
        <p:txBody>
          <a:bodyPr wrap="square" lIns="0" tIns="0" rIns="0" bIns="0" rtlCol="0" anchor="ctr"/>
          <a:lstStyle/>
          <a:p>
            <a:pPr marL="0" indent="0" algn="l">
              <a:buNone/>
            </a:pPr>
            <a:r>
              <a:rPr lang="en-US" sz="1150" dirty="0">
                <a:solidFill>
                  <a:srgbClr val="3A3A4A"/>
                </a:solidFill>
                <a:latin typeface="Calibri" pitchFamily="34" charset="0"/>
                <a:ea typeface="Calibri" pitchFamily="34" charset="-122"/>
                <a:cs typeface="Calibri" pitchFamily="34" charset="-120"/>
              </a:rPr>
              <a:t>La universidad destino solicita las credenciales</a:t>
            </a:r>
            <a:endParaRPr lang="en-US" sz="1150" dirty="0"/>
          </a:p>
        </p:txBody>
      </p:sp>
      <p:pic>
        <p:nvPicPr>
          <p:cNvPr id="21" name="Image 7" descr="preencoded.png"/>
          <p:cNvPicPr>
            <a:picLocks noChangeAspect="1"/>
          </p:cNvPicPr>
          <p:nvPr/>
        </p:nvPicPr>
        <p:blipFill>
          <a:blip r:embed="rId5"/>
          <a:stretch>
            <a:fillRect/>
          </a:stretch>
        </p:blipFill>
        <p:spPr>
          <a:xfrm>
            <a:off x="4983480" y="2386584"/>
            <a:ext cx="201168" cy="201168"/>
          </a:xfrm>
          <a:prstGeom prst="rect">
            <a:avLst/>
          </a:prstGeom>
        </p:spPr>
      </p:pic>
      <p:sp>
        <p:nvSpPr>
          <p:cNvPr id="22" name="Text 12"/>
          <p:cNvSpPr/>
          <p:nvPr/>
        </p:nvSpPr>
        <p:spPr>
          <a:xfrm>
            <a:off x="5303520" y="2340864"/>
            <a:ext cx="3108960" cy="347472"/>
          </a:xfrm>
          <a:prstGeom prst="rect">
            <a:avLst/>
          </a:prstGeom>
          <a:noFill/>
          <a:ln/>
        </p:spPr>
        <p:txBody>
          <a:bodyPr wrap="square" lIns="0" tIns="0" rIns="0" bIns="0" rtlCol="0" anchor="ctr"/>
          <a:lstStyle/>
          <a:p>
            <a:pPr marL="0" indent="0" algn="l">
              <a:buNone/>
            </a:pPr>
            <a:r>
              <a:rPr lang="en-US" sz="1150" dirty="0">
                <a:solidFill>
                  <a:srgbClr val="3A3A4A"/>
                </a:solidFill>
                <a:latin typeface="Calibri" pitchFamily="34" charset="0"/>
                <a:ea typeface="Calibri" pitchFamily="34" charset="-122"/>
                <a:cs typeface="Calibri" pitchFamily="34" charset="-120"/>
              </a:rPr>
              <a:t>El estudiante las presenta selectivamente</a:t>
            </a:r>
            <a:endParaRPr lang="en-US" sz="1150" dirty="0"/>
          </a:p>
        </p:txBody>
      </p:sp>
      <p:pic>
        <p:nvPicPr>
          <p:cNvPr id="23" name="Image 8" descr="preencoded.png"/>
          <p:cNvPicPr>
            <a:picLocks noChangeAspect="1"/>
          </p:cNvPicPr>
          <p:nvPr/>
        </p:nvPicPr>
        <p:blipFill>
          <a:blip r:embed="rId5"/>
          <a:stretch>
            <a:fillRect/>
          </a:stretch>
        </p:blipFill>
        <p:spPr>
          <a:xfrm>
            <a:off x="4983480" y="2825496"/>
            <a:ext cx="201168" cy="201168"/>
          </a:xfrm>
          <a:prstGeom prst="rect">
            <a:avLst/>
          </a:prstGeom>
        </p:spPr>
      </p:pic>
      <p:sp>
        <p:nvSpPr>
          <p:cNvPr id="24" name="Text 13"/>
          <p:cNvSpPr/>
          <p:nvPr/>
        </p:nvSpPr>
        <p:spPr>
          <a:xfrm>
            <a:off x="5303520" y="2779776"/>
            <a:ext cx="3108960" cy="347472"/>
          </a:xfrm>
          <a:prstGeom prst="rect">
            <a:avLst/>
          </a:prstGeom>
          <a:noFill/>
          <a:ln/>
        </p:spPr>
        <p:txBody>
          <a:bodyPr wrap="square" lIns="0" tIns="0" rIns="0" bIns="0" rtlCol="0" anchor="ctr"/>
          <a:lstStyle/>
          <a:p>
            <a:pPr marL="0" indent="0" algn="l">
              <a:buNone/>
            </a:pPr>
            <a:r>
              <a:rPr lang="en-US" sz="1150" dirty="0">
                <a:solidFill>
                  <a:srgbClr val="3A3A4A"/>
                </a:solidFill>
                <a:latin typeface="Calibri" pitchFamily="34" charset="0"/>
                <a:ea typeface="Calibri" pitchFamily="34" charset="-122"/>
                <a:cs typeface="Calibri" pitchFamily="34" charset="-120"/>
              </a:rPr>
              <a:t>Verificación criptográfica en segundos</a:t>
            </a:r>
            <a:endParaRPr lang="en-US" sz="1150" dirty="0"/>
          </a:p>
        </p:txBody>
      </p:sp>
      <p:pic>
        <p:nvPicPr>
          <p:cNvPr id="25" name="Image 9" descr="preencoded.png"/>
          <p:cNvPicPr>
            <a:picLocks noChangeAspect="1"/>
          </p:cNvPicPr>
          <p:nvPr/>
        </p:nvPicPr>
        <p:blipFill>
          <a:blip r:embed="rId5"/>
          <a:stretch>
            <a:fillRect/>
          </a:stretch>
        </p:blipFill>
        <p:spPr>
          <a:xfrm>
            <a:off x="4983480" y="3264408"/>
            <a:ext cx="201168" cy="201168"/>
          </a:xfrm>
          <a:prstGeom prst="rect">
            <a:avLst/>
          </a:prstGeom>
        </p:spPr>
      </p:pic>
      <p:sp>
        <p:nvSpPr>
          <p:cNvPr id="26" name="Text 14"/>
          <p:cNvSpPr/>
          <p:nvPr/>
        </p:nvSpPr>
        <p:spPr>
          <a:xfrm>
            <a:off x="5303520" y="3218688"/>
            <a:ext cx="3108960" cy="347472"/>
          </a:xfrm>
          <a:prstGeom prst="rect">
            <a:avLst/>
          </a:prstGeom>
          <a:noFill/>
          <a:ln/>
        </p:spPr>
        <p:txBody>
          <a:bodyPr wrap="square" lIns="0" tIns="0" rIns="0" bIns="0" rtlCol="0" anchor="ctr"/>
          <a:lstStyle/>
          <a:p>
            <a:pPr marL="0" indent="0" algn="l">
              <a:buNone/>
            </a:pPr>
            <a:r>
              <a:rPr lang="en-US" sz="1150" dirty="0">
                <a:solidFill>
                  <a:srgbClr val="3A3A4A"/>
                </a:solidFill>
                <a:latin typeface="Calibri" pitchFamily="34" charset="0"/>
                <a:ea typeface="Calibri" pitchFamily="34" charset="-122"/>
                <a:cs typeface="Calibri" pitchFamily="34" charset="-120"/>
              </a:rPr>
              <a:t>Resolución automática, sin intermediarios</a:t>
            </a:r>
            <a:endParaRPr lang="en-US" sz="11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48640" y="182880"/>
            <a:ext cx="8046720" cy="548640"/>
          </a:xfrm>
          <a:prstGeom prst="rect">
            <a:avLst/>
          </a:prstGeom>
          <a:noFill/>
          <a:ln/>
        </p:spPr>
        <p:txBody>
          <a:bodyPr wrap="square" lIns="0" tIns="0" rIns="0" bIns="0" rtlCol="0" anchor="ctr"/>
          <a:lstStyle/>
          <a:p>
            <a:pPr marL="0" indent="0" algn="l">
              <a:buNone/>
            </a:pPr>
            <a:r>
              <a:rPr lang="en-US" sz="3200" b="1" dirty="0">
                <a:solidFill>
                  <a:srgbClr val="1B3A5C"/>
                </a:solidFill>
                <a:latin typeface="Calibri" pitchFamily="34" charset="0"/>
                <a:ea typeface="Calibri" pitchFamily="34" charset="-122"/>
                <a:cs typeface="Calibri" pitchFamily="34" charset="-120"/>
              </a:rPr>
              <a:t>El bridge VC↔</a:t>
            </a:r>
            <a:r>
              <a:rPr lang="es-ES" sz="3200" b="1" dirty="0">
                <a:solidFill>
                  <a:srgbClr val="1B3A5C"/>
                </a:solidFill>
                <a:latin typeface="Calibri" pitchFamily="34" charset="0"/>
                <a:ea typeface="Calibri" pitchFamily="34" charset="-122"/>
                <a:cs typeface="Calibri" pitchFamily="34" charset="-120"/>
              </a:rPr>
              <a:t>SIR(</a:t>
            </a:r>
            <a:r>
              <a:rPr lang="en-US" sz="3200" b="1" dirty="0">
                <a:solidFill>
                  <a:srgbClr val="1B3A5C"/>
                </a:solidFill>
                <a:latin typeface="Calibri" pitchFamily="34" charset="0"/>
                <a:ea typeface="Calibri" pitchFamily="34" charset="-122"/>
                <a:cs typeface="Calibri" pitchFamily="34" charset="-120"/>
              </a:rPr>
              <a:t>SAML</a:t>
            </a:r>
            <a:r>
              <a:rPr lang="es-ES" sz="3200" b="1" dirty="0">
                <a:solidFill>
                  <a:srgbClr val="1B3A5C"/>
                </a:solidFill>
                <a:latin typeface="Calibri" pitchFamily="34" charset="0"/>
                <a:ea typeface="Calibri" pitchFamily="34" charset="-122"/>
                <a:cs typeface="Calibri" pitchFamily="34" charset="-120"/>
              </a:rPr>
              <a:t>)</a:t>
            </a:r>
            <a:r>
              <a:rPr lang="en-US" sz="3200" b="1" dirty="0">
                <a:solidFill>
                  <a:srgbClr val="1B3A5C"/>
                </a:solidFill>
                <a:latin typeface="Calibri" pitchFamily="34" charset="0"/>
                <a:ea typeface="Calibri" pitchFamily="34" charset="-122"/>
                <a:cs typeface="Calibri" pitchFamily="34" charset="-120"/>
              </a:rPr>
              <a:t> de RedIRIS</a:t>
            </a:r>
            <a:endParaRPr lang="en-US" sz="3200" dirty="0"/>
          </a:p>
        </p:txBody>
      </p:sp>
      <p:sp>
        <p:nvSpPr>
          <p:cNvPr id="3" name="Text 1"/>
          <p:cNvSpPr/>
          <p:nvPr/>
        </p:nvSpPr>
        <p:spPr>
          <a:xfrm>
            <a:off x="548640" y="731520"/>
            <a:ext cx="8046720" cy="320040"/>
          </a:xfrm>
          <a:prstGeom prst="rect">
            <a:avLst/>
          </a:prstGeom>
          <a:noFill/>
          <a:ln/>
        </p:spPr>
        <p:txBody>
          <a:bodyPr wrap="square" lIns="0" tIns="0" rIns="0" bIns="0" rtlCol="0" anchor="ctr"/>
          <a:lstStyle/>
          <a:p>
            <a:pPr marL="0" indent="0" algn="l">
              <a:buNone/>
            </a:pPr>
            <a:r>
              <a:rPr lang="en-US" sz="1400" i="1" dirty="0">
                <a:solidFill>
                  <a:srgbClr val="3A3A4A"/>
                </a:solidFill>
                <a:latin typeface="Calibri" pitchFamily="34" charset="0"/>
                <a:ea typeface="Calibri" pitchFamily="34" charset="-122"/>
                <a:cs typeface="Calibri" pitchFamily="34" charset="-120"/>
              </a:rPr>
              <a:t>Credenciales verificables sobre tu federación actual.</a:t>
            </a:r>
            <a:endParaRPr lang="en-US" sz="1400" dirty="0"/>
          </a:p>
        </p:txBody>
      </p:sp>
      <p:sp>
        <p:nvSpPr>
          <p:cNvPr id="4" name="Shape 2"/>
          <p:cNvSpPr/>
          <p:nvPr/>
        </p:nvSpPr>
        <p:spPr>
          <a:xfrm>
            <a:off x="548640" y="1371600"/>
            <a:ext cx="1828800" cy="1280160"/>
          </a:xfrm>
          <a:prstGeom prst="roundRect">
            <a:avLst>
              <a:gd name="adj" fmla="val 7143"/>
            </a:avLst>
          </a:prstGeom>
          <a:solidFill>
            <a:srgbClr val="F0F4F8"/>
          </a:solidFill>
          <a:ln/>
          <a:effectLst>
            <a:outerShdw blurRad="76200" dist="25400" dir="2700000" algn="bl" rotWithShape="0">
              <a:srgbClr val="000000">
                <a:alpha val="10000"/>
              </a:srgbClr>
            </a:outerShdw>
          </a:effectLst>
        </p:spPr>
        <p:txBody>
          <a:bodyPr/>
          <a:lstStyle/>
          <a:p>
            <a:endParaRPr lang="en-GB"/>
          </a:p>
        </p:txBody>
      </p:sp>
      <p:pic>
        <p:nvPicPr>
          <p:cNvPr id="5" name="Image 0" descr="preencoded.png"/>
          <p:cNvPicPr>
            <a:picLocks noChangeAspect="1"/>
          </p:cNvPicPr>
          <p:nvPr/>
        </p:nvPicPr>
        <p:blipFill>
          <a:blip r:embed="rId4"/>
          <a:stretch>
            <a:fillRect/>
          </a:stretch>
        </p:blipFill>
        <p:spPr>
          <a:xfrm>
            <a:off x="1188720" y="1463040"/>
            <a:ext cx="502920" cy="502920"/>
          </a:xfrm>
          <a:prstGeom prst="rect">
            <a:avLst/>
          </a:prstGeom>
        </p:spPr>
      </p:pic>
      <p:sp>
        <p:nvSpPr>
          <p:cNvPr id="6" name="Text 3"/>
          <p:cNvSpPr/>
          <p:nvPr/>
        </p:nvSpPr>
        <p:spPr>
          <a:xfrm>
            <a:off x="548640" y="2011680"/>
            <a:ext cx="1828800" cy="274320"/>
          </a:xfrm>
          <a:prstGeom prst="rect">
            <a:avLst/>
          </a:prstGeom>
          <a:noFill/>
          <a:ln/>
        </p:spPr>
        <p:txBody>
          <a:bodyPr wrap="square" lIns="0" tIns="0" rIns="0" bIns="0" rtlCol="0" anchor="ctr"/>
          <a:lstStyle/>
          <a:p>
            <a:pPr marL="0" indent="0" algn="ctr">
              <a:buNone/>
            </a:pPr>
            <a:r>
              <a:rPr lang="en-US" sz="1400" b="1" dirty="0">
                <a:solidFill>
                  <a:srgbClr val="1B3A5C"/>
                </a:solidFill>
                <a:latin typeface="Calibri" pitchFamily="34" charset="0"/>
                <a:ea typeface="Calibri" pitchFamily="34" charset="-122"/>
                <a:cs typeface="Calibri" pitchFamily="34" charset="-120"/>
              </a:rPr>
              <a:t>Wallet</a:t>
            </a:r>
            <a:endParaRPr lang="en-US" sz="1400" dirty="0"/>
          </a:p>
        </p:txBody>
      </p:sp>
      <p:sp>
        <p:nvSpPr>
          <p:cNvPr id="7" name="Text 4"/>
          <p:cNvSpPr/>
          <p:nvPr/>
        </p:nvSpPr>
        <p:spPr>
          <a:xfrm>
            <a:off x="548640" y="2286000"/>
            <a:ext cx="1828800" cy="228600"/>
          </a:xfrm>
          <a:prstGeom prst="rect">
            <a:avLst/>
          </a:prstGeom>
          <a:noFill/>
          <a:ln/>
        </p:spPr>
        <p:txBody>
          <a:bodyPr wrap="square" lIns="0" tIns="0" rIns="0" bIns="0" rtlCol="0" anchor="ctr"/>
          <a:lstStyle/>
          <a:p>
            <a:pPr marL="0" indent="0" algn="ctr">
              <a:buNone/>
            </a:pPr>
            <a:r>
              <a:rPr lang="en-US" sz="1000" dirty="0">
                <a:solidFill>
                  <a:srgbClr val="3A3A4A"/>
                </a:solidFill>
                <a:latin typeface="Calibri" pitchFamily="34" charset="0"/>
                <a:ea typeface="Calibri" pitchFamily="34" charset="-122"/>
                <a:cs typeface="Calibri" pitchFamily="34" charset="-120"/>
              </a:rPr>
              <a:t>Presenta VC</a:t>
            </a:r>
            <a:endParaRPr lang="en-US" sz="1000" dirty="0"/>
          </a:p>
        </p:txBody>
      </p:sp>
      <p:sp>
        <p:nvSpPr>
          <p:cNvPr id="8" name="Shape 5"/>
          <p:cNvSpPr/>
          <p:nvPr/>
        </p:nvSpPr>
        <p:spPr>
          <a:xfrm>
            <a:off x="2468880" y="1965960"/>
            <a:ext cx="1005840" cy="0"/>
          </a:xfrm>
          <a:prstGeom prst="line">
            <a:avLst/>
          </a:prstGeom>
          <a:noFill/>
          <a:ln w="31750">
            <a:solidFill>
              <a:srgbClr val="0D7377"/>
            </a:solidFill>
            <a:prstDash val="solid"/>
          </a:ln>
        </p:spPr>
        <p:txBody>
          <a:bodyPr/>
          <a:lstStyle/>
          <a:p>
            <a:endParaRPr lang="en-GB"/>
          </a:p>
        </p:txBody>
      </p:sp>
      <p:sp>
        <p:nvSpPr>
          <p:cNvPr id="9" name="Text 6"/>
          <p:cNvSpPr/>
          <p:nvPr/>
        </p:nvSpPr>
        <p:spPr>
          <a:xfrm>
            <a:off x="2606040" y="1691640"/>
            <a:ext cx="731520" cy="228600"/>
          </a:xfrm>
          <a:prstGeom prst="rect">
            <a:avLst/>
          </a:prstGeom>
          <a:noFill/>
          <a:ln/>
        </p:spPr>
        <p:txBody>
          <a:bodyPr wrap="square" lIns="0" tIns="0" rIns="0" bIns="0" rtlCol="0" anchor="ctr"/>
          <a:lstStyle/>
          <a:p>
            <a:pPr marL="0" indent="0" algn="ctr">
              <a:buNone/>
            </a:pPr>
            <a:r>
              <a:rPr lang="en-US" sz="1000" b="1" dirty="0">
                <a:solidFill>
                  <a:srgbClr val="0D7377"/>
                </a:solidFill>
                <a:latin typeface="Calibri" pitchFamily="34" charset="0"/>
                <a:ea typeface="Calibri" pitchFamily="34" charset="-122"/>
                <a:cs typeface="Calibri" pitchFamily="34" charset="-120"/>
              </a:rPr>
              <a:t>VC</a:t>
            </a:r>
            <a:endParaRPr lang="en-US" sz="1000" dirty="0"/>
          </a:p>
        </p:txBody>
      </p:sp>
      <p:sp>
        <p:nvSpPr>
          <p:cNvPr id="10" name="Shape 7"/>
          <p:cNvSpPr/>
          <p:nvPr/>
        </p:nvSpPr>
        <p:spPr>
          <a:xfrm>
            <a:off x="3566160" y="1371600"/>
            <a:ext cx="2011680" cy="1280160"/>
          </a:xfrm>
          <a:prstGeom prst="roundRect">
            <a:avLst>
              <a:gd name="adj" fmla="val 7143"/>
            </a:avLst>
          </a:prstGeom>
          <a:solidFill>
            <a:srgbClr val="1B3A5C"/>
          </a:solidFill>
          <a:ln/>
          <a:effectLst>
            <a:outerShdw blurRad="76200" dist="25400" dir="2700000" algn="bl" rotWithShape="0">
              <a:srgbClr val="000000">
                <a:alpha val="10000"/>
              </a:srgbClr>
            </a:outerShdw>
          </a:effectLst>
        </p:spPr>
        <p:txBody>
          <a:bodyPr/>
          <a:lstStyle/>
          <a:p>
            <a:endParaRPr lang="en-GB"/>
          </a:p>
        </p:txBody>
      </p:sp>
      <p:pic>
        <p:nvPicPr>
          <p:cNvPr id="11" name="Image 1" descr="preencoded.png"/>
          <p:cNvPicPr>
            <a:picLocks noChangeAspect="1"/>
          </p:cNvPicPr>
          <p:nvPr/>
        </p:nvPicPr>
        <p:blipFill>
          <a:blip r:embed="rId5"/>
          <a:stretch>
            <a:fillRect/>
          </a:stretch>
        </p:blipFill>
        <p:spPr>
          <a:xfrm>
            <a:off x="4297680" y="1463040"/>
            <a:ext cx="502920" cy="502920"/>
          </a:xfrm>
          <a:prstGeom prst="rect">
            <a:avLst/>
          </a:prstGeom>
        </p:spPr>
      </p:pic>
      <p:sp>
        <p:nvSpPr>
          <p:cNvPr id="12" name="Text 8"/>
          <p:cNvSpPr/>
          <p:nvPr/>
        </p:nvSpPr>
        <p:spPr>
          <a:xfrm>
            <a:off x="3566160" y="2011680"/>
            <a:ext cx="2011680" cy="27432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Bridge</a:t>
            </a:r>
            <a:endParaRPr lang="en-US" sz="1400" dirty="0"/>
          </a:p>
        </p:txBody>
      </p:sp>
      <p:sp>
        <p:nvSpPr>
          <p:cNvPr id="13" name="Text 9"/>
          <p:cNvSpPr/>
          <p:nvPr/>
        </p:nvSpPr>
        <p:spPr>
          <a:xfrm>
            <a:off x="3566160" y="2286000"/>
            <a:ext cx="2011680" cy="228600"/>
          </a:xfrm>
          <a:prstGeom prst="rect">
            <a:avLst/>
          </a:prstGeom>
          <a:noFill/>
          <a:ln/>
        </p:spPr>
        <p:txBody>
          <a:bodyPr wrap="square" lIns="0" tIns="0" rIns="0" bIns="0" rtlCol="0" anchor="ctr"/>
          <a:lstStyle/>
          <a:p>
            <a:pPr marL="0" indent="0" algn="ctr">
              <a:buNone/>
            </a:pPr>
            <a:r>
              <a:rPr lang="en-US" sz="1000" dirty="0">
                <a:solidFill>
                  <a:srgbClr val="FFFFFF">
                    <a:alpha val="80000"/>
                  </a:srgbClr>
                </a:solidFill>
                <a:latin typeface="Calibri" pitchFamily="34" charset="0"/>
                <a:ea typeface="Calibri" pitchFamily="34" charset="-122"/>
                <a:cs typeface="Calibri" pitchFamily="34" charset="-120"/>
              </a:rPr>
              <a:t>IdP RedIRIS</a:t>
            </a:r>
            <a:endParaRPr lang="en-US" sz="1000" dirty="0"/>
          </a:p>
        </p:txBody>
      </p:sp>
      <p:sp>
        <p:nvSpPr>
          <p:cNvPr id="14" name="Shape 10"/>
          <p:cNvSpPr/>
          <p:nvPr/>
        </p:nvSpPr>
        <p:spPr>
          <a:xfrm>
            <a:off x="5669280" y="1965960"/>
            <a:ext cx="1005840" cy="0"/>
          </a:xfrm>
          <a:prstGeom prst="line">
            <a:avLst/>
          </a:prstGeom>
          <a:noFill/>
          <a:ln w="31750">
            <a:solidFill>
              <a:srgbClr val="0D7377"/>
            </a:solidFill>
            <a:prstDash val="solid"/>
          </a:ln>
        </p:spPr>
        <p:txBody>
          <a:bodyPr/>
          <a:lstStyle/>
          <a:p>
            <a:endParaRPr lang="en-GB"/>
          </a:p>
        </p:txBody>
      </p:sp>
      <p:sp>
        <p:nvSpPr>
          <p:cNvPr id="15" name="Text 11"/>
          <p:cNvSpPr/>
          <p:nvPr/>
        </p:nvSpPr>
        <p:spPr>
          <a:xfrm>
            <a:off x="5760720" y="1691640"/>
            <a:ext cx="822960" cy="228600"/>
          </a:xfrm>
          <a:prstGeom prst="rect">
            <a:avLst/>
          </a:prstGeom>
          <a:noFill/>
          <a:ln/>
        </p:spPr>
        <p:txBody>
          <a:bodyPr wrap="square" lIns="0" tIns="0" rIns="0" bIns="0" rtlCol="0" anchor="ctr"/>
          <a:lstStyle/>
          <a:p>
            <a:pPr marL="0" indent="0" algn="ctr">
              <a:buNone/>
            </a:pPr>
            <a:r>
              <a:rPr lang="en-US" sz="1000" b="1" dirty="0">
                <a:solidFill>
                  <a:srgbClr val="0D7377"/>
                </a:solidFill>
                <a:latin typeface="Calibri" pitchFamily="34" charset="0"/>
                <a:ea typeface="Calibri" pitchFamily="34" charset="-122"/>
                <a:cs typeface="Calibri" pitchFamily="34" charset="-120"/>
              </a:rPr>
              <a:t>SAML</a:t>
            </a:r>
            <a:endParaRPr lang="en-US" sz="1000" dirty="0"/>
          </a:p>
        </p:txBody>
      </p:sp>
      <p:sp>
        <p:nvSpPr>
          <p:cNvPr id="16" name="Shape 12"/>
          <p:cNvSpPr/>
          <p:nvPr/>
        </p:nvSpPr>
        <p:spPr>
          <a:xfrm>
            <a:off x="6766560" y="1371600"/>
            <a:ext cx="1920240" cy="1280160"/>
          </a:xfrm>
          <a:prstGeom prst="roundRect">
            <a:avLst>
              <a:gd name="adj" fmla="val 7143"/>
            </a:avLst>
          </a:prstGeom>
          <a:solidFill>
            <a:srgbClr val="F0F4F8"/>
          </a:solidFill>
          <a:ln/>
          <a:effectLst>
            <a:outerShdw blurRad="76200" dist="25400" dir="2700000" algn="bl" rotWithShape="0">
              <a:srgbClr val="000000">
                <a:alpha val="10000"/>
              </a:srgbClr>
            </a:outerShdw>
          </a:effectLst>
        </p:spPr>
        <p:txBody>
          <a:bodyPr/>
          <a:lstStyle/>
          <a:p>
            <a:endParaRPr lang="en-GB"/>
          </a:p>
        </p:txBody>
      </p:sp>
      <p:pic>
        <p:nvPicPr>
          <p:cNvPr id="17" name="Image 2" descr="preencoded.png"/>
          <p:cNvPicPr>
            <a:picLocks noChangeAspect="1"/>
          </p:cNvPicPr>
          <p:nvPr/>
        </p:nvPicPr>
        <p:blipFill>
          <a:blip r:embed="rId6"/>
          <a:stretch>
            <a:fillRect/>
          </a:stretch>
        </p:blipFill>
        <p:spPr>
          <a:xfrm>
            <a:off x="7452360" y="1463040"/>
            <a:ext cx="502920" cy="502920"/>
          </a:xfrm>
          <a:prstGeom prst="rect">
            <a:avLst/>
          </a:prstGeom>
        </p:spPr>
      </p:pic>
      <p:sp>
        <p:nvSpPr>
          <p:cNvPr id="18" name="Text 13"/>
          <p:cNvSpPr/>
          <p:nvPr/>
        </p:nvSpPr>
        <p:spPr>
          <a:xfrm>
            <a:off x="6766560" y="2011680"/>
            <a:ext cx="1920240" cy="274320"/>
          </a:xfrm>
          <a:prstGeom prst="rect">
            <a:avLst/>
          </a:prstGeom>
          <a:noFill/>
          <a:ln/>
        </p:spPr>
        <p:txBody>
          <a:bodyPr wrap="square" lIns="0" tIns="0" rIns="0" bIns="0" rtlCol="0" anchor="ctr"/>
          <a:lstStyle/>
          <a:p>
            <a:pPr marL="0" indent="0" algn="ctr">
              <a:buNone/>
            </a:pPr>
            <a:r>
              <a:rPr lang="en-US" sz="1400" b="1" dirty="0">
                <a:solidFill>
                  <a:srgbClr val="1B3A5C"/>
                </a:solidFill>
                <a:latin typeface="Calibri" pitchFamily="34" charset="0"/>
                <a:ea typeface="Calibri" pitchFamily="34" charset="-122"/>
                <a:cs typeface="Calibri" pitchFamily="34" charset="-120"/>
              </a:rPr>
              <a:t>SP federado</a:t>
            </a:r>
            <a:endParaRPr lang="en-US" sz="1400" dirty="0"/>
          </a:p>
        </p:txBody>
      </p:sp>
      <p:sp>
        <p:nvSpPr>
          <p:cNvPr id="19" name="Text 14"/>
          <p:cNvSpPr/>
          <p:nvPr/>
        </p:nvSpPr>
        <p:spPr>
          <a:xfrm>
            <a:off x="6766560" y="2286000"/>
            <a:ext cx="1920240" cy="228600"/>
          </a:xfrm>
          <a:prstGeom prst="rect">
            <a:avLst/>
          </a:prstGeom>
          <a:noFill/>
          <a:ln/>
        </p:spPr>
        <p:txBody>
          <a:bodyPr wrap="square" lIns="0" tIns="0" rIns="0" bIns="0" rtlCol="0" anchor="ctr"/>
          <a:lstStyle/>
          <a:p>
            <a:pPr marL="0" indent="0" algn="ctr">
              <a:buNone/>
            </a:pPr>
            <a:r>
              <a:rPr lang="en-US" sz="1000" dirty="0">
                <a:solidFill>
                  <a:srgbClr val="3A3A4A"/>
                </a:solidFill>
                <a:latin typeface="Calibri" pitchFamily="34" charset="0"/>
                <a:ea typeface="Calibri" pitchFamily="34" charset="-122"/>
                <a:cs typeface="Calibri" pitchFamily="34" charset="-120"/>
              </a:rPr>
              <a:t>Sin cambios</a:t>
            </a:r>
            <a:endParaRPr lang="en-US" sz="1000" dirty="0"/>
          </a:p>
        </p:txBody>
      </p:sp>
      <p:sp>
        <p:nvSpPr>
          <p:cNvPr id="20" name="Text 15"/>
          <p:cNvSpPr/>
          <p:nvPr/>
        </p:nvSpPr>
        <p:spPr>
          <a:xfrm>
            <a:off x="548640" y="2926080"/>
            <a:ext cx="3931920" cy="384048"/>
          </a:xfrm>
          <a:prstGeom prst="rect">
            <a:avLst/>
          </a:prstGeom>
          <a:noFill/>
          <a:ln/>
        </p:spPr>
        <p:txBody>
          <a:bodyPr wrap="square" lIns="0" tIns="0" rIns="0" bIns="0" rtlCol="0" anchor="ctr"/>
          <a:lstStyle/>
          <a:p>
            <a:pPr marL="0" indent="0" algn="l">
              <a:buNone/>
            </a:pPr>
            <a:r>
              <a:rPr lang="en-US" sz="1100" b="1" dirty="0">
                <a:solidFill>
                  <a:srgbClr val="0D7377"/>
                </a:solidFill>
                <a:latin typeface="Calibri" pitchFamily="34" charset="0"/>
                <a:ea typeface="Calibri" pitchFamily="34" charset="-122"/>
                <a:cs typeface="Calibri" pitchFamily="34" charset="-120"/>
              </a:rPr>
              <a:t>→  </a:t>
            </a:r>
            <a:r>
              <a:rPr lang="en-US" sz="1100" dirty="0">
                <a:solidFill>
                  <a:srgbClr val="3A3A4A"/>
                </a:solidFill>
                <a:latin typeface="Calibri" pitchFamily="34" charset="0"/>
                <a:ea typeface="Calibri" pitchFamily="34" charset="-122"/>
                <a:cs typeface="Calibri" pitchFamily="34" charset="-120"/>
              </a:rPr>
              <a:t>Autenticación tradicional o VC desde el wallet, en el mismo flujo</a:t>
            </a:r>
            <a:endParaRPr lang="en-US" sz="1100" dirty="0"/>
          </a:p>
        </p:txBody>
      </p:sp>
      <p:sp>
        <p:nvSpPr>
          <p:cNvPr id="21" name="Text 16"/>
          <p:cNvSpPr/>
          <p:nvPr/>
        </p:nvSpPr>
        <p:spPr>
          <a:xfrm>
            <a:off x="4754880" y="2926080"/>
            <a:ext cx="3931920" cy="384048"/>
          </a:xfrm>
          <a:prstGeom prst="rect">
            <a:avLst/>
          </a:prstGeom>
          <a:noFill/>
          <a:ln/>
        </p:spPr>
        <p:txBody>
          <a:bodyPr wrap="square" lIns="0" tIns="0" rIns="0" bIns="0" rtlCol="0" anchor="ctr"/>
          <a:lstStyle/>
          <a:p>
            <a:pPr marL="0" indent="0" algn="l">
              <a:buNone/>
            </a:pPr>
            <a:r>
              <a:rPr lang="en-US" sz="1100" b="1" dirty="0">
                <a:solidFill>
                  <a:srgbClr val="0D7377"/>
                </a:solidFill>
                <a:latin typeface="Calibri" pitchFamily="34" charset="0"/>
                <a:ea typeface="Calibri" pitchFamily="34" charset="-122"/>
                <a:cs typeface="Calibri" pitchFamily="34" charset="-120"/>
              </a:rPr>
              <a:t>→  </a:t>
            </a:r>
            <a:r>
              <a:rPr lang="en-US" sz="1100" dirty="0">
                <a:solidFill>
                  <a:srgbClr val="3A3A4A"/>
                </a:solidFill>
                <a:latin typeface="Calibri" pitchFamily="34" charset="0"/>
                <a:ea typeface="Calibri" pitchFamily="34" charset="-122"/>
                <a:cs typeface="Calibri" pitchFamily="34" charset="-120"/>
              </a:rPr>
              <a:t>La VC válida se convierte en aserción SAML para el SP federado</a:t>
            </a:r>
            <a:endParaRPr lang="en-US" sz="1100" dirty="0"/>
          </a:p>
        </p:txBody>
      </p:sp>
      <p:sp>
        <p:nvSpPr>
          <p:cNvPr id="22" name="Text 17"/>
          <p:cNvSpPr/>
          <p:nvPr/>
        </p:nvSpPr>
        <p:spPr>
          <a:xfrm>
            <a:off x="548640" y="3401568"/>
            <a:ext cx="3931920" cy="384048"/>
          </a:xfrm>
          <a:prstGeom prst="rect">
            <a:avLst/>
          </a:prstGeom>
          <a:noFill/>
          <a:ln/>
        </p:spPr>
        <p:txBody>
          <a:bodyPr wrap="square" lIns="0" tIns="0" rIns="0" bIns="0" rtlCol="0" anchor="ctr"/>
          <a:lstStyle/>
          <a:p>
            <a:pPr marL="0" indent="0" algn="l">
              <a:buNone/>
            </a:pPr>
            <a:r>
              <a:rPr lang="en-US" sz="1100" b="1" dirty="0">
                <a:solidFill>
                  <a:srgbClr val="0D7377"/>
                </a:solidFill>
                <a:latin typeface="Calibri" pitchFamily="34" charset="0"/>
                <a:ea typeface="Calibri" pitchFamily="34" charset="-122"/>
                <a:cs typeface="Calibri" pitchFamily="34" charset="-120"/>
              </a:rPr>
              <a:t>→  </a:t>
            </a:r>
            <a:r>
              <a:rPr lang="en-US" sz="1100" dirty="0">
                <a:solidFill>
                  <a:srgbClr val="3A3A4A"/>
                </a:solidFill>
                <a:latin typeface="Calibri" pitchFamily="34" charset="0"/>
                <a:ea typeface="Calibri" pitchFamily="34" charset="-122"/>
                <a:cs typeface="Calibri" pitchFamily="34" charset="-120"/>
              </a:rPr>
              <a:t>Habilitas VCs en eduGAIN y SIR sin tocar tus Service Providers</a:t>
            </a:r>
            <a:endParaRPr lang="en-US" sz="1100" dirty="0"/>
          </a:p>
        </p:txBody>
      </p:sp>
      <p:sp>
        <p:nvSpPr>
          <p:cNvPr id="23" name="Text 18"/>
          <p:cNvSpPr/>
          <p:nvPr/>
        </p:nvSpPr>
        <p:spPr>
          <a:xfrm>
            <a:off x="4754880" y="3401568"/>
            <a:ext cx="3931920" cy="384048"/>
          </a:xfrm>
          <a:prstGeom prst="rect">
            <a:avLst/>
          </a:prstGeom>
          <a:noFill/>
          <a:ln/>
        </p:spPr>
        <p:txBody>
          <a:bodyPr wrap="square" lIns="0" tIns="0" rIns="0" bIns="0" rtlCol="0" anchor="ctr"/>
          <a:lstStyle/>
          <a:p>
            <a:pPr marL="0" indent="0" algn="l">
              <a:buNone/>
            </a:pPr>
            <a:r>
              <a:rPr lang="en-US" sz="1100" b="1" dirty="0">
                <a:solidFill>
                  <a:srgbClr val="0D7377"/>
                </a:solidFill>
                <a:latin typeface="Calibri" pitchFamily="34" charset="0"/>
                <a:ea typeface="Calibri" pitchFamily="34" charset="-122"/>
                <a:cs typeface="Calibri" pitchFamily="34" charset="-120"/>
              </a:rPr>
              <a:t>→  </a:t>
            </a:r>
            <a:r>
              <a:rPr lang="en-US" sz="1100" dirty="0">
                <a:solidFill>
                  <a:srgbClr val="3A3A4A"/>
                </a:solidFill>
                <a:latin typeface="Calibri" pitchFamily="34" charset="0"/>
                <a:ea typeface="Calibri" pitchFamily="34" charset="-122"/>
                <a:cs typeface="Calibri" pitchFamily="34" charset="-120"/>
              </a:rPr>
              <a:t>La transición es incremental: las federaciones existentes siguen funcionando</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48640" y="182880"/>
            <a:ext cx="8046720" cy="548640"/>
          </a:xfrm>
          <a:prstGeom prst="rect">
            <a:avLst/>
          </a:prstGeom>
          <a:noFill/>
          <a:ln/>
        </p:spPr>
        <p:txBody>
          <a:bodyPr wrap="square" lIns="0" tIns="0" rIns="0" bIns="0" rtlCol="0" anchor="ctr"/>
          <a:lstStyle/>
          <a:p>
            <a:pPr marL="0" indent="0" algn="l">
              <a:buNone/>
            </a:pPr>
            <a:r>
              <a:rPr lang="es-ES" sz="3200" b="1" dirty="0">
                <a:solidFill>
                  <a:srgbClr val="1B3A5C"/>
                </a:solidFill>
                <a:latin typeface="Calibri" pitchFamily="34" charset="0"/>
                <a:ea typeface="Calibri" pitchFamily="34" charset="-122"/>
                <a:cs typeface="Calibri" pitchFamily="34" charset="-120"/>
              </a:rPr>
              <a:t>Toolkit inicial</a:t>
            </a:r>
            <a:endParaRPr lang="en-US" sz="3200" dirty="0"/>
          </a:p>
        </p:txBody>
      </p:sp>
      <p:sp>
        <p:nvSpPr>
          <p:cNvPr id="3" name="Text 1"/>
          <p:cNvSpPr/>
          <p:nvPr/>
        </p:nvSpPr>
        <p:spPr>
          <a:xfrm>
            <a:off x="548640" y="731520"/>
            <a:ext cx="8046720" cy="320040"/>
          </a:xfrm>
          <a:prstGeom prst="rect">
            <a:avLst/>
          </a:prstGeom>
          <a:noFill/>
          <a:ln/>
        </p:spPr>
        <p:txBody>
          <a:bodyPr wrap="square" lIns="0" tIns="0" rIns="0" bIns="0" rtlCol="0" anchor="ctr"/>
          <a:lstStyle/>
          <a:p>
            <a:pPr marL="0" indent="0" algn="l">
              <a:buNone/>
            </a:pPr>
            <a:r>
              <a:rPr lang="es-ES" sz="1400" i="1" dirty="0">
                <a:solidFill>
                  <a:srgbClr val="3A3A4A"/>
                </a:solidFill>
                <a:latin typeface="Calibri" pitchFamily="34" charset="0"/>
                <a:ea typeface="Calibri" pitchFamily="34" charset="-122"/>
                <a:cs typeface="Calibri" pitchFamily="34" charset="-120"/>
              </a:rPr>
              <a:t>Se dispone de un toolkit inicial </a:t>
            </a:r>
            <a:endParaRPr lang="en-US" sz="1400" dirty="0"/>
          </a:p>
        </p:txBody>
      </p:sp>
      <p:sp>
        <p:nvSpPr>
          <p:cNvPr id="9" name="Text 1">
            <a:extLst>
              <a:ext uri="{FF2B5EF4-FFF2-40B4-BE49-F238E27FC236}">
                <a16:creationId xmlns:a16="http://schemas.microsoft.com/office/drawing/2014/main" id="{3EEFB157-31E7-0EC2-A8A3-B2F9884E2318}"/>
              </a:ext>
            </a:extLst>
          </p:cNvPr>
          <p:cNvSpPr/>
          <p:nvPr/>
        </p:nvSpPr>
        <p:spPr>
          <a:xfrm>
            <a:off x="548640" y="3754700"/>
            <a:ext cx="8046720" cy="320040"/>
          </a:xfrm>
          <a:prstGeom prst="rect">
            <a:avLst/>
          </a:prstGeom>
          <a:noFill/>
          <a:ln/>
        </p:spPr>
        <p:txBody>
          <a:bodyPr wrap="square" lIns="0" tIns="0" rIns="0" bIns="0" rtlCol="0" anchor="ctr"/>
          <a:lstStyle/>
          <a:p>
            <a:pPr marL="0" indent="0" algn="l">
              <a:buNone/>
            </a:pPr>
            <a:r>
              <a:rPr lang="es-ES" sz="1400" i="1" dirty="0">
                <a:solidFill>
                  <a:srgbClr val="3A3A4A"/>
                </a:solidFill>
                <a:latin typeface="Calibri" pitchFamily="34" charset="0"/>
                <a:ea typeface="Calibri" pitchFamily="34" charset="-122"/>
                <a:cs typeface="Calibri" pitchFamily="34" charset="-120"/>
              </a:rPr>
              <a:t>Nota: Todas las soluciones que funcionan con EBSI pueden soportar BLUE</a:t>
            </a:r>
            <a:endParaRPr lang="en-US" sz="1400" dirty="0"/>
          </a:p>
        </p:txBody>
      </p:sp>
      <p:pic>
        <p:nvPicPr>
          <p:cNvPr id="7" name="Picture 6">
            <a:extLst>
              <a:ext uri="{FF2B5EF4-FFF2-40B4-BE49-F238E27FC236}">
                <a16:creationId xmlns:a16="http://schemas.microsoft.com/office/drawing/2014/main" id="{B26F8A07-40DE-D8BD-ED24-28F216014349}"/>
              </a:ext>
            </a:extLst>
          </p:cNvPr>
          <p:cNvPicPr>
            <a:picLocks noChangeAspect="1"/>
          </p:cNvPicPr>
          <p:nvPr/>
        </p:nvPicPr>
        <p:blipFill>
          <a:blip r:embed="rId4"/>
          <a:stretch>
            <a:fillRect/>
          </a:stretch>
        </p:blipFill>
        <p:spPr>
          <a:xfrm>
            <a:off x="4184978" y="1196786"/>
            <a:ext cx="1096356" cy="2378850"/>
          </a:xfrm>
          <a:prstGeom prst="rect">
            <a:avLst/>
          </a:prstGeom>
        </p:spPr>
      </p:pic>
      <p:pic>
        <p:nvPicPr>
          <p:cNvPr id="10" name="Picture 9">
            <a:extLst>
              <a:ext uri="{FF2B5EF4-FFF2-40B4-BE49-F238E27FC236}">
                <a16:creationId xmlns:a16="http://schemas.microsoft.com/office/drawing/2014/main" id="{67FF6648-C97F-4978-CB10-DAC6AA79F7E3}"/>
              </a:ext>
            </a:extLst>
          </p:cNvPr>
          <p:cNvPicPr>
            <a:picLocks noChangeAspect="1"/>
          </p:cNvPicPr>
          <p:nvPr/>
        </p:nvPicPr>
        <p:blipFill>
          <a:blip r:embed="rId5"/>
          <a:stretch>
            <a:fillRect/>
          </a:stretch>
        </p:blipFill>
        <p:spPr>
          <a:xfrm>
            <a:off x="2898676" y="1202426"/>
            <a:ext cx="1096356" cy="2378850"/>
          </a:xfrm>
          <a:prstGeom prst="rect">
            <a:avLst/>
          </a:prstGeom>
        </p:spPr>
      </p:pic>
      <p:pic>
        <p:nvPicPr>
          <p:cNvPr id="6" name="Image 0" descr="preencoded.png">
            <a:extLst>
              <a:ext uri="{FF2B5EF4-FFF2-40B4-BE49-F238E27FC236}">
                <a16:creationId xmlns:a16="http://schemas.microsoft.com/office/drawing/2014/main" id="{E7305BA4-9260-4FF0-4D9A-84C9A325062C}"/>
              </a:ext>
            </a:extLst>
          </p:cNvPr>
          <p:cNvPicPr>
            <a:picLocks noChangeAspect="1"/>
          </p:cNvPicPr>
          <p:nvPr/>
        </p:nvPicPr>
        <p:blipFill>
          <a:blip r:embed="rId6"/>
          <a:stretch>
            <a:fillRect/>
          </a:stretch>
        </p:blipFill>
        <p:spPr>
          <a:xfrm>
            <a:off x="658386" y="2466802"/>
            <a:ext cx="502920" cy="502920"/>
          </a:xfrm>
          <a:prstGeom prst="rect">
            <a:avLst/>
          </a:prstGeom>
        </p:spPr>
      </p:pic>
      <p:sp>
        <p:nvSpPr>
          <p:cNvPr id="14" name="Shape 5">
            <a:extLst>
              <a:ext uri="{FF2B5EF4-FFF2-40B4-BE49-F238E27FC236}">
                <a16:creationId xmlns:a16="http://schemas.microsoft.com/office/drawing/2014/main" id="{9515049F-0DD7-B02F-E40B-4AC28E360820}"/>
              </a:ext>
            </a:extLst>
          </p:cNvPr>
          <p:cNvSpPr/>
          <p:nvPr/>
        </p:nvSpPr>
        <p:spPr>
          <a:xfrm>
            <a:off x="548640" y="1706051"/>
            <a:ext cx="685800" cy="685800"/>
          </a:xfrm>
          <a:prstGeom prst="ellipse">
            <a:avLst/>
          </a:prstGeom>
          <a:solidFill>
            <a:srgbClr val="0D7377"/>
          </a:solidFill>
          <a:ln/>
        </p:spPr>
        <p:txBody>
          <a:bodyPr/>
          <a:lstStyle/>
          <a:p>
            <a:endParaRPr lang="en-GB"/>
          </a:p>
        </p:txBody>
      </p:sp>
      <p:pic>
        <p:nvPicPr>
          <p:cNvPr id="16" name="Image 2" descr="preencoded.png">
            <a:extLst>
              <a:ext uri="{FF2B5EF4-FFF2-40B4-BE49-F238E27FC236}">
                <a16:creationId xmlns:a16="http://schemas.microsoft.com/office/drawing/2014/main" id="{61A9BA90-C23E-2728-33D3-E62091DAAB28}"/>
              </a:ext>
            </a:extLst>
          </p:cNvPr>
          <p:cNvPicPr>
            <a:picLocks noChangeAspect="1"/>
          </p:cNvPicPr>
          <p:nvPr/>
        </p:nvPicPr>
        <p:blipFill>
          <a:blip r:embed="rId7"/>
          <a:stretch>
            <a:fillRect/>
          </a:stretch>
        </p:blipFill>
        <p:spPr>
          <a:xfrm>
            <a:off x="704106" y="1820351"/>
            <a:ext cx="411480" cy="411480"/>
          </a:xfrm>
          <a:prstGeom prst="rect">
            <a:avLst/>
          </a:prstGeom>
        </p:spPr>
      </p:pic>
      <p:pic>
        <p:nvPicPr>
          <p:cNvPr id="12" name="Picture 11">
            <a:extLst>
              <a:ext uri="{FF2B5EF4-FFF2-40B4-BE49-F238E27FC236}">
                <a16:creationId xmlns:a16="http://schemas.microsoft.com/office/drawing/2014/main" id="{9B987815-6D26-78C4-85C9-AD4559CBDEA0}"/>
              </a:ext>
            </a:extLst>
          </p:cNvPr>
          <p:cNvPicPr>
            <a:picLocks noChangeAspect="1"/>
          </p:cNvPicPr>
          <p:nvPr/>
        </p:nvPicPr>
        <p:blipFill>
          <a:blip r:embed="rId8"/>
          <a:stretch>
            <a:fillRect/>
          </a:stretch>
        </p:blipFill>
        <p:spPr>
          <a:xfrm>
            <a:off x="1612374" y="1196786"/>
            <a:ext cx="1096356" cy="2378850"/>
          </a:xfrm>
          <a:prstGeom prst="rect">
            <a:avLst/>
          </a:prstGeom>
        </p:spPr>
      </p:pic>
      <p:pic>
        <p:nvPicPr>
          <p:cNvPr id="17" name="Picture 16">
            <a:extLst>
              <a:ext uri="{FF2B5EF4-FFF2-40B4-BE49-F238E27FC236}">
                <a16:creationId xmlns:a16="http://schemas.microsoft.com/office/drawing/2014/main" id="{4EE148C2-A42B-E886-775B-8042F798D5D1}"/>
              </a:ext>
            </a:extLst>
          </p:cNvPr>
          <p:cNvPicPr>
            <a:picLocks noChangeAspect="1"/>
          </p:cNvPicPr>
          <p:nvPr/>
        </p:nvPicPr>
        <p:blipFill>
          <a:blip r:embed="rId9"/>
          <a:stretch>
            <a:fillRect/>
          </a:stretch>
        </p:blipFill>
        <p:spPr>
          <a:xfrm>
            <a:off x="5471280" y="1202426"/>
            <a:ext cx="1096356" cy="2378850"/>
          </a:xfrm>
          <a:prstGeom prst="rect">
            <a:avLst/>
          </a:prstGeom>
        </p:spPr>
      </p:pic>
      <p:pic>
        <p:nvPicPr>
          <p:cNvPr id="21" name="Picture 20">
            <a:extLst>
              <a:ext uri="{FF2B5EF4-FFF2-40B4-BE49-F238E27FC236}">
                <a16:creationId xmlns:a16="http://schemas.microsoft.com/office/drawing/2014/main" id="{9C98C6E5-E9B5-D2B4-9445-2C3E28F8F1C3}"/>
              </a:ext>
            </a:extLst>
          </p:cNvPr>
          <p:cNvPicPr>
            <a:picLocks noChangeAspect="1"/>
          </p:cNvPicPr>
          <p:nvPr/>
        </p:nvPicPr>
        <p:blipFill>
          <a:blip r:embed="rId10"/>
          <a:stretch>
            <a:fillRect/>
          </a:stretch>
        </p:blipFill>
        <p:spPr>
          <a:xfrm>
            <a:off x="6757582" y="1196786"/>
            <a:ext cx="1096356" cy="2378850"/>
          </a:xfrm>
          <a:prstGeom prst="rect">
            <a:avLst/>
          </a:prstGeom>
        </p:spPr>
      </p:pic>
    </p:spTree>
    <p:extLst>
      <p:ext uri="{BB962C8B-B14F-4D97-AF65-F5344CB8AC3E}">
        <p14:creationId xmlns:p14="http://schemas.microsoft.com/office/powerpoint/2010/main" val="31387243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27</TotalTime>
  <Words>1447</Words>
  <Application>Microsoft Macintosh PowerPoint</Application>
  <PresentationFormat>On-screen Show (16:9)</PresentationFormat>
  <Paragraphs>155</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Aptos</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La red de confianza del sistema universitario español</dc:title>
  <dc:subject>PptxGenJS Presentation</dc:subject>
  <dc:creator>CRUE Digitalización</dc:creator>
  <cp:lastModifiedBy>Lluís Alfons Ariño Martín</cp:lastModifiedBy>
  <cp:revision>9</cp:revision>
  <dcterms:created xsi:type="dcterms:W3CDTF">2026-06-18T07:44:31Z</dcterms:created>
  <dcterms:modified xsi:type="dcterms:W3CDTF">2026-06-19T15:24:15Z</dcterms:modified>
</cp:coreProperties>
</file>