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16"/>
  </p:notesMasterIdLst>
  <p:sldIdLst>
    <p:sldId id="256" r:id="rId2"/>
    <p:sldId id="257" r:id="rId3"/>
    <p:sldId id="258" r:id="rId4"/>
    <p:sldId id="270" r:id="rId5"/>
    <p:sldId id="259" r:id="rId6"/>
    <p:sldId id="260" r:id="rId7"/>
    <p:sldId id="262" r:id="rId8"/>
    <p:sldId id="263" r:id="rId9"/>
    <p:sldId id="264" r:id="rId10"/>
    <p:sldId id="265" r:id="rId11"/>
    <p:sldId id="266" r:id="rId12"/>
    <p:sldId id="267" r:id="rId13"/>
    <p:sldId id="268" r:id="rId14"/>
    <p:sldId id="269" r:id="rId15"/>
  </p:sldIdLst>
  <p:sldSz cx="9144000" cy="5143500" type="screen16x9"/>
  <p:notesSz cx="6858000" cy="9144000"/>
  <p:embeddedFontLst>
    <p:embeddedFont>
      <p:font typeface="Space Mono" panose="020B0604020202020204" charset="0"/>
      <p:regular r:id="rId17"/>
      <p:bold r:id="rId18"/>
      <p:italic r:id="rId19"/>
      <p:boldItalic r:id="rId20"/>
    </p:embeddedFont>
    <p:embeddedFont>
      <p:font typeface="Ubuntu" panose="020B0504030602030204" pitchFamily="34" charset="0"/>
      <p:regular r:id="rId21"/>
      <p:bold r:id="rId22"/>
      <p:italic r:id="rId23"/>
      <p:boldItalic r:id="rId24"/>
    </p:embeddedFont>
    <p:embeddedFont>
      <p:font typeface="Ubuntu Medium" panose="020B0604030602030204" pitchFamily="3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E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4ADCD5-ACD7-D5B2-F598-017D936D76EF}" v="486" dt="2026-06-18T20:46:53.405"/>
    <p1510:client id="{330ED1D3-0331-D535-1F25-2594AE8D1F98}" v="29" dt="2026-06-18T14:31:25.718"/>
    <p1510:client id="{49FB9BBF-93FC-2689-DF42-8E959F130D6C}" v="35" dt="2026-06-19T07:22:23.246"/>
    <p1510:client id="{CD25611B-5003-CB43-3E4C-CB8CD0252DCA}" v="10" dt="2026-06-19T08:50:17.0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72" autoAdjust="0"/>
    <p:restoredTop sz="85796" autoAdjust="0"/>
  </p:normalViewPr>
  <p:slideViewPr>
    <p:cSldViewPr snapToGrid="0">
      <p:cViewPr varScale="1">
        <p:scale>
          <a:sx n="98" d="100"/>
          <a:sy n="98" d="100"/>
        </p:scale>
        <p:origin x="102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GB" err="1"/>
              <a:t>Buenas</a:t>
            </a:r>
            <a:r>
              <a:rPr lang="en-GB"/>
              <a:t> </a:t>
            </a:r>
            <a:r>
              <a:rPr lang="en-GB" err="1"/>
              <a:t>tardes</a:t>
            </a:r>
            <a:r>
              <a:rPr lang="en-GB"/>
              <a:t>.</a:t>
            </a:r>
            <a:endParaRPr lang="en-GB">
              <a:solidFill>
                <a:srgbClr val="444444"/>
              </a:solidFill>
            </a:endParaRPr>
          </a:p>
          <a:p>
            <a:pPr marL="0" indent="0">
              <a:buNone/>
            </a:pPr>
            <a:r>
              <a:rPr lang="en-GB"/>
              <a:t>Somos Silvia y Àlex, y </a:t>
            </a:r>
            <a:r>
              <a:rPr lang="en-GB" err="1"/>
              <a:t>venimos</a:t>
            </a:r>
            <a:r>
              <a:rPr lang="en-GB"/>
              <a:t> </a:t>
            </a:r>
            <a:r>
              <a:rPr lang="en-GB" err="1"/>
              <a:t>en</a:t>
            </a:r>
            <a:r>
              <a:rPr lang="en-GB"/>
              <a:t> </a:t>
            </a:r>
            <a:r>
              <a:rPr lang="en-GB" err="1"/>
              <a:t>representación</a:t>
            </a:r>
            <a:r>
              <a:rPr lang="en-GB"/>
              <a:t> del PIC.</a:t>
            </a:r>
            <a:endParaRPr lang="en-GB">
              <a:solidFill>
                <a:srgbClr val="444444"/>
              </a:solidFill>
            </a:endParaRPr>
          </a:p>
          <a:p>
            <a:pPr marL="0" indent="0">
              <a:buNone/>
            </a:pPr>
            <a:r>
              <a:rPr lang="en-GB"/>
              <a:t>En </a:t>
            </a:r>
            <a:r>
              <a:rPr lang="en-GB" err="1"/>
              <a:t>esta</a:t>
            </a:r>
            <a:r>
              <a:rPr lang="en-GB"/>
              <a:t> </a:t>
            </a:r>
            <a:r>
              <a:rPr lang="en-GB" err="1"/>
              <a:t>ponencia</a:t>
            </a:r>
            <a:r>
              <a:rPr lang="en-GB"/>
              <a:t> </a:t>
            </a:r>
            <a:r>
              <a:rPr lang="en-GB" err="1"/>
              <a:t>abordaremos</a:t>
            </a:r>
            <a:r>
              <a:rPr lang="en-GB"/>
              <a:t> </a:t>
            </a:r>
            <a:r>
              <a:rPr lang="en-GB" err="1"/>
              <a:t>CosmoHub</a:t>
            </a:r>
            <a:r>
              <a:rPr lang="en-GB"/>
              <a:t>, </a:t>
            </a:r>
            <a:r>
              <a:rPr lang="en-GB" err="1"/>
              <a:t>una</a:t>
            </a:r>
            <a:r>
              <a:rPr lang="en-GB"/>
              <a:t> </a:t>
            </a:r>
            <a:r>
              <a:rPr lang="en-GB" err="1"/>
              <a:t>infraestructura</a:t>
            </a:r>
            <a:r>
              <a:rPr lang="en-GB"/>
              <a:t> Big Data para Ciencia </a:t>
            </a:r>
            <a:r>
              <a:rPr lang="en-GB" err="1"/>
              <a:t>Abierta</a:t>
            </a:r>
            <a:r>
              <a:rPr lang="en-GB"/>
              <a:t> y </a:t>
            </a:r>
            <a:r>
              <a:rPr lang="en-GB" err="1"/>
              <a:t>reutilización</a:t>
            </a:r>
            <a:r>
              <a:rPr lang="en-GB"/>
              <a:t> FAIR de </a:t>
            </a:r>
            <a:r>
              <a:rPr lang="en-GB" err="1"/>
              <a:t>datos</a:t>
            </a:r>
            <a:r>
              <a:rPr lang="en-GB"/>
              <a:t> </a:t>
            </a:r>
            <a:r>
              <a:rPr lang="en-GB" err="1"/>
              <a:t>astronómicos</a:t>
            </a:r>
            <a:r>
              <a:rPr lang="en-GB"/>
              <a:t> a gran </a:t>
            </a:r>
            <a:r>
              <a:rPr lang="en-GB" err="1"/>
              <a:t>escala</a:t>
            </a:r>
            <a:r>
              <a:rPr lang="en-GB"/>
              <a:t>.</a:t>
            </a:r>
            <a:endParaRPr lang="en-GB">
              <a:solidFill>
                <a:srgbClr val="444444"/>
              </a:solidFill>
            </a:endParaRPr>
          </a:p>
          <a:p>
            <a:pPr marL="0" indent="0">
              <a:buNone/>
            </a:pPr>
            <a:r>
              <a:rPr lang="en-GB"/>
              <a:t>Veremos </a:t>
            </a:r>
            <a:r>
              <a:rPr lang="en-GB" err="1"/>
              <a:t>cómo</a:t>
            </a:r>
            <a:r>
              <a:rPr lang="en-GB"/>
              <a:t> </a:t>
            </a:r>
            <a:r>
              <a:rPr lang="en-GB" err="1"/>
              <a:t>esta</a:t>
            </a:r>
            <a:r>
              <a:rPr lang="en-GB"/>
              <a:t> </a:t>
            </a:r>
            <a:r>
              <a:rPr lang="en-GB" err="1"/>
              <a:t>plataforma</a:t>
            </a:r>
            <a:r>
              <a:rPr lang="en-GB"/>
              <a:t> </a:t>
            </a:r>
            <a:r>
              <a:rPr lang="en-GB" err="1"/>
              <a:t>permite</a:t>
            </a:r>
            <a:r>
              <a:rPr lang="en-GB"/>
              <a:t> </a:t>
            </a:r>
            <a:r>
              <a:rPr lang="en-GB" err="1"/>
              <a:t>dar</a:t>
            </a:r>
            <a:r>
              <a:rPr lang="en-GB"/>
              <a:t> </a:t>
            </a:r>
            <a:r>
              <a:rPr lang="en-GB" err="1"/>
              <a:t>acceso</a:t>
            </a:r>
            <a:r>
              <a:rPr lang="en-GB"/>
              <a:t> y </a:t>
            </a:r>
            <a:r>
              <a:rPr lang="en-GB" err="1"/>
              <a:t>facilitar</a:t>
            </a:r>
            <a:r>
              <a:rPr lang="en-GB"/>
              <a:t> la </a:t>
            </a:r>
            <a:r>
              <a:rPr lang="en-GB" err="1"/>
              <a:t>explotación</a:t>
            </a:r>
            <a:r>
              <a:rPr lang="en-GB"/>
              <a:t> de </a:t>
            </a:r>
            <a:r>
              <a:rPr lang="en-GB" err="1"/>
              <a:t>grandes</a:t>
            </a:r>
            <a:r>
              <a:rPr lang="en-GB"/>
              <a:t> </a:t>
            </a:r>
            <a:r>
              <a:rPr lang="en-GB" err="1"/>
              <a:t>catálogos</a:t>
            </a:r>
            <a:r>
              <a:rPr lang="en-GB"/>
              <a:t> </a:t>
            </a:r>
            <a:r>
              <a:rPr lang="en-GB" err="1"/>
              <a:t>astronómicos</a:t>
            </a:r>
            <a:r>
              <a:rPr lang="en-GB"/>
              <a:t>, </a:t>
            </a:r>
            <a:r>
              <a:rPr lang="en-GB" err="1"/>
              <a:t>contribuyendo</a:t>
            </a:r>
            <a:r>
              <a:rPr lang="en-GB"/>
              <a:t> a </a:t>
            </a:r>
            <a:r>
              <a:rPr lang="en-GB" err="1"/>
              <a:t>que</a:t>
            </a:r>
            <a:r>
              <a:rPr lang="en-GB"/>
              <a:t> </a:t>
            </a:r>
            <a:r>
              <a:rPr lang="en-GB" err="1"/>
              <a:t>los</a:t>
            </a:r>
            <a:r>
              <a:rPr lang="en-GB"/>
              <a:t> </a:t>
            </a:r>
            <a:r>
              <a:rPr lang="en-GB" err="1"/>
              <a:t>datos</a:t>
            </a:r>
            <a:r>
              <a:rPr lang="en-GB"/>
              <a:t> </a:t>
            </a:r>
            <a:r>
              <a:rPr lang="en-GB" err="1"/>
              <a:t>científicos</a:t>
            </a:r>
            <a:r>
              <a:rPr lang="en-GB"/>
              <a:t> </a:t>
            </a:r>
            <a:r>
              <a:rPr lang="en-GB" err="1"/>
              <a:t>sean</a:t>
            </a:r>
            <a:r>
              <a:rPr lang="en-GB"/>
              <a:t> </a:t>
            </a:r>
            <a:r>
              <a:rPr lang="en-GB" err="1"/>
              <a:t>más</a:t>
            </a:r>
            <a:r>
              <a:rPr lang="en-GB"/>
              <a:t> </a:t>
            </a:r>
            <a:r>
              <a:rPr lang="en-GB" err="1"/>
              <a:t>accesibles</a:t>
            </a:r>
            <a:r>
              <a:rPr lang="en-GB"/>
              <a:t>, </a:t>
            </a:r>
            <a:r>
              <a:rPr lang="en-GB" err="1"/>
              <a:t>interoperables</a:t>
            </a:r>
            <a:r>
              <a:rPr lang="en-GB"/>
              <a:t> y </a:t>
            </a:r>
            <a:r>
              <a:rPr lang="en-GB" err="1"/>
              <a:t>reutilizables</a:t>
            </a:r>
            <a:r>
              <a:rPr lang="en-GB"/>
              <a:t> y, </a:t>
            </a:r>
            <a:r>
              <a:rPr lang="en-GB" err="1"/>
              <a:t>por</a:t>
            </a:r>
            <a:r>
              <a:rPr lang="en-GB"/>
              <a:t> tanto, </a:t>
            </a:r>
            <a:r>
              <a:rPr lang="en-GB" err="1"/>
              <a:t>favoreciendo</a:t>
            </a:r>
            <a:r>
              <a:rPr lang="en-GB"/>
              <a:t> </a:t>
            </a:r>
            <a:r>
              <a:rPr lang="en-GB" err="1"/>
              <a:t>una</a:t>
            </a:r>
            <a:r>
              <a:rPr lang="en-GB"/>
              <a:t> Ciencia </a:t>
            </a:r>
            <a:r>
              <a:rPr lang="en-GB" err="1"/>
              <a:t>Abierta</a:t>
            </a:r>
            <a:r>
              <a:rPr lang="en-GB"/>
              <a:t> </a:t>
            </a:r>
            <a:r>
              <a:rPr lang="en-GB" err="1"/>
              <a:t>más</a:t>
            </a:r>
            <a:r>
              <a:rPr lang="en-GB"/>
              <a:t> </a:t>
            </a:r>
            <a:r>
              <a:rPr lang="en-GB" err="1"/>
              <a:t>efectiva</a:t>
            </a:r>
            <a:r>
              <a:rPr lang="en-GB"/>
              <a:t>.</a:t>
            </a:r>
            <a:endParaRPr lang="en-GB">
              <a:solidFill>
                <a:srgbClr val="444444"/>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3e74087cec8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3e74087cec8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en-GB" dirty="0"/>
              <a:t>La </a:t>
            </a:r>
            <a:r>
              <a:rPr lang="en-GB" dirty="0" err="1"/>
              <a:t>segunda</a:t>
            </a:r>
            <a:r>
              <a:rPr lang="en-GB" dirty="0"/>
              <a:t> </a:t>
            </a:r>
            <a:r>
              <a:rPr lang="en-GB" dirty="0" err="1"/>
              <a:t>parte</a:t>
            </a:r>
            <a:r>
              <a:rPr lang="en-GB" dirty="0"/>
              <a:t> es la consulta </a:t>
            </a:r>
            <a:r>
              <a:rPr lang="en-GB" dirty="0" err="1"/>
              <a:t>guiada</a:t>
            </a:r>
            <a:r>
              <a:rPr lang="en-GB" dirty="0"/>
              <a:t> </a:t>
            </a:r>
            <a:r>
              <a:rPr lang="en-GB" dirty="0" err="1"/>
              <a:t>en</a:t>
            </a:r>
            <a:r>
              <a:rPr lang="en-GB" dirty="0"/>
              <a:t> la </a:t>
            </a:r>
            <a:r>
              <a:rPr lang="en-GB" dirty="0" err="1"/>
              <a:t>página</a:t>
            </a:r>
            <a:r>
              <a:rPr lang="en-GB" dirty="0"/>
              <a:t> del Workspace. En </a:t>
            </a:r>
            <a:r>
              <a:rPr lang="en-GB" dirty="0" err="1"/>
              <a:t>vez</a:t>
            </a:r>
            <a:r>
              <a:rPr lang="en-GB" dirty="0"/>
              <a:t> de </a:t>
            </a:r>
            <a:r>
              <a:rPr lang="en-GB" dirty="0" err="1"/>
              <a:t>obligar</a:t>
            </a:r>
            <a:r>
              <a:rPr lang="en-GB" dirty="0"/>
              <a:t> al </a:t>
            </a:r>
            <a:r>
              <a:rPr lang="en-GB" dirty="0" err="1"/>
              <a:t>usuario</a:t>
            </a:r>
            <a:r>
              <a:rPr lang="en-GB" dirty="0"/>
              <a:t> a </a:t>
            </a:r>
            <a:r>
              <a:rPr lang="en-GB" dirty="0" err="1"/>
              <a:t>empezar</a:t>
            </a:r>
            <a:r>
              <a:rPr lang="en-GB" dirty="0"/>
              <a:t> </a:t>
            </a:r>
            <a:r>
              <a:rPr lang="en-GB" dirty="0" err="1"/>
              <a:t>escribiendo</a:t>
            </a:r>
            <a:r>
              <a:rPr lang="en-GB" dirty="0"/>
              <a:t> SQL, </a:t>
            </a:r>
            <a:r>
              <a:rPr lang="en-GB" dirty="0" err="1"/>
              <a:t>el</a:t>
            </a:r>
            <a:r>
              <a:rPr lang="en-GB" dirty="0"/>
              <a:t> workspace </a:t>
            </a:r>
            <a:r>
              <a:rPr lang="en-GB" dirty="0" err="1"/>
              <a:t>permite</a:t>
            </a:r>
            <a:r>
              <a:rPr lang="en-GB" dirty="0"/>
              <a:t> </a:t>
            </a:r>
            <a:r>
              <a:rPr lang="en-GB" dirty="0" err="1"/>
              <a:t>construir</a:t>
            </a:r>
            <a:r>
              <a:rPr lang="en-GB" dirty="0"/>
              <a:t> </a:t>
            </a:r>
            <a:r>
              <a:rPr lang="en-GB" dirty="0" err="1"/>
              <a:t>una</a:t>
            </a:r>
            <a:r>
              <a:rPr lang="en-GB" dirty="0"/>
              <a:t> consulta paso a paso.</a:t>
            </a:r>
            <a:endParaRPr dirty="0"/>
          </a:p>
          <a:p>
            <a:pPr marL="457200" lvl="0" indent="-317500" algn="l" rtl="0">
              <a:spcBef>
                <a:spcPts val="0"/>
              </a:spcBef>
              <a:spcAft>
                <a:spcPts val="0"/>
              </a:spcAft>
              <a:buSzPts val="1400"/>
              <a:buChar char="-"/>
            </a:pPr>
            <a:r>
              <a:rPr lang="en-GB" dirty="0"/>
              <a:t>Primero se </a:t>
            </a:r>
            <a:r>
              <a:rPr lang="en-GB" dirty="0" err="1"/>
              <a:t>seleccionan</a:t>
            </a:r>
            <a:r>
              <a:rPr lang="en-GB" dirty="0"/>
              <a:t> </a:t>
            </a:r>
            <a:r>
              <a:rPr lang="en-GB" dirty="0" err="1"/>
              <a:t>columnas</a:t>
            </a:r>
            <a:r>
              <a:rPr lang="en-GB" dirty="0"/>
              <a:t>, </a:t>
            </a:r>
            <a:r>
              <a:rPr lang="en-GB" dirty="0" err="1"/>
              <a:t>también</a:t>
            </a:r>
            <a:r>
              <a:rPr lang="en-GB" dirty="0"/>
              <a:t> se </a:t>
            </a:r>
            <a:r>
              <a:rPr lang="en-GB" dirty="0" err="1"/>
              <a:t>pueden</a:t>
            </a:r>
            <a:r>
              <a:rPr lang="en-GB" dirty="0"/>
              <a:t> </a:t>
            </a:r>
            <a:r>
              <a:rPr lang="en-GB" dirty="0" err="1"/>
              <a:t>crear</a:t>
            </a:r>
            <a:r>
              <a:rPr lang="en-GB" dirty="0"/>
              <a:t> </a:t>
            </a:r>
            <a:r>
              <a:rPr lang="en-GB" dirty="0" err="1"/>
              <a:t>columnas</a:t>
            </a:r>
            <a:r>
              <a:rPr lang="en-GB" dirty="0"/>
              <a:t> </a:t>
            </a:r>
            <a:r>
              <a:rPr lang="en-GB" dirty="0" err="1"/>
              <a:t>customizadas</a:t>
            </a:r>
            <a:r>
              <a:rPr lang="en-GB" dirty="0"/>
              <a:t>. </a:t>
            </a:r>
            <a:r>
              <a:rPr lang="en-GB" dirty="0" err="1"/>
              <a:t>Después</a:t>
            </a:r>
            <a:r>
              <a:rPr lang="en-GB" dirty="0"/>
              <a:t> se </a:t>
            </a:r>
            <a:r>
              <a:rPr lang="en-GB" dirty="0" err="1"/>
              <a:t>puede</a:t>
            </a:r>
            <a:r>
              <a:rPr lang="en-GB" dirty="0"/>
              <a:t> usar sampling para </a:t>
            </a:r>
            <a:r>
              <a:rPr lang="en-GB" dirty="0" err="1"/>
              <a:t>iterar</a:t>
            </a:r>
            <a:r>
              <a:rPr lang="en-GB" dirty="0"/>
              <a:t> </a:t>
            </a:r>
            <a:r>
              <a:rPr lang="en-GB" dirty="0" err="1"/>
              <a:t>sobre</a:t>
            </a:r>
            <a:r>
              <a:rPr lang="en-GB" dirty="0"/>
              <a:t> </a:t>
            </a:r>
            <a:r>
              <a:rPr lang="en-GB" dirty="0" err="1"/>
              <a:t>una</a:t>
            </a:r>
            <a:r>
              <a:rPr lang="en-GB" dirty="0"/>
              <a:t> </a:t>
            </a:r>
            <a:r>
              <a:rPr lang="en-GB" dirty="0" err="1"/>
              <a:t>fracción</a:t>
            </a:r>
            <a:r>
              <a:rPr lang="en-GB" dirty="0"/>
              <a:t> del </a:t>
            </a:r>
            <a:r>
              <a:rPr lang="en-GB" dirty="0" err="1"/>
              <a:t>catálogo</a:t>
            </a:r>
            <a:r>
              <a:rPr lang="en-GB" dirty="0"/>
              <a:t> antes de </a:t>
            </a:r>
            <a:r>
              <a:rPr lang="en-GB" dirty="0" err="1"/>
              <a:t>pedir</a:t>
            </a:r>
            <a:r>
              <a:rPr lang="en-GB" dirty="0"/>
              <a:t> </a:t>
            </a:r>
            <a:r>
              <a:rPr lang="en-GB" dirty="0" err="1"/>
              <a:t>todo</a:t>
            </a:r>
            <a:r>
              <a:rPr lang="en-GB" dirty="0"/>
              <a:t> </a:t>
            </a:r>
            <a:r>
              <a:rPr lang="en-GB" dirty="0" err="1"/>
              <a:t>el</a:t>
            </a:r>
            <a:r>
              <a:rPr lang="en-GB" dirty="0"/>
              <a:t> conjunto. En </a:t>
            </a:r>
            <a:r>
              <a:rPr lang="en-GB" dirty="0" err="1"/>
              <a:t>filtros</a:t>
            </a:r>
            <a:r>
              <a:rPr lang="en-GB" dirty="0"/>
              <a:t> se </a:t>
            </a:r>
            <a:r>
              <a:rPr lang="en-GB" dirty="0" err="1"/>
              <a:t>pueden</a:t>
            </a:r>
            <a:r>
              <a:rPr lang="en-GB" dirty="0"/>
              <a:t> </a:t>
            </a:r>
            <a:r>
              <a:rPr lang="en-GB" dirty="0" err="1"/>
              <a:t>añadir</a:t>
            </a:r>
            <a:r>
              <a:rPr lang="en-GB" dirty="0"/>
              <a:t> </a:t>
            </a:r>
            <a:r>
              <a:rPr lang="en-GB" dirty="0" err="1"/>
              <a:t>condiciones</a:t>
            </a:r>
            <a:r>
              <a:rPr lang="en-GB" dirty="0"/>
              <a:t> simples o </a:t>
            </a:r>
            <a:r>
              <a:rPr lang="en-GB" dirty="0" err="1"/>
              <a:t>también</a:t>
            </a:r>
            <a:r>
              <a:rPr lang="en-GB" dirty="0"/>
              <a:t> de </a:t>
            </a:r>
            <a:r>
              <a:rPr lang="en-GB" dirty="0" err="1"/>
              <a:t>tipo</a:t>
            </a:r>
            <a:r>
              <a:rPr lang="en-GB" dirty="0"/>
              <a:t> cone search y, </a:t>
            </a:r>
            <a:r>
              <a:rPr lang="en-GB" dirty="0" err="1"/>
              <a:t>subgrupos</a:t>
            </a:r>
            <a:r>
              <a:rPr lang="en-GB" dirty="0"/>
              <a:t> </a:t>
            </a:r>
            <a:r>
              <a:rPr lang="en-GB" dirty="0" err="1"/>
              <a:t>también</a:t>
            </a:r>
            <a:r>
              <a:rPr lang="en-GB" dirty="0"/>
              <a:t>. El </a:t>
            </a:r>
            <a:r>
              <a:rPr lang="en-GB" dirty="0" err="1"/>
              <a:t>resultado</a:t>
            </a:r>
            <a:r>
              <a:rPr lang="en-GB" dirty="0"/>
              <a:t> de </a:t>
            </a:r>
            <a:r>
              <a:rPr lang="en-GB" dirty="0" err="1"/>
              <a:t>todo</a:t>
            </a:r>
            <a:r>
              <a:rPr lang="en-GB" dirty="0"/>
              <a:t> </a:t>
            </a:r>
            <a:r>
              <a:rPr lang="en-GB" dirty="0" err="1"/>
              <a:t>esto</a:t>
            </a:r>
            <a:r>
              <a:rPr lang="en-GB" dirty="0"/>
              <a:t> es </a:t>
            </a:r>
            <a:r>
              <a:rPr lang="en-GB" dirty="0" err="1"/>
              <a:t>una</a:t>
            </a:r>
            <a:r>
              <a:rPr lang="en-GB" dirty="0"/>
              <a:t> consulta SQL </a:t>
            </a:r>
            <a:r>
              <a:rPr lang="en-GB" dirty="0" err="1"/>
              <a:t>generada</a:t>
            </a:r>
            <a:r>
              <a:rPr lang="en-GB" dirty="0"/>
              <a:t> y </a:t>
            </a:r>
            <a:r>
              <a:rPr lang="en-GB" dirty="0" err="1"/>
              <a:t>validada</a:t>
            </a:r>
            <a:r>
              <a:rPr lang="en-GB" dirty="0"/>
              <a:t>.</a:t>
            </a:r>
            <a:endParaRPr dirty="0"/>
          </a:p>
          <a:p>
            <a:pPr marL="457200" lvl="0" indent="-317500" algn="l" rtl="0">
              <a:spcBef>
                <a:spcPts val="0"/>
              </a:spcBef>
              <a:spcAft>
                <a:spcPts val="0"/>
              </a:spcAft>
              <a:buSzPts val="1400"/>
              <a:buChar char="-"/>
            </a:pPr>
            <a:r>
              <a:rPr lang="en-GB" dirty="0"/>
              <a:t>Lo </a:t>
            </a:r>
            <a:r>
              <a:rPr lang="en-GB" dirty="0" err="1"/>
              <a:t>importante</a:t>
            </a:r>
            <a:r>
              <a:rPr lang="en-GB" dirty="0"/>
              <a:t> es que </a:t>
            </a:r>
            <a:r>
              <a:rPr lang="en-GB" dirty="0" err="1"/>
              <a:t>el</a:t>
            </a:r>
            <a:r>
              <a:rPr lang="en-GB" dirty="0"/>
              <a:t> SQL no </a:t>
            </a:r>
            <a:r>
              <a:rPr lang="en-GB" dirty="0" err="1"/>
              <a:t>desaparece</a:t>
            </a:r>
            <a:r>
              <a:rPr lang="en-GB" dirty="0"/>
              <a:t>. El </a:t>
            </a:r>
            <a:r>
              <a:rPr lang="en-GB" dirty="0" err="1"/>
              <a:t>usuario</a:t>
            </a:r>
            <a:r>
              <a:rPr lang="en-GB" dirty="0"/>
              <a:t> </a:t>
            </a:r>
            <a:r>
              <a:rPr lang="en-GB" dirty="0" err="1"/>
              <a:t>puede</a:t>
            </a:r>
            <a:r>
              <a:rPr lang="en-GB" dirty="0"/>
              <a:t> </a:t>
            </a:r>
            <a:r>
              <a:rPr lang="en-GB" dirty="0" err="1"/>
              <a:t>verlo</a:t>
            </a:r>
            <a:r>
              <a:rPr lang="en-GB" dirty="0"/>
              <a:t>, </a:t>
            </a:r>
            <a:r>
              <a:rPr lang="en-GB" dirty="0" err="1"/>
              <a:t>formatearlo</a:t>
            </a:r>
            <a:r>
              <a:rPr lang="en-GB" dirty="0"/>
              <a:t> y, </a:t>
            </a:r>
            <a:r>
              <a:rPr lang="en-GB" dirty="0" err="1"/>
              <a:t>si</a:t>
            </a:r>
            <a:r>
              <a:rPr lang="en-GB" dirty="0"/>
              <a:t> </a:t>
            </a:r>
            <a:r>
              <a:rPr lang="en-GB" dirty="0" err="1"/>
              <a:t>necesita</a:t>
            </a:r>
            <a:r>
              <a:rPr lang="en-GB" dirty="0"/>
              <a:t> </a:t>
            </a:r>
            <a:r>
              <a:rPr lang="en-GB" dirty="0" err="1"/>
              <a:t>más</a:t>
            </a:r>
            <a:r>
              <a:rPr lang="en-GB" dirty="0"/>
              <a:t> control, pasar al modo </a:t>
            </a:r>
            <a:r>
              <a:rPr lang="en-GB" dirty="0" err="1"/>
              <a:t>experto</a:t>
            </a:r>
            <a:r>
              <a:rPr lang="en-GB" dirty="0"/>
              <a:t>. </a:t>
            </a:r>
            <a:r>
              <a:rPr lang="en-GB" dirty="0" err="1"/>
              <a:t>Aquí</a:t>
            </a:r>
            <a:r>
              <a:rPr lang="en-GB" dirty="0"/>
              <a:t> </a:t>
            </a:r>
            <a:r>
              <a:rPr lang="en-GB" dirty="0" err="1"/>
              <a:t>usamos</a:t>
            </a:r>
            <a:r>
              <a:rPr lang="en-GB" dirty="0"/>
              <a:t> un editor </a:t>
            </a:r>
            <a:r>
              <a:rPr lang="en-GB" dirty="0" err="1"/>
              <a:t>basado</a:t>
            </a:r>
            <a:r>
              <a:rPr lang="en-GB" dirty="0"/>
              <a:t> </a:t>
            </a:r>
            <a:r>
              <a:rPr lang="en-GB" dirty="0" err="1"/>
              <a:t>en</a:t>
            </a:r>
            <a:r>
              <a:rPr lang="en-GB" dirty="0"/>
              <a:t> Monaco Editor, </a:t>
            </a:r>
            <a:r>
              <a:rPr lang="en-GB" dirty="0" err="1"/>
              <a:t>el</a:t>
            </a:r>
            <a:r>
              <a:rPr lang="en-GB" dirty="0"/>
              <a:t> </a:t>
            </a:r>
            <a:r>
              <a:rPr lang="en-GB" dirty="0" err="1"/>
              <a:t>mismo</a:t>
            </a:r>
            <a:r>
              <a:rPr lang="en-GB" dirty="0"/>
              <a:t> </a:t>
            </a:r>
            <a:r>
              <a:rPr lang="en-GB" dirty="0" err="1"/>
              <a:t>tipo</a:t>
            </a:r>
            <a:r>
              <a:rPr lang="en-GB" dirty="0"/>
              <a:t> de </a:t>
            </a:r>
            <a:r>
              <a:rPr lang="en-GB" dirty="0" err="1"/>
              <a:t>componente</a:t>
            </a:r>
            <a:r>
              <a:rPr lang="en-GB" dirty="0"/>
              <a:t> que se </a:t>
            </a:r>
            <a:r>
              <a:rPr lang="en-GB" dirty="0" err="1"/>
              <a:t>usa</a:t>
            </a:r>
            <a:r>
              <a:rPr lang="en-GB" dirty="0"/>
              <a:t> </a:t>
            </a:r>
            <a:r>
              <a:rPr lang="en-GB" dirty="0" err="1"/>
              <a:t>en</a:t>
            </a:r>
            <a:r>
              <a:rPr lang="en-GB" dirty="0"/>
              <a:t> </a:t>
            </a:r>
            <a:r>
              <a:rPr lang="en-GB" dirty="0" err="1"/>
              <a:t>entornos</a:t>
            </a:r>
            <a:r>
              <a:rPr lang="en-GB" dirty="0"/>
              <a:t> de </a:t>
            </a:r>
            <a:r>
              <a:rPr lang="en-GB" dirty="0" err="1"/>
              <a:t>desarrollo</a:t>
            </a:r>
            <a:r>
              <a:rPr lang="en-GB" dirty="0"/>
              <a:t>, para que la consulta </a:t>
            </a:r>
            <a:r>
              <a:rPr lang="en-GB" dirty="0" err="1"/>
              <a:t>siga</a:t>
            </a:r>
            <a:r>
              <a:rPr lang="en-GB" dirty="0"/>
              <a:t> </a:t>
            </a:r>
            <a:r>
              <a:rPr lang="en-GB" dirty="0" err="1"/>
              <a:t>siendo</a:t>
            </a:r>
            <a:r>
              <a:rPr lang="en-GB" dirty="0"/>
              <a:t> visible y editable. El modo </a:t>
            </a:r>
            <a:r>
              <a:rPr lang="en-GB" dirty="0" err="1"/>
              <a:t>guiado</a:t>
            </a:r>
            <a:r>
              <a:rPr lang="en-GB" dirty="0"/>
              <a:t> reduce la barrera de entrada, </a:t>
            </a:r>
            <a:r>
              <a:rPr lang="en-GB" dirty="0" err="1"/>
              <a:t>pero</a:t>
            </a:r>
            <a:r>
              <a:rPr lang="en-GB" dirty="0"/>
              <a:t> </a:t>
            </a:r>
            <a:r>
              <a:rPr lang="en-GB" dirty="0" err="1"/>
              <a:t>el</a:t>
            </a:r>
            <a:r>
              <a:rPr lang="en-GB" dirty="0"/>
              <a:t> </a:t>
            </a:r>
            <a:r>
              <a:rPr lang="en-GB" dirty="0">
                <a:solidFill>
                  <a:schemeClr val="dk1"/>
                </a:solidFill>
              </a:rPr>
              <a:t>modo </a:t>
            </a:r>
            <a:r>
              <a:rPr lang="en-GB" dirty="0" err="1">
                <a:solidFill>
                  <a:schemeClr val="dk1"/>
                </a:solidFill>
              </a:rPr>
              <a:t>experto</a:t>
            </a:r>
            <a:r>
              <a:rPr lang="en-GB" dirty="0"/>
              <a:t> </a:t>
            </a:r>
            <a:r>
              <a:rPr lang="en-GB" dirty="0" err="1"/>
              <a:t>mantiene</a:t>
            </a:r>
            <a:r>
              <a:rPr lang="en-GB" dirty="0"/>
              <a:t> la </a:t>
            </a:r>
            <a:r>
              <a:rPr lang="en-GB" dirty="0" err="1"/>
              <a:t>flexibilidad</a:t>
            </a:r>
            <a:r>
              <a:rPr lang="en-GB" dirty="0"/>
              <a:t> para </a:t>
            </a:r>
            <a:r>
              <a:rPr lang="en-GB" dirty="0" err="1"/>
              <a:t>usuarios</a:t>
            </a:r>
            <a:r>
              <a:rPr lang="en-GB" dirty="0"/>
              <a:t> </a:t>
            </a:r>
            <a:r>
              <a:rPr lang="en-GB" dirty="0" err="1"/>
              <a:t>avanzados</a:t>
            </a:r>
            <a:r>
              <a:rPr lang="en-GB" dirty="0"/>
              <a:t>.</a:t>
            </a:r>
            <a:endParaRPr dirty="0"/>
          </a:p>
          <a:p>
            <a:pPr marL="457200" lvl="0" indent="-317500" algn="l" rtl="0">
              <a:spcBef>
                <a:spcPts val="0"/>
              </a:spcBef>
              <a:spcAft>
                <a:spcPts val="0"/>
              </a:spcAft>
              <a:buSzPts val="1400"/>
              <a:buChar char="-"/>
            </a:pPr>
            <a:r>
              <a:rPr lang="en-GB" dirty="0"/>
              <a:t>Al </a:t>
            </a:r>
            <a:r>
              <a:rPr lang="en-GB" dirty="0" err="1"/>
              <a:t>generar</a:t>
            </a:r>
            <a:r>
              <a:rPr lang="en-GB" dirty="0"/>
              <a:t> un </a:t>
            </a:r>
            <a:r>
              <a:rPr lang="en-GB" dirty="0" err="1"/>
              <a:t>análisis</a:t>
            </a:r>
            <a:r>
              <a:rPr lang="en-GB" dirty="0"/>
              <a:t>, </a:t>
            </a:r>
            <a:r>
              <a:rPr lang="en-GB" dirty="0" err="1"/>
              <a:t>el</a:t>
            </a:r>
            <a:r>
              <a:rPr lang="en-GB" dirty="0"/>
              <a:t> frontend </a:t>
            </a:r>
            <a:r>
              <a:rPr lang="en-GB" dirty="0" err="1"/>
              <a:t>muestra</a:t>
            </a:r>
            <a:r>
              <a:rPr lang="en-GB" dirty="0"/>
              <a:t> </a:t>
            </a:r>
            <a:r>
              <a:rPr lang="en-GB" dirty="0" err="1"/>
              <a:t>el</a:t>
            </a:r>
            <a:r>
              <a:rPr lang="en-GB" dirty="0"/>
              <a:t> </a:t>
            </a:r>
            <a:r>
              <a:rPr lang="en-GB" dirty="0" err="1"/>
              <a:t>estado</a:t>
            </a:r>
            <a:r>
              <a:rPr lang="en-GB" dirty="0"/>
              <a:t> de </a:t>
            </a:r>
            <a:r>
              <a:rPr lang="en-GB" dirty="0" err="1"/>
              <a:t>ejecución</a:t>
            </a:r>
            <a:r>
              <a:rPr lang="en-GB" dirty="0"/>
              <a:t> y </a:t>
            </a:r>
            <a:r>
              <a:rPr lang="en-GB" dirty="0" err="1"/>
              <a:t>el</a:t>
            </a:r>
            <a:r>
              <a:rPr lang="en-GB" dirty="0"/>
              <a:t> </a:t>
            </a:r>
            <a:r>
              <a:rPr lang="en-GB" dirty="0" err="1"/>
              <a:t>resultado</a:t>
            </a:r>
            <a:r>
              <a:rPr lang="en-GB" dirty="0"/>
              <a:t>. </a:t>
            </a:r>
            <a:r>
              <a:rPr lang="en-GB" dirty="0" err="1"/>
              <a:t>Esto</a:t>
            </a:r>
            <a:r>
              <a:rPr lang="en-GB" dirty="0"/>
              <a:t> </a:t>
            </a:r>
            <a:r>
              <a:rPr lang="en-GB" dirty="0" err="1"/>
              <a:t>convierte</a:t>
            </a:r>
            <a:r>
              <a:rPr lang="en-GB" dirty="0"/>
              <a:t> </a:t>
            </a:r>
            <a:r>
              <a:rPr lang="en-GB" dirty="0" err="1"/>
              <a:t>una</a:t>
            </a:r>
            <a:r>
              <a:rPr lang="en-GB" dirty="0"/>
              <a:t> </a:t>
            </a:r>
            <a:r>
              <a:rPr lang="en-GB" dirty="0" err="1"/>
              <a:t>operación</a:t>
            </a:r>
            <a:r>
              <a:rPr lang="en-GB" dirty="0"/>
              <a:t> </a:t>
            </a:r>
            <a:r>
              <a:rPr lang="en-GB" dirty="0" err="1"/>
              <a:t>pesada</a:t>
            </a:r>
            <a:r>
              <a:rPr lang="en-GB" dirty="0"/>
              <a:t> </a:t>
            </a:r>
            <a:r>
              <a:rPr lang="en-GB" dirty="0" err="1"/>
              <a:t>sobre</a:t>
            </a:r>
            <a:r>
              <a:rPr lang="en-GB" dirty="0"/>
              <a:t> </a:t>
            </a:r>
            <a:r>
              <a:rPr lang="en-GB" dirty="0" err="1"/>
              <a:t>infraestructura</a:t>
            </a:r>
            <a:r>
              <a:rPr lang="en-GB" dirty="0"/>
              <a:t> Big Data </a:t>
            </a:r>
            <a:r>
              <a:rPr lang="en-GB" dirty="0" err="1"/>
              <a:t>en</a:t>
            </a:r>
            <a:r>
              <a:rPr lang="en-GB" dirty="0"/>
              <a:t> </a:t>
            </a:r>
            <a:r>
              <a:rPr lang="en-GB" dirty="0" err="1"/>
              <a:t>una</a:t>
            </a:r>
            <a:r>
              <a:rPr lang="en-GB" dirty="0"/>
              <a:t> </a:t>
            </a:r>
            <a:r>
              <a:rPr lang="en-GB" dirty="0" err="1"/>
              <a:t>interacción</a:t>
            </a:r>
            <a:r>
              <a:rPr lang="en-GB" dirty="0"/>
              <a:t> </a:t>
            </a:r>
            <a:r>
              <a:rPr lang="en-GB" dirty="0" err="1"/>
              <a:t>comprensible</a:t>
            </a:r>
            <a:r>
              <a:rPr lang="en-GB" dirty="0"/>
              <a:t>: </a:t>
            </a:r>
            <a:r>
              <a:rPr lang="en-GB" dirty="0" err="1"/>
              <a:t>sé</a:t>
            </a:r>
            <a:r>
              <a:rPr lang="en-GB" dirty="0"/>
              <a:t> que he </a:t>
            </a:r>
            <a:r>
              <a:rPr lang="en-GB" dirty="0" err="1"/>
              <a:t>pedido</a:t>
            </a:r>
            <a:r>
              <a:rPr lang="en-GB" dirty="0"/>
              <a:t>, </a:t>
            </a:r>
            <a:r>
              <a:rPr lang="en-GB" dirty="0" err="1"/>
              <a:t>sé</a:t>
            </a:r>
            <a:r>
              <a:rPr lang="en-GB" dirty="0"/>
              <a:t> que se </a:t>
            </a:r>
            <a:r>
              <a:rPr lang="en-GB" dirty="0" err="1"/>
              <a:t>está</a:t>
            </a:r>
            <a:r>
              <a:rPr lang="en-GB" dirty="0"/>
              <a:t> </a:t>
            </a:r>
            <a:r>
              <a:rPr lang="en-GB" dirty="0" err="1"/>
              <a:t>ejecutando</a:t>
            </a:r>
            <a:r>
              <a:rPr lang="en-GB" dirty="0"/>
              <a:t> y </a:t>
            </a:r>
            <a:r>
              <a:rPr lang="en-GB" dirty="0" err="1"/>
              <a:t>puedo</a:t>
            </a:r>
            <a:r>
              <a:rPr lang="en-GB" dirty="0"/>
              <a:t> </a:t>
            </a:r>
            <a:r>
              <a:rPr lang="en-GB" dirty="0" err="1"/>
              <a:t>validar</a:t>
            </a:r>
            <a:r>
              <a:rPr lang="en-GB" dirty="0"/>
              <a:t> </a:t>
            </a:r>
            <a:r>
              <a:rPr lang="en-GB" dirty="0" err="1"/>
              <a:t>una</a:t>
            </a:r>
            <a:r>
              <a:rPr lang="en-GB" dirty="0"/>
              <a:t> </a:t>
            </a:r>
            <a:r>
              <a:rPr lang="en-GB" dirty="0" err="1"/>
              <a:t>previsualización</a:t>
            </a:r>
            <a:r>
              <a:rPr lang="en-GB" dirty="0"/>
              <a:t> antes de </a:t>
            </a:r>
            <a:r>
              <a:rPr lang="en-GB" dirty="0" err="1"/>
              <a:t>solicitar</a:t>
            </a:r>
            <a:r>
              <a:rPr lang="en-GB" dirty="0"/>
              <a:t> </a:t>
            </a:r>
            <a:r>
              <a:rPr lang="en-GB" dirty="0" err="1"/>
              <a:t>los</a:t>
            </a:r>
            <a:r>
              <a:rPr lang="en-GB" dirty="0"/>
              <a:t> </a:t>
            </a:r>
            <a:r>
              <a:rPr lang="en-GB" dirty="0" err="1"/>
              <a:t>datos</a:t>
            </a:r>
            <a:r>
              <a:rPr lang="en-GB" dirty="0"/>
              <a:t> </a:t>
            </a:r>
            <a:r>
              <a:rPr lang="en-GB" dirty="0" err="1"/>
              <a:t>completos</a:t>
            </a:r>
            <a:r>
              <a:rPr lang="en-GB" dirty="0"/>
              <a:t>.</a:t>
            </a:r>
            <a:endParaRPr dirty="0"/>
          </a:p>
          <a:p>
            <a:pPr marL="457200" lvl="0" indent="-317500" algn="l" rtl="0">
              <a:spcBef>
                <a:spcPts val="0"/>
              </a:spcBef>
              <a:spcAft>
                <a:spcPts val="0"/>
              </a:spcAft>
              <a:buSzPts val="1400"/>
              <a:buChar char="-"/>
            </a:pPr>
            <a:r>
              <a:rPr lang="en-GB" dirty="0"/>
              <a:t>Las </a:t>
            </a:r>
            <a:r>
              <a:rPr lang="en-GB" dirty="0" err="1"/>
              <a:t>visualizaciones</a:t>
            </a:r>
            <a:r>
              <a:rPr lang="en-GB" dirty="0"/>
              <a:t> </a:t>
            </a:r>
            <a:r>
              <a:rPr lang="en-GB" dirty="0" err="1"/>
              <a:t>disponibles</a:t>
            </a:r>
            <a:r>
              <a:rPr lang="en-GB" dirty="0"/>
              <a:t> </a:t>
            </a:r>
            <a:r>
              <a:rPr lang="en-GB" dirty="0" err="1"/>
              <a:t>incluyen</a:t>
            </a:r>
            <a:r>
              <a:rPr lang="en-GB" dirty="0"/>
              <a:t> </a:t>
            </a:r>
            <a:r>
              <a:rPr lang="en-GB" dirty="0" err="1"/>
              <a:t>tabla</a:t>
            </a:r>
            <a:r>
              <a:rPr lang="en-GB" dirty="0"/>
              <a:t>, </a:t>
            </a:r>
            <a:r>
              <a:rPr lang="en-GB" dirty="0" err="1"/>
              <a:t>histograma</a:t>
            </a:r>
            <a:r>
              <a:rPr lang="en-GB" dirty="0"/>
              <a:t>, heatmap, HEALPix, Fan Chart y </a:t>
            </a:r>
            <a:r>
              <a:rPr lang="en-GB" dirty="0" err="1"/>
              <a:t>correlación</a:t>
            </a:r>
            <a:r>
              <a:rPr lang="en-GB" dirty="0"/>
              <a:t>; </a:t>
            </a:r>
            <a:r>
              <a:rPr lang="en-GB" dirty="0" err="1"/>
              <a:t>Usando</a:t>
            </a:r>
            <a:r>
              <a:rPr lang="en-GB" dirty="0"/>
              <a:t> </a:t>
            </a:r>
            <a:r>
              <a:rPr lang="en-GB" dirty="0" err="1"/>
              <a:t>librerías</a:t>
            </a:r>
            <a:r>
              <a:rPr lang="en-GB" dirty="0"/>
              <a:t> de </a:t>
            </a:r>
            <a:r>
              <a:rPr lang="en-GB" dirty="0" err="1"/>
              <a:t>visualización</a:t>
            </a:r>
            <a:r>
              <a:rPr lang="en-GB" dirty="0"/>
              <a:t> </a:t>
            </a:r>
            <a:r>
              <a:rPr lang="en-GB" dirty="0" err="1"/>
              <a:t>como</a:t>
            </a:r>
            <a:r>
              <a:rPr lang="en-GB" dirty="0"/>
              <a:t> </a:t>
            </a:r>
            <a:r>
              <a:rPr lang="en-GB" dirty="0" err="1"/>
              <a:t>Plotly</a:t>
            </a:r>
            <a:r>
              <a:rPr lang="en-GB" dirty="0"/>
              <a:t> para que </a:t>
            </a:r>
            <a:r>
              <a:rPr lang="en-GB" dirty="0" err="1"/>
              <a:t>el</a:t>
            </a:r>
            <a:r>
              <a:rPr lang="en-GB" dirty="0"/>
              <a:t> </a:t>
            </a:r>
            <a:r>
              <a:rPr lang="en-GB" dirty="0" err="1"/>
              <a:t>usuario</a:t>
            </a:r>
            <a:r>
              <a:rPr lang="en-GB" dirty="0"/>
              <a:t> </a:t>
            </a:r>
            <a:r>
              <a:rPr lang="en-GB" dirty="0" err="1"/>
              <a:t>pueda</a:t>
            </a:r>
            <a:r>
              <a:rPr lang="en-GB" dirty="0"/>
              <a:t> </a:t>
            </a:r>
            <a:r>
              <a:rPr lang="en-GB" dirty="0" err="1"/>
              <a:t>validar</a:t>
            </a:r>
            <a:r>
              <a:rPr lang="en-GB" dirty="0"/>
              <a:t> </a:t>
            </a:r>
            <a:r>
              <a:rPr lang="en-GB" dirty="0" err="1"/>
              <a:t>agregaciones</a:t>
            </a:r>
            <a:r>
              <a:rPr lang="en-GB" dirty="0"/>
              <a:t> y </a:t>
            </a:r>
            <a:r>
              <a:rPr lang="en-GB" dirty="0" err="1"/>
              <a:t>subconjuntos</a:t>
            </a:r>
            <a:r>
              <a:rPr lang="en-GB" dirty="0"/>
              <a:t> sin mover </a:t>
            </a:r>
            <a:r>
              <a:rPr lang="en-GB" dirty="0" err="1"/>
              <a:t>todos</a:t>
            </a:r>
            <a:r>
              <a:rPr lang="en-GB" dirty="0"/>
              <a:t> </a:t>
            </a:r>
            <a:r>
              <a:rPr lang="en-GB" dirty="0" err="1"/>
              <a:t>los</a:t>
            </a:r>
            <a:r>
              <a:rPr lang="en-GB" dirty="0"/>
              <a:t> </a:t>
            </a:r>
            <a:r>
              <a:rPr lang="en-GB" dirty="0" err="1"/>
              <a:t>datos</a:t>
            </a:r>
            <a:r>
              <a:rPr lang="en-GB" dirty="0"/>
              <a:t> al </a:t>
            </a:r>
            <a:r>
              <a:rPr lang="en-GB" dirty="0" err="1"/>
              <a:t>navegador</a:t>
            </a:r>
            <a:r>
              <a:rPr lang="en-GB" dirty="0"/>
              <a:t>.</a:t>
            </a: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3e74087cec8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3e74087cec8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en-GB" dirty="0"/>
              <a:t>Y </a:t>
            </a:r>
            <a:r>
              <a:rPr lang="en-GB" dirty="0" err="1"/>
              <a:t>esta</a:t>
            </a:r>
            <a:r>
              <a:rPr lang="en-GB" dirty="0"/>
              <a:t> es la </a:t>
            </a:r>
            <a:r>
              <a:rPr lang="en-GB" dirty="0" err="1"/>
              <a:t>página</a:t>
            </a:r>
            <a:r>
              <a:rPr lang="en-GB" dirty="0"/>
              <a:t> del Canvas, lo </a:t>
            </a:r>
            <a:r>
              <a:rPr lang="en-GB" dirty="0" err="1"/>
              <a:t>último</a:t>
            </a:r>
            <a:r>
              <a:rPr lang="en-GB" dirty="0"/>
              <a:t> </a:t>
            </a:r>
            <a:r>
              <a:rPr lang="en-GB" dirty="0" err="1"/>
              <a:t>en</a:t>
            </a:r>
            <a:r>
              <a:rPr lang="en-GB" dirty="0"/>
              <a:t> lo que </a:t>
            </a:r>
            <a:r>
              <a:rPr lang="en-GB" dirty="0" err="1"/>
              <a:t>hemos</a:t>
            </a:r>
            <a:r>
              <a:rPr lang="en-GB" dirty="0"/>
              <a:t> </a:t>
            </a:r>
            <a:r>
              <a:rPr lang="en-GB" dirty="0" err="1"/>
              <a:t>estado</a:t>
            </a:r>
            <a:r>
              <a:rPr lang="en-GB" dirty="0"/>
              <a:t> </a:t>
            </a:r>
            <a:r>
              <a:rPr lang="en-GB" dirty="0" err="1"/>
              <a:t>trabajando</a:t>
            </a:r>
            <a:r>
              <a:rPr lang="en-GB" dirty="0"/>
              <a:t>. </a:t>
            </a:r>
            <a:r>
              <a:rPr lang="en-GB" dirty="0" err="1"/>
              <a:t>Después</a:t>
            </a:r>
            <a:r>
              <a:rPr lang="en-GB" dirty="0"/>
              <a:t> de </a:t>
            </a:r>
            <a:r>
              <a:rPr lang="en-GB" dirty="0" err="1"/>
              <a:t>crear</a:t>
            </a:r>
            <a:r>
              <a:rPr lang="en-GB" dirty="0"/>
              <a:t> </a:t>
            </a:r>
            <a:r>
              <a:rPr lang="en-GB" dirty="0" err="1"/>
              <a:t>una</a:t>
            </a:r>
            <a:r>
              <a:rPr lang="en-GB" dirty="0"/>
              <a:t> </a:t>
            </a:r>
            <a:r>
              <a:rPr lang="en-GB" dirty="0" err="1"/>
              <a:t>previsualización</a:t>
            </a:r>
            <a:r>
              <a:rPr lang="en-GB" dirty="0"/>
              <a:t>, </a:t>
            </a:r>
            <a:r>
              <a:rPr lang="en-GB" dirty="0" err="1"/>
              <a:t>el</a:t>
            </a:r>
            <a:r>
              <a:rPr lang="en-GB" dirty="0"/>
              <a:t> </a:t>
            </a:r>
            <a:r>
              <a:rPr lang="en-GB" dirty="0" err="1"/>
              <a:t>usuario</a:t>
            </a:r>
            <a:r>
              <a:rPr lang="en-GB" dirty="0"/>
              <a:t> </a:t>
            </a:r>
            <a:r>
              <a:rPr lang="en-GB" dirty="0" err="1"/>
              <a:t>puede</a:t>
            </a:r>
            <a:r>
              <a:rPr lang="en-GB" dirty="0"/>
              <a:t> </a:t>
            </a:r>
            <a:r>
              <a:rPr lang="en-GB" dirty="0" err="1"/>
              <a:t>trasladarla</a:t>
            </a:r>
            <a:r>
              <a:rPr lang="en-GB" dirty="0"/>
              <a:t> a un </a:t>
            </a:r>
            <a:r>
              <a:rPr lang="en-GB" dirty="0" err="1"/>
              <a:t>espacio</a:t>
            </a:r>
            <a:r>
              <a:rPr lang="en-GB" dirty="0"/>
              <a:t> de </a:t>
            </a:r>
            <a:r>
              <a:rPr lang="en-GB" dirty="0" err="1"/>
              <a:t>trabajo</a:t>
            </a:r>
            <a:r>
              <a:rPr lang="en-GB" dirty="0"/>
              <a:t> visual </a:t>
            </a:r>
            <a:r>
              <a:rPr lang="en-GB" dirty="0" err="1"/>
              <a:t>persistente</a:t>
            </a:r>
            <a:r>
              <a:rPr lang="en-GB" dirty="0"/>
              <a:t>, </a:t>
            </a:r>
            <a:r>
              <a:rPr lang="en-GB" dirty="0" err="1"/>
              <a:t>combinando</a:t>
            </a:r>
            <a:r>
              <a:rPr lang="en-GB" dirty="0"/>
              <a:t> </a:t>
            </a:r>
            <a:r>
              <a:rPr lang="en-GB" dirty="0" err="1"/>
              <a:t>persistencia</a:t>
            </a:r>
            <a:r>
              <a:rPr lang="en-GB" dirty="0"/>
              <a:t> local e </a:t>
            </a:r>
            <a:r>
              <a:rPr lang="en-GB" dirty="0" err="1"/>
              <a:t>IndexedDB</a:t>
            </a:r>
            <a:r>
              <a:rPr lang="en-GB" dirty="0"/>
              <a:t>, </a:t>
            </a:r>
            <a:r>
              <a:rPr lang="en-GB" dirty="0" err="1"/>
              <a:t>donde</a:t>
            </a:r>
            <a:r>
              <a:rPr lang="en-GB" dirty="0"/>
              <a:t> </a:t>
            </a:r>
            <a:r>
              <a:rPr lang="en-GB" dirty="0" err="1"/>
              <a:t>el</a:t>
            </a:r>
            <a:r>
              <a:rPr lang="en-GB" dirty="0"/>
              <a:t> </a:t>
            </a:r>
            <a:r>
              <a:rPr lang="en-GB" dirty="0" err="1"/>
              <a:t>resultado</a:t>
            </a:r>
            <a:r>
              <a:rPr lang="en-GB" dirty="0"/>
              <a:t> no </a:t>
            </a:r>
            <a:r>
              <a:rPr lang="en-GB" dirty="0" err="1"/>
              <a:t>queda</a:t>
            </a:r>
            <a:r>
              <a:rPr lang="en-GB" dirty="0"/>
              <a:t> </a:t>
            </a:r>
            <a:r>
              <a:rPr lang="en-GB" dirty="0" err="1"/>
              <a:t>aislado</a:t>
            </a:r>
            <a:r>
              <a:rPr lang="en-GB" dirty="0"/>
              <a:t> </a:t>
            </a:r>
            <a:r>
              <a:rPr lang="en-GB" dirty="0" err="1"/>
              <a:t>como</a:t>
            </a:r>
            <a:r>
              <a:rPr lang="en-GB" dirty="0"/>
              <a:t> </a:t>
            </a:r>
            <a:r>
              <a:rPr lang="en-GB" dirty="0" err="1"/>
              <a:t>una</a:t>
            </a:r>
            <a:r>
              <a:rPr lang="en-GB" dirty="0"/>
              <a:t> imagen o un </a:t>
            </a:r>
            <a:r>
              <a:rPr lang="en-GB" dirty="0" err="1"/>
              <a:t>gráfico</a:t>
            </a:r>
            <a:r>
              <a:rPr lang="en-GB" dirty="0"/>
              <a:t> </a:t>
            </a:r>
            <a:r>
              <a:rPr lang="en-GB" dirty="0" err="1"/>
              <a:t>suelto</a:t>
            </a:r>
            <a:r>
              <a:rPr lang="en-GB" dirty="0"/>
              <a:t>. </a:t>
            </a:r>
            <a:endParaRPr dirty="0"/>
          </a:p>
          <a:p>
            <a:pPr marL="457200" lvl="0" indent="-317500" algn="l" rtl="0">
              <a:spcBef>
                <a:spcPts val="0"/>
              </a:spcBef>
              <a:spcAft>
                <a:spcPts val="0"/>
              </a:spcAft>
              <a:buSzPts val="1400"/>
              <a:buChar char="-"/>
            </a:pPr>
            <a:r>
              <a:rPr lang="en-GB" dirty="0"/>
              <a:t>Esta </a:t>
            </a:r>
            <a:r>
              <a:rPr lang="en-GB" dirty="0" err="1"/>
              <a:t>página</a:t>
            </a:r>
            <a:r>
              <a:rPr lang="en-GB" dirty="0"/>
              <a:t> </a:t>
            </a:r>
            <a:r>
              <a:rPr lang="en-GB" dirty="0" err="1"/>
              <a:t>está</a:t>
            </a:r>
            <a:r>
              <a:rPr lang="en-GB" dirty="0"/>
              <a:t> </a:t>
            </a:r>
            <a:r>
              <a:rPr lang="en-GB" dirty="0" err="1"/>
              <a:t>construida</a:t>
            </a:r>
            <a:r>
              <a:rPr lang="en-GB" dirty="0"/>
              <a:t> </a:t>
            </a:r>
            <a:r>
              <a:rPr lang="en-GB" dirty="0" err="1"/>
              <a:t>como</a:t>
            </a:r>
            <a:r>
              <a:rPr lang="en-GB" dirty="0"/>
              <a:t> un </a:t>
            </a:r>
            <a:r>
              <a:rPr lang="en-GB" dirty="0" err="1"/>
              <a:t>espacio</a:t>
            </a:r>
            <a:r>
              <a:rPr lang="en-GB" dirty="0"/>
              <a:t> de </a:t>
            </a:r>
            <a:r>
              <a:rPr lang="en-GB" dirty="0" err="1"/>
              <a:t>nodos</a:t>
            </a:r>
            <a:r>
              <a:rPr lang="en-GB" dirty="0"/>
              <a:t> </a:t>
            </a:r>
            <a:r>
              <a:rPr lang="en-GB" dirty="0" err="1"/>
              <a:t>interactivos</a:t>
            </a:r>
            <a:r>
              <a:rPr lang="en-GB" dirty="0"/>
              <a:t>, </a:t>
            </a:r>
            <a:r>
              <a:rPr lang="en-GB" dirty="0" err="1"/>
              <a:t>usando</a:t>
            </a:r>
            <a:r>
              <a:rPr lang="en-GB" dirty="0"/>
              <a:t> Vue Flow para </a:t>
            </a:r>
            <a:r>
              <a:rPr lang="en-GB" dirty="0" err="1"/>
              <a:t>poder</a:t>
            </a:r>
            <a:r>
              <a:rPr lang="en-GB" dirty="0"/>
              <a:t> mover, </a:t>
            </a:r>
            <a:r>
              <a:rPr lang="en-GB" dirty="0" err="1"/>
              <a:t>redimensionar</a:t>
            </a:r>
            <a:r>
              <a:rPr lang="en-GB" dirty="0"/>
              <a:t> y </a:t>
            </a:r>
            <a:r>
              <a:rPr lang="en-GB" dirty="0" err="1"/>
              <a:t>organizar</a:t>
            </a:r>
            <a:r>
              <a:rPr lang="en-GB" dirty="0"/>
              <a:t> </a:t>
            </a:r>
            <a:r>
              <a:rPr lang="en-GB" dirty="0" err="1"/>
              <a:t>elementos</a:t>
            </a:r>
            <a:r>
              <a:rPr lang="en-GB" dirty="0"/>
              <a:t> </a:t>
            </a:r>
            <a:r>
              <a:rPr lang="en-GB" dirty="0" err="1"/>
              <a:t>dentro</a:t>
            </a:r>
            <a:r>
              <a:rPr lang="en-GB" dirty="0"/>
              <a:t> del Canvas.</a:t>
            </a:r>
            <a:endParaRPr dirty="0"/>
          </a:p>
          <a:p>
            <a:pPr marL="457200" lvl="0" indent="-317500" algn="l" rtl="0">
              <a:spcBef>
                <a:spcPts val="0"/>
              </a:spcBef>
              <a:spcAft>
                <a:spcPts val="0"/>
              </a:spcAft>
              <a:buSzPts val="1400"/>
              <a:buChar char="-"/>
            </a:pPr>
            <a:r>
              <a:rPr lang="en-GB" dirty="0" err="1"/>
              <a:t>Cada</a:t>
            </a:r>
            <a:r>
              <a:rPr lang="en-GB" dirty="0"/>
              <a:t> </a:t>
            </a:r>
            <a:r>
              <a:rPr lang="en-GB" dirty="0" err="1"/>
              <a:t>visualización</a:t>
            </a:r>
            <a:r>
              <a:rPr lang="en-GB" dirty="0"/>
              <a:t> </a:t>
            </a:r>
            <a:r>
              <a:rPr lang="en-GB" dirty="0" err="1"/>
              <a:t>vive</a:t>
            </a:r>
            <a:r>
              <a:rPr lang="en-GB" dirty="0"/>
              <a:t> </a:t>
            </a:r>
            <a:r>
              <a:rPr lang="en-GB" dirty="0" err="1"/>
              <a:t>dentro</a:t>
            </a:r>
            <a:r>
              <a:rPr lang="en-GB" dirty="0"/>
              <a:t> de un widget. Ese widget </a:t>
            </a:r>
            <a:r>
              <a:rPr lang="en-GB" dirty="0" err="1"/>
              <a:t>conserva</a:t>
            </a:r>
            <a:r>
              <a:rPr lang="en-GB" dirty="0"/>
              <a:t> </a:t>
            </a:r>
            <a:r>
              <a:rPr lang="en-GB" dirty="0" err="1"/>
              <a:t>el</a:t>
            </a:r>
            <a:r>
              <a:rPr lang="en-GB" dirty="0"/>
              <a:t> SQL, </a:t>
            </a:r>
            <a:r>
              <a:rPr lang="en-GB" dirty="0" err="1"/>
              <a:t>el</a:t>
            </a:r>
            <a:r>
              <a:rPr lang="en-GB" dirty="0"/>
              <a:t> </a:t>
            </a:r>
            <a:r>
              <a:rPr lang="en-GB" dirty="0" err="1"/>
              <a:t>tipo</a:t>
            </a:r>
            <a:r>
              <a:rPr lang="en-GB" dirty="0"/>
              <a:t> de </a:t>
            </a:r>
            <a:r>
              <a:rPr lang="en-GB" dirty="0" err="1"/>
              <a:t>gráfico</a:t>
            </a:r>
            <a:r>
              <a:rPr lang="en-GB" dirty="0"/>
              <a:t>, la </a:t>
            </a:r>
            <a:r>
              <a:rPr lang="en-GB" dirty="0" err="1"/>
              <a:t>configuración</a:t>
            </a:r>
            <a:r>
              <a:rPr lang="en-GB" dirty="0"/>
              <a:t> de </a:t>
            </a:r>
            <a:r>
              <a:rPr lang="en-GB" dirty="0" err="1"/>
              <a:t>ejes</a:t>
            </a:r>
            <a:r>
              <a:rPr lang="en-GB" dirty="0"/>
              <a:t>, </a:t>
            </a:r>
            <a:r>
              <a:rPr lang="en-GB" dirty="0" err="1"/>
              <a:t>agregaciones</a:t>
            </a:r>
            <a:r>
              <a:rPr lang="en-GB" dirty="0"/>
              <a:t>, </a:t>
            </a:r>
            <a:r>
              <a:rPr lang="en-GB" dirty="0" err="1"/>
              <a:t>escalas</a:t>
            </a:r>
            <a:r>
              <a:rPr lang="en-GB" dirty="0"/>
              <a:t> y </a:t>
            </a:r>
            <a:r>
              <a:rPr lang="en-GB" dirty="0" err="1"/>
              <a:t>controles</a:t>
            </a:r>
            <a:r>
              <a:rPr lang="en-GB" dirty="0"/>
              <a:t> de </a:t>
            </a:r>
            <a:r>
              <a:rPr lang="en-GB" dirty="0" err="1"/>
              <a:t>visualización</a:t>
            </a:r>
            <a:r>
              <a:rPr lang="en-GB" dirty="0"/>
              <a:t>. </a:t>
            </a:r>
            <a:r>
              <a:rPr lang="en-GB" dirty="0" err="1"/>
              <a:t>Además</a:t>
            </a:r>
            <a:r>
              <a:rPr lang="en-GB" dirty="0"/>
              <a:t> se </a:t>
            </a:r>
            <a:r>
              <a:rPr lang="en-GB" dirty="0" err="1"/>
              <a:t>puede</a:t>
            </a:r>
            <a:r>
              <a:rPr lang="en-GB" dirty="0"/>
              <a:t> mover, </a:t>
            </a:r>
            <a:r>
              <a:rPr lang="en-GB" dirty="0" err="1"/>
              <a:t>redimensionar</a:t>
            </a:r>
            <a:r>
              <a:rPr lang="en-GB" dirty="0"/>
              <a:t>, </a:t>
            </a:r>
            <a:r>
              <a:rPr lang="en-GB" dirty="0" err="1"/>
              <a:t>renombrar</a:t>
            </a:r>
            <a:r>
              <a:rPr lang="en-GB" dirty="0"/>
              <a:t>, </a:t>
            </a:r>
            <a:r>
              <a:rPr lang="en-GB" dirty="0" err="1"/>
              <a:t>duplicar</a:t>
            </a:r>
            <a:r>
              <a:rPr lang="en-GB" dirty="0"/>
              <a:t> y </a:t>
            </a:r>
            <a:r>
              <a:rPr lang="en-GB" dirty="0" err="1"/>
              <a:t>regenerar</a:t>
            </a:r>
            <a:r>
              <a:rPr lang="en-GB" dirty="0"/>
              <a:t> con </a:t>
            </a:r>
            <a:r>
              <a:rPr lang="en-GB" dirty="0" err="1"/>
              <a:t>una</a:t>
            </a:r>
            <a:r>
              <a:rPr lang="en-GB" dirty="0"/>
              <a:t> </a:t>
            </a:r>
            <a:r>
              <a:rPr lang="en-GB" dirty="0" err="1"/>
              <a:t>nueva</a:t>
            </a:r>
            <a:r>
              <a:rPr lang="en-GB" dirty="0"/>
              <a:t> query. </a:t>
            </a:r>
            <a:r>
              <a:rPr lang="en-GB" dirty="0" err="1"/>
              <a:t>Esto</a:t>
            </a:r>
            <a:r>
              <a:rPr lang="en-GB" dirty="0"/>
              <a:t> </a:t>
            </a:r>
            <a:r>
              <a:rPr lang="en-GB" dirty="0" err="1"/>
              <a:t>permite</a:t>
            </a:r>
            <a:r>
              <a:rPr lang="en-GB" dirty="0"/>
              <a:t> </a:t>
            </a:r>
            <a:r>
              <a:rPr lang="en-GB" dirty="0" err="1"/>
              <a:t>organizar</a:t>
            </a:r>
            <a:r>
              <a:rPr lang="en-GB" dirty="0"/>
              <a:t> </a:t>
            </a:r>
            <a:r>
              <a:rPr lang="en-GB" dirty="0" err="1"/>
              <a:t>varias</a:t>
            </a:r>
            <a:r>
              <a:rPr lang="en-GB" dirty="0"/>
              <a:t> </a:t>
            </a:r>
            <a:r>
              <a:rPr lang="en-GB" dirty="0" err="1"/>
              <a:t>hipótesis</a:t>
            </a:r>
            <a:r>
              <a:rPr lang="en-GB" dirty="0"/>
              <a:t> o vistas de un </a:t>
            </a:r>
            <a:r>
              <a:rPr lang="en-GB" dirty="0" err="1"/>
              <a:t>mismo</a:t>
            </a:r>
            <a:r>
              <a:rPr lang="en-GB" dirty="0"/>
              <a:t> </a:t>
            </a:r>
            <a:r>
              <a:rPr lang="en-GB" dirty="0" err="1"/>
              <a:t>análisis</a:t>
            </a:r>
            <a:r>
              <a:rPr lang="en-GB" dirty="0"/>
              <a:t> </a:t>
            </a:r>
            <a:r>
              <a:rPr lang="en-GB" dirty="0" err="1"/>
              <a:t>en</a:t>
            </a:r>
            <a:r>
              <a:rPr lang="en-GB" dirty="0"/>
              <a:t> un </a:t>
            </a:r>
            <a:r>
              <a:rPr lang="en-GB" dirty="0" err="1"/>
              <a:t>mismo</a:t>
            </a:r>
            <a:r>
              <a:rPr lang="en-GB" dirty="0"/>
              <a:t> plano de </a:t>
            </a:r>
            <a:r>
              <a:rPr lang="en-GB" dirty="0" err="1"/>
              <a:t>trabajo</a:t>
            </a:r>
            <a:r>
              <a:rPr lang="en-GB" dirty="0"/>
              <a:t>. </a:t>
            </a:r>
            <a:r>
              <a:rPr lang="en-GB" dirty="0" err="1"/>
              <a:t>Cada</a:t>
            </a:r>
            <a:r>
              <a:rPr lang="en-GB" dirty="0"/>
              <a:t> widget </a:t>
            </a:r>
            <a:r>
              <a:rPr lang="en-GB" dirty="0" err="1"/>
              <a:t>puede</a:t>
            </a:r>
            <a:r>
              <a:rPr lang="en-GB" dirty="0"/>
              <a:t> </a:t>
            </a:r>
            <a:r>
              <a:rPr lang="en-GB" dirty="0" err="1"/>
              <a:t>solicitar</a:t>
            </a:r>
            <a:r>
              <a:rPr lang="en-GB" dirty="0"/>
              <a:t> </a:t>
            </a:r>
            <a:r>
              <a:rPr lang="en-GB" dirty="0" err="1"/>
              <a:t>los</a:t>
            </a:r>
            <a:r>
              <a:rPr lang="en-GB" dirty="0"/>
              <a:t> </a:t>
            </a:r>
            <a:r>
              <a:rPr lang="en-GB" dirty="0" err="1"/>
              <a:t>datos</a:t>
            </a:r>
            <a:r>
              <a:rPr lang="en-GB" dirty="0"/>
              <a:t> </a:t>
            </a:r>
            <a:r>
              <a:rPr lang="en-GB" dirty="0" err="1"/>
              <a:t>completos</a:t>
            </a:r>
            <a:r>
              <a:rPr lang="en-GB" dirty="0"/>
              <a:t> y </a:t>
            </a:r>
            <a:r>
              <a:rPr lang="en-GB" dirty="0" err="1"/>
              <a:t>obtenerlos</a:t>
            </a:r>
            <a:r>
              <a:rPr lang="en-GB" dirty="0"/>
              <a:t> </a:t>
            </a:r>
            <a:r>
              <a:rPr lang="en-GB" dirty="0" err="1"/>
              <a:t>después</a:t>
            </a:r>
            <a:r>
              <a:rPr lang="en-GB" dirty="0"/>
              <a:t> </a:t>
            </a:r>
            <a:r>
              <a:rPr lang="en-GB" dirty="0" err="1"/>
              <a:t>en</a:t>
            </a:r>
            <a:r>
              <a:rPr lang="en-GB" dirty="0"/>
              <a:t> la </a:t>
            </a:r>
            <a:r>
              <a:rPr lang="en-GB" dirty="0" err="1"/>
              <a:t>página</a:t>
            </a:r>
            <a:r>
              <a:rPr lang="en-GB" dirty="0"/>
              <a:t> de Activity.</a:t>
            </a:r>
            <a:endParaRPr dirty="0"/>
          </a:p>
          <a:p>
            <a:pPr marL="457200" lvl="0" indent="-317500" algn="l" rtl="0">
              <a:spcBef>
                <a:spcPts val="0"/>
              </a:spcBef>
              <a:spcAft>
                <a:spcPts val="0"/>
              </a:spcAft>
              <a:buSzPts val="1400"/>
              <a:buChar char="-"/>
            </a:pPr>
            <a:r>
              <a:rPr lang="en-GB" dirty="0"/>
              <a:t>Se </a:t>
            </a:r>
            <a:r>
              <a:rPr lang="en-GB" dirty="0" err="1"/>
              <a:t>pueden</a:t>
            </a:r>
            <a:r>
              <a:rPr lang="en-GB" dirty="0"/>
              <a:t> </a:t>
            </a:r>
            <a:r>
              <a:rPr lang="en-GB" dirty="0" err="1"/>
              <a:t>crear</a:t>
            </a:r>
            <a:r>
              <a:rPr lang="en-GB" dirty="0"/>
              <a:t> </a:t>
            </a:r>
            <a:r>
              <a:rPr lang="en-GB" dirty="0" err="1"/>
              <a:t>nuevos</a:t>
            </a:r>
            <a:r>
              <a:rPr lang="en-GB" dirty="0"/>
              <a:t> widgets, </a:t>
            </a:r>
            <a:r>
              <a:rPr lang="en-GB" dirty="0" err="1"/>
              <a:t>añadir</a:t>
            </a:r>
            <a:r>
              <a:rPr lang="en-GB" dirty="0"/>
              <a:t> </a:t>
            </a:r>
            <a:r>
              <a:rPr lang="en-GB" dirty="0" err="1"/>
              <a:t>notas</a:t>
            </a:r>
            <a:r>
              <a:rPr lang="en-GB" dirty="0"/>
              <a:t>, </a:t>
            </a:r>
            <a:r>
              <a:rPr lang="en-GB" dirty="0" err="1">
                <a:solidFill>
                  <a:schemeClr val="dk1"/>
                </a:solidFill>
              </a:rPr>
              <a:t>agrupar</a:t>
            </a:r>
            <a:r>
              <a:rPr lang="en-GB" dirty="0">
                <a:solidFill>
                  <a:schemeClr val="dk1"/>
                </a:solidFill>
              </a:rPr>
              <a:t> widgets </a:t>
            </a:r>
            <a:r>
              <a:rPr lang="en-GB" dirty="0" err="1">
                <a:solidFill>
                  <a:schemeClr val="dk1"/>
                </a:solidFill>
              </a:rPr>
              <a:t>relacionados</a:t>
            </a:r>
            <a:r>
              <a:rPr lang="en-GB" dirty="0"/>
              <a:t> y usar </a:t>
            </a:r>
            <a:r>
              <a:rPr lang="en-GB" dirty="0" err="1"/>
              <a:t>el</a:t>
            </a:r>
            <a:r>
              <a:rPr lang="en-GB" dirty="0"/>
              <a:t> panel lateral para </a:t>
            </a:r>
            <a:r>
              <a:rPr lang="en-GB" dirty="0" err="1"/>
              <a:t>ver</a:t>
            </a:r>
            <a:r>
              <a:rPr lang="en-GB" dirty="0"/>
              <a:t> </a:t>
            </a:r>
            <a:r>
              <a:rPr lang="en-GB" dirty="0" err="1"/>
              <a:t>los</a:t>
            </a:r>
            <a:r>
              <a:rPr lang="en-GB" dirty="0"/>
              <a:t> </a:t>
            </a:r>
            <a:r>
              <a:rPr lang="en-GB" dirty="0" err="1"/>
              <a:t>elementos</a:t>
            </a:r>
            <a:r>
              <a:rPr lang="en-GB" dirty="0"/>
              <a:t> del Canvas y acceder a </a:t>
            </a:r>
            <a:r>
              <a:rPr lang="en-GB" dirty="0" err="1"/>
              <a:t>recursos</a:t>
            </a:r>
            <a:r>
              <a:rPr lang="en-GB" dirty="0"/>
              <a:t> </a:t>
            </a:r>
            <a:r>
              <a:rPr lang="en-GB" dirty="0" err="1"/>
              <a:t>como</a:t>
            </a:r>
            <a:r>
              <a:rPr lang="en-GB" dirty="0"/>
              <a:t> </a:t>
            </a:r>
            <a:r>
              <a:rPr lang="en-GB" dirty="0" err="1"/>
              <a:t>el</a:t>
            </a:r>
            <a:r>
              <a:rPr lang="en-GB" dirty="0"/>
              <a:t> </a:t>
            </a:r>
            <a:r>
              <a:rPr lang="en-GB" dirty="0" err="1"/>
              <a:t>esquema</a:t>
            </a:r>
            <a:r>
              <a:rPr lang="en-GB" dirty="0"/>
              <a:t> de </a:t>
            </a:r>
            <a:r>
              <a:rPr lang="en-GB" dirty="0" err="1"/>
              <a:t>catálogos</a:t>
            </a:r>
            <a:r>
              <a:rPr lang="en-GB" dirty="0"/>
              <a:t> o </a:t>
            </a:r>
            <a:r>
              <a:rPr lang="en-GB" dirty="0" err="1"/>
              <a:t>funciones</a:t>
            </a:r>
            <a:r>
              <a:rPr lang="en-GB" dirty="0"/>
              <a:t> </a:t>
            </a:r>
            <a:r>
              <a:rPr lang="en-GB" dirty="0" err="1"/>
              <a:t>definidas</a:t>
            </a:r>
            <a:r>
              <a:rPr lang="en-GB" dirty="0"/>
              <a:t> </a:t>
            </a:r>
            <a:r>
              <a:rPr lang="en-GB" dirty="0" err="1"/>
              <a:t>por</a:t>
            </a:r>
            <a:r>
              <a:rPr lang="en-GB" dirty="0"/>
              <a:t> </a:t>
            </a:r>
            <a:r>
              <a:rPr lang="en-GB" dirty="0" err="1"/>
              <a:t>el</a:t>
            </a:r>
            <a:r>
              <a:rPr lang="en-GB" dirty="0"/>
              <a:t> </a:t>
            </a:r>
            <a:r>
              <a:rPr lang="en-GB" dirty="0" err="1"/>
              <a:t>usuario</a:t>
            </a:r>
            <a:r>
              <a:rPr lang="en-GB" dirty="0"/>
              <a:t>. </a:t>
            </a:r>
            <a:endParaRPr dirty="0"/>
          </a:p>
          <a:p>
            <a:pPr marL="457200" lvl="0" indent="-317500" algn="l" rtl="0">
              <a:spcBef>
                <a:spcPts val="0"/>
              </a:spcBef>
              <a:spcAft>
                <a:spcPts val="0"/>
              </a:spcAft>
              <a:buSzPts val="1400"/>
              <a:buChar char="-"/>
            </a:pPr>
            <a:r>
              <a:rPr lang="en-GB" dirty="0" err="1"/>
              <a:t>También</a:t>
            </a:r>
            <a:r>
              <a:rPr lang="en-GB" dirty="0"/>
              <a:t> </a:t>
            </a:r>
            <a:r>
              <a:rPr lang="en-GB" dirty="0" err="1"/>
              <a:t>existe</a:t>
            </a:r>
            <a:r>
              <a:rPr lang="en-GB" dirty="0"/>
              <a:t> la </a:t>
            </a:r>
            <a:r>
              <a:rPr lang="en-GB" dirty="0" err="1"/>
              <a:t>opción</a:t>
            </a:r>
            <a:r>
              <a:rPr lang="en-GB" dirty="0"/>
              <a:t> de </a:t>
            </a:r>
            <a:r>
              <a:rPr lang="en-GB" dirty="0" err="1"/>
              <a:t>importar</a:t>
            </a:r>
            <a:r>
              <a:rPr lang="en-GB" dirty="0"/>
              <a:t> y </a:t>
            </a:r>
            <a:r>
              <a:rPr lang="en-GB" dirty="0" err="1"/>
              <a:t>exportar</a:t>
            </a:r>
            <a:r>
              <a:rPr lang="en-GB" dirty="0"/>
              <a:t> un canvas, para </a:t>
            </a:r>
            <a:r>
              <a:rPr lang="en-GB" dirty="0" err="1"/>
              <a:t>compartirlo</a:t>
            </a:r>
            <a:r>
              <a:rPr lang="en-GB" dirty="0"/>
              <a:t> o </a:t>
            </a:r>
            <a:r>
              <a:rPr lang="en-GB" dirty="0" err="1"/>
              <a:t>conservar</a:t>
            </a:r>
            <a:r>
              <a:rPr lang="en-GB" dirty="0"/>
              <a:t> </a:t>
            </a:r>
            <a:r>
              <a:rPr lang="en-GB" dirty="0" err="1"/>
              <a:t>una</a:t>
            </a:r>
            <a:r>
              <a:rPr lang="en-GB" dirty="0"/>
              <a:t> </a:t>
            </a:r>
            <a:r>
              <a:rPr lang="en-GB" dirty="0" err="1"/>
              <a:t>copia</a:t>
            </a:r>
            <a:r>
              <a:rPr lang="en-GB" dirty="0"/>
              <a:t>.</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3e5e0e39ca3_0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3e5e0e39ca3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nSpc>
                <a:spcPct val="115000"/>
              </a:lnSpc>
              <a:buClr>
                <a:schemeClr val="dk1"/>
              </a:buClr>
              <a:buChar char="-"/>
            </a:pPr>
            <a:r>
              <a:rPr lang="en-GB" dirty="0" err="1">
                <a:solidFill>
                  <a:schemeClr val="dk1"/>
                </a:solidFill>
              </a:rPr>
              <a:t>Después</a:t>
            </a:r>
            <a:r>
              <a:rPr lang="en-GB" dirty="0">
                <a:solidFill>
                  <a:schemeClr val="dk1"/>
                </a:solidFill>
              </a:rPr>
              <a:t> de </a:t>
            </a:r>
            <a:r>
              <a:rPr lang="en-GB" dirty="0" err="1">
                <a:solidFill>
                  <a:schemeClr val="dk1"/>
                </a:solidFill>
              </a:rPr>
              <a:t>ver</a:t>
            </a:r>
            <a:r>
              <a:rPr lang="en-GB" dirty="0">
                <a:solidFill>
                  <a:schemeClr val="dk1"/>
                </a:solidFill>
              </a:rPr>
              <a:t> </a:t>
            </a:r>
            <a:r>
              <a:rPr lang="en-GB" dirty="0" err="1">
                <a:solidFill>
                  <a:schemeClr val="dk1"/>
                </a:solidFill>
              </a:rPr>
              <a:t>el</a:t>
            </a:r>
            <a:r>
              <a:rPr lang="en-GB" dirty="0">
                <a:solidFill>
                  <a:schemeClr val="dk1"/>
                </a:solidFill>
              </a:rPr>
              <a:t> </a:t>
            </a:r>
            <a:r>
              <a:rPr lang="en-GB" dirty="0" err="1">
                <a:solidFill>
                  <a:schemeClr val="dk1"/>
                </a:solidFill>
              </a:rPr>
              <a:t>flujo</a:t>
            </a:r>
            <a:r>
              <a:rPr lang="en-GB" dirty="0">
                <a:solidFill>
                  <a:schemeClr val="dk1"/>
                </a:solidFill>
              </a:rPr>
              <a:t>, </a:t>
            </a:r>
            <a:r>
              <a:rPr lang="en-GB" dirty="0" err="1">
                <a:solidFill>
                  <a:schemeClr val="dk1"/>
                </a:solidFill>
              </a:rPr>
              <a:t>estos</a:t>
            </a:r>
            <a:r>
              <a:rPr lang="en-GB" dirty="0">
                <a:solidFill>
                  <a:schemeClr val="dk1"/>
                </a:solidFill>
              </a:rPr>
              <a:t> </a:t>
            </a:r>
            <a:r>
              <a:rPr lang="en-GB" dirty="0" err="1">
                <a:solidFill>
                  <a:schemeClr val="dk1"/>
                </a:solidFill>
              </a:rPr>
              <a:t>números</a:t>
            </a:r>
            <a:r>
              <a:rPr lang="en-GB" dirty="0">
                <a:solidFill>
                  <a:schemeClr val="dk1"/>
                </a:solidFill>
              </a:rPr>
              <a:t> </a:t>
            </a:r>
            <a:r>
              <a:rPr lang="en-GB" dirty="0" err="1">
                <a:solidFill>
                  <a:schemeClr val="dk1"/>
                </a:solidFill>
              </a:rPr>
              <a:t>tienen</a:t>
            </a:r>
            <a:r>
              <a:rPr lang="en-GB" dirty="0">
                <a:solidFill>
                  <a:schemeClr val="dk1"/>
                </a:solidFill>
              </a:rPr>
              <a:t> </a:t>
            </a:r>
            <a:r>
              <a:rPr lang="en-GB" dirty="0" err="1">
                <a:solidFill>
                  <a:schemeClr val="dk1"/>
                </a:solidFill>
              </a:rPr>
              <a:t>más</a:t>
            </a:r>
            <a:r>
              <a:rPr lang="en-GB" dirty="0">
                <a:solidFill>
                  <a:schemeClr val="dk1"/>
                </a:solidFill>
              </a:rPr>
              <a:t> </a:t>
            </a:r>
            <a:r>
              <a:rPr lang="en-GB" dirty="0" err="1">
                <a:solidFill>
                  <a:schemeClr val="dk1"/>
                </a:solidFill>
              </a:rPr>
              <a:t>contexto</a:t>
            </a:r>
            <a:r>
              <a:rPr lang="en-GB" dirty="0">
                <a:solidFill>
                  <a:schemeClr val="dk1"/>
                </a:solidFill>
              </a:rPr>
              <a:t>. </a:t>
            </a:r>
            <a:r>
              <a:rPr lang="en-GB" dirty="0" err="1">
                <a:solidFill>
                  <a:schemeClr val="dk1"/>
                </a:solidFill>
              </a:rPr>
              <a:t>CosmoHub</a:t>
            </a:r>
            <a:r>
              <a:rPr lang="en-GB" dirty="0">
                <a:solidFill>
                  <a:schemeClr val="dk1"/>
                </a:solidFill>
              </a:rPr>
              <a:t> no es solo </a:t>
            </a:r>
            <a:r>
              <a:rPr lang="en-GB" dirty="0" err="1">
                <a:solidFill>
                  <a:schemeClr val="dk1"/>
                </a:solidFill>
              </a:rPr>
              <a:t>una</a:t>
            </a:r>
            <a:r>
              <a:rPr lang="en-GB" dirty="0">
                <a:solidFill>
                  <a:schemeClr val="dk1"/>
                </a:solidFill>
              </a:rPr>
              <a:t> </a:t>
            </a:r>
            <a:r>
              <a:rPr lang="en-GB" dirty="0" err="1">
                <a:solidFill>
                  <a:schemeClr val="dk1"/>
                </a:solidFill>
              </a:rPr>
              <a:t>interfaz</a:t>
            </a:r>
            <a:r>
              <a:rPr lang="en-GB" dirty="0">
                <a:solidFill>
                  <a:schemeClr val="dk1"/>
                </a:solidFill>
              </a:rPr>
              <a:t> </a:t>
            </a:r>
            <a:r>
              <a:rPr lang="en-GB" dirty="0" err="1">
                <a:solidFill>
                  <a:schemeClr val="dk1"/>
                </a:solidFill>
              </a:rPr>
              <a:t>encima</a:t>
            </a:r>
            <a:r>
              <a:rPr lang="en-GB" dirty="0">
                <a:solidFill>
                  <a:schemeClr val="dk1"/>
                </a:solidFill>
              </a:rPr>
              <a:t> de </a:t>
            </a:r>
            <a:r>
              <a:rPr lang="en-GB" dirty="0" err="1">
                <a:solidFill>
                  <a:schemeClr val="dk1"/>
                </a:solidFill>
              </a:rPr>
              <a:t>una</a:t>
            </a:r>
            <a:r>
              <a:rPr lang="en-GB" dirty="0">
                <a:solidFill>
                  <a:schemeClr val="dk1"/>
                </a:solidFill>
              </a:rPr>
              <a:t> base de </a:t>
            </a:r>
            <a:r>
              <a:rPr lang="en-GB" dirty="0" err="1">
                <a:solidFill>
                  <a:schemeClr val="dk1"/>
                </a:solidFill>
              </a:rPr>
              <a:t>datos</a:t>
            </a:r>
            <a:r>
              <a:rPr lang="en-GB">
                <a:solidFill>
                  <a:schemeClr val="dk1"/>
                </a:solidFill>
              </a:rPr>
              <a:t>, también </a:t>
            </a:r>
            <a:r>
              <a:rPr lang="en-GB" dirty="0">
                <a:solidFill>
                  <a:schemeClr val="dk1"/>
                </a:solidFill>
              </a:rPr>
              <a:t>es un </a:t>
            </a:r>
            <a:r>
              <a:rPr lang="en-GB" dirty="0" err="1">
                <a:solidFill>
                  <a:schemeClr val="dk1"/>
                </a:solidFill>
              </a:rPr>
              <a:t>servicio</a:t>
            </a:r>
            <a:r>
              <a:rPr lang="en-GB" dirty="0">
                <a:solidFill>
                  <a:schemeClr val="dk1"/>
                </a:solidFill>
              </a:rPr>
              <a:t> que </a:t>
            </a:r>
            <a:r>
              <a:rPr lang="en-GB" dirty="0" err="1">
                <a:solidFill>
                  <a:schemeClr val="dk1"/>
                </a:solidFill>
              </a:rPr>
              <a:t>aloja</a:t>
            </a:r>
            <a:r>
              <a:rPr lang="en-GB" dirty="0">
                <a:solidFill>
                  <a:schemeClr val="dk1"/>
                </a:solidFill>
              </a:rPr>
              <a:t> </a:t>
            </a:r>
            <a:r>
              <a:rPr lang="en-GB" dirty="0" err="1">
                <a:solidFill>
                  <a:schemeClr val="dk1"/>
                </a:solidFill>
              </a:rPr>
              <a:t>cientos</a:t>
            </a:r>
            <a:r>
              <a:rPr lang="en-GB" dirty="0">
                <a:solidFill>
                  <a:schemeClr val="dk1"/>
                </a:solidFill>
              </a:rPr>
              <a:t> de </a:t>
            </a:r>
            <a:r>
              <a:rPr lang="en-GB" dirty="0" err="1">
                <a:solidFill>
                  <a:schemeClr val="dk1"/>
                </a:solidFill>
              </a:rPr>
              <a:t>catálogos</a:t>
            </a:r>
            <a:r>
              <a:rPr lang="en-GB" dirty="0">
                <a:solidFill>
                  <a:schemeClr val="dk1"/>
                </a:solidFill>
              </a:rPr>
              <a:t>, </a:t>
            </a:r>
            <a:r>
              <a:rPr lang="en-GB" dirty="0" err="1">
                <a:solidFill>
                  <a:schemeClr val="dk1"/>
                </a:solidFill>
              </a:rPr>
              <a:t>cientos</a:t>
            </a:r>
            <a:r>
              <a:rPr lang="en-GB" dirty="0">
                <a:solidFill>
                  <a:schemeClr val="dk1"/>
                </a:solidFill>
              </a:rPr>
              <a:t> de TB de </a:t>
            </a:r>
            <a:r>
              <a:rPr lang="en-GB" dirty="0" err="1">
                <a:solidFill>
                  <a:schemeClr val="dk1"/>
                </a:solidFill>
              </a:rPr>
              <a:t>datos</a:t>
            </a:r>
            <a:r>
              <a:rPr lang="en-GB" dirty="0">
                <a:solidFill>
                  <a:schemeClr val="dk1"/>
                </a:solidFill>
              </a:rPr>
              <a:t> y </a:t>
            </a:r>
            <a:r>
              <a:rPr lang="en-GB" dirty="0" err="1">
                <a:solidFill>
                  <a:schemeClr val="dk1"/>
                </a:solidFill>
              </a:rPr>
              <a:t>más</a:t>
            </a:r>
            <a:r>
              <a:rPr lang="en-GB" dirty="0">
                <a:solidFill>
                  <a:schemeClr val="dk1"/>
                </a:solidFill>
              </a:rPr>
              <a:t> de </a:t>
            </a:r>
            <a:r>
              <a:rPr lang="en-GB" dirty="0" err="1">
                <a:solidFill>
                  <a:schemeClr val="dk1"/>
                </a:solidFill>
              </a:rPr>
              <a:t>trescientos</a:t>
            </a:r>
            <a:r>
              <a:rPr lang="en-GB" dirty="0">
                <a:solidFill>
                  <a:schemeClr val="dk1"/>
                </a:solidFill>
              </a:rPr>
              <a:t> mil </a:t>
            </a:r>
            <a:r>
              <a:rPr lang="en-GB" dirty="0" err="1">
                <a:solidFill>
                  <a:schemeClr val="dk1"/>
                </a:solidFill>
              </a:rPr>
              <a:t>millones</a:t>
            </a:r>
            <a:r>
              <a:rPr lang="en-GB" dirty="0">
                <a:solidFill>
                  <a:schemeClr val="dk1"/>
                </a:solidFill>
              </a:rPr>
              <a:t> </a:t>
            </a:r>
            <a:r>
              <a:rPr lang="en-GB" dirty="0" err="1">
                <a:solidFill>
                  <a:schemeClr val="dk1"/>
                </a:solidFill>
              </a:rPr>
              <a:t>objetos</a:t>
            </a:r>
            <a:r>
              <a:rPr lang="en-GB" dirty="0">
                <a:solidFill>
                  <a:schemeClr val="dk1"/>
                </a:solidFill>
              </a:rPr>
              <a:t> </a:t>
            </a:r>
            <a:r>
              <a:rPr lang="en-GB" dirty="0" err="1">
                <a:solidFill>
                  <a:schemeClr val="dk1"/>
                </a:solidFill>
              </a:rPr>
              <a:t>catalogados</a:t>
            </a:r>
            <a:r>
              <a:rPr lang="en-GB" dirty="0">
                <a:solidFill>
                  <a:schemeClr val="dk1"/>
                </a:solidFill>
              </a:rPr>
              <a:t>.</a:t>
            </a:r>
            <a:endParaRPr dirty="0">
              <a:solidFill>
                <a:schemeClr val="dk1"/>
              </a:solidFill>
            </a:endParaRPr>
          </a:p>
          <a:p>
            <a:pPr>
              <a:lnSpc>
                <a:spcPct val="115000"/>
              </a:lnSpc>
              <a:buClr>
                <a:schemeClr val="dk1"/>
              </a:buClr>
              <a:buChar char="-"/>
            </a:pPr>
            <a:r>
              <a:rPr lang="en-GB" dirty="0">
                <a:solidFill>
                  <a:schemeClr val="dk1"/>
                </a:solidFill>
              </a:rPr>
              <a:t>También </a:t>
            </a:r>
            <a:r>
              <a:rPr lang="en-GB" dirty="0" err="1">
                <a:solidFill>
                  <a:schemeClr val="dk1"/>
                </a:solidFill>
              </a:rPr>
              <a:t>vemos</a:t>
            </a:r>
            <a:r>
              <a:rPr lang="en-GB" dirty="0">
                <a:solidFill>
                  <a:schemeClr val="dk1"/>
                </a:solidFill>
              </a:rPr>
              <a:t> </a:t>
            </a:r>
            <a:r>
              <a:rPr lang="en-GB" dirty="0" err="1">
                <a:solidFill>
                  <a:schemeClr val="dk1"/>
                </a:solidFill>
              </a:rPr>
              <a:t>que</a:t>
            </a:r>
            <a:r>
              <a:rPr lang="en-GB" dirty="0">
                <a:solidFill>
                  <a:schemeClr val="dk1"/>
                </a:solidFill>
              </a:rPr>
              <a:t> el </a:t>
            </a:r>
            <a:r>
              <a:rPr lang="en-GB" dirty="0" err="1">
                <a:solidFill>
                  <a:schemeClr val="dk1"/>
                </a:solidFill>
              </a:rPr>
              <a:t>número</a:t>
            </a:r>
            <a:r>
              <a:rPr lang="en-GB" dirty="0">
                <a:solidFill>
                  <a:schemeClr val="dk1"/>
                </a:solidFill>
              </a:rPr>
              <a:t> de </a:t>
            </a:r>
            <a:r>
              <a:rPr lang="en-GB" dirty="0" err="1">
                <a:solidFill>
                  <a:schemeClr val="dk1"/>
                </a:solidFill>
              </a:rPr>
              <a:t>catálogos</a:t>
            </a:r>
            <a:r>
              <a:rPr lang="en-GB" dirty="0">
                <a:solidFill>
                  <a:schemeClr val="dk1"/>
                </a:solidFill>
              </a:rPr>
              <a:t> </a:t>
            </a:r>
            <a:r>
              <a:rPr lang="en-GB" dirty="0" err="1">
                <a:solidFill>
                  <a:schemeClr val="dk1"/>
                </a:solidFill>
              </a:rPr>
              <a:t>personalizados</a:t>
            </a:r>
            <a:r>
              <a:rPr lang="en-GB" dirty="0">
                <a:solidFill>
                  <a:schemeClr val="dk1"/>
                </a:solidFill>
              </a:rPr>
              <a:t> es </a:t>
            </a:r>
            <a:r>
              <a:rPr lang="en-GB" dirty="0" err="1">
                <a:solidFill>
                  <a:schemeClr val="dk1"/>
                </a:solidFill>
              </a:rPr>
              <a:t>importante</a:t>
            </a:r>
            <a:r>
              <a:rPr lang="en-GB" dirty="0">
                <a:solidFill>
                  <a:schemeClr val="dk1"/>
                </a:solidFill>
              </a:rPr>
              <a:t>: </a:t>
            </a:r>
            <a:r>
              <a:rPr lang="en-GB" dirty="0" err="1">
                <a:solidFill>
                  <a:schemeClr val="dk1"/>
                </a:solidFill>
              </a:rPr>
              <a:t>unos</a:t>
            </a:r>
            <a:r>
              <a:rPr lang="en-GB" dirty="0">
                <a:solidFill>
                  <a:schemeClr val="dk1"/>
                </a:solidFill>
              </a:rPr>
              <a:t> 450, y </a:t>
            </a:r>
            <a:r>
              <a:rPr lang="en-GB" dirty="0" err="1">
                <a:solidFill>
                  <a:schemeClr val="dk1"/>
                </a:solidFill>
              </a:rPr>
              <a:t>una</a:t>
            </a:r>
            <a:r>
              <a:rPr lang="en-GB" dirty="0">
                <a:solidFill>
                  <a:schemeClr val="dk1"/>
                </a:solidFill>
              </a:rPr>
              <a:t> </a:t>
            </a:r>
            <a:r>
              <a:rPr lang="en-GB" dirty="0" err="1">
                <a:solidFill>
                  <a:schemeClr val="dk1"/>
                </a:solidFill>
              </a:rPr>
              <a:t>parte</a:t>
            </a:r>
            <a:r>
              <a:rPr lang="en-GB" dirty="0">
                <a:solidFill>
                  <a:schemeClr val="dk1"/>
                </a:solidFill>
              </a:rPr>
              <a:t> </a:t>
            </a:r>
            <a:r>
              <a:rPr lang="en-GB" dirty="0" err="1">
                <a:solidFill>
                  <a:schemeClr val="dk1"/>
                </a:solidFill>
              </a:rPr>
              <a:t>muy</a:t>
            </a:r>
            <a:r>
              <a:rPr lang="en-GB" dirty="0">
                <a:solidFill>
                  <a:schemeClr val="dk1"/>
                </a:solidFill>
              </a:rPr>
              <a:t> grande </a:t>
            </a:r>
            <a:r>
              <a:rPr lang="en-GB" dirty="0" err="1">
                <a:solidFill>
                  <a:schemeClr val="dk1"/>
                </a:solidFill>
              </a:rPr>
              <a:t>generada</a:t>
            </a:r>
            <a:r>
              <a:rPr lang="en-GB" dirty="0">
                <a:solidFill>
                  <a:schemeClr val="dk1"/>
                </a:solidFill>
              </a:rPr>
              <a:t> </a:t>
            </a:r>
            <a:r>
              <a:rPr lang="en-GB" dirty="0" err="1">
                <a:solidFill>
                  <a:schemeClr val="dk1"/>
                </a:solidFill>
              </a:rPr>
              <a:t>en</a:t>
            </a:r>
            <a:r>
              <a:rPr lang="en-GB" dirty="0">
                <a:solidFill>
                  <a:schemeClr val="dk1"/>
                </a:solidFill>
              </a:rPr>
              <a:t> </a:t>
            </a:r>
            <a:r>
              <a:rPr lang="en-GB" dirty="0" err="1">
                <a:solidFill>
                  <a:schemeClr val="dk1"/>
                </a:solidFill>
              </a:rPr>
              <a:t>menos</a:t>
            </a:r>
            <a:r>
              <a:rPr lang="en-GB" dirty="0">
                <a:solidFill>
                  <a:schemeClr val="dk1"/>
                </a:solidFill>
              </a:rPr>
              <a:t> de </a:t>
            </a:r>
            <a:r>
              <a:rPr lang="en-GB" dirty="0" err="1">
                <a:solidFill>
                  <a:schemeClr val="dk1"/>
                </a:solidFill>
              </a:rPr>
              <a:t>tres</a:t>
            </a:r>
            <a:r>
              <a:rPr lang="en-GB" dirty="0">
                <a:solidFill>
                  <a:schemeClr val="dk1"/>
                </a:solidFill>
              </a:rPr>
              <a:t> </a:t>
            </a:r>
            <a:r>
              <a:rPr lang="en-GB" dirty="0" err="1">
                <a:solidFill>
                  <a:schemeClr val="dk1"/>
                </a:solidFill>
              </a:rPr>
              <a:t>minutos</a:t>
            </a:r>
            <a:r>
              <a:rPr lang="en-GB" dirty="0">
                <a:solidFill>
                  <a:schemeClr val="dk1"/>
                </a:solidFill>
              </a:rPr>
              <a:t>. Eso </a:t>
            </a:r>
            <a:r>
              <a:rPr lang="en-GB" dirty="0" err="1">
                <a:solidFill>
                  <a:schemeClr val="dk1"/>
                </a:solidFill>
              </a:rPr>
              <a:t>confirma</a:t>
            </a:r>
            <a:r>
              <a:rPr lang="en-GB" dirty="0">
                <a:solidFill>
                  <a:schemeClr val="dk1"/>
                </a:solidFill>
              </a:rPr>
              <a:t> la idea central: </a:t>
            </a:r>
            <a:r>
              <a:rPr lang="en-GB" dirty="0" err="1">
                <a:solidFill>
                  <a:schemeClr val="dk1"/>
                </a:solidFill>
              </a:rPr>
              <a:t>el</a:t>
            </a:r>
            <a:r>
              <a:rPr lang="en-GB" dirty="0">
                <a:solidFill>
                  <a:schemeClr val="dk1"/>
                </a:solidFill>
              </a:rPr>
              <a:t> </a:t>
            </a:r>
            <a:r>
              <a:rPr lang="en-GB" dirty="0" err="1">
                <a:solidFill>
                  <a:schemeClr val="dk1"/>
                </a:solidFill>
              </a:rPr>
              <a:t>valor</a:t>
            </a:r>
            <a:r>
              <a:rPr lang="en-GB" dirty="0">
                <a:solidFill>
                  <a:schemeClr val="dk1"/>
                </a:solidFill>
              </a:rPr>
              <a:t> no </a:t>
            </a:r>
            <a:r>
              <a:rPr lang="en-GB" dirty="0" err="1">
                <a:solidFill>
                  <a:schemeClr val="dk1"/>
                </a:solidFill>
              </a:rPr>
              <a:t>está</a:t>
            </a:r>
            <a:r>
              <a:rPr lang="en-GB" dirty="0">
                <a:solidFill>
                  <a:schemeClr val="dk1"/>
                </a:solidFill>
              </a:rPr>
              <a:t> </a:t>
            </a:r>
            <a:r>
              <a:rPr lang="en-GB" dirty="0" err="1">
                <a:solidFill>
                  <a:schemeClr val="dk1"/>
                </a:solidFill>
              </a:rPr>
              <a:t>en</a:t>
            </a:r>
            <a:r>
              <a:rPr lang="en-GB" dirty="0">
                <a:solidFill>
                  <a:schemeClr val="dk1"/>
                </a:solidFill>
              </a:rPr>
              <a:t> mover </a:t>
            </a:r>
            <a:r>
              <a:rPr lang="en-GB" dirty="0" err="1">
                <a:solidFill>
                  <a:schemeClr val="dk1"/>
                </a:solidFill>
              </a:rPr>
              <a:t>todos</a:t>
            </a:r>
            <a:r>
              <a:rPr lang="en-GB" dirty="0">
                <a:solidFill>
                  <a:schemeClr val="dk1"/>
                </a:solidFill>
              </a:rPr>
              <a:t> </a:t>
            </a:r>
            <a:r>
              <a:rPr lang="en-GB" dirty="0" err="1">
                <a:solidFill>
                  <a:schemeClr val="dk1"/>
                </a:solidFill>
              </a:rPr>
              <a:t>los</a:t>
            </a:r>
            <a:r>
              <a:rPr lang="en-GB" dirty="0">
                <a:solidFill>
                  <a:schemeClr val="dk1"/>
                </a:solidFill>
              </a:rPr>
              <a:t> </a:t>
            </a:r>
            <a:r>
              <a:rPr lang="en-GB" dirty="0" err="1">
                <a:solidFill>
                  <a:schemeClr val="dk1"/>
                </a:solidFill>
              </a:rPr>
              <a:t>datos</a:t>
            </a:r>
            <a:r>
              <a:rPr lang="en-GB" dirty="0">
                <a:solidFill>
                  <a:schemeClr val="dk1"/>
                </a:solidFill>
              </a:rPr>
              <a:t>, </a:t>
            </a:r>
            <a:r>
              <a:rPr lang="en-GB" dirty="0" err="1">
                <a:solidFill>
                  <a:schemeClr val="dk1"/>
                </a:solidFill>
              </a:rPr>
              <a:t>sino</a:t>
            </a:r>
            <a:r>
              <a:rPr lang="en-GB" dirty="0">
                <a:solidFill>
                  <a:schemeClr val="dk1"/>
                </a:solidFill>
              </a:rPr>
              <a:t> </a:t>
            </a:r>
            <a:r>
              <a:rPr lang="en-GB" dirty="0" err="1">
                <a:solidFill>
                  <a:schemeClr val="dk1"/>
                </a:solidFill>
              </a:rPr>
              <a:t>en</a:t>
            </a:r>
            <a:r>
              <a:rPr lang="en-GB" dirty="0">
                <a:solidFill>
                  <a:schemeClr val="dk1"/>
                </a:solidFill>
              </a:rPr>
              <a:t> </a:t>
            </a:r>
            <a:r>
              <a:rPr lang="en-GB" dirty="0" err="1">
                <a:solidFill>
                  <a:schemeClr val="dk1"/>
                </a:solidFill>
              </a:rPr>
              <a:t>acercar</a:t>
            </a:r>
            <a:r>
              <a:rPr lang="en-GB" dirty="0">
                <a:solidFill>
                  <a:schemeClr val="dk1"/>
                </a:solidFill>
              </a:rPr>
              <a:t> </a:t>
            </a:r>
            <a:r>
              <a:rPr lang="en-GB" dirty="0" err="1">
                <a:solidFill>
                  <a:schemeClr val="dk1"/>
                </a:solidFill>
              </a:rPr>
              <a:t>el</a:t>
            </a:r>
            <a:r>
              <a:rPr lang="en-GB" dirty="0">
                <a:solidFill>
                  <a:schemeClr val="dk1"/>
                </a:solidFill>
              </a:rPr>
              <a:t> </a:t>
            </a:r>
            <a:r>
              <a:rPr lang="en-GB" dirty="0" err="1">
                <a:solidFill>
                  <a:schemeClr val="dk1"/>
                </a:solidFill>
              </a:rPr>
              <a:t>procesamiento</a:t>
            </a:r>
            <a:r>
              <a:rPr lang="en-GB" dirty="0">
                <a:solidFill>
                  <a:schemeClr val="dk1"/>
                </a:solidFill>
              </a:rPr>
              <a:t> al </a:t>
            </a:r>
            <a:r>
              <a:rPr lang="en-GB" dirty="0" err="1">
                <a:solidFill>
                  <a:schemeClr val="dk1"/>
                </a:solidFill>
              </a:rPr>
              <a:t>dato</a:t>
            </a:r>
            <a:r>
              <a:rPr lang="en-GB" dirty="0">
                <a:solidFill>
                  <a:schemeClr val="dk1"/>
                </a:solidFill>
              </a:rPr>
              <a:t> y </a:t>
            </a:r>
            <a:r>
              <a:rPr lang="en-GB" dirty="0" err="1">
                <a:solidFill>
                  <a:schemeClr val="dk1"/>
                </a:solidFill>
              </a:rPr>
              <a:t>entregar</a:t>
            </a:r>
            <a:r>
              <a:rPr lang="en-GB" dirty="0">
                <a:solidFill>
                  <a:schemeClr val="dk1"/>
                </a:solidFill>
              </a:rPr>
              <a:t> al </a:t>
            </a:r>
            <a:r>
              <a:rPr lang="en-GB" dirty="0" err="1">
                <a:solidFill>
                  <a:schemeClr val="dk1"/>
                </a:solidFill>
              </a:rPr>
              <a:t>usuario</a:t>
            </a:r>
            <a:r>
              <a:rPr lang="en-GB" dirty="0">
                <a:solidFill>
                  <a:schemeClr val="dk1"/>
                </a:solidFill>
              </a:rPr>
              <a:t> </a:t>
            </a:r>
            <a:r>
              <a:rPr lang="en-GB" dirty="0" err="1">
                <a:solidFill>
                  <a:schemeClr val="dk1"/>
                </a:solidFill>
              </a:rPr>
              <a:t>exactamente</a:t>
            </a:r>
            <a:r>
              <a:rPr lang="en-GB" dirty="0">
                <a:solidFill>
                  <a:schemeClr val="dk1"/>
                </a:solidFill>
              </a:rPr>
              <a:t> </a:t>
            </a:r>
            <a:r>
              <a:rPr lang="en-GB" dirty="0" err="1">
                <a:solidFill>
                  <a:schemeClr val="dk1"/>
                </a:solidFill>
              </a:rPr>
              <a:t>el</a:t>
            </a:r>
            <a:r>
              <a:rPr lang="en-GB" dirty="0">
                <a:solidFill>
                  <a:schemeClr val="dk1"/>
                </a:solidFill>
              </a:rPr>
              <a:t> </a:t>
            </a:r>
            <a:r>
              <a:rPr lang="en-GB" dirty="0" err="1">
                <a:solidFill>
                  <a:schemeClr val="dk1"/>
                </a:solidFill>
              </a:rPr>
              <a:t>subconjunto</a:t>
            </a:r>
            <a:r>
              <a:rPr lang="en-GB" dirty="0">
                <a:solidFill>
                  <a:schemeClr val="dk1"/>
                </a:solidFill>
              </a:rPr>
              <a:t> </a:t>
            </a:r>
            <a:r>
              <a:rPr lang="en-GB" dirty="0" err="1">
                <a:solidFill>
                  <a:schemeClr val="dk1"/>
                </a:solidFill>
              </a:rPr>
              <a:t>que</a:t>
            </a:r>
            <a:r>
              <a:rPr lang="en-GB" dirty="0">
                <a:solidFill>
                  <a:schemeClr val="dk1"/>
                </a:solidFill>
              </a:rPr>
              <a:t> </a:t>
            </a:r>
            <a:r>
              <a:rPr lang="en-GB" dirty="0" err="1">
                <a:solidFill>
                  <a:schemeClr val="dk1"/>
                </a:solidFill>
              </a:rPr>
              <a:t>necesita</a:t>
            </a:r>
            <a:r>
              <a:rPr lang="en-GB" dirty="0">
                <a:solidFill>
                  <a:schemeClr val="dk1"/>
                </a:solidFill>
              </a:rPr>
              <a:t>.</a:t>
            </a:r>
            <a:endParaRPr dirty="0">
              <a:solidFill>
                <a:schemeClr val="dk1"/>
              </a:solidFill>
            </a:endParaRPr>
          </a:p>
          <a:p>
            <a:pPr marL="457200" lvl="0" indent="-317500" algn="l" rtl="0">
              <a:lnSpc>
                <a:spcPct val="115000"/>
              </a:lnSpc>
              <a:spcBef>
                <a:spcPts val="0"/>
              </a:spcBef>
              <a:spcAft>
                <a:spcPts val="0"/>
              </a:spcAft>
              <a:buClr>
                <a:schemeClr val="dk1"/>
              </a:buClr>
              <a:buSzPts val="1400"/>
              <a:buChar char="-"/>
            </a:pPr>
            <a:r>
              <a:rPr lang="en-GB" dirty="0">
                <a:solidFill>
                  <a:schemeClr val="dk1"/>
                </a:solidFill>
              </a:rPr>
              <a:t>Para </a:t>
            </a:r>
            <a:r>
              <a:rPr lang="en-GB" dirty="0" err="1">
                <a:solidFill>
                  <a:schemeClr val="dk1"/>
                </a:solidFill>
              </a:rPr>
              <a:t>el</a:t>
            </a:r>
            <a:r>
              <a:rPr lang="en-GB" dirty="0">
                <a:solidFill>
                  <a:schemeClr val="dk1"/>
                </a:solidFill>
              </a:rPr>
              <a:t> frontend, </a:t>
            </a:r>
            <a:r>
              <a:rPr lang="en-GB" dirty="0" err="1">
                <a:solidFill>
                  <a:schemeClr val="dk1"/>
                </a:solidFill>
              </a:rPr>
              <a:t>estos</a:t>
            </a:r>
            <a:r>
              <a:rPr lang="en-GB" dirty="0">
                <a:solidFill>
                  <a:schemeClr val="dk1"/>
                </a:solidFill>
              </a:rPr>
              <a:t> </a:t>
            </a:r>
            <a:r>
              <a:rPr lang="en-GB" dirty="0" err="1">
                <a:solidFill>
                  <a:schemeClr val="dk1"/>
                </a:solidFill>
              </a:rPr>
              <a:t>números</a:t>
            </a:r>
            <a:r>
              <a:rPr lang="en-GB" dirty="0">
                <a:solidFill>
                  <a:schemeClr val="dk1"/>
                </a:solidFill>
              </a:rPr>
              <a:t> </a:t>
            </a:r>
            <a:r>
              <a:rPr lang="en-GB" dirty="0" err="1">
                <a:solidFill>
                  <a:schemeClr val="dk1"/>
                </a:solidFill>
              </a:rPr>
              <a:t>significan</a:t>
            </a:r>
            <a:r>
              <a:rPr lang="en-GB" dirty="0">
                <a:solidFill>
                  <a:schemeClr val="dk1"/>
                </a:solidFill>
              </a:rPr>
              <a:t> que </a:t>
            </a:r>
            <a:r>
              <a:rPr lang="en-GB" dirty="0" err="1">
                <a:solidFill>
                  <a:schemeClr val="dk1"/>
                </a:solidFill>
              </a:rPr>
              <a:t>cada</a:t>
            </a:r>
            <a:r>
              <a:rPr lang="en-GB" dirty="0">
                <a:solidFill>
                  <a:schemeClr val="dk1"/>
                </a:solidFill>
              </a:rPr>
              <a:t> </a:t>
            </a:r>
            <a:r>
              <a:rPr lang="en-GB" dirty="0" err="1">
                <a:solidFill>
                  <a:schemeClr val="dk1"/>
                </a:solidFill>
              </a:rPr>
              <a:t>decisión</a:t>
            </a:r>
            <a:r>
              <a:rPr lang="en-GB" dirty="0">
                <a:solidFill>
                  <a:schemeClr val="dk1"/>
                </a:solidFill>
              </a:rPr>
              <a:t> </a:t>
            </a:r>
            <a:r>
              <a:rPr lang="en-GB" dirty="0" err="1">
                <a:solidFill>
                  <a:schemeClr val="dk1"/>
                </a:solidFill>
              </a:rPr>
              <a:t>en</a:t>
            </a:r>
            <a:r>
              <a:rPr lang="en-GB" dirty="0">
                <a:solidFill>
                  <a:schemeClr val="dk1"/>
                </a:solidFill>
              </a:rPr>
              <a:t> la </a:t>
            </a:r>
            <a:r>
              <a:rPr lang="en-GB" dirty="0" err="1">
                <a:solidFill>
                  <a:schemeClr val="dk1"/>
                </a:solidFill>
              </a:rPr>
              <a:t>interfaz</a:t>
            </a:r>
            <a:r>
              <a:rPr lang="en-GB" dirty="0">
                <a:solidFill>
                  <a:schemeClr val="dk1"/>
                </a:solidFill>
              </a:rPr>
              <a:t> </a:t>
            </a:r>
            <a:r>
              <a:rPr lang="en-GB" dirty="0" err="1">
                <a:solidFill>
                  <a:schemeClr val="dk1"/>
                </a:solidFill>
              </a:rPr>
              <a:t>tiene</a:t>
            </a:r>
            <a:r>
              <a:rPr lang="en-GB" dirty="0">
                <a:solidFill>
                  <a:schemeClr val="dk1"/>
                </a:solidFill>
              </a:rPr>
              <a:t> </a:t>
            </a:r>
            <a:r>
              <a:rPr lang="en-GB" dirty="0" err="1">
                <a:solidFill>
                  <a:schemeClr val="dk1"/>
                </a:solidFill>
              </a:rPr>
              <a:t>impacto</a:t>
            </a:r>
            <a:r>
              <a:rPr lang="en-GB" dirty="0">
                <a:solidFill>
                  <a:schemeClr val="dk1"/>
                </a:solidFill>
              </a:rPr>
              <a:t> </a:t>
            </a:r>
            <a:r>
              <a:rPr lang="en-GB" dirty="0" err="1">
                <a:solidFill>
                  <a:schemeClr val="dk1"/>
                </a:solidFill>
              </a:rPr>
              <a:t>operativo</a:t>
            </a:r>
            <a:r>
              <a:rPr lang="en-GB" dirty="0">
                <a:solidFill>
                  <a:schemeClr val="dk1"/>
                </a:solidFill>
              </a:rPr>
              <a:t>: </a:t>
            </a:r>
            <a:r>
              <a:rPr lang="en-GB" dirty="0" err="1">
                <a:solidFill>
                  <a:schemeClr val="dk1"/>
                </a:solidFill>
              </a:rPr>
              <a:t>guiar</a:t>
            </a:r>
            <a:r>
              <a:rPr lang="en-GB" dirty="0">
                <a:solidFill>
                  <a:schemeClr val="dk1"/>
                </a:solidFill>
              </a:rPr>
              <a:t> bien la consulta, </a:t>
            </a:r>
            <a:r>
              <a:rPr lang="en-GB" dirty="0" err="1">
                <a:solidFill>
                  <a:schemeClr val="dk1"/>
                </a:solidFill>
              </a:rPr>
              <a:t>mostrar</a:t>
            </a:r>
            <a:r>
              <a:rPr lang="en-GB" dirty="0">
                <a:solidFill>
                  <a:schemeClr val="dk1"/>
                </a:solidFill>
              </a:rPr>
              <a:t> </a:t>
            </a:r>
            <a:r>
              <a:rPr lang="en-GB" dirty="0" err="1">
                <a:solidFill>
                  <a:schemeClr val="dk1"/>
                </a:solidFill>
              </a:rPr>
              <a:t>progreso</a:t>
            </a:r>
            <a:r>
              <a:rPr lang="en-GB" dirty="0">
                <a:solidFill>
                  <a:schemeClr val="dk1"/>
                </a:solidFill>
              </a:rPr>
              <a:t>, </a:t>
            </a:r>
            <a:r>
              <a:rPr lang="en-GB" dirty="0" err="1">
                <a:solidFill>
                  <a:schemeClr val="dk1"/>
                </a:solidFill>
              </a:rPr>
              <a:t>evitar</a:t>
            </a:r>
            <a:r>
              <a:rPr lang="en-GB" dirty="0">
                <a:solidFill>
                  <a:schemeClr val="dk1"/>
                </a:solidFill>
              </a:rPr>
              <a:t> </a:t>
            </a:r>
            <a:r>
              <a:rPr lang="en-GB" dirty="0" err="1">
                <a:solidFill>
                  <a:schemeClr val="dk1"/>
                </a:solidFill>
              </a:rPr>
              <a:t>transferencias</a:t>
            </a:r>
            <a:r>
              <a:rPr lang="en-GB" dirty="0">
                <a:solidFill>
                  <a:schemeClr val="dk1"/>
                </a:solidFill>
              </a:rPr>
              <a:t> </a:t>
            </a:r>
            <a:r>
              <a:rPr lang="en-GB" dirty="0" err="1">
                <a:solidFill>
                  <a:schemeClr val="dk1"/>
                </a:solidFill>
              </a:rPr>
              <a:t>innecesarias</a:t>
            </a:r>
            <a:r>
              <a:rPr lang="en-GB" dirty="0">
                <a:solidFill>
                  <a:schemeClr val="dk1"/>
                </a:solidFill>
              </a:rPr>
              <a:t> y </a:t>
            </a:r>
            <a:r>
              <a:rPr lang="en-GB" dirty="0" err="1">
                <a:solidFill>
                  <a:schemeClr val="dk1"/>
                </a:solidFill>
              </a:rPr>
              <a:t>facilitar</a:t>
            </a:r>
            <a:r>
              <a:rPr lang="en-GB" dirty="0">
                <a:solidFill>
                  <a:schemeClr val="dk1"/>
                </a:solidFill>
              </a:rPr>
              <a:t> la </a:t>
            </a:r>
            <a:r>
              <a:rPr lang="en-GB" dirty="0" err="1">
                <a:solidFill>
                  <a:schemeClr val="dk1"/>
                </a:solidFill>
              </a:rPr>
              <a:t>reutilización</a:t>
            </a:r>
            <a:r>
              <a:rPr lang="en-GB" dirty="0">
                <a:solidFill>
                  <a:schemeClr val="dk1"/>
                </a:solidFill>
              </a:rPr>
              <a:t>.</a:t>
            </a:r>
            <a:endParaRPr dirty="0">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3e5e0e39ca3_0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 name="Google Shape;327;g3e5e0e39ca3_0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buFont typeface="Calibri"/>
              <a:buChar char="-"/>
            </a:pPr>
            <a:r>
              <a:rPr lang="en-GB" dirty="0"/>
              <a:t>Para </a:t>
            </a:r>
            <a:r>
              <a:rPr lang="en-GB" dirty="0" err="1"/>
              <a:t>cerrar</a:t>
            </a:r>
            <a:r>
              <a:rPr lang="en-GB" dirty="0"/>
              <a:t>, me </a:t>
            </a:r>
            <a:r>
              <a:rPr lang="en-GB" dirty="0" err="1"/>
              <a:t>quedaría</a:t>
            </a:r>
            <a:r>
              <a:rPr lang="en-GB" dirty="0"/>
              <a:t> con cuatro ideas. Primero, la </a:t>
            </a:r>
            <a:r>
              <a:rPr lang="en-GB" dirty="0" err="1"/>
              <a:t>simplicidad</a:t>
            </a:r>
            <a:r>
              <a:rPr lang="en-GB" dirty="0"/>
              <a:t> para </a:t>
            </a:r>
            <a:r>
              <a:rPr lang="en-GB" dirty="0" err="1"/>
              <a:t>el</a:t>
            </a:r>
            <a:r>
              <a:rPr lang="en-GB" dirty="0"/>
              <a:t> </a:t>
            </a:r>
            <a:r>
              <a:rPr lang="en-GB" dirty="0" err="1"/>
              <a:t>usuario</a:t>
            </a:r>
            <a:r>
              <a:rPr lang="en-GB" dirty="0"/>
              <a:t> es </a:t>
            </a:r>
            <a:r>
              <a:rPr lang="en-GB" dirty="0" err="1"/>
              <a:t>crítica</a:t>
            </a:r>
            <a:r>
              <a:rPr lang="en-GB" dirty="0"/>
              <a:t>. Si la </a:t>
            </a:r>
            <a:r>
              <a:rPr lang="en-GB" dirty="0" err="1"/>
              <a:t>infraestructura</a:t>
            </a:r>
            <a:r>
              <a:rPr lang="en-GB" dirty="0"/>
              <a:t> es </a:t>
            </a:r>
            <a:r>
              <a:rPr lang="en-GB" dirty="0" err="1"/>
              <a:t>potente</a:t>
            </a:r>
            <a:r>
              <a:rPr lang="en-GB" dirty="0"/>
              <a:t> </a:t>
            </a:r>
            <a:r>
              <a:rPr lang="en-GB" dirty="0" err="1"/>
              <a:t>pero</a:t>
            </a:r>
            <a:r>
              <a:rPr lang="en-GB" dirty="0"/>
              <a:t> </a:t>
            </a:r>
            <a:r>
              <a:rPr lang="en-GB" dirty="0" err="1"/>
              <a:t>difícil</a:t>
            </a:r>
            <a:r>
              <a:rPr lang="en-GB" dirty="0"/>
              <a:t> de usar, la </a:t>
            </a:r>
            <a:r>
              <a:rPr lang="en-GB" dirty="0" err="1"/>
              <a:t>reutilización</a:t>
            </a:r>
            <a:r>
              <a:rPr lang="en-GB" dirty="0"/>
              <a:t> real </a:t>
            </a:r>
            <a:r>
              <a:rPr lang="en-GB" dirty="0" err="1"/>
              <a:t>queda</a:t>
            </a:r>
            <a:r>
              <a:rPr lang="en-GB" dirty="0"/>
              <a:t> </a:t>
            </a:r>
            <a:r>
              <a:rPr lang="en-GB" dirty="0" err="1"/>
              <a:t>limitada</a:t>
            </a:r>
            <a:r>
              <a:rPr lang="en-GB" dirty="0"/>
              <a:t>.</a:t>
            </a:r>
            <a:endParaRPr lang="es-ES" dirty="0"/>
          </a:p>
          <a:p>
            <a:pPr>
              <a:buFont typeface="Calibri"/>
              <a:buChar char="-"/>
            </a:pPr>
            <a:r>
              <a:rPr lang="en-GB" dirty="0"/>
              <a:t>Segundo, </a:t>
            </a:r>
            <a:r>
              <a:rPr lang="en-GB" dirty="0" err="1"/>
              <a:t>procesar</a:t>
            </a:r>
            <a:r>
              <a:rPr lang="en-GB" dirty="0"/>
              <a:t> </a:t>
            </a:r>
            <a:r>
              <a:rPr lang="en-GB" dirty="0" err="1"/>
              <a:t>cerca</a:t>
            </a:r>
            <a:r>
              <a:rPr lang="en-GB" dirty="0"/>
              <a:t> de </a:t>
            </a:r>
            <a:r>
              <a:rPr lang="en-GB" dirty="0" err="1"/>
              <a:t>los</a:t>
            </a:r>
            <a:r>
              <a:rPr lang="en-GB" dirty="0"/>
              <a:t> </a:t>
            </a:r>
            <a:r>
              <a:rPr lang="en-GB" dirty="0" err="1"/>
              <a:t>datos</a:t>
            </a:r>
            <a:r>
              <a:rPr lang="en-GB" dirty="0"/>
              <a:t> reduce </a:t>
            </a:r>
            <a:r>
              <a:rPr lang="en-GB" dirty="0" err="1"/>
              <a:t>latencias</a:t>
            </a:r>
            <a:r>
              <a:rPr lang="en-GB" dirty="0"/>
              <a:t> para </a:t>
            </a:r>
            <a:r>
              <a:rPr lang="en-GB" dirty="0" err="1"/>
              <a:t>el</a:t>
            </a:r>
            <a:r>
              <a:rPr lang="en-GB" dirty="0"/>
              <a:t> </a:t>
            </a:r>
            <a:r>
              <a:rPr lang="en-GB" dirty="0" err="1"/>
              <a:t>usuario</a:t>
            </a:r>
            <a:r>
              <a:rPr lang="en-GB" dirty="0"/>
              <a:t> y </a:t>
            </a:r>
            <a:r>
              <a:rPr lang="en-GB" dirty="0" err="1"/>
              <a:t>evita</a:t>
            </a:r>
            <a:r>
              <a:rPr lang="en-GB" dirty="0"/>
              <a:t> </a:t>
            </a:r>
            <a:r>
              <a:rPr lang="en-GB" dirty="0" err="1"/>
              <a:t>transferencias</a:t>
            </a:r>
            <a:r>
              <a:rPr lang="en-GB" dirty="0"/>
              <a:t> </a:t>
            </a:r>
            <a:r>
              <a:rPr lang="en-GB" dirty="0" err="1"/>
              <a:t>innecesarias</a:t>
            </a:r>
            <a:r>
              <a:rPr lang="en-GB" dirty="0"/>
              <a:t>. </a:t>
            </a:r>
          </a:p>
          <a:p>
            <a:pPr>
              <a:buFont typeface="Calibri"/>
              <a:buChar char="-"/>
            </a:pPr>
            <a:r>
              <a:rPr lang="en-GB" dirty="0" err="1"/>
              <a:t>Tercero</a:t>
            </a:r>
            <a:r>
              <a:rPr lang="en-GB" dirty="0"/>
              <a:t>, </a:t>
            </a:r>
            <a:r>
              <a:rPr lang="en-GB" dirty="0" err="1"/>
              <a:t>los</a:t>
            </a:r>
            <a:r>
              <a:rPr lang="en-GB" dirty="0"/>
              <a:t> </a:t>
            </a:r>
            <a:r>
              <a:rPr lang="en-GB" dirty="0" err="1"/>
              <a:t>estándares</a:t>
            </a:r>
            <a:r>
              <a:rPr lang="en-GB" dirty="0"/>
              <a:t> </a:t>
            </a:r>
            <a:r>
              <a:rPr lang="en-GB" dirty="0" err="1"/>
              <a:t>importan</a:t>
            </a:r>
            <a:r>
              <a:rPr lang="en-GB" dirty="0"/>
              <a:t> </a:t>
            </a:r>
            <a:r>
              <a:rPr lang="en-GB" dirty="0" err="1"/>
              <a:t>porque</a:t>
            </a:r>
            <a:r>
              <a:rPr lang="en-GB" dirty="0"/>
              <a:t> </a:t>
            </a:r>
            <a:r>
              <a:rPr lang="en-GB" dirty="0" err="1"/>
              <a:t>CosmoHub</a:t>
            </a:r>
            <a:r>
              <a:rPr lang="en-GB" dirty="0"/>
              <a:t> </a:t>
            </a:r>
            <a:r>
              <a:rPr lang="en-GB" dirty="0" err="1"/>
              <a:t>debe</a:t>
            </a:r>
            <a:r>
              <a:rPr lang="en-GB" dirty="0"/>
              <a:t> </a:t>
            </a:r>
            <a:r>
              <a:rPr lang="en-GB" dirty="0" err="1"/>
              <a:t>integrarse</a:t>
            </a:r>
            <a:r>
              <a:rPr lang="en-GB" dirty="0"/>
              <a:t> de forma natural con </a:t>
            </a:r>
            <a:r>
              <a:rPr lang="en-GB" dirty="0" err="1"/>
              <a:t>otras</a:t>
            </a:r>
            <a:r>
              <a:rPr lang="en-GB" dirty="0"/>
              <a:t> </a:t>
            </a:r>
            <a:r>
              <a:rPr lang="en-GB" dirty="0" err="1"/>
              <a:t>infraestructuras</a:t>
            </a:r>
            <a:r>
              <a:rPr lang="en-GB" dirty="0"/>
              <a:t> y </a:t>
            </a:r>
            <a:r>
              <a:rPr lang="en-GB" dirty="0" err="1"/>
              <a:t>ecosistemas</a:t>
            </a:r>
            <a:r>
              <a:rPr lang="en-GB" dirty="0"/>
              <a:t> </a:t>
            </a:r>
            <a:r>
              <a:rPr lang="en-GB" dirty="0" err="1"/>
              <a:t>científicos</a:t>
            </a:r>
            <a:r>
              <a:rPr lang="en-GB" dirty="0"/>
              <a:t>, </a:t>
            </a:r>
            <a:r>
              <a:rPr lang="en-GB" dirty="0" err="1"/>
              <a:t>como</a:t>
            </a:r>
            <a:r>
              <a:rPr lang="en-GB" dirty="0"/>
              <a:t> IVOA o </a:t>
            </a:r>
            <a:r>
              <a:rPr lang="en-GB" dirty="0" err="1"/>
              <a:t>los</a:t>
            </a:r>
            <a:r>
              <a:rPr lang="en-GB" dirty="0"/>
              <a:t> </a:t>
            </a:r>
            <a:r>
              <a:rPr lang="en-GB" dirty="0" err="1"/>
              <a:t>mecanismos</a:t>
            </a:r>
            <a:r>
              <a:rPr lang="en-GB" dirty="0"/>
              <a:t> </a:t>
            </a:r>
            <a:r>
              <a:rPr lang="en-GB" dirty="0" err="1"/>
              <a:t>federados</a:t>
            </a:r>
            <a:r>
              <a:rPr lang="en-GB" dirty="0"/>
              <a:t> de </a:t>
            </a:r>
            <a:r>
              <a:rPr lang="en-GB" dirty="0" err="1"/>
              <a:t>identidad</a:t>
            </a:r>
            <a:r>
              <a:rPr lang="en-GB" dirty="0"/>
              <a:t>.</a:t>
            </a:r>
          </a:p>
          <a:p>
            <a:pPr>
              <a:buFont typeface="Calibri"/>
              <a:buChar char="-"/>
            </a:pPr>
            <a:r>
              <a:rPr lang="en-GB" dirty="0"/>
              <a:t>Y </a:t>
            </a:r>
            <a:r>
              <a:rPr lang="en-GB" dirty="0" err="1"/>
              <a:t>cuarto</a:t>
            </a:r>
            <a:r>
              <a:rPr lang="en-GB" dirty="0"/>
              <a:t>, FAIR no se </a:t>
            </a:r>
            <a:r>
              <a:rPr lang="en-GB" dirty="0" err="1"/>
              <a:t>consigue</a:t>
            </a:r>
            <a:r>
              <a:rPr lang="en-GB" dirty="0"/>
              <a:t> al final </a:t>
            </a:r>
            <a:r>
              <a:rPr lang="en-GB" dirty="0" err="1"/>
              <a:t>añadiendo</a:t>
            </a:r>
            <a:r>
              <a:rPr lang="en-GB" dirty="0"/>
              <a:t> </a:t>
            </a:r>
            <a:r>
              <a:rPr lang="en-GB" dirty="0" err="1"/>
              <a:t>una</a:t>
            </a:r>
            <a:r>
              <a:rPr lang="en-GB" dirty="0"/>
              <a:t> </a:t>
            </a:r>
            <a:r>
              <a:rPr lang="en-GB" dirty="0" err="1"/>
              <a:t>etiqueta</a:t>
            </a:r>
            <a:r>
              <a:rPr lang="en-GB" dirty="0"/>
              <a:t>. Hay que </a:t>
            </a:r>
            <a:r>
              <a:rPr lang="en-GB" dirty="0" err="1"/>
              <a:t>diseñarlo</a:t>
            </a:r>
            <a:r>
              <a:rPr lang="en-GB" dirty="0"/>
              <a:t> </a:t>
            </a:r>
            <a:r>
              <a:rPr lang="en-GB" dirty="0" err="1"/>
              <a:t>desde</a:t>
            </a:r>
            <a:r>
              <a:rPr lang="en-GB" dirty="0"/>
              <a:t> </a:t>
            </a:r>
            <a:r>
              <a:rPr lang="en-GB" dirty="0" err="1"/>
              <a:t>el</a:t>
            </a:r>
            <a:r>
              <a:rPr lang="en-GB" dirty="0"/>
              <a:t> </a:t>
            </a:r>
            <a:r>
              <a:rPr lang="en-GB" dirty="0" err="1"/>
              <a:t>inicio</a:t>
            </a:r>
            <a:r>
              <a:rPr lang="en-GB" dirty="0"/>
              <a:t>: </a:t>
            </a:r>
            <a:r>
              <a:rPr lang="en-GB" dirty="0" err="1"/>
              <a:t>en</a:t>
            </a:r>
            <a:r>
              <a:rPr lang="en-GB" dirty="0"/>
              <a:t> </a:t>
            </a:r>
            <a:r>
              <a:rPr lang="en-GB" dirty="0" err="1"/>
              <a:t>cómo</a:t>
            </a:r>
            <a:r>
              <a:rPr lang="en-GB" dirty="0"/>
              <a:t> se </a:t>
            </a:r>
            <a:r>
              <a:rPr lang="en-GB" dirty="0" err="1"/>
              <a:t>descubren</a:t>
            </a:r>
            <a:r>
              <a:rPr lang="en-GB" dirty="0"/>
              <a:t> </a:t>
            </a:r>
            <a:r>
              <a:rPr lang="en-GB" dirty="0" err="1"/>
              <a:t>los</a:t>
            </a:r>
            <a:r>
              <a:rPr lang="en-GB" dirty="0"/>
              <a:t> </a:t>
            </a:r>
            <a:r>
              <a:rPr lang="en-GB" dirty="0" err="1"/>
              <a:t>datos</a:t>
            </a:r>
            <a:r>
              <a:rPr lang="en-GB" dirty="0"/>
              <a:t>, </a:t>
            </a:r>
            <a:r>
              <a:rPr lang="en-GB" dirty="0" err="1"/>
              <a:t>cómo</a:t>
            </a:r>
            <a:r>
              <a:rPr lang="en-GB" dirty="0"/>
              <a:t> se accede a </a:t>
            </a:r>
            <a:r>
              <a:rPr lang="en-GB" dirty="0" err="1"/>
              <a:t>ellos</a:t>
            </a:r>
            <a:r>
              <a:rPr lang="en-GB" dirty="0"/>
              <a:t>, </a:t>
            </a:r>
            <a:r>
              <a:rPr lang="en-GB" dirty="0" err="1"/>
              <a:t>cómo</a:t>
            </a:r>
            <a:r>
              <a:rPr lang="en-GB" dirty="0"/>
              <a:t> se </a:t>
            </a:r>
            <a:r>
              <a:rPr lang="en-GB" dirty="0" err="1"/>
              <a:t>consultan</a:t>
            </a:r>
            <a:r>
              <a:rPr lang="en-GB" dirty="0"/>
              <a:t>, </a:t>
            </a:r>
            <a:r>
              <a:rPr lang="en-GB" dirty="0" err="1"/>
              <a:t>cómo</a:t>
            </a:r>
            <a:r>
              <a:rPr lang="en-GB" dirty="0"/>
              <a:t> se </a:t>
            </a:r>
            <a:r>
              <a:rPr lang="en-GB" dirty="0" err="1"/>
              <a:t>solicitan</a:t>
            </a:r>
            <a:r>
              <a:rPr lang="en-GB" dirty="0"/>
              <a:t>, </a:t>
            </a:r>
            <a:r>
              <a:rPr lang="en-GB" dirty="0" err="1"/>
              <a:t>cómo</a:t>
            </a:r>
            <a:r>
              <a:rPr lang="en-GB" dirty="0"/>
              <a:t> se </a:t>
            </a:r>
            <a:r>
              <a:rPr lang="en-GB" dirty="0" err="1"/>
              <a:t>exportan</a:t>
            </a:r>
            <a:r>
              <a:rPr lang="en-GB" dirty="0"/>
              <a:t>/</a:t>
            </a:r>
            <a:r>
              <a:rPr lang="en-GB" dirty="0" err="1"/>
              <a:t>comparten</a:t>
            </a:r>
            <a:r>
              <a:rPr lang="en-GB" dirty="0"/>
              <a:t> y </a:t>
            </a:r>
            <a:r>
              <a:rPr lang="en-GB" dirty="0" err="1"/>
              <a:t>cómo</a:t>
            </a:r>
            <a:r>
              <a:rPr lang="en-GB" dirty="0"/>
              <a:t> se </a:t>
            </a:r>
            <a:r>
              <a:rPr lang="en-GB" dirty="0" err="1"/>
              <a:t>citan</a:t>
            </a:r>
            <a:r>
              <a:rPr lang="en-GB" dirty="0"/>
              <a:t>.</a:t>
            </a:r>
          </a:p>
          <a:p>
            <a:pPr marL="139700" indent="0">
              <a:buNone/>
            </a:pPr>
            <a:endParaRPr lang="en-GB"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3e5e0e39ca3_0_1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 name="Google Shape;350;g3e5e0e39ca3_0_1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indent="-171450">
              <a:buFont typeface="Calibri"/>
              <a:buChar char="-"/>
            </a:pPr>
            <a:r>
              <a:rPr lang="ca-ES" dirty="0"/>
              <a:t>Muchas gracias. Dejamos aquí nuestros contactos y la URL de CosmoHub. Preguntas?</a:t>
            </a:r>
            <a:endParaRPr lang="ca-ES" dirty="0">
              <a:solidFill>
                <a:srgbClr val="444444"/>
              </a:solidFill>
            </a:endParaRPr>
          </a:p>
          <a:p>
            <a:pPr marL="0" indent="0">
              <a:buNone/>
            </a:pPr>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1b971be05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1b971be05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s-ES" dirty="0" err="1">
                <a:solidFill>
                  <a:schemeClr val="dk1"/>
                </a:solidFill>
              </a:rPr>
              <a:t>CosmoHub</a:t>
            </a:r>
            <a:r>
              <a:rPr lang="es-ES" dirty="0">
                <a:solidFill>
                  <a:schemeClr val="dk1"/>
                </a:solidFill>
              </a:rPr>
              <a:t> surge para dar respuesta a algunos de los principales desafíos asociados a la Ciencia Abierta cuando trabajamos con grandes volúmenes de datos científicos.</a:t>
            </a:r>
            <a:endParaRPr lang="es-ES" dirty="0">
              <a:solidFill>
                <a:srgbClr val="444444"/>
              </a:solidFill>
            </a:endParaRPr>
          </a:p>
          <a:p>
            <a:pPr marL="0" indent="0">
              <a:buNone/>
            </a:pPr>
            <a:r>
              <a:rPr lang="es-ES">
                <a:solidFill>
                  <a:schemeClr val="dk1"/>
                </a:solidFill>
              </a:rPr>
              <a:t>En el PIC gestionamos datos procedentes de grandes colaboraciones internacionales, como Gaia, DES o CTA, y el reto no es únicamente almacenarlos. También debemos garantizar que estos datos puedan compartirse, interoperar con otros sistemas y ser accesibles para investigadores distribuidos alrededor del mundo.</a:t>
            </a:r>
            <a:endParaRPr lang="es-ES">
              <a:solidFill>
                <a:srgbClr val="444444"/>
              </a:solidFill>
            </a:endParaRPr>
          </a:p>
          <a:p>
            <a:pPr marL="0" indent="0">
              <a:buNone/>
            </a:pPr>
            <a:r>
              <a:rPr lang="es-ES">
                <a:solidFill>
                  <a:schemeClr val="dk1"/>
                </a:solidFill>
              </a:rPr>
              <a:t>Cuando hablamos de datos de esta magnitud, la Ciencia Abierta no consiste simplemente en publicar un fichero para que cada investigador lo descargue en su ordenador. Ese enfoque resulta ineficiente, difícilmente escalable y limita la reutilización efectiva de los datos.</a:t>
            </a:r>
            <a:endParaRPr lang="es-ES">
              <a:solidFill>
                <a:srgbClr val="444444"/>
              </a:solidFill>
            </a:endParaRPr>
          </a:p>
          <a:p>
            <a:pPr marL="0" indent="0">
              <a:buNone/>
            </a:pPr>
            <a:r>
              <a:rPr lang="es-ES" dirty="0" err="1">
                <a:solidFill>
                  <a:schemeClr val="dk1"/>
                </a:solidFill>
              </a:rPr>
              <a:t>CosmoHub</a:t>
            </a:r>
            <a:r>
              <a:rPr lang="es-ES" dirty="0">
                <a:solidFill>
                  <a:schemeClr val="dk1"/>
                </a:solidFill>
              </a:rPr>
              <a:t> es la infraestructura que hemos desarrollado en el PIC para abordar este problema. </a:t>
            </a:r>
            <a:endParaRPr lang="es-E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3e5e0e39ca3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3e5e0e39ca3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s-ES" dirty="0"/>
              <a:t>Los </a:t>
            </a:r>
            <a:r>
              <a:rPr lang="es-ES" dirty="0" err="1"/>
              <a:t>principios</a:t>
            </a:r>
            <a:r>
              <a:rPr lang="es-ES" dirty="0"/>
              <a:t> FAIR indican </a:t>
            </a:r>
            <a:r>
              <a:rPr lang="es-ES" dirty="0" err="1"/>
              <a:t>que</a:t>
            </a:r>
            <a:r>
              <a:rPr lang="es-ES" dirty="0"/>
              <a:t> </a:t>
            </a:r>
            <a:r>
              <a:rPr lang="es-ES" dirty="0" err="1"/>
              <a:t>los</a:t>
            </a:r>
            <a:r>
              <a:rPr lang="es-ES" dirty="0"/>
              <a:t> </a:t>
            </a:r>
            <a:r>
              <a:rPr lang="es-ES" dirty="0" err="1"/>
              <a:t>datos</a:t>
            </a:r>
            <a:r>
              <a:rPr lang="es-ES" dirty="0"/>
              <a:t> </a:t>
            </a:r>
            <a:r>
              <a:rPr lang="es-ES" dirty="0" err="1"/>
              <a:t>deben</a:t>
            </a:r>
            <a:r>
              <a:rPr lang="es-ES" dirty="0"/>
              <a:t> ser </a:t>
            </a:r>
            <a:r>
              <a:rPr lang="es-ES" dirty="0" err="1"/>
              <a:t>localizab</a:t>
            </a:r>
            <a:r>
              <a:rPr lang="es-ES" dirty="0" err="1">
                <a:solidFill>
                  <a:schemeClr val="dk1"/>
                </a:solidFill>
              </a:rPr>
              <a:t>les</a:t>
            </a:r>
            <a:r>
              <a:rPr lang="es-ES" dirty="0"/>
              <a:t>, </a:t>
            </a:r>
            <a:r>
              <a:rPr lang="es-ES" dirty="0" err="1"/>
              <a:t>accesibles</a:t>
            </a:r>
            <a:r>
              <a:rPr lang="es-ES" dirty="0"/>
              <a:t>, </a:t>
            </a:r>
            <a:r>
              <a:rPr lang="es-ES" dirty="0" err="1"/>
              <a:t>interoperables</a:t>
            </a:r>
            <a:r>
              <a:rPr lang="es-ES" dirty="0"/>
              <a:t> y </a:t>
            </a:r>
            <a:r>
              <a:rPr lang="es-ES" dirty="0" err="1"/>
              <a:t>reutilizables</a:t>
            </a:r>
            <a:r>
              <a:rPr lang="es-ES" dirty="0"/>
              <a:t>. Para </a:t>
            </a:r>
            <a:r>
              <a:rPr lang="es-ES" dirty="0" err="1"/>
              <a:t>conseguirlo</a:t>
            </a:r>
            <a:r>
              <a:rPr lang="es-ES" dirty="0"/>
              <a:t>, se </a:t>
            </a:r>
            <a:r>
              <a:rPr lang="es-ES" dirty="0" err="1"/>
              <a:t>necesita</a:t>
            </a:r>
            <a:r>
              <a:rPr lang="es-ES" dirty="0"/>
              <a:t> </a:t>
            </a:r>
            <a:r>
              <a:rPr lang="es-ES" dirty="0" err="1"/>
              <a:t>una</a:t>
            </a:r>
            <a:r>
              <a:rPr lang="es-ES" dirty="0"/>
              <a:t> </a:t>
            </a:r>
            <a:r>
              <a:rPr lang="es-ES" dirty="0" err="1"/>
              <a:t>infraestructura</a:t>
            </a:r>
            <a:r>
              <a:rPr lang="es-ES" dirty="0"/>
              <a:t> </a:t>
            </a:r>
            <a:r>
              <a:rPr lang="es-ES" dirty="0" err="1"/>
              <a:t>capaz</a:t>
            </a:r>
            <a:r>
              <a:rPr lang="es-ES" dirty="0"/>
              <a:t> de </a:t>
            </a:r>
            <a:r>
              <a:rPr lang="es-ES" dirty="0" err="1"/>
              <a:t>gestionar</a:t>
            </a:r>
            <a:r>
              <a:rPr lang="es-ES" dirty="0"/>
              <a:t> </a:t>
            </a:r>
            <a:r>
              <a:rPr lang="es-ES" dirty="0" err="1"/>
              <a:t>colecciones</a:t>
            </a:r>
            <a:r>
              <a:rPr lang="es-ES" dirty="0"/>
              <a:t> de </a:t>
            </a:r>
            <a:r>
              <a:rPr lang="es-ES" dirty="0" err="1"/>
              <a:t>datos</a:t>
            </a:r>
            <a:r>
              <a:rPr lang="es-ES" dirty="0"/>
              <a:t> </a:t>
            </a:r>
            <a:r>
              <a:rPr lang="es-ES" dirty="0" err="1"/>
              <a:t>estructurados</a:t>
            </a:r>
            <a:r>
              <a:rPr lang="es-ES" dirty="0"/>
              <a:t>, </a:t>
            </a:r>
            <a:r>
              <a:rPr lang="es-ES" dirty="0" err="1"/>
              <a:t>como</a:t>
            </a:r>
            <a:r>
              <a:rPr lang="es-ES" dirty="0"/>
              <a:t> </a:t>
            </a:r>
            <a:r>
              <a:rPr lang="es-ES" dirty="0" err="1"/>
              <a:t>los</a:t>
            </a:r>
            <a:r>
              <a:rPr lang="es-ES" dirty="0"/>
              <a:t> </a:t>
            </a:r>
            <a:r>
              <a:rPr lang="es-ES" dirty="0" err="1"/>
              <a:t>catálogos</a:t>
            </a:r>
            <a:r>
              <a:rPr lang="es-ES" dirty="0"/>
              <a:t> y sus </a:t>
            </a:r>
            <a:r>
              <a:rPr lang="es-ES" dirty="0" err="1"/>
              <a:t>metadatos</a:t>
            </a:r>
            <a:r>
              <a:rPr lang="es-ES" dirty="0"/>
              <a:t>. </a:t>
            </a:r>
            <a:r>
              <a:rPr lang="es-ES" dirty="0" err="1"/>
              <a:t>Además</a:t>
            </a:r>
            <a:r>
              <a:rPr lang="es-ES" dirty="0"/>
              <a:t>, </a:t>
            </a:r>
            <a:r>
              <a:rPr lang="es-ES" dirty="0" err="1"/>
              <a:t>debe</a:t>
            </a:r>
            <a:r>
              <a:rPr lang="es-ES" dirty="0"/>
              <a:t> </a:t>
            </a:r>
            <a:r>
              <a:rPr lang="es-ES" dirty="0" err="1"/>
              <a:t>permitir</a:t>
            </a:r>
            <a:r>
              <a:rPr lang="es-ES" dirty="0"/>
              <a:t> </a:t>
            </a:r>
            <a:r>
              <a:rPr lang="es-ES" dirty="0" err="1"/>
              <a:t>consultar</a:t>
            </a:r>
            <a:r>
              <a:rPr lang="es-ES" dirty="0"/>
              <a:t>, </a:t>
            </a:r>
            <a:r>
              <a:rPr lang="es-ES" dirty="0" err="1"/>
              <a:t>distribuir</a:t>
            </a:r>
            <a:r>
              <a:rPr lang="es-ES" dirty="0"/>
              <a:t> y </a:t>
            </a:r>
            <a:r>
              <a:rPr lang="es-ES" dirty="0" err="1"/>
              <a:t>exportar</a:t>
            </a:r>
            <a:r>
              <a:rPr lang="es-ES" dirty="0"/>
              <a:t> </a:t>
            </a:r>
            <a:r>
              <a:rPr lang="es-ES" dirty="0" err="1"/>
              <a:t>esos</a:t>
            </a:r>
            <a:r>
              <a:rPr lang="es-ES" dirty="0"/>
              <a:t> </a:t>
            </a:r>
            <a:r>
              <a:rPr lang="es-ES" dirty="0" err="1"/>
              <a:t>datos</a:t>
            </a:r>
            <a:r>
              <a:rPr lang="es-ES" dirty="0"/>
              <a:t>, </a:t>
            </a:r>
            <a:r>
              <a:rPr lang="es-ES" dirty="0" err="1"/>
              <a:t>así</a:t>
            </a:r>
            <a:r>
              <a:rPr lang="es-ES" dirty="0"/>
              <a:t> </a:t>
            </a:r>
            <a:r>
              <a:rPr lang="es-ES" dirty="0" err="1"/>
              <a:t>como</a:t>
            </a:r>
            <a:r>
              <a:rPr lang="es-ES" dirty="0"/>
              <a:t> </a:t>
            </a:r>
            <a:r>
              <a:rPr lang="es-ES" dirty="0" err="1"/>
              <a:t>soportar</a:t>
            </a:r>
            <a:r>
              <a:rPr lang="es-ES" dirty="0"/>
              <a:t> </a:t>
            </a:r>
            <a:r>
              <a:rPr lang="es-ES" dirty="0" err="1"/>
              <a:t>diferentes</a:t>
            </a:r>
            <a:r>
              <a:rPr lang="es-ES" dirty="0"/>
              <a:t> </a:t>
            </a:r>
            <a:r>
              <a:rPr lang="es-ES" dirty="0" err="1"/>
              <a:t>estándares</a:t>
            </a:r>
            <a:r>
              <a:rPr lang="es-ES" dirty="0"/>
              <a:t> </a:t>
            </a:r>
            <a:r>
              <a:rPr lang="es-ES" dirty="0" err="1">
                <a:solidFill>
                  <a:schemeClr val="dk1"/>
                </a:solidFill>
              </a:rPr>
              <a:t>que</a:t>
            </a:r>
            <a:r>
              <a:rPr lang="es-ES" dirty="0">
                <a:solidFill>
                  <a:schemeClr val="dk1"/>
                </a:solidFill>
              </a:rPr>
              <a:t> </a:t>
            </a:r>
            <a:r>
              <a:rPr lang="es-ES" dirty="0" err="1">
                <a:solidFill>
                  <a:schemeClr val="dk1"/>
                </a:solidFill>
              </a:rPr>
              <a:t>faciliten</a:t>
            </a:r>
            <a:r>
              <a:rPr lang="es-ES" dirty="0">
                <a:solidFill>
                  <a:schemeClr val="dk1"/>
                </a:solidFill>
              </a:rPr>
              <a:t> la </a:t>
            </a:r>
            <a:r>
              <a:rPr lang="es-ES" dirty="0" err="1">
                <a:solidFill>
                  <a:schemeClr val="dk1"/>
                </a:solidFill>
              </a:rPr>
              <a:t>interoperabilidad</a:t>
            </a:r>
            <a:endParaRPr lang="es-ES" dirty="0" err="1"/>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idor d'imatge de diapositiva 1"/>
          <p:cNvSpPr>
            <a:spLocks noGrp="1" noRot="1" noChangeAspect="1"/>
          </p:cNvSpPr>
          <p:nvPr>
            <p:ph type="sldImg"/>
          </p:nvPr>
        </p:nvSpPr>
        <p:spPr>
          <a:xfrm>
            <a:off x="381000" y="685800"/>
            <a:ext cx="6096000" cy="3429000"/>
          </a:xfrm>
        </p:spPr>
      </p:sp>
      <p:sp>
        <p:nvSpPr>
          <p:cNvPr id="3" name="Contenidor de notes 2"/>
          <p:cNvSpPr>
            <a:spLocks noGrp="1"/>
          </p:cNvSpPr>
          <p:nvPr>
            <p:ph type="body" idx="1"/>
          </p:nvPr>
        </p:nvSpPr>
        <p:spPr/>
        <p:txBody>
          <a:bodyPr/>
          <a:lstStyle/>
          <a:p>
            <a:pPr>
              <a:buFont typeface="Calibri,Sans-Serif"/>
              <a:buChar char="-"/>
            </a:pPr>
            <a:r>
              <a:rPr lang="es-ES" dirty="0"/>
              <a:t>Decir que es </a:t>
            </a:r>
            <a:r>
              <a:rPr lang="es-ES" dirty="0" err="1"/>
              <a:t>CosmoHub</a:t>
            </a:r>
            <a:r>
              <a:rPr lang="es-ES" dirty="0"/>
              <a:t> (frase).</a:t>
            </a:r>
            <a:endParaRPr lang="es-ES">
              <a:solidFill>
                <a:srgbClr val="444444"/>
              </a:solidFill>
            </a:endParaRPr>
          </a:p>
          <a:p>
            <a:pPr>
              <a:buFont typeface="Calibri,Sans-Serif"/>
              <a:buChar char="-"/>
            </a:pPr>
            <a:r>
              <a:rPr lang="es-ES" dirty="0"/>
              <a:t>Luego </a:t>
            </a:r>
            <a:r>
              <a:rPr lang="es-ES" dirty="0" err="1"/>
              <a:t>explicar</a:t>
            </a:r>
            <a:r>
              <a:rPr lang="es-ES" dirty="0"/>
              <a:t> la </a:t>
            </a:r>
            <a:r>
              <a:rPr lang="es-ES" dirty="0" err="1"/>
              <a:t>estructura</a:t>
            </a:r>
            <a:r>
              <a:rPr lang="es-ES" dirty="0"/>
              <a:t>: </a:t>
            </a:r>
            <a:r>
              <a:rPr lang="es-ES" dirty="0" err="1"/>
              <a:t>infraestructura</a:t>
            </a:r>
            <a:r>
              <a:rPr lang="es-ES" dirty="0"/>
              <a:t> y app.</a:t>
            </a:r>
            <a:endParaRPr lang="es-ES">
              <a:solidFill>
                <a:srgbClr val="444444"/>
              </a:solidFill>
            </a:endParaRPr>
          </a:p>
          <a:p>
            <a:pPr>
              <a:buFont typeface="Calibri,Sans-Serif"/>
              <a:buChar char="-"/>
            </a:pPr>
            <a:r>
              <a:rPr lang="es-ES" dirty="0"/>
              <a:t>No </a:t>
            </a:r>
            <a:r>
              <a:rPr lang="es-ES" dirty="0" err="1"/>
              <a:t>parecer</a:t>
            </a:r>
            <a:r>
              <a:rPr lang="es-ES" dirty="0"/>
              <a:t> </a:t>
            </a:r>
            <a:r>
              <a:rPr lang="es-ES" dirty="0" err="1"/>
              <a:t>muy</a:t>
            </a:r>
            <a:r>
              <a:rPr lang="es-ES" dirty="0"/>
              <a:t> </a:t>
            </a:r>
            <a:r>
              <a:rPr lang="es-ES" dirty="0" err="1"/>
              <a:t>técnico</a:t>
            </a:r>
            <a:r>
              <a:rPr lang="es-ES" dirty="0"/>
              <a:t>.</a:t>
            </a:r>
            <a:br>
              <a:rPr lang="es-ES" dirty="0"/>
            </a:br>
            <a:endParaRPr lang="es-ES" dirty="0"/>
          </a:p>
          <a:p>
            <a:r>
              <a:rPr lang="es-ES" dirty="0" err="1"/>
              <a:t>Frontend</a:t>
            </a:r>
            <a:r>
              <a:rPr lang="es-ES" dirty="0"/>
              <a:t> más detalles luego.</a:t>
            </a:r>
            <a:endParaRPr lang="es-ES"/>
          </a:p>
        </p:txBody>
      </p:sp>
    </p:spTree>
    <p:extLst>
      <p:ext uri="{BB962C8B-B14F-4D97-AF65-F5344CB8AC3E}">
        <p14:creationId xmlns:p14="http://schemas.microsoft.com/office/powerpoint/2010/main" val="21187632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3e5e0e39ca3_0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3e5e0e39ca3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a:spcBef>
                <a:spcPts val="0"/>
              </a:spcBef>
              <a:spcAft>
                <a:spcPts val="0"/>
              </a:spcAft>
              <a:buNone/>
            </a:pPr>
            <a:r>
              <a:rPr lang="es-ES" dirty="0" err="1"/>
              <a:t>CosmoHub</a:t>
            </a:r>
            <a:r>
              <a:rPr lang="es-ES" dirty="0"/>
              <a:t> facilita la exploración y análisis de datos, permite la exploración visual y reduce la complejidad técnica.</a:t>
            </a:r>
            <a:endParaRPr lang="es-ES" dirty="0">
              <a:solidFill>
                <a:srgbClr val="444444"/>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3e5e0e39ca3_0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3e5e0e39ca3_0_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a:spcBef>
                <a:spcPts val="0"/>
              </a:spcBef>
              <a:spcAft>
                <a:spcPts val="0"/>
              </a:spcAft>
              <a:buNone/>
            </a:pPr>
            <a:r>
              <a:rPr lang="es-ES" dirty="0"/>
              <a:t>Antes el </a:t>
            </a:r>
            <a:r>
              <a:rPr lang="es-ES" dirty="0" err="1"/>
              <a:t>investigador</a:t>
            </a:r>
            <a:r>
              <a:rPr lang="es-ES" dirty="0"/>
              <a:t> </a:t>
            </a:r>
            <a:r>
              <a:rPr lang="es-ES" dirty="0" err="1"/>
              <a:t>debía</a:t>
            </a:r>
            <a:r>
              <a:rPr lang="es-ES" dirty="0"/>
              <a:t>:</a:t>
            </a:r>
            <a:endParaRPr lang="es-ES" dirty="0">
              <a:solidFill>
                <a:srgbClr val="444444"/>
              </a:solidFill>
            </a:endParaRPr>
          </a:p>
          <a:p>
            <a:pPr marL="457200" lvl="0" indent="-317500" algn="l">
              <a:spcBef>
                <a:spcPts val="0"/>
              </a:spcBef>
              <a:spcAft>
                <a:spcPts val="0"/>
              </a:spcAft>
              <a:buFont typeface="Calibri,Sans-Serif"/>
              <a:buChar char="-"/>
            </a:pPr>
            <a:r>
              <a:rPr lang="es-ES" dirty="0" err="1"/>
              <a:t>Descargar</a:t>
            </a:r>
            <a:r>
              <a:rPr lang="es-ES" dirty="0"/>
              <a:t> </a:t>
            </a:r>
            <a:r>
              <a:rPr lang="es-ES" dirty="0" err="1"/>
              <a:t>datos</a:t>
            </a:r>
            <a:r>
              <a:rPr lang="es-ES" dirty="0"/>
              <a:t>.</a:t>
            </a:r>
            <a:endParaRPr lang="es-ES" dirty="0">
              <a:solidFill>
                <a:srgbClr val="444444"/>
              </a:solidFill>
            </a:endParaRPr>
          </a:p>
          <a:p>
            <a:pPr marL="457200" lvl="0" indent="-317500" algn="l">
              <a:spcBef>
                <a:spcPts val="0"/>
              </a:spcBef>
              <a:spcAft>
                <a:spcPts val="0"/>
              </a:spcAft>
              <a:buFont typeface="Calibri,Sans-Serif"/>
              <a:buChar char="-"/>
            </a:pPr>
            <a:r>
              <a:rPr lang="es-ES" dirty="0" err="1"/>
              <a:t>Prepara</a:t>
            </a:r>
            <a:r>
              <a:rPr lang="es-ES" dirty="0"/>
              <a:t> </a:t>
            </a:r>
            <a:r>
              <a:rPr lang="es-ES" dirty="0" err="1"/>
              <a:t>entorno</a:t>
            </a:r>
            <a:r>
              <a:rPr lang="es-ES" dirty="0"/>
              <a:t>.</a:t>
            </a:r>
            <a:endParaRPr lang="es-ES" dirty="0">
              <a:solidFill>
                <a:srgbClr val="444444"/>
              </a:solidFill>
            </a:endParaRPr>
          </a:p>
          <a:p>
            <a:pPr marL="457200" lvl="0" indent="-317500" algn="l">
              <a:spcBef>
                <a:spcPts val="0"/>
              </a:spcBef>
              <a:spcAft>
                <a:spcPts val="0"/>
              </a:spcAft>
              <a:buFont typeface="Calibri,Sans-Serif"/>
              <a:buChar char="-"/>
            </a:pPr>
            <a:r>
              <a:rPr lang="es-ES" dirty="0" err="1"/>
              <a:t>Escribir</a:t>
            </a:r>
            <a:r>
              <a:rPr lang="es-ES" dirty="0"/>
              <a:t> </a:t>
            </a:r>
            <a:r>
              <a:rPr lang="es-ES" dirty="0" err="1"/>
              <a:t>consultas</a:t>
            </a:r>
            <a:r>
              <a:rPr lang="es-ES" dirty="0"/>
              <a:t> </a:t>
            </a:r>
            <a:r>
              <a:rPr lang="es-ES" dirty="0" err="1"/>
              <a:t>complejas</a:t>
            </a:r>
            <a:r>
              <a:rPr lang="es-ES" dirty="0"/>
              <a:t>.</a:t>
            </a:r>
            <a:endParaRPr lang="es-ES" dirty="0">
              <a:solidFill>
                <a:srgbClr val="444444"/>
              </a:solidFill>
            </a:endParaRPr>
          </a:p>
          <a:p>
            <a:pPr marL="457200" lvl="0" indent="-317500" algn="l">
              <a:spcBef>
                <a:spcPts val="0"/>
              </a:spcBef>
              <a:spcAft>
                <a:spcPts val="0"/>
              </a:spcAft>
              <a:buFont typeface="Calibri,Sans-Serif"/>
              <a:buChar char="-"/>
            </a:pPr>
            <a:r>
              <a:rPr lang="es-ES" dirty="0"/>
              <a:t>Disponer de </a:t>
            </a:r>
            <a:r>
              <a:rPr lang="es-ES" dirty="0" err="1"/>
              <a:t>recursos</a:t>
            </a:r>
            <a:r>
              <a:rPr lang="es-ES" dirty="0"/>
              <a:t> </a:t>
            </a:r>
            <a:r>
              <a:rPr lang="es-ES" dirty="0" err="1"/>
              <a:t>computacionales</a:t>
            </a:r>
            <a:r>
              <a:rPr lang="es-ES" dirty="0"/>
              <a:t>.</a:t>
            </a:r>
            <a:endParaRPr lang="es-ES" dirty="0">
              <a:solidFill>
                <a:srgbClr val="444444"/>
              </a:solidFill>
            </a:endParaRPr>
          </a:p>
          <a:p>
            <a:pPr marL="171450" indent="-171450">
              <a:buFont typeface="Calibri,Sans-Serif"/>
              <a:buChar char="-"/>
            </a:pPr>
            <a:r>
              <a:rPr lang="es-ES" dirty="0" err="1"/>
              <a:t>Apropen</a:t>
            </a:r>
            <a:r>
              <a:rPr lang="es-ES" dirty="0"/>
              <a:t> les dades a </a:t>
            </a:r>
            <a:r>
              <a:rPr lang="es-ES" dirty="0" err="1"/>
              <a:t>l'usuari</a:t>
            </a:r>
            <a:r>
              <a:rPr lang="es-ES" dirty="0"/>
              <a:t>.</a:t>
            </a:r>
            <a:endParaRPr lang="es-ES" dirty="0">
              <a:solidFill>
                <a:srgbClr val="444444"/>
              </a:solidFill>
            </a:endParaRPr>
          </a:p>
          <a:p>
            <a:pPr marL="0" indent="0">
              <a:buNone/>
            </a:pPr>
            <a:r>
              <a:rPr lang="es-ES" dirty="0" err="1"/>
              <a:t>Altres</a:t>
            </a:r>
            <a:r>
              <a:rPr lang="es-ES" dirty="0"/>
              <a:t> </a:t>
            </a:r>
            <a:r>
              <a:rPr lang="es-ES" dirty="0" err="1"/>
              <a:t>plataformes</a:t>
            </a:r>
            <a:r>
              <a:rPr lang="es-ES" dirty="0"/>
              <a:t> que criden a </a:t>
            </a:r>
            <a:r>
              <a:rPr lang="es-ES" dirty="0" err="1"/>
              <a:t>Hive</a:t>
            </a:r>
            <a:r>
              <a:rPr lang="es-ES" dirty="0"/>
              <a:t> </a:t>
            </a:r>
            <a:r>
              <a:rPr lang="es-ES" dirty="0" err="1"/>
              <a:t>com</a:t>
            </a:r>
            <a:r>
              <a:rPr lang="es-ES" dirty="0"/>
              <a:t> (</a:t>
            </a:r>
            <a:r>
              <a:rPr lang="es-ES" dirty="0" err="1"/>
              <a:t>jupyter</a:t>
            </a:r>
            <a:r>
              <a:rPr lang="es-ES" dirty="0"/>
              <a:t> </a:t>
            </a:r>
            <a:r>
              <a:rPr lang="es-ES" dirty="0" err="1"/>
              <a:t>hub</a:t>
            </a:r>
            <a:r>
              <a:rPr lang="es-ES" dirty="0"/>
              <a:t>), no </a:t>
            </a:r>
            <a:r>
              <a:rPr lang="es-ES" dirty="0" err="1"/>
              <a:t>permeten</a:t>
            </a:r>
            <a:r>
              <a:rPr lang="es-ES" dirty="0"/>
              <a:t>:</a:t>
            </a:r>
            <a:br>
              <a:rPr lang="es-ES" dirty="0"/>
            </a:br>
            <a:r>
              <a:rPr lang="es-ES" dirty="0"/>
              <a:t>- Et </a:t>
            </a:r>
            <a:r>
              <a:rPr lang="es-ES" dirty="0" err="1"/>
              <a:t>guia</a:t>
            </a:r>
            <a:r>
              <a:rPr lang="es-ES" dirty="0"/>
              <a:t> en </a:t>
            </a:r>
            <a:r>
              <a:rPr lang="es-ES" dirty="0" err="1"/>
              <a:t>tot</a:t>
            </a:r>
            <a:r>
              <a:rPr lang="es-ES" dirty="0"/>
              <a:t> el </a:t>
            </a:r>
            <a:r>
              <a:rPr lang="es-ES" dirty="0" err="1"/>
              <a:t>procés</a:t>
            </a:r>
            <a:r>
              <a:rPr lang="es-ES" dirty="0"/>
              <a:t>.</a:t>
            </a:r>
            <a:endParaRPr lang="es-ES" dirty="0">
              <a:solidFill>
                <a:srgbClr val="444444"/>
              </a:solidFill>
            </a:endParaRPr>
          </a:p>
          <a:p>
            <a:pPr marL="171450" indent="-171450">
              <a:buFont typeface="Calibri,Sans-Serif"/>
              <a:buChar char="-"/>
            </a:pPr>
            <a:r>
              <a:rPr lang="es-ES" dirty="0"/>
              <a:t>Facilitar les consultas.</a:t>
            </a:r>
            <a:endParaRPr lang="es-ES" dirty="0">
              <a:solidFill>
                <a:srgbClr val="444444"/>
              </a:solidFill>
            </a:endParaRPr>
          </a:p>
          <a:p>
            <a:pPr marL="171450" indent="-171450">
              <a:buFont typeface="Calibri,Sans-Serif"/>
              <a:buChar char="-"/>
            </a:pPr>
            <a:r>
              <a:rPr lang="es-ES" dirty="0" err="1"/>
              <a:t>Apropar</a:t>
            </a:r>
            <a:r>
              <a:rPr lang="es-ES" dirty="0"/>
              <a:t> </a:t>
            </a:r>
            <a:r>
              <a:rPr lang="es-ES" dirty="0" err="1"/>
              <a:t>l'usuari</a:t>
            </a:r>
            <a:r>
              <a:rPr lang="es-ES" dirty="0"/>
              <a:t> al </a:t>
            </a:r>
            <a:r>
              <a:rPr lang="es-ES" dirty="0" err="1"/>
              <a:t>coneixement</a:t>
            </a:r>
            <a:r>
              <a:rPr lang="es-ES" dirty="0"/>
              <a:t>.</a:t>
            </a:r>
            <a:endParaRPr lang="es-ES" dirty="0">
              <a:solidFill>
                <a:srgbClr val="444444"/>
              </a:solidFill>
            </a:endParaRPr>
          </a:p>
          <a:p>
            <a:pPr marL="171450" indent="-171450">
              <a:buFont typeface="Calibri,Sans-Serif"/>
              <a:buChar char="-"/>
            </a:pPr>
            <a:r>
              <a:rPr lang="es-ES" dirty="0"/>
              <a:t>Hay un </a:t>
            </a:r>
            <a:r>
              <a:rPr lang="es-ES" dirty="0" err="1"/>
              <a:t>monton</a:t>
            </a:r>
            <a:r>
              <a:rPr lang="es-ES" dirty="0"/>
              <a:t> de herramientas, para buscar datos, filtrar ....</a:t>
            </a:r>
            <a:endParaRPr lang="es-ES" dirty="0">
              <a:solidFill>
                <a:srgbClr val="444444"/>
              </a:solidFill>
            </a:endParaRPr>
          </a:p>
          <a:p>
            <a:pPr marL="171450" indent="-171450">
              <a:buFont typeface="Calibri,Sans-Serif"/>
              <a:buChar char="-"/>
            </a:pPr>
            <a:r>
              <a:rPr lang="es-ES" dirty="0" err="1"/>
              <a:t>Automatitza</a:t>
            </a:r>
            <a:r>
              <a:rPr lang="es-ES" dirty="0"/>
              <a:t> de forma visual </a:t>
            </a:r>
            <a:r>
              <a:rPr lang="es-ES" dirty="0" err="1"/>
              <a:t>tot</a:t>
            </a:r>
            <a:r>
              <a:rPr lang="es-ES" dirty="0"/>
              <a:t> </a:t>
            </a:r>
            <a:r>
              <a:rPr lang="es-ES" dirty="0" err="1"/>
              <a:t>aquest</a:t>
            </a:r>
            <a:r>
              <a:rPr lang="es-ES" dirty="0"/>
              <a:t> </a:t>
            </a:r>
            <a:r>
              <a:rPr lang="es-ES" dirty="0" err="1"/>
              <a:t>proces</a:t>
            </a:r>
            <a:r>
              <a:rPr lang="es-ES" dirty="0"/>
              <a:t>. </a:t>
            </a:r>
            <a:endParaRPr lang="es-ES" dirty="0">
              <a:solidFill>
                <a:srgbClr val="444444"/>
              </a:solidFill>
            </a:endParaRPr>
          </a:p>
          <a:p>
            <a:pPr marL="171450" indent="-171450">
              <a:buFont typeface="Calibri,Sans-Serif"/>
              <a:buChar char="-"/>
            </a:pPr>
            <a:r>
              <a:rPr lang="es-ES" dirty="0"/>
              <a:t>Aquí relaciona </a:t>
            </a:r>
            <a:r>
              <a:rPr lang="es-ES" dirty="0" err="1"/>
              <a:t>amb</a:t>
            </a:r>
            <a:r>
              <a:rPr lang="es-ES" dirty="0"/>
              <a:t> </a:t>
            </a:r>
            <a:r>
              <a:rPr lang="es-ES" dirty="0">
                <a:solidFill>
                  <a:srgbClr val="1E293B"/>
                </a:solidFill>
              </a:rPr>
              <a:t>Reducir la complejidad técnica amplía la reutilización científica.</a:t>
            </a:r>
            <a:endParaRPr lang="es-ES" dirty="0">
              <a:solidFill>
                <a:srgbClr val="444444"/>
              </a:solidFill>
            </a:endParaRPr>
          </a:p>
          <a:p>
            <a:pPr marL="171450" indent="-171450">
              <a:buFont typeface="Calibri,Sans-Serif"/>
              <a:buChar char="-"/>
            </a:pPr>
            <a:endParaRPr lang="es-ES" dirty="0">
              <a:solidFill>
                <a:srgbClr val="444444"/>
              </a:solidFill>
            </a:endParaRPr>
          </a:p>
          <a:p>
            <a:pPr marL="0" indent="0">
              <a:buNone/>
            </a:pPr>
            <a:r>
              <a:rPr lang="es-ES" dirty="0"/>
              <a:t>Con </a:t>
            </a:r>
            <a:r>
              <a:rPr lang="es-ES" dirty="0" err="1"/>
              <a:t>CosmoHub</a:t>
            </a:r>
            <a:r>
              <a:rPr lang="es-ES" dirty="0"/>
              <a:t>:</a:t>
            </a:r>
            <a:endParaRPr lang="es-ES" dirty="0">
              <a:solidFill>
                <a:srgbClr val="444444"/>
              </a:solidFill>
            </a:endParaRPr>
          </a:p>
          <a:p>
            <a:pPr marL="0" lvl="0" indent="0" algn="l" rtl="0">
              <a:spcBef>
                <a:spcPts val="0"/>
              </a:spcBef>
              <a:spcAft>
                <a:spcPts val="0"/>
              </a:spcAft>
              <a:buNone/>
            </a:pPr>
            <a:r>
              <a:rPr lang="es-ES" dirty="0">
                <a:solidFill>
                  <a:schemeClr val="dk1"/>
                </a:solidFill>
              </a:rPr>
              <a:t>Se </a:t>
            </a:r>
            <a:r>
              <a:rPr lang="es-ES" dirty="0" err="1">
                <a:solidFill>
                  <a:schemeClr val="dk1"/>
                </a:solidFill>
              </a:rPr>
              <a:t>abre</a:t>
            </a:r>
            <a:r>
              <a:rPr lang="es-ES" dirty="0">
                <a:solidFill>
                  <a:schemeClr val="dk1"/>
                </a:solidFill>
              </a:rPr>
              <a:t> el </a:t>
            </a:r>
            <a:r>
              <a:rPr lang="es-ES" dirty="0" err="1">
                <a:solidFill>
                  <a:schemeClr val="dk1"/>
                </a:solidFill>
              </a:rPr>
              <a:t>navegador</a:t>
            </a:r>
            <a:r>
              <a:rPr lang="es-ES" dirty="0">
                <a:solidFill>
                  <a:schemeClr val="dk1"/>
                </a:solidFill>
              </a:rPr>
              <a:t>.</a:t>
            </a:r>
            <a:endParaRPr lang="es-ES" dirty="0">
              <a:solidFill>
                <a:srgbClr val="444444"/>
              </a:solidFill>
            </a:endParaRPr>
          </a:p>
          <a:p>
            <a:pPr marL="457200" lvl="0" indent="-317500" algn="l">
              <a:spcBef>
                <a:spcPts val="0"/>
              </a:spcBef>
              <a:spcAft>
                <a:spcPts val="0"/>
              </a:spcAft>
              <a:buClr>
                <a:schemeClr val="dk1"/>
              </a:buClr>
              <a:buFont typeface="Calibri,Sans-Serif"/>
              <a:buChar char="-"/>
            </a:pPr>
            <a:r>
              <a:rPr lang="es-ES" dirty="0">
                <a:solidFill>
                  <a:schemeClr val="dk1"/>
                </a:solidFill>
              </a:rPr>
              <a:t>Se </a:t>
            </a:r>
            <a:r>
              <a:rPr lang="es-ES" dirty="0" err="1">
                <a:solidFill>
                  <a:schemeClr val="dk1"/>
                </a:solidFill>
              </a:rPr>
              <a:t>exploran</a:t>
            </a:r>
            <a:r>
              <a:rPr lang="es-ES" dirty="0">
                <a:solidFill>
                  <a:schemeClr val="dk1"/>
                </a:solidFill>
              </a:rPr>
              <a:t> </a:t>
            </a:r>
            <a:r>
              <a:rPr lang="es-ES" dirty="0" err="1">
                <a:solidFill>
                  <a:schemeClr val="dk1"/>
                </a:solidFill>
              </a:rPr>
              <a:t>los</a:t>
            </a:r>
            <a:r>
              <a:rPr lang="es-ES" dirty="0">
                <a:solidFill>
                  <a:schemeClr val="dk1"/>
                </a:solidFill>
              </a:rPr>
              <a:t> </a:t>
            </a:r>
            <a:r>
              <a:rPr lang="es-ES" dirty="0" err="1">
                <a:solidFill>
                  <a:schemeClr val="dk1"/>
                </a:solidFill>
              </a:rPr>
              <a:t>datos</a:t>
            </a:r>
            <a:r>
              <a:rPr lang="es-ES" dirty="0">
                <a:solidFill>
                  <a:schemeClr val="dk1"/>
                </a:solidFill>
              </a:rPr>
              <a:t>.</a:t>
            </a:r>
            <a:endParaRPr lang="es-ES" dirty="0">
              <a:solidFill>
                <a:srgbClr val="444444"/>
              </a:solidFill>
            </a:endParaRPr>
          </a:p>
          <a:p>
            <a:pPr marL="457200" lvl="0" indent="-317500" algn="l">
              <a:spcBef>
                <a:spcPts val="0"/>
              </a:spcBef>
              <a:spcAft>
                <a:spcPts val="0"/>
              </a:spcAft>
              <a:buClr>
                <a:schemeClr val="dk1"/>
              </a:buClr>
              <a:buFont typeface="Calibri,Sans-Serif"/>
              <a:buChar char="-"/>
            </a:pPr>
            <a:r>
              <a:rPr lang="es-ES" dirty="0">
                <a:solidFill>
                  <a:schemeClr val="dk1"/>
                </a:solidFill>
              </a:rPr>
              <a:t>Se </a:t>
            </a:r>
            <a:r>
              <a:rPr lang="es-ES" dirty="0" err="1">
                <a:solidFill>
                  <a:schemeClr val="dk1"/>
                </a:solidFill>
              </a:rPr>
              <a:t>visualizan</a:t>
            </a:r>
            <a:r>
              <a:rPr lang="es-ES" dirty="0">
                <a:solidFill>
                  <a:schemeClr val="dk1"/>
                </a:solidFill>
              </a:rPr>
              <a:t>.</a:t>
            </a:r>
            <a:endParaRPr lang="es-ES" dirty="0">
              <a:solidFill>
                <a:srgbClr val="444444"/>
              </a:solidFill>
            </a:endParaRPr>
          </a:p>
          <a:p>
            <a:pPr marL="457200" lvl="0" indent="-317500" algn="l">
              <a:spcBef>
                <a:spcPts val="0"/>
              </a:spcBef>
              <a:spcAft>
                <a:spcPts val="0"/>
              </a:spcAft>
              <a:buClr>
                <a:schemeClr val="dk1"/>
              </a:buClr>
              <a:buFont typeface="Calibri,Sans-Serif"/>
              <a:buChar char="-"/>
            </a:pPr>
            <a:r>
              <a:rPr lang="es-ES" dirty="0" err="1">
                <a:solidFill>
                  <a:schemeClr val="dk1"/>
                </a:solidFill>
              </a:rPr>
              <a:t>Descargar</a:t>
            </a:r>
            <a:r>
              <a:rPr lang="es-ES" dirty="0">
                <a:solidFill>
                  <a:schemeClr val="dk1"/>
                </a:solidFill>
              </a:rPr>
              <a:t> </a:t>
            </a:r>
            <a:r>
              <a:rPr lang="es-ES" dirty="0" err="1">
                <a:solidFill>
                  <a:schemeClr val="dk1"/>
                </a:solidFill>
              </a:rPr>
              <a:t>sólo</a:t>
            </a:r>
            <a:r>
              <a:rPr lang="es-ES" dirty="0">
                <a:solidFill>
                  <a:schemeClr val="dk1"/>
                </a:solidFill>
              </a:rPr>
              <a:t> lo </a:t>
            </a:r>
            <a:r>
              <a:rPr lang="es-ES" dirty="0" err="1">
                <a:solidFill>
                  <a:schemeClr val="dk1"/>
                </a:solidFill>
              </a:rPr>
              <a:t>necesario</a:t>
            </a:r>
            <a:r>
              <a:rPr lang="es-ES" dirty="0">
                <a:solidFill>
                  <a:schemeClr val="dk1"/>
                </a:solidFill>
              </a:rPr>
              <a:t>.</a:t>
            </a:r>
            <a:endParaRPr lang="es-ES" dirty="0">
              <a:solidFill>
                <a:srgbClr val="444444"/>
              </a:solidFill>
            </a:endParaRPr>
          </a:p>
          <a:p>
            <a:pPr marL="0" lvl="0" indent="0" algn="l">
              <a:spcBef>
                <a:spcPts val="0"/>
              </a:spcBef>
              <a:spcAft>
                <a:spcPts val="0"/>
              </a:spcAft>
              <a:buNone/>
            </a:pPr>
            <a:endParaRPr lang="es-ES" dirty="0">
              <a:solidFill>
                <a:srgbClr val="444444"/>
              </a:solidFill>
            </a:endParaRPr>
          </a:p>
          <a:p>
            <a:pPr marL="0" indent="0">
              <a:buNone/>
            </a:pPr>
            <a:r>
              <a:rPr lang="es-ES" dirty="0" err="1">
                <a:solidFill>
                  <a:schemeClr val="dk1"/>
                </a:solidFill>
              </a:rPr>
              <a:t>CosmoHub</a:t>
            </a:r>
            <a:r>
              <a:rPr lang="es-ES" dirty="0">
                <a:solidFill>
                  <a:schemeClr val="dk1"/>
                </a:solidFill>
              </a:rPr>
              <a:t> mueve conocimiento, no solo bytes, reduciendo la barrera técnica, lo que facilita el acceso al conocimiento científico. Hace la vida más fácil y te hace más eficiente. El científico puede dedicarse a hacer ciencia y análisis, y no tanto a tareas técnicas, siendo así más eficiente.</a:t>
            </a:r>
            <a:endParaRPr lang="es-ES" dirty="0"/>
          </a:p>
          <a:p>
            <a:pPr marL="0" lvl="0" indent="0" algn="l">
              <a:spcBef>
                <a:spcPts val="0"/>
              </a:spcBef>
              <a:spcAft>
                <a:spcPts val="0"/>
              </a:spcAft>
              <a:buNone/>
            </a:pPr>
            <a:endParaRPr lang="es-ES" dirty="0">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3e5e0e39ca3_0_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3e5e0e39ca3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a:lnSpc>
                <a:spcPct val="114999"/>
              </a:lnSpc>
              <a:spcBef>
                <a:spcPts val="1200"/>
              </a:spcBef>
              <a:spcAft>
                <a:spcPts val="0"/>
              </a:spcAft>
              <a:buNone/>
            </a:pPr>
            <a:r>
              <a:rPr lang="es-ES" dirty="0" err="1">
                <a:solidFill>
                  <a:schemeClr val="dk1"/>
                </a:solidFill>
              </a:rPr>
              <a:t>Estándares</a:t>
            </a:r>
            <a:r>
              <a:rPr lang="es-ES" dirty="0">
                <a:solidFill>
                  <a:schemeClr val="dk1"/>
                </a:solidFill>
              </a:rPr>
              <a:t> </a:t>
            </a:r>
            <a:r>
              <a:rPr lang="es-ES" dirty="0" err="1">
                <a:solidFill>
                  <a:schemeClr val="dk1"/>
                </a:solidFill>
              </a:rPr>
              <a:t>abiertos</a:t>
            </a:r>
            <a:endParaRPr lang="es-ES" dirty="0" err="1">
              <a:solidFill>
                <a:srgbClr val="444444"/>
              </a:solidFill>
            </a:endParaRPr>
          </a:p>
          <a:p>
            <a:pPr marL="457200" lvl="0" indent="-254000" algn="l">
              <a:lnSpc>
                <a:spcPct val="114999"/>
              </a:lnSpc>
              <a:spcBef>
                <a:spcPts val="1200"/>
              </a:spcBef>
              <a:spcAft>
                <a:spcPts val="0"/>
              </a:spcAft>
              <a:buClr>
                <a:schemeClr val="dk1"/>
              </a:buClr>
              <a:buFont typeface="Arial,Sans-Serif"/>
              <a:buChar char="●"/>
            </a:pPr>
            <a:r>
              <a:rPr lang="es-ES" dirty="0">
                <a:solidFill>
                  <a:schemeClr val="dk1"/>
                </a:solidFill>
              </a:rPr>
              <a:t>Soporte de estándares IVOA: TAP, ADQL, </a:t>
            </a:r>
            <a:r>
              <a:rPr lang="es-ES" dirty="0" err="1">
                <a:solidFill>
                  <a:schemeClr val="dk1"/>
                </a:solidFill>
              </a:rPr>
              <a:t>VOTable</a:t>
            </a:r>
            <a:r>
              <a:rPr lang="es-ES" dirty="0">
                <a:solidFill>
                  <a:schemeClr val="dk1"/>
                </a:solidFill>
              </a:rPr>
              <a:t>, </a:t>
            </a:r>
            <a:r>
              <a:rPr lang="es-ES" dirty="0" err="1">
                <a:solidFill>
                  <a:schemeClr val="dk1"/>
                </a:solidFill>
              </a:rPr>
              <a:t>VOSpace</a:t>
            </a:r>
            <a:endParaRPr lang="es-ES" dirty="0" err="1">
              <a:solidFill>
                <a:srgbClr val="444444"/>
              </a:solidFill>
            </a:endParaRPr>
          </a:p>
          <a:p>
            <a:pPr indent="-254000">
              <a:lnSpc>
                <a:spcPct val="114999"/>
              </a:lnSpc>
              <a:buClr>
                <a:schemeClr val="dk1"/>
              </a:buClr>
              <a:buFont typeface="Arial,Sans-Serif"/>
              <a:buChar char="●"/>
            </a:pPr>
            <a:r>
              <a:rPr lang="es-ES" dirty="0">
                <a:solidFill>
                  <a:schemeClr val="dk1"/>
                </a:solidFill>
              </a:rPr>
              <a:t>Centro </a:t>
            </a:r>
            <a:r>
              <a:rPr lang="es-ES" dirty="0" err="1">
                <a:solidFill>
                  <a:schemeClr val="dk1"/>
                </a:solidFill>
              </a:rPr>
              <a:t>que</a:t>
            </a:r>
            <a:r>
              <a:rPr lang="es-ES" dirty="0">
                <a:solidFill>
                  <a:schemeClr val="dk1"/>
                </a:solidFill>
              </a:rPr>
              <a:t> </a:t>
            </a:r>
            <a:r>
              <a:rPr lang="es-ES" dirty="0" err="1">
                <a:solidFill>
                  <a:schemeClr val="dk1"/>
                </a:solidFill>
              </a:rPr>
              <a:t>colabora</a:t>
            </a:r>
            <a:r>
              <a:rPr lang="es-ES" dirty="0">
                <a:solidFill>
                  <a:schemeClr val="dk1"/>
                </a:solidFill>
              </a:rPr>
              <a:t> con Gaia, Euclid, LSST, CTA</a:t>
            </a:r>
            <a:endParaRPr lang="es-ES" dirty="0"/>
          </a:p>
          <a:p>
            <a:pPr marL="0" lvl="0" indent="0" algn="l">
              <a:lnSpc>
                <a:spcPct val="114999"/>
              </a:lnSpc>
              <a:spcBef>
                <a:spcPts val="1200"/>
              </a:spcBef>
              <a:spcAft>
                <a:spcPts val="0"/>
              </a:spcAft>
              <a:buNone/>
            </a:pPr>
            <a:r>
              <a:rPr lang="es-ES" dirty="0">
                <a:solidFill>
                  <a:schemeClr val="dk1"/>
                </a:solidFill>
              </a:rPr>
              <a:t>Y </a:t>
            </a:r>
            <a:r>
              <a:rPr lang="es-ES" dirty="0" err="1">
                <a:solidFill>
                  <a:schemeClr val="dk1"/>
                </a:solidFill>
              </a:rPr>
              <a:t>Autenticación</a:t>
            </a:r>
            <a:r>
              <a:rPr lang="es-ES" dirty="0">
                <a:solidFill>
                  <a:schemeClr val="dk1"/>
                </a:solidFill>
              </a:rPr>
              <a:t> y </a:t>
            </a:r>
            <a:r>
              <a:rPr lang="es-ES" dirty="0" err="1">
                <a:solidFill>
                  <a:schemeClr val="dk1"/>
                </a:solidFill>
              </a:rPr>
              <a:t>Autorización</a:t>
            </a:r>
            <a:r>
              <a:rPr lang="es-ES" dirty="0">
                <a:solidFill>
                  <a:schemeClr val="dk1"/>
                </a:solidFill>
              </a:rPr>
              <a:t> (A&amp;A)::</a:t>
            </a:r>
            <a:endParaRPr lang="es-ES" dirty="0">
              <a:solidFill>
                <a:srgbClr val="444444"/>
              </a:solidFill>
            </a:endParaRPr>
          </a:p>
          <a:p>
            <a:pPr marL="457200" lvl="0" indent="-254000" algn="l">
              <a:lnSpc>
                <a:spcPct val="114999"/>
              </a:lnSpc>
              <a:spcBef>
                <a:spcPts val="1200"/>
              </a:spcBef>
              <a:spcAft>
                <a:spcPts val="0"/>
              </a:spcAft>
              <a:buClr>
                <a:schemeClr val="dk1"/>
              </a:buClr>
              <a:buFont typeface="Arial,Sans-Serif"/>
              <a:buChar char="●"/>
            </a:pPr>
            <a:r>
              <a:rPr lang="es-ES" dirty="0">
                <a:solidFill>
                  <a:schemeClr val="dk1"/>
                </a:solidFill>
              </a:rPr>
              <a:t>Registro </a:t>
            </a:r>
            <a:r>
              <a:rPr lang="es-ES" dirty="0" err="1">
                <a:solidFill>
                  <a:schemeClr val="dk1"/>
                </a:solidFill>
              </a:rPr>
              <a:t>automático</a:t>
            </a:r>
            <a:r>
              <a:rPr lang="es-ES" dirty="0">
                <a:solidFill>
                  <a:schemeClr val="dk1"/>
                </a:solidFill>
              </a:rPr>
              <a:t> de </a:t>
            </a:r>
            <a:r>
              <a:rPr lang="es-ES" dirty="0" err="1">
                <a:solidFill>
                  <a:schemeClr val="dk1"/>
                </a:solidFill>
              </a:rPr>
              <a:t>cuentas</a:t>
            </a:r>
            <a:r>
              <a:rPr lang="es-ES" dirty="0">
                <a:solidFill>
                  <a:schemeClr val="dk1"/>
                </a:solidFill>
              </a:rPr>
              <a:t> no </a:t>
            </a:r>
            <a:r>
              <a:rPr lang="es-ES" dirty="0" err="1">
                <a:solidFill>
                  <a:schemeClr val="dk1"/>
                </a:solidFill>
              </a:rPr>
              <a:t>privilegiadas</a:t>
            </a:r>
            <a:r>
              <a:rPr lang="es-ES" dirty="0">
                <a:solidFill>
                  <a:schemeClr val="dk1"/>
                </a:solidFill>
              </a:rPr>
              <a:t>.</a:t>
            </a:r>
            <a:endParaRPr lang="es-ES" dirty="0">
              <a:solidFill>
                <a:srgbClr val="444444"/>
              </a:solidFill>
            </a:endParaRPr>
          </a:p>
          <a:p>
            <a:pPr marL="457200" lvl="0" indent="-254000" algn="l">
              <a:lnSpc>
                <a:spcPct val="114999"/>
              </a:lnSpc>
              <a:spcBef>
                <a:spcPts val="0"/>
              </a:spcBef>
              <a:spcAft>
                <a:spcPts val="0"/>
              </a:spcAft>
              <a:buClr>
                <a:schemeClr val="dk1"/>
              </a:buClr>
              <a:buFont typeface="Arial,Sans-Serif"/>
              <a:buChar char="●"/>
            </a:pPr>
            <a:r>
              <a:rPr lang="es-ES" dirty="0">
                <a:solidFill>
                  <a:schemeClr val="dk1"/>
                </a:solidFill>
              </a:rPr>
              <a:t>Federación de identidades: </a:t>
            </a:r>
            <a:r>
              <a:rPr lang="es-ES" dirty="0" err="1">
                <a:solidFill>
                  <a:schemeClr val="dk1"/>
                </a:solidFill>
              </a:rPr>
              <a:t>EduGAIN</a:t>
            </a:r>
            <a:endParaRPr lang="es-ES" dirty="0" err="1">
              <a:solidFill>
                <a:srgbClr val="444444"/>
              </a:solidFill>
            </a:endParaRPr>
          </a:p>
          <a:p>
            <a:pPr marL="457200" lvl="0" indent="-254000" algn="l">
              <a:lnSpc>
                <a:spcPct val="114999"/>
              </a:lnSpc>
              <a:spcBef>
                <a:spcPts val="0"/>
              </a:spcBef>
              <a:spcAft>
                <a:spcPts val="0"/>
              </a:spcAft>
              <a:buClr>
                <a:schemeClr val="dk1"/>
              </a:buClr>
              <a:buFont typeface="Arial,Sans-Serif"/>
              <a:buChar char="●"/>
            </a:pPr>
            <a:r>
              <a:rPr lang="es-ES" dirty="0">
                <a:solidFill>
                  <a:schemeClr val="dk1"/>
                </a:solidFill>
              </a:rPr>
              <a:t>Escalada de privilegios manual o automática vía </a:t>
            </a:r>
            <a:r>
              <a:rPr lang="es-ES" dirty="0" err="1">
                <a:solidFill>
                  <a:schemeClr val="dk1"/>
                </a:solidFill>
              </a:rPr>
              <a:t>OpenID</a:t>
            </a:r>
            <a:r>
              <a:rPr lang="es-ES" dirty="0">
                <a:solidFill>
                  <a:schemeClr val="dk1"/>
                </a:solidFill>
              </a:rPr>
              <a:t>.</a:t>
            </a:r>
            <a:endParaRPr lang="es-ES" dirty="0">
              <a:solidFill>
                <a:srgbClr val="444444"/>
              </a:solidFill>
            </a:endParaRPr>
          </a:p>
          <a:p>
            <a:pPr marL="457200" lvl="0" indent="-254000" algn="l">
              <a:lnSpc>
                <a:spcPct val="114999"/>
              </a:lnSpc>
              <a:spcBef>
                <a:spcPts val="0"/>
              </a:spcBef>
              <a:spcAft>
                <a:spcPts val="0"/>
              </a:spcAft>
              <a:buClr>
                <a:schemeClr val="dk1"/>
              </a:buClr>
              <a:buFont typeface="Arial,Sans-Serif"/>
              <a:buChar char="●"/>
            </a:pPr>
            <a:r>
              <a:rPr lang="es-ES" dirty="0" err="1">
                <a:solidFill>
                  <a:schemeClr val="dk1"/>
                </a:solidFill>
              </a:rPr>
              <a:t>Verificaciones</a:t>
            </a:r>
            <a:r>
              <a:rPr lang="es-ES" dirty="0">
                <a:solidFill>
                  <a:schemeClr val="dk1"/>
                </a:solidFill>
              </a:rPr>
              <a:t> de </a:t>
            </a:r>
            <a:r>
              <a:rPr lang="es-ES" dirty="0" err="1">
                <a:solidFill>
                  <a:schemeClr val="dk1"/>
                </a:solidFill>
              </a:rPr>
              <a:t>membresía</a:t>
            </a:r>
            <a:r>
              <a:rPr lang="es-ES" dirty="0">
                <a:solidFill>
                  <a:schemeClr val="dk1"/>
                </a:solidFill>
              </a:rPr>
              <a:t> </a:t>
            </a:r>
            <a:r>
              <a:rPr lang="es-ES" dirty="0" err="1">
                <a:solidFill>
                  <a:schemeClr val="dk1"/>
                </a:solidFill>
              </a:rPr>
              <a:t>en</a:t>
            </a:r>
            <a:r>
              <a:rPr lang="es-ES" dirty="0">
                <a:solidFill>
                  <a:schemeClr val="dk1"/>
                </a:solidFill>
              </a:rPr>
              <a:t> </a:t>
            </a:r>
            <a:r>
              <a:rPr lang="es-ES" dirty="0" err="1">
                <a:solidFill>
                  <a:schemeClr val="dk1"/>
                </a:solidFill>
              </a:rPr>
              <a:t>segundo</a:t>
            </a:r>
            <a:r>
              <a:rPr lang="es-ES" dirty="0">
                <a:solidFill>
                  <a:schemeClr val="dk1"/>
                </a:solidFill>
              </a:rPr>
              <a:t> plano.</a:t>
            </a:r>
            <a:endParaRPr lang="es-ES" dirty="0">
              <a:solidFill>
                <a:srgbClr val="444444"/>
              </a:solidFill>
            </a:endParaRPr>
          </a:p>
          <a:p>
            <a:pPr marL="0" lvl="0" indent="0" algn="l">
              <a:lnSpc>
                <a:spcPct val="114999"/>
              </a:lnSpc>
              <a:spcBef>
                <a:spcPts val="1200"/>
              </a:spcBef>
              <a:spcAft>
                <a:spcPts val="0"/>
              </a:spcAft>
              <a:buNone/>
            </a:pPr>
            <a:endParaRPr lang="es-ES" dirty="0">
              <a:solidFill>
                <a:srgbClr val="444444"/>
              </a:solidFill>
            </a:endParaRPr>
          </a:p>
          <a:p>
            <a:pPr marL="0" lvl="0" indent="0" algn="l">
              <a:spcBef>
                <a:spcPts val="1600"/>
              </a:spcBef>
              <a:spcAft>
                <a:spcPts val="0"/>
              </a:spcAft>
              <a:buNone/>
            </a:pPr>
            <a:endParaRPr lang="es-ES" dirty="0">
              <a:solidFill>
                <a:srgbClr val="444444"/>
              </a:solidFill>
            </a:endParaRPr>
          </a:p>
          <a:p>
            <a:pPr marL="0" indent="0">
              <a:lnSpc>
                <a:spcPct val="114999"/>
              </a:lnSpc>
              <a:spcBef>
                <a:spcPts val="1200"/>
              </a:spcBef>
              <a:buSzPts val="1100"/>
              <a:buNone/>
            </a:pPr>
            <a:endParaRPr lang="es-E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3e5e0e39ca3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3e5e0e39ca3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en-GB" dirty="0"/>
              <a:t>A </a:t>
            </a:r>
            <a:r>
              <a:rPr lang="en-GB" dirty="0" err="1"/>
              <a:t>partir</a:t>
            </a:r>
            <a:r>
              <a:rPr lang="en-GB" dirty="0"/>
              <a:t> de </a:t>
            </a:r>
            <a:r>
              <a:rPr lang="en-GB" dirty="0" err="1"/>
              <a:t>aquí</a:t>
            </a:r>
            <a:r>
              <a:rPr lang="en-GB" dirty="0"/>
              <a:t> </a:t>
            </a:r>
            <a:r>
              <a:rPr lang="en-GB" dirty="0" err="1"/>
              <a:t>cambio</a:t>
            </a:r>
            <a:r>
              <a:rPr lang="en-GB" dirty="0"/>
              <a:t> </a:t>
            </a:r>
            <a:r>
              <a:rPr lang="en-GB" dirty="0" err="1"/>
              <a:t>el</a:t>
            </a:r>
            <a:r>
              <a:rPr lang="en-GB" dirty="0"/>
              <a:t> punto de vista. </a:t>
            </a:r>
            <a:r>
              <a:rPr lang="en-GB" dirty="0" err="1"/>
              <a:t>Sílvia</a:t>
            </a:r>
            <a:r>
              <a:rPr lang="en-GB" dirty="0"/>
              <a:t> ha </a:t>
            </a:r>
            <a:r>
              <a:rPr lang="en-GB" dirty="0" err="1"/>
              <a:t>explicado</a:t>
            </a:r>
            <a:r>
              <a:rPr lang="en-GB" dirty="0"/>
              <a:t> </a:t>
            </a:r>
            <a:r>
              <a:rPr lang="en-GB" dirty="0" err="1"/>
              <a:t>qué</a:t>
            </a:r>
            <a:r>
              <a:rPr lang="en-GB" dirty="0"/>
              <a:t> </a:t>
            </a:r>
            <a:r>
              <a:rPr lang="en-GB" dirty="0" err="1"/>
              <a:t>infraestructura</a:t>
            </a:r>
            <a:r>
              <a:rPr lang="en-GB" dirty="0"/>
              <a:t> </a:t>
            </a:r>
            <a:r>
              <a:rPr lang="en-GB" dirty="0" err="1"/>
              <a:t>hace</a:t>
            </a:r>
            <a:r>
              <a:rPr lang="en-GB" dirty="0"/>
              <a:t> </a:t>
            </a:r>
            <a:r>
              <a:rPr lang="en-GB" dirty="0" err="1"/>
              <a:t>posible</a:t>
            </a:r>
            <a:r>
              <a:rPr lang="en-GB" dirty="0"/>
              <a:t> </a:t>
            </a:r>
            <a:r>
              <a:rPr lang="en-GB" dirty="0" err="1"/>
              <a:t>CosmoHub</a:t>
            </a:r>
            <a:r>
              <a:rPr lang="en-GB" dirty="0"/>
              <a:t>: </a:t>
            </a:r>
            <a:r>
              <a:rPr lang="en-GB" dirty="0" err="1"/>
              <a:t>almacenamiento</a:t>
            </a:r>
            <a:r>
              <a:rPr lang="en-GB" dirty="0"/>
              <a:t>, </a:t>
            </a:r>
            <a:r>
              <a:rPr lang="en-GB" dirty="0" err="1"/>
              <a:t>ejecución</a:t>
            </a:r>
            <a:r>
              <a:rPr lang="en-GB" dirty="0"/>
              <a:t> de </a:t>
            </a:r>
            <a:r>
              <a:rPr lang="en-GB" dirty="0" err="1"/>
              <a:t>consultas</a:t>
            </a:r>
            <a:r>
              <a:rPr lang="en-GB" dirty="0"/>
              <a:t>, </a:t>
            </a:r>
            <a:r>
              <a:rPr lang="en-GB" dirty="0" err="1"/>
              <a:t>estándares</a:t>
            </a:r>
            <a:r>
              <a:rPr lang="en-GB" dirty="0"/>
              <a:t>, </a:t>
            </a:r>
            <a:r>
              <a:rPr lang="en-GB" dirty="0" err="1"/>
              <a:t>identidad</a:t>
            </a:r>
            <a:r>
              <a:rPr lang="en-GB" dirty="0"/>
              <a:t> y </a:t>
            </a:r>
            <a:r>
              <a:rPr lang="en-GB" dirty="0" err="1"/>
              <a:t>autorización</a:t>
            </a:r>
            <a:r>
              <a:rPr lang="en-GB" dirty="0"/>
              <a:t>.</a:t>
            </a:r>
            <a:endParaRPr dirty="0"/>
          </a:p>
          <a:p>
            <a:pPr marL="457200" lvl="0" indent="-317500" algn="l" rtl="0">
              <a:spcBef>
                <a:spcPts val="0"/>
              </a:spcBef>
              <a:spcAft>
                <a:spcPts val="0"/>
              </a:spcAft>
              <a:buSzPts val="1400"/>
              <a:buChar char="-"/>
            </a:pPr>
            <a:r>
              <a:rPr lang="en-GB" dirty="0"/>
              <a:t>En </a:t>
            </a:r>
            <a:r>
              <a:rPr lang="en-GB" dirty="0" err="1"/>
              <a:t>el</a:t>
            </a:r>
            <a:r>
              <a:rPr lang="en-GB" dirty="0"/>
              <a:t> frontend, </a:t>
            </a:r>
            <a:r>
              <a:rPr lang="en-GB" dirty="0" err="1"/>
              <a:t>esas</a:t>
            </a:r>
            <a:r>
              <a:rPr lang="en-GB" dirty="0"/>
              <a:t> </a:t>
            </a:r>
            <a:r>
              <a:rPr lang="en-GB" dirty="0" err="1"/>
              <a:t>capacidades</a:t>
            </a:r>
            <a:r>
              <a:rPr lang="en-GB" dirty="0"/>
              <a:t> se </a:t>
            </a:r>
            <a:r>
              <a:rPr lang="en-GB" dirty="0" err="1"/>
              <a:t>convierten</a:t>
            </a:r>
            <a:r>
              <a:rPr lang="en-GB" dirty="0"/>
              <a:t> </a:t>
            </a:r>
            <a:r>
              <a:rPr lang="en-GB" dirty="0" err="1"/>
              <a:t>en</a:t>
            </a:r>
            <a:r>
              <a:rPr lang="en-GB" dirty="0"/>
              <a:t> </a:t>
            </a:r>
            <a:r>
              <a:rPr lang="en-GB" dirty="0" err="1"/>
              <a:t>decisiones</a:t>
            </a:r>
            <a:r>
              <a:rPr lang="en-GB" dirty="0"/>
              <a:t> </a:t>
            </a:r>
            <a:r>
              <a:rPr lang="en-GB" dirty="0" err="1"/>
              <a:t>concretas</a:t>
            </a:r>
            <a:r>
              <a:rPr lang="en-GB" dirty="0"/>
              <a:t> para </a:t>
            </a:r>
            <a:r>
              <a:rPr lang="en-GB" dirty="0" err="1"/>
              <a:t>el</a:t>
            </a:r>
            <a:r>
              <a:rPr lang="en-GB" dirty="0"/>
              <a:t> </a:t>
            </a:r>
            <a:r>
              <a:rPr lang="en-GB" dirty="0" err="1"/>
              <a:t>usuario</a:t>
            </a:r>
            <a:r>
              <a:rPr lang="en-GB" dirty="0"/>
              <a:t>. La </a:t>
            </a:r>
            <a:r>
              <a:rPr lang="en-GB" dirty="0" err="1"/>
              <a:t>aplicación</a:t>
            </a:r>
            <a:r>
              <a:rPr lang="en-GB" dirty="0"/>
              <a:t> </a:t>
            </a:r>
            <a:r>
              <a:rPr lang="en-GB" dirty="0" err="1"/>
              <a:t>está</a:t>
            </a:r>
            <a:r>
              <a:rPr lang="en-GB" dirty="0"/>
              <a:t> </a:t>
            </a:r>
            <a:r>
              <a:rPr lang="en-GB" dirty="0" err="1"/>
              <a:t>desarrollada</a:t>
            </a:r>
            <a:r>
              <a:rPr lang="en-GB" dirty="0"/>
              <a:t> con </a:t>
            </a:r>
            <a:r>
              <a:rPr lang="en-GB" dirty="0" err="1"/>
              <a:t>Nuxt</a:t>
            </a:r>
            <a:r>
              <a:rPr lang="en-GB" dirty="0"/>
              <a:t> 3, Vue 3 y TypeScript, y </a:t>
            </a:r>
            <a:r>
              <a:rPr lang="en-GB" dirty="0" err="1"/>
              <a:t>sobre</a:t>
            </a:r>
            <a:r>
              <a:rPr lang="en-GB" dirty="0"/>
              <a:t> </a:t>
            </a:r>
            <a:r>
              <a:rPr lang="en-GB" dirty="0" err="1"/>
              <a:t>esta</a:t>
            </a:r>
            <a:r>
              <a:rPr lang="en-GB" dirty="0"/>
              <a:t> base se </a:t>
            </a:r>
            <a:r>
              <a:rPr lang="en-GB" dirty="0" err="1"/>
              <a:t>construye</a:t>
            </a:r>
            <a:r>
              <a:rPr lang="en-GB" dirty="0"/>
              <a:t> un </a:t>
            </a:r>
            <a:r>
              <a:rPr lang="en-GB" dirty="0" err="1"/>
              <a:t>flujo</a:t>
            </a:r>
            <a:r>
              <a:rPr lang="en-GB" dirty="0"/>
              <a:t> </a:t>
            </a:r>
            <a:r>
              <a:rPr lang="en-GB" dirty="0" err="1"/>
              <a:t>interactivo</a:t>
            </a:r>
            <a:r>
              <a:rPr lang="en-GB" dirty="0"/>
              <a:t> para </a:t>
            </a:r>
            <a:r>
              <a:rPr lang="en-GB" dirty="0" err="1"/>
              <a:t>descubrir</a:t>
            </a:r>
            <a:r>
              <a:rPr lang="en-GB" dirty="0"/>
              <a:t> un </a:t>
            </a:r>
            <a:r>
              <a:rPr lang="en-GB" dirty="0" err="1"/>
              <a:t>catálogo</a:t>
            </a:r>
            <a:r>
              <a:rPr lang="en-GB" dirty="0"/>
              <a:t>, </a:t>
            </a:r>
            <a:r>
              <a:rPr lang="en-GB" dirty="0" err="1"/>
              <a:t>construir</a:t>
            </a:r>
            <a:r>
              <a:rPr lang="en-GB" dirty="0"/>
              <a:t> </a:t>
            </a:r>
            <a:r>
              <a:rPr lang="en-GB" dirty="0" err="1"/>
              <a:t>una</a:t>
            </a:r>
            <a:r>
              <a:rPr lang="en-GB" dirty="0"/>
              <a:t> consulta de forma </a:t>
            </a:r>
            <a:r>
              <a:rPr lang="en-GB" dirty="0" err="1"/>
              <a:t>guiada</a:t>
            </a:r>
            <a:r>
              <a:rPr lang="en-GB" dirty="0"/>
              <a:t>, </a:t>
            </a:r>
            <a:r>
              <a:rPr lang="en-GB" dirty="0" err="1"/>
              <a:t>validar</a:t>
            </a:r>
            <a:r>
              <a:rPr lang="en-GB" dirty="0"/>
              <a:t> un </a:t>
            </a:r>
            <a:r>
              <a:rPr lang="en-GB" dirty="0" err="1"/>
              <a:t>resultado</a:t>
            </a:r>
            <a:r>
              <a:rPr lang="en-GB" dirty="0"/>
              <a:t> y </a:t>
            </a:r>
            <a:r>
              <a:rPr lang="en-GB" dirty="0" err="1"/>
              <a:t>convertirlo</a:t>
            </a:r>
            <a:r>
              <a:rPr lang="en-GB" dirty="0"/>
              <a:t> </a:t>
            </a:r>
            <a:r>
              <a:rPr lang="en-GB" dirty="0" err="1"/>
              <a:t>en</a:t>
            </a:r>
            <a:r>
              <a:rPr lang="en-GB" dirty="0"/>
              <a:t> algo </a:t>
            </a:r>
            <a:r>
              <a:rPr lang="en-GB" dirty="0" err="1"/>
              <a:t>reutilizable</a:t>
            </a:r>
            <a:r>
              <a:rPr lang="en-GB" dirty="0"/>
              <a:t>.</a:t>
            </a: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3e76d549b66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3e76d549b66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en-GB"/>
              <a:t>Lo primero es descubrir qué datos existen y en qué condiciones se pueden usar. La página de catálogos no es una lista de ficheros: permite buscar, filtrar, ordenar y cambiar entre vista de tarjetas y lista.</a:t>
            </a:r>
            <a:endParaRPr/>
          </a:p>
          <a:p>
            <a:pPr marL="457200" lvl="0" indent="-317500" algn="l" rtl="0">
              <a:spcBef>
                <a:spcPts val="0"/>
              </a:spcBef>
              <a:spcAft>
                <a:spcPts val="0"/>
              </a:spcAft>
              <a:buSzPts val="1400"/>
              <a:buChar char="-"/>
            </a:pPr>
            <a:r>
              <a:rPr lang="en-GB"/>
              <a:t>La información visible es importante: nombre, una descripción corta, versión, fecha, tipo y etiquetas de acceso. Para comunidades esto evita una situación muy común: intentar trabajar con datos sin saber si son públicos, restringidos, observados, simulados o ligados a una colaboración concreta.</a:t>
            </a:r>
            <a:endParaRPr/>
          </a:p>
          <a:p>
            <a:pPr marL="457200" lvl="0" indent="-317500" algn="l" rtl="0">
              <a:spcBef>
                <a:spcPts val="0"/>
              </a:spcBef>
              <a:spcAft>
                <a:spcPts val="0"/>
              </a:spcAft>
              <a:buSzPts val="1400"/>
              <a:buChar char="-"/>
            </a:pPr>
            <a:r>
              <a:rPr lang="en-GB"/>
              <a:t>Al abrir un catálogo entramos en el workspace. Ahí ya no estamos en una página informativa, sino en un entorno de trabajo con secciones que ahora vamos a ver.</a:t>
            </a:r>
            <a:endParaRPr/>
          </a:p>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 Id="rId14" Type="http://schemas.openxmlformats.org/officeDocument/2006/relationships/image" Target="../media/image1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0" y="744575"/>
            <a:ext cx="8520600" cy="1282200"/>
          </a:xfrm>
          <a:prstGeom prst="rect">
            <a:avLst/>
          </a:prstGeom>
        </p:spPr>
        <p:txBody>
          <a:bodyPr spcFirstLastPara="1" wrap="square" lIns="91425" tIns="91425" rIns="91425" bIns="91425" anchor="b" anchorCtr="0">
            <a:noAutofit/>
          </a:bodyPr>
          <a:lstStyle>
            <a:lvl1pPr lvl="0" algn="ctr">
              <a:spcBef>
                <a:spcPts val="0"/>
              </a:spcBef>
              <a:spcAft>
                <a:spcPts val="0"/>
              </a:spcAft>
              <a:buNone/>
              <a:defRPr sz="4800">
                <a:latin typeface="Ubuntu"/>
                <a:ea typeface="Ubuntu"/>
                <a:cs typeface="Ubuntu"/>
                <a:sym typeface="Ubuntu"/>
              </a:defRPr>
            </a:lvl1pPr>
            <a:lvl2pPr lvl="1">
              <a:spcBef>
                <a:spcPts val="0"/>
              </a:spcBef>
              <a:spcAft>
                <a:spcPts val="0"/>
              </a:spcAft>
              <a:buNone/>
              <a:defRPr sz="5200">
                <a:latin typeface="Ubuntu"/>
                <a:ea typeface="Ubuntu"/>
                <a:cs typeface="Ubuntu"/>
                <a:sym typeface="Ubuntu"/>
              </a:defRPr>
            </a:lvl2pPr>
            <a:lvl3pPr lvl="2">
              <a:spcBef>
                <a:spcPts val="0"/>
              </a:spcBef>
              <a:spcAft>
                <a:spcPts val="0"/>
              </a:spcAft>
              <a:buNone/>
              <a:defRPr sz="5200">
                <a:latin typeface="Ubuntu"/>
                <a:ea typeface="Ubuntu"/>
                <a:cs typeface="Ubuntu"/>
                <a:sym typeface="Ubuntu"/>
              </a:defRPr>
            </a:lvl3pPr>
            <a:lvl4pPr lvl="3">
              <a:spcBef>
                <a:spcPts val="0"/>
              </a:spcBef>
              <a:spcAft>
                <a:spcPts val="0"/>
              </a:spcAft>
              <a:buNone/>
              <a:defRPr sz="5200">
                <a:latin typeface="Ubuntu"/>
                <a:ea typeface="Ubuntu"/>
                <a:cs typeface="Ubuntu"/>
                <a:sym typeface="Ubuntu"/>
              </a:defRPr>
            </a:lvl4pPr>
            <a:lvl5pPr lvl="4">
              <a:spcBef>
                <a:spcPts val="0"/>
              </a:spcBef>
              <a:spcAft>
                <a:spcPts val="0"/>
              </a:spcAft>
              <a:buNone/>
              <a:defRPr sz="5200">
                <a:latin typeface="Ubuntu"/>
                <a:ea typeface="Ubuntu"/>
                <a:cs typeface="Ubuntu"/>
                <a:sym typeface="Ubuntu"/>
              </a:defRPr>
            </a:lvl5pPr>
            <a:lvl6pPr lvl="5">
              <a:spcBef>
                <a:spcPts val="0"/>
              </a:spcBef>
              <a:spcAft>
                <a:spcPts val="0"/>
              </a:spcAft>
              <a:buNone/>
              <a:defRPr sz="5200">
                <a:latin typeface="Ubuntu"/>
                <a:ea typeface="Ubuntu"/>
                <a:cs typeface="Ubuntu"/>
                <a:sym typeface="Ubuntu"/>
              </a:defRPr>
            </a:lvl6pPr>
            <a:lvl7pPr lvl="6">
              <a:spcBef>
                <a:spcPts val="0"/>
              </a:spcBef>
              <a:spcAft>
                <a:spcPts val="0"/>
              </a:spcAft>
              <a:buNone/>
              <a:defRPr sz="5200">
                <a:latin typeface="Ubuntu"/>
                <a:ea typeface="Ubuntu"/>
                <a:cs typeface="Ubuntu"/>
                <a:sym typeface="Ubuntu"/>
              </a:defRPr>
            </a:lvl7pPr>
            <a:lvl8pPr lvl="7">
              <a:spcBef>
                <a:spcPts val="0"/>
              </a:spcBef>
              <a:spcAft>
                <a:spcPts val="0"/>
              </a:spcAft>
              <a:buNone/>
              <a:defRPr sz="5200">
                <a:latin typeface="Ubuntu"/>
                <a:ea typeface="Ubuntu"/>
                <a:cs typeface="Ubuntu"/>
                <a:sym typeface="Ubuntu"/>
              </a:defRPr>
            </a:lvl8pPr>
            <a:lvl9pPr lvl="8" rtl="0">
              <a:spcBef>
                <a:spcPts val="0"/>
              </a:spcBef>
              <a:spcAft>
                <a:spcPts val="0"/>
              </a:spcAft>
              <a:buNone/>
              <a:defRPr sz="5200">
                <a:latin typeface="Ubuntu"/>
                <a:ea typeface="Ubuntu"/>
                <a:cs typeface="Ubuntu"/>
                <a:sym typeface="Ubuntu"/>
              </a:defRPr>
            </a:lvl9pPr>
          </a:lstStyle>
          <a:p>
            <a:endParaRPr/>
          </a:p>
        </p:txBody>
      </p:sp>
      <p:sp>
        <p:nvSpPr>
          <p:cNvPr id="11" name="Google Shape;11;p2"/>
          <p:cNvSpPr txBox="1">
            <a:spLocks noGrp="1"/>
          </p:cNvSpPr>
          <p:nvPr>
            <p:ph type="subTitle" idx="1"/>
          </p:nvPr>
        </p:nvSpPr>
        <p:spPr>
          <a:xfrm>
            <a:off x="311700" y="2181700"/>
            <a:ext cx="8520600" cy="1022400"/>
          </a:xfrm>
          <a:prstGeom prst="rect">
            <a:avLst/>
          </a:prstGeom>
        </p:spPr>
        <p:txBody>
          <a:bodyPr spcFirstLastPara="1" wrap="square" lIns="91425" tIns="91425" rIns="91425" bIns="91425" anchor="ctr" anchorCtr="0">
            <a:noAutofit/>
          </a:bodyPr>
          <a:lstStyle>
            <a:lvl1pPr lvl="0" algn="ctr">
              <a:spcBef>
                <a:spcPts val="0"/>
              </a:spcBef>
              <a:spcAft>
                <a:spcPts val="0"/>
              </a:spcAft>
              <a:buNone/>
              <a:defRPr sz="2400">
                <a:latin typeface="Ubuntu"/>
                <a:ea typeface="Ubuntu"/>
                <a:cs typeface="Ubuntu"/>
                <a:sym typeface="Ubuntu"/>
              </a:defRPr>
            </a:lvl1pPr>
            <a:lvl2pPr lvl="1">
              <a:spcBef>
                <a:spcPts val="1600"/>
              </a:spcBef>
              <a:spcAft>
                <a:spcPts val="0"/>
              </a:spcAft>
              <a:buNone/>
              <a:defRPr sz="2400">
                <a:latin typeface="Ubuntu"/>
                <a:ea typeface="Ubuntu"/>
                <a:cs typeface="Ubuntu"/>
                <a:sym typeface="Ubuntu"/>
              </a:defRPr>
            </a:lvl2pPr>
            <a:lvl3pPr lvl="2">
              <a:spcBef>
                <a:spcPts val="1600"/>
              </a:spcBef>
              <a:spcAft>
                <a:spcPts val="0"/>
              </a:spcAft>
              <a:buNone/>
              <a:defRPr sz="2400">
                <a:latin typeface="Ubuntu"/>
                <a:ea typeface="Ubuntu"/>
                <a:cs typeface="Ubuntu"/>
                <a:sym typeface="Ubuntu"/>
              </a:defRPr>
            </a:lvl3pPr>
            <a:lvl4pPr lvl="3">
              <a:spcBef>
                <a:spcPts val="1600"/>
              </a:spcBef>
              <a:spcAft>
                <a:spcPts val="0"/>
              </a:spcAft>
              <a:buNone/>
              <a:defRPr sz="2400">
                <a:latin typeface="Ubuntu"/>
                <a:ea typeface="Ubuntu"/>
                <a:cs typeface="Ubuntu"/>
                <a:sym typeface="Ubuntu"/>
              </a:defRPr>
            </a:lvl4pPr>
            <a:lvl5pPr lvl="4">
              <a:spcBef>
                <a:spcPts val="1600"/>
              </a:spcBef>
              <a:spcAft>
                <a:spcPts val="0"/>
              </a:spcAft>
              <a:buNone/>
              <a:defRPr sz="2400">
                <a:latin typeface="Ubuntu"/>
                <a:ea typeface="Ubuntu"/>
                <a:cs typeface="Ubuntu"/>
                <a:sym typeface="Ubuntu"/>
              </a:defRPr>
            </a:lvl5pPr>
            <a:lvl6pPr lvl="5">
              <a:spcBef>
                <a:spcPts val="1600"/>
              </a:spcBef>
              <a:spcAft>
                <a:spcPts val="0"/>
              </a:spcAft>
              <a:buNone/>
              <a:defRPr sz="2400">
                <a:latin typeface="Ubuntu"/>
                <a:ea typeface="Ubuntu"/>
                <a:cs typeface="Ubuntu"/>
                <a:sym typeface="Ubuntu"/>
              </a:defRPr>
            </a:lvl6pPr>
            <a:lvl7pPr lvl="6">
              <a:spcBef>
                <a:spcPts val="1600"/>
              </a:spcBef>
              <a:spcAft>
                <a:spcPts val="0"/>
              </a:spcAft>
              <a:buNone/>
              <a:defRPr sz="2400">
                <a:latin typeface="Ubuntu"/>
                <a:ea typeface="Ubuntu"/>
                <a:cs typeface="Ubuntu"/>
                <a:sym typeface="Ubuntu"/>
              </a:defRPr>
            </a:lvl7pPr>
            <a:lvl8pPr lvl="7">
              <a:spcBef>
                <a:spcPts val="1600"/>
              </a:spcBef>
              <a:spcAft>
                <a:spcPts val="0"/>
              </a:spcAft>
              <a:buNone/>
              <a:defRPr sz="2400">
                <a:latin typeface="Ubuntu"/>
                <a:ea typeface="Ubuntu"/>
                <a:cs typeface="Ubuntu"/>
                <a:sym typeface="Ubuntu"/>
              </a:defRPr>
            </a:lvl8pPr>
            <a:lvl9pPr lvl="8" rtl="0">
              <a:spcBef>
                <a:spcPts val="1600"/>
              </a:spcBef>
              <a:spcAft>
                <a:spcPts val="1600"/>
              </a:spcAft>
              <a:buNone/>
              <a:defRPr sz="2400">
                <a:latin typeface="Ubuntu"/>
                <a:ea typeface="Ubuntu"/>
                <a:cs typeface="Ubuntu"/>
                <a:sym typeface="Ubuntu"/>
              </a:defRPr>
            </a:lvl9pPr>
          </a:lstStyle>
          <a:p>
            <a:endParaRPr/>
          </a:p>
        </p:txBody>
      </p:sp>
      <p:sp>
        <p:nvSpPr>
          <p:cNvPr id="12" name="Google Shape;12;p2"/>
          <p:cNvSpPr txBox="1">
            <a:spLocks noGrp="1"/>
          </p:cNvSpPr>
          <p:nvPr>
            <p:ph type="subTitle" idx="2"/>
          </p:nvPr>
        </p:nvSpPr>
        <p:spPr>
          <a:xfrm>
            <a:off x="311700" y="3208275"/>
            <a:ext cx="8520600" cy="670800"/>
          </a:xfrm>
          <a:prstGeom prst="rect">
            <a:avLst/>
          </a:prstGeom>
        </p:spPr>
        <p:txBody>
          <a:bodyPr spcFirstLastPara="1" wrap="square" lIns="91425" tIns="91425" rIns="91425" bIns="91425" anchor="t" anchorCtr="0">
            <a:noAutofit/>
          </a:bodyPr>
          <a:lstStyle>
            <a:lvl1pPr lvl="0" algn="ctr">
              <a:spcBef>
                <a:spcPts val="0"/>
              </a:spcBef>
              <a:spcAft>
                <a:spcPts val="0"/>
              </a:spcAft>
              <a:buNone/>
              <a:defRPr sz="2000" i="1">
                <a:latin typeface="Ubuntu"/>
                <a:ea typeface="Ubuntu"/>
                <a:cs typeface="Ubuntu"/>
                <a:sym typeface="Ubuntu"/>
              </a:defRPr>
            </a:lvl1pPr>
            <a:lvl2pPr lvl="1">
              <a:spcBef>
                <a:spcPts val="1600"/>
              </a:spcBef>
              <a:spcAft>
                <a:spcPts val="0"/>
              </a:spcAft>
              <a:buNone/>
              <a:defRPr sz="2000" i="1">
                <a:latin typeface="Ubuntu"/>
                <a:ea typeface="Ubuntu"/>
                <a:cs typeface="Ubuntu"/>
                <a:sym typeface="Ubuntu"/>
              </a:defRPr>
            </a:lvl2pPr>
            <a:lvl3pPr lvl="2">
              <a:spcBef>
                <a:spcPts val="1600"/>
              </a:spcBef>
              <a:spcAft>
                <a:spcPts val="0"/>
              </a:spcAft>
              <a:buNone/>
              <a:defRPr sz="2000" i="1">
                <a:latin typeface="Ubuntu"/>
                <a:ea typeface="Ubuntu"/>
                <a:cs typeface="Ubuntu"/>
                <a:sym typeface="Ubuntu"/>
              </a:defRPr>
            </a:lvl3pPr>
            <a:lvl4pPr lvl="3">
              <a:spcBef>
                <a:spcPts val="1600"/>
              </a:spcBef>
              <a:spcAft>
                <a:spcPts val="0"/>
              </a:spcAft>
              <a:buNone/>
              <a:defRPr sz="2000" i="1">
                <a:latin typeface="Ubuntu"/>
                <a:ea typeface="Ubuntu"/>
                <a:cs typeface="Ubuntu"/>
                <a:sym typeface="Ubuntu"/>
              </a:defRPr>
            </a:lvl4pPr>
            <a:lvl5pPr lvl="4">
              <a:spcBef>
                <a:spcPts val="1600"/>
              </a:spcBef>
              <a:spcAft>
                <a:spcPts val="0"/>
              </a:spcAft>
              <a:buNone/>
              <a:defRPr sz="2000" i="1">
                <a:latin typeface="Ubuntu"/>
                <a:ea typeface="Ubuntu"/>
                <a:cs typeface="Ubuntu"/>
                <a:sym typeface="Ubuntu"/>
              </a:defRPr>
            </a:lvl5pPr>
            <a:lvl6pPr lvl="5">
              <a:spcBef>
                <a:spcPts val="1600"/>
              </a:spcBef>
              <a:spcAft>
                <a:spcPts val="0"/>
              </a:spcAft>
              <a:buNone/>
              <a:defRPr sz="2000" i="1">
                <a:latin typeface="Ubuntu"/>
                <a:ea typeface="Ubuntu"/>
                <a:cs typeface="Ubuntu"/>
                <a:sym typeface="Ubuntu"/>
              </a:defRPr>
            </a:lvl6pPr>
            <a:lvl7pPr lvl="6">
              <a:spcBef>
                <a:spcPts val="1600"/>
              </a:spcBef>
              <a:spcAft>
                <a:spcPts val="0"/>
              </a:spcAft>
              <a:buNone/>
              <a:defRPr sz="2000" i="1">
                <a:latin typeface="Ubuntu"/>
                <a:ea typeface="Ubuntu"/>
                <a:cs typeface="Ubuntu"/>
                <a:sym typeface="Ubuntu"/>
              </a:defRPr>
            </a:lvl7pPr>
            <a:lvl8pPr lvl="7">
              <a:spcBef>
                <a:spcPts val="1600"/>
              </a:spcBef>
              <a:spcAft>
                <a:spcPts val="0"/>
              </a:spcAft>
              <a:buNone/>
              <a:defRPr sz="2000" i="1">
                <a:latin typeface="Ubuntu"/>
                <a:ea typeface="Ubuntu"/>
                <a:cs typeface="Ubuntu"/>
                <a:sym typeface="Ubuntu"/>
              </a:defRPr>
            </a:lvl8pPr>
            <a:lvl9pPr lvl="8" rtl="0">
              <a:spcBef>
                <a:spcPts val="1600"/>
              </a:spcBef>
              <a:spcAft>
                <a:spcPts val="1600"/>
              </a:spcAft>
              <a:buNone/>
              <a:defRPr sz="2000" i="1">
                <a:latin typeface="Ubuntu"/>
                <a:ea typeface="Ubuntu"/>
                <a:cs typeface="Ubuntu"/>
                <a:sym typeface="Ubuntu"/>
              </a:defRPr>
            </a:lvl9pPr>
          </a:lstStyle>
          <a:p>
            <a:endParaRPr/>
          </a:p>
        </p:txBody>
      </p:sp>
      <p:pic>
        <p:nvPicPr>
          <p:cNvPr id="13" name="Google Shape;13;p2" title="Ifae_logo.png"/>
          <p:cNvPicPr preferRelativeResize="0"/>
          <p:nvPr/>
        </p:nvPicPr>
        <p:blipFill>
          <a:blip r:embed="rId2" cstate="hqprint">
            <a:alphaModFix/>
            <a:extLst>
              <a:ext uri="{28A0092B-C50C-407E-A947-70E740481C1C}">
                <a14:useLocalDpi xmlns:a14="http://schemas.microsoft.com/office/drawing/2010/main"/>
              </a:ext>
            </a:extLst>
          </a:blip>
          <a:stretch>
            <a:fillRect/>
          </a:stretch>
        </p:blipFill>
        <p:spPr>
          <a:xfrm>
            <a:off x="86400" y="4221300"/>
            <a:ext cx="1458683" cy="467950"/>
          </a:xfrm>
          <a:prstGeom prst="rect">
            <a:avLst/>
          </a:prstGeom>
          <a:noFill/>
          <a:ln>
            <a:noFill/>
          </a:ln>
        </p:spPr>
      </p:pic>
      <p:pic>
        <p:nvPicPr>
          <p:cNvPr id="14" name="Google Shape;14;p2" title="BIST_SC_hu13544327950205640072.png"/>
          <p:cNvPicPr preferRelativeResize="0"/>
          <p:nvPr/>
        </p:nvPicPr>
        <p:blipFill>
          <a:blip r:embed="rId3">
            <a:alphaModFix/>
          </a:blip>
          <a:stretch>
            <a:fillRect/>
          </a:stretch>
        </p:blipFill>
        <p:spPr>
          <a:xfrm>
            <a:off x="128775" y="4733469"/>
            <a:ext cx="390525" cy="284018"/>
          </a:xfrm>
          <a:prstGeom prst="rect">
            <a:avLst/>
          </a:prstGeom>
          <a:noFill/>
          <a:ln>
            <a:noFill/>
          </a:ln>
        </p:spPr>
      </p:pic>
      <p:pic>
        <p:nvPicPr>
          <p:cNvPr id="15" name="Google Shape;15;p2" title="CERCA_logo_1_hu8967674726600312237.png"/>
          <p:cNvPicPr preferRelativeResize="0"/>
          <p:nvPr/>
        </p:nvPicPr>
        <p:blipFill>
          <a:blip r:embed="rId4">
            <a:alphaModFix/>
          </a:blip>
          <a:stretch>
            <a:fillRect/>
          </a:stretch>
        </p:blipFill>
        <p:spPr>
          <a:xfrm>
            <a:off x="569175" y="4764025"/>
            <a:ext cx="629700" cy="222900"/>
          </a:xfrm>
          <a:prstGeom prst="rect">
            <a:avLst/>
          </a:prstGeom>
          <a:noFill/>
          <a:ln>
            <a:noFill/>
          </a:ln>
        </p:spPr>
      </p:pic>
      <p:pic>
        <p:nvPicPr>
          <p:cNvPr id="16" name="Google Shape;16;p2" title="ICREA_logo_1_hu2977674600522123899.png"/>
          <p:cNvPicPr preferRelativeResize="0"/>
          <p:nvPr/>
        </p:nvPicPr>
        <p:blipFill>
          <a:blip r:embed="rId5">
            <a:alphaModFix/>
          </a:blip>
          <a:stretch>
            <a:fillRect/>
          </a:stretch>
        </p:blipFill>
        <p:spPr>
          <a:xfrm>
            <a:off x="1248750" y="4742925"/>
            <a:ext cx="629700" cy="265137"/>
          </a:xfrm>
          <a:prstGeom prst="rect">
            <a:avLst/>
          </a:prstGeom>
          <a:noFill/>
          <a:ln>
            <a:noFill/>
          </a:ln>
        </p:spPr>
      </p:pic>
      <p:pic>
        <p:nvPicPr>
          <p:cNvPr id="17" name="Google Shape;17;p2" title="ERC_logo_1_hu18312996112047806448.png"/>
          <p:cNvPicPr preferRelativeResize="0"/>
          <p:nvPr/>
        </p:nvPicPr>
        <p:blipFill>
          <a:blip r:embed="rId6">
            <a:alphaModFix/>
          </a:blip>
          <a:stretch>
            <a:fillRect/>
          </a:stretch>
        </p:blipFill>
        <p:spPr>
          <a:xfrm>
            <a:off x="1921688" y="4713248"/>
            <a:ext cx="390525" cy="380989"/>
          </a:xfrm>
          <a:prstGeom prst="rect">
            <a:avLst/>
          </a:prstGeom>
          <a:noFill/>
          <a:ln>
            <a:noFill/>
          </a:ln>
        </p:spPr>
      </p:pic>
      <p:pic>
        <p:nvPicPr>
          <p:cNvPr id="18" name="Google Shape;18;p2" title="logo_ect-2.jpeg"/>
          <p:cNvPicPr preferRelativeResize="0"/>
          <p:nvPr/>
        </p:nvPicPr>
        <p:blipFill>
          <a:blip r:embed="rId7" cstate="hqprint">
            <a:alphaModFix/>
            <a:extLst>
              <a:ext uri="{28A0092B-C50C-407E-A947-70E740481C1C}">
                <a14:useLocalDpi xmlns:a14="http://schemas.microsoft.com/office/drawing/2010/main"/>
              </a:ext>
            </a:extLst>
          </a:blip>
          <a:stretch>
            <a:fillRect/>
          </a:stretch>
        </p:blipFill>
        <p:spPr>
          <a:xfrm>
            <a:off x="2355450" y="4717488"/>
            <a:ext cx="1596414" cy="372475"/>
          </a:xfrm>
          <a:prstGeom prst="rect">
            <a:avLst/>
          </a:prstGeom>
          <a:noFill/>
          <a:ln>
            <a:noFill/>
          </a:ln>
        </p:spPr>
      </p:pic>
      <p:pic>
        <p:nvPicPr>
          <p:cNvPr id="19" name="Google Shape;19;p2" title="plan_comp-2.jpeg"/>
          <p:cNvPicPr preferRelativeResize="0"/>
          <p:nvPr/>
        </p:nvPicPr>
        <p:blipFill>
          <a:blip r:embed="rId8">
            <a:alphaModFix/>
          </a:blip>
          <a:stretch>
            <a:fillRect/>
          </a:stretch>
        </p:blipFill>
        <p:spPr>
          <a:xfrm>
            <a:off x="4191000" y="4292350"/>
            <a:ext cx="4840475" cy="344200"/>
          </a:xfrm>
          <a:prstGeom prst="rect">
            <a:avLst/>
          </a:prstGeom>
          <a:noFill/>
          <a:ln>
            <a:noFill/>
          </a:ln>
        </p:spPr>
      </p:pic>
      <p:pic>
        <p:nvPicPr>
          <p:cNvPr id="20" name="Google Shape;20;p2" title="csic-2.jpeg"/>
          <p:cNvPicPr preferRelativeResize="0"/>
          <p:nvPr/>
        </p:nvPicPr>
        <p:blipFill>
          <a:blip r:embed="rId9">
            <a:alphaModFix/>
          </a:blip>
          <a:stretch>
            <a:fillRect/>
          </a:stretch>
        </p:blipFill>
        <p:spPr>
          <a:xfrm>
            <a:off x="4049313" y="4742913"/>
            <a:ext cx="2701650" cy="321625"/>
          </a:xfrm>
          <a:prstGeom prst="rect">
            <a:avLst/>
          </a:prstGeom>
          <a:noFill/>
          <a:ln>
            <a:noFill/>
          </a:ln>
        </p:spPr>
      </p:pic>
      <p:pic>
        <p:nvPicPr>
          <p:cNvPr id="21" name="Google Shape;21;p2" title="ciemat-2.jpeg"/>
          <p:cNvPicPr preferRelativeResize="0"/>
          <p:nvPr/>
        </p:nvPicPr>
        <p:blipFill>
          <a:blip r:embed="rId10">
            <a:alphaModFix/>
          </a:blip>
          <a:stretch>
            <a:fillRect/>
          </a:stretch>
        </p:blipFill>
        <p:spPr>
          <a:xfrm>
            <a:off x="1663550" y="4235825"/>
            <a:ext cx="2420900" cy="426150"/>
          </a:xfrm>
          <a:prstGeom prst="rect">
            <a:avLst/>
          </a:prstGeom>
          <a:noFill/>
          <a:ln>
            <a:noFill/>
          </a:ln>
        </p:spPr>
      </p:pic>
      <p:pic>
        <p:nvPicPr>
          <p:cNvPr id="22" name="Google Shape;22;p2" title="Logo_uab.png"/>
          <p:cNvPicPr preferRelativeResize="0"/>
          <p:nvPr/>
        </p:nvPicPr>
        <p:blipFill>
          <a:blip r:embed="rId11" cstate="hqprint">
            <a:alphaModFix/>
            <a:extLst>
              <a:ext uri="{28A0092B-C50C-407E-A947-70E740481C1C}">
                <a14:useLocalDpi xmlns:a14="http://schemas.microsoft.com/office/drawing/2010/main"/>
              </a:ext>
            </a:extLst>
          </a:blip>
          <a:stretch>
            <a:fillRect/>
          </a:stretch>
        </p:blipFill>
        <p:spPr>
          <a:xfrm>
            <a:off x="6842224" y="4718187"/>
            <a:ext cx="755821" cy="284024"/>
          </a:xfrm>
          <a:prstGeom prst="rect">
            <a:avLst/>
          </a:prstGeom>
          <a:noFill/>
          <a:ln>
            <a:noFill/>
          </a:ln>
        </p:spPr>
      </p:pic>
      <p:pic>
        <p:nvPicPr>
          <p:cNvPr id="23" name="Google Shape;23;p2"/>
          <p:cNvPicPr preferRelativeResize="0"/>
          <p:nvPr/>
        </p:nvPicPr>
        <p:blipFill>
          <a:blip r:embed="rId12" cstate="hqprint">
            <a:alphaModFix/>
            <a:extLst>
              <a:ext uri="{28A0092B-C50C-407E-A947-70E740481C1C}">
                <a14:useLocalDpi xmlns:a14="http://schemas.microsoft.com/office/drawing/2010/main"/>
              </a:ext>
            </a:extLst>
          </a:blip>
          <a:stretch>
            <a:fillRect/>
          </a:stretch>
        </p:blipFill>
        <p:spPr>
          <a:xfrm>
            <a:off x="7689288" y="4689250"/>
            <a:ext cx="638056" cy="372475"/>
          </a:xfrm>
          <a:prstGeom prst="rect">
            <a:avLst/>
          </a:prstGeom>
          <a:noFill/>
          <a:ln>
            <a:noFill/>
          </a:ln>
        </p:spPr>
      </p:pic>
      <p:pic>
        <p:nvPicPr>
          <p:cNvPr id="24" name="Google Shape;24;p2"/>
          <p:cNvPicPr preferRelativeResize="0"/>
          <p:nvPr/>
        </p:nvPicPr>
        <p:blipFill>
          <a:blip r:embed="rId13" cstate="hqprint">
            <a:alphaModFix/>
            <a:extLst>
              <a:ext uri="{28A0092B-C50C-407E-A947-70E740481C1C}">
                <a14:useLocalDpi xmlns:a14="http://schemas.microsoft.com/office/drawing/2010/main"/>
              </a:ext>
            </a:extLst>
          </a:blip>
          <a:stretch>
            <a:fillRect/>
          </a:stretch>
        </p:blipFill>
        <p:spPr>
          <a:xfrm>
            <a:off x="8465600" y="4636558"/>
            <a:ext cx="491500" cy="447279"/>
          </a:xfrm>
          <a:prstGeom prst="rect">
            <a:avLst/>
          </a:prstGeom>
          <a:noFill/>
          <a:ln>
            <a:noFill/>
          </a:ln>
        </p:spPr>
      </p:pic>
      <p:pic>
        <p:nvPicPr>
          <p:cNvPr id="25" name="Google Shape;25;p2" descr="pic.png"/>
          <p:cNvPicPr preferRelativeResize="0"/>
          <p:nvPr/>
        </p:nvPicPr>
        <p:blipFill>
          <a:blip r:embed="rId14" cstate="hqprint">
            <a:alphaModFix/>
            <a:extLst>
              <a:ext uri="{28A0092B-C50C-407E-A947-70E740481C1C}">
                <a14:useLocalDpi xmlns:a14="http://schemas.microsoft.com/office/drawing/2010/main"/>
              </a:ext>
            </a:extLst>
          </a:blip>
          <a:stretch>
            <a:fillRect/>
          </a:stretch>
        </p:blipFill>
        <p:spPr>
          <a:xfrm>
            <a:off x="7795525" y="81975"/>
            <a:ext cx="1213000" cy="5546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3"/>
        <p:cNvGrpSpPr/>
        <p:nvPr/>
      </p:nvGrpSpPr>
      <p:grpSpPr>
        <a:xfrm>
          <a:off x="0" y="0"/>
          <a:ext cx="0" cy="0"/>
          <a:chOff x="0" y="0"/>
          <a:chExt cx="0" cy="0"/>
        </a:xfrm>
      </p:grpSpPr>
      <p:sp>
        <p:nvSpPr>
          <p:cNvPr id="64" name="Google Shape;64;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5" name="Google Shape;65;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66" name="Google Shape;66;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7"/>
        <p:cNvGrpSpPr/>
        <p:nvPr/>
      </p:nvGrpSpPr>
      <p:grpSpPr>
        <a:xfrm>
          <a:off x="0" y="0"/>
          <a:ext cx="0" cy="0"/>
          <a:chOff x="0" y="0"/>
          <a:chExt cx="0" cy="0"/>
        </a:xfrm>
      </p:grpSpPr>
      <p:sp>
        <p:nvSpPr>
          <p:cNvPr id="68" name="Google Shape;68;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6"/>
        <p:cNvGrpSpPr/>
        <p:nvPr/>
      </p:nvGrpSpPr>
      <p:grpSpPr>
        <a:xfrm>
          <a:off x="0" y="0"/>
          <a:ext cx="0" cy="0"/>
          <a:chOff x="0" y="0"/>
          <a:chExt cx="0" cy="0"/>
        </a:xfrm>
      </p:grpSpPr>
      <p:sp>
        <p:nvSpPr>
          <p:cNvPr id="27" name="Google Shape;27;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8" name="Google Shape;28;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pic>
        <p:nvPicPr>
          <p:cNvPr id="29" name="Google Shape;29;p3" descr="pic.png"/>
          <p:cNvPicPr preferRelativeResize="0"/>
          <p:nvPr/>
        </p:nvPicPr>
        <p:blipFill>
          <a:blip r:embed="rId2" cstate="hqprint">
            <a:alphaModFix/>
            <a:extLst>
              <a:ext uri="{28A0092B-C50C-407E-A947-70E740481C1C}">
                <a14:useLocalDpi xmlns:a14="http://schemas.microsoft.com/office/drawing/2010/main"/>
              </a:ext>
            </a:extLst>
          </a:blip>
          <a:stretch>
            <a:fillRect/>
          </a:stretch>
        </p:blipFill>
        <p:spPr>
          <a:xfrm>
            <a:off x="7795525" y="81975"/>
            <a:ext cx="1213000" cy="55465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0"/>
        <p:cNvGrpSpPr/>
        <p:nvPr/>
      </p:nvGrpSpPr>
      <p:grpSpPr>
        <a:xfrm>
          <a:off x="0" y="0"/>
          <a:ext cx="0" cy="0"/>
          <a:chOff x="0" y="0"/>
          <a:chExt cx="0" cy="0"/>
        </a:xfrm>
      </p:grpSpPr>
      <p:sp>
        <p:nvSpPr>
          <p:cNvPr id="31" name="Google Shape;31;p4"/>
          <p:cNvSpPr txBox="1">
            <a:spLocks noGrp="1"/>
          </p:cNvSpPr>
          <p:nvPr>
            <p:ph type="title"/>
          </p:nvPr>
        </p:nvSpPr>
        <p:spPr>
          <a:xfrm>
            <a:off x="0" y="0"/>
            <a:ext cx="9144000" cy="7281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2600">
                <a:latin typeface="Ubuntu Medium"/>
                <a:ea typeface="Ubuntu Medium"/>
                <a:cs typeface="Ubuntu Medium"/>
                <a:sym typeface="Ubuntu Medium"/>
              </a:defRPr>
            </a:lvl1pPr>
            <a:lvl2pPr lvl="1" algn="ctr" rtl="0">
              <a:spcBef>
                <a:spcPts val="0"/>
              </a:spcBef>
              <a:spcAft>
                <a:spcPts val="0"/>
              </a:spcAft>
              <a:buNone/>
              <a:defRPr>
                <a:latin typeface="Ubuntu"/>
                <a:ea typeface="Ubuntu"/>
                <a:cs typeface="Ubuntu"/>
                <a:sym typeface="Ubuntu"/>
              </a:defRPr>
            </a:lvl2pPr>
            <a:lvl3pPr lvl="2" algn="ctr" rtl="0">
              <a:spcBef>
                <a:spcPts val="0"/>
              </a:spcBef>
              <a:spcAft>
                <a:spcPts val="0"/>
              </a:spcAft>
              <a:buNone/>
              <a:defRPr>
                <a:latin typeface="Ubuntu"/>
                <a:ea typeface="Ubuntu"/>
                <a:cs typeface="Ubuntu"/>
                <a:sym typeface="Ubuntu"/>
              </a:defRPr>
            </a:lvl3pPr>
            <a:lvl4pPr lvl="3" algn="ctr" rtl="0">
              <a:spcBef>
                <a:spcPts val="0"/>
              </a:spcBef>
              <a:spcAft>
                <a:spcPts val="0"/>
              </a:spcAft>
              <a:buNone/>
              <a:defRPr>
                <a:latin typeface="Ubuntu"/>
                <a:ea typeface="Ubuntu"/>
                <a:cs typeface="Ubuntu"/>
                <a:sym typeface="Ubuntu"/>
              </a:defRPr>
            </a:lvl4pPr>
            <a:lvl5pPr lvl="4" algn="ctr" rtl="0">
              <a:spcBef>
                <a:spcPts val="0"/>
              </a:spcBef>
              <a:spcAft>
                <a:spcPts val="0"/>
              </a:spcAft>
              <a:buNone/>
              <a:defRPr>
                <a:latin typeface="Ubuntu"/>
                <a:ea typeface="Ubuntu"/>
                <a:cs typeface="Ubuntu"/>
                <a:sym typeface="Ubuntu"/>
              </a:defRPr>
            </a:lvl5pPr>
            <a:lvl6pPr lvl="5" algn="ctr" rtl="0">
              <a:spcBef>
                <a:spcPts val="0"/>
              </a:spcBef>
              <a:spcAft>
                <a:spcPts val="0"/>
              </a:spcAft>
              <a:buNone/>
              <a:defRPr>
                <a:latin typeface="Ubuntu"/>
                <a:ea typeface="Ubuntu"/>
                <a:cs typeface="Ubuntu"/>
                <a:sym typeface="Ubuntu"/>
              </a:defRPr>
            </a:lvl6pPr>
            <a:lvl7pPr lvl="6" algn="ctr" rtl="0">
              <a:spcBef>
                <a:spcPts val="0"/>
              </a:spcBef>
              <a:spcAft>
                <a:spcPts val="0"/>
              </a:spcAft>
              <a:buNone/>
              <a:defRPr>
                <a:latin typeface="Ubuntu"/>
                <a:ea typeface="Ubuntu"/>
                <a:cs typeface="Ubuntu"/>
                <a:sym typeface="Ubuntu"/>
              </a:defRPr>
            </a:lvl7pPr>
            <a:lvl8pPr lvl="7" algn="ctr" rtl="0">
              <a:spcBef>
                <a:spcPts val="0"/>
              </a:spcBef>
              <a:spcAft>
                <a:spcPts val="0"/>
              </a:spcAft>
              <a:buNone/>
              <a:defRPr>
                <a:latin typeface="Ubuntu"/>
                <a:ea typeface="Ubuntu"/>
                <a:cs typeface="Ubuntu"/>
                <a:sym typeface="Ubuntu"/>
              </a:defRPr>
            </a:lvl8pPr>
            <a:lvl9pPr lvl="8" algn="ctr" rtl="0">
              <a:spcBef>
                <a:spcPts val="0"/>
              </a:spcBef>
              <a:spcAft>
                <a:spcPts val="0"/>
              </a:spcAft>
              <a:buNone/>
              <a:defRPr>
                <a:latin typeface="Ubuntu"/>
                <a:ea typeface="Ubuntu"/>
                <a:cs typeface="Ubuntu"/>
                <a:sym typeface="Ubuntu"/>
              </a:defRPr>
            </a:lvl9pPr>
          </a:lstStyle>
          <a:p>
            <a:endParaRPr/>
          </a:p>
        </p:txBody>
      </p:sp>
      <p:sp>
        <p:nvSpPr>
          <p:cNvPr id="32" name="Google Shape;32;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atin typeface="Ubuntu"/>
                <a:ea typeface="Ubuntu"/>
                <a:cs typeface="Ubuntu"/>
                <a:sym typeface="Ubuntu"/>
              </a:defRPr>
            </a:lvl1pPr>
            <a:lvl2pPr marL="914400" lvl="1" indent="-317500">
              <a:spcBef>
                <a:spcPts val="1600"/>
              </a:spcBef>
              <a:spcAft>
                <a:spcPts val="0"/>
              </a:spcAft>
              <a:buSzPts val="1400"/>
              <a:buChar char="○"/>
              <a:defRPr>
                <a:latin typeface="Ubuntu"/>
                <a:ea typeface="Ubuntu"/>
                <a:cs typeface="Ubuntu"/>
                <a:sym typeface="Ubuntu"/>
              </a:defRPr>
            </a:lvl2pPr>
            <a:lvl3pPr marL="1371600" lvl="2" indent="-317500">
              <a:spcBef>
                <a:spcPts val="1600"/>
              </a:spcBef>
              <a:spcAft>
                <a:spcPts val="0"/>
              </a:spcAft>
              <a:buSzPts val="1400"/>
              <a:buChar char="■"/>
              <a:defRPr>
                <a:latin typeface="Ubuntu"/>
                <a:ea typeface="Ubuntu"/>
                <a:cs typeface="Ubuntu"/>
                <a:sym typeface="Ubuntu"/>
              </a:defRPr>
            </a:lvl3pPr>
            <a:lvl4pPr marL="1828800" lvl="3" indent="-317500">
              <a:spcBef>
                <a:spcPts val="1600"/>
              </a:spcBef>
              <a:spcAft>
                <a:spcPts val="0"/>
              </a:spcAft>
              <a:buSzPts val="1400"/>
              <a:buChar char="●"/>
              <a:defRPr>
                <a:latin typeface="Ubuntu"/>
                <a:ea typeface="Ubuntu"/>
                <a:cs typeface="Ubuntu"/>
                <a:sym typeface="Ubuntu"/>
              </a:defRPr>
            </a:lvl4pPr>
            <a:lvl5pPr marL="2286000" lvl="4" indent="-317500">
              <a:spcBef>
                <a:spcPts val="1600"/>
              </a:spcBef>
              <a:spcAft>
                <a:spcPts val="0"/>
              </a:spcAft>
              <a:buSzPts val="1400"/>
              <a:buChar char="○"/>
              <a:defRPr>
                <a:latin typeface="Ubuntu"/>
                <a:ea typeface="Ubuntu"/>
                <a:cs typeface="Ubuntu"/>
                <a:sym typeface="Ubuntu"/>
              </a:defRPr>
            </a:lvl5pPr>
            <a:lvl6pPr marL="2743200" lvl="5" indent="-317500">
              <a:spcBef>
                <a:spcPts val="1600"/>
              </a:spcBef>
              <a:spcAft>
                <a:spcPts val="0"/>
              </a:spcAft>
              <a:buSzPts val="1400"/>
              <a:buChar char="■"/>
              <a:defRPr>
                <a:latin typeface="Ubuntu"/>
                <a:ea typeface="Ubuntu"/>
                <a:cs typeface="Ubuntu"/>
                <a:sym typeface="Ubuntu"/>
              </a:defRPr>
            </a:lvl6pPr>
            <a:lvl7pPr marL="3200400" lvl="6" indent="-317500">
              <a:spcBef>
                <a:spcPts val="1600"/>
              </a:spcBef>
              <a:spcAft>
                <a:spcPts val="0"/>
              </a:spcAft>
              <a:buSzPts val="1400"/>
              <a:buChar char="●"/>
              <a:defRPr>
                <a:latin typeface="Ubuntu"/>
                <a:ea typeface="Ubuntu"/>
                <a:cs typeface="Ubuntu"/>
                <a:sym typeface="Ubuntu"/>
              </a:defRPr>
            </a:lvl7pPr>
            <a:lvl8pPr marL="3657600" lvl="7" indent="-317500">
              <a:spcBef>
                <a:spcPts val="1600"/>
              </a:spcBef>
              <a:spcAft>
                <a:spcPts val="0"/>
              </a:spcAft>
              <a:buSzPts val="1400"/>
              <a:buChar char="○"/>
              <a:defRPr>
                <a:latin typeface="Ubuntu"/>
                <a:ea typeface="Ubuntu"/>
                <a:cs typeface="Ubuntu"/>
                <a:sym typeface="Ubuntu"/>
              </a:defRPr>
            </a:lvl8pPr>
            <a:lvl9pPr marL="4114800" lvl="8" indent="-317500" rtl="0">
              <a:spcBef>
                <a:spcPts val="1600"/>
              </a:spcBef>
              <a:spcAft>
                <a:spcPts val="1600"/>
              </a:spcAft>
              <a:buSzPts val="1400"/>
              <a:buChar char="■"/>
              <a:defRPr>
                <a:latin typeface="Ubuntu"/>
                <a:ea typeface="Ubuntu"/>
                <a:cs typeface="Ubuntu"/>
                <a:sym typeface="Ubuntu"/>
              </a:defRPr>
            </a:lvl9pPr>
          </a:lstStyle>
          <a:p>
            <a:endParaRPr/>
          </a:p>
        </p:txBody>
      </p:sp>
      <p:cxnSp>
        <p:nvCxnSpPr>
          <p:cNvPr id="33" name="Google Shape;33;p4"/>
          <p:cNvCxnSpPr/>
          <p:nvPr/>
        </p:nvCxnSpPr>
        <p:spPr>
          <a:xfrm>
            <a:off x="-5925" y="728050"/>
            <a:ext cx="9153600" cy="0"/>
          </a:xfrm>
          <a:prstGeom prst="straightConnector1">
            <a:avLst/>
          </a:prstGeom>
          <a:noFill/>
          <a:ln w="19050" cap="flat" cmpd="sng">
            <a:solidFill>
              <a:srgbClr val="4182BA"/>
            </a:solidFill>
            <a:prstDash val="solid"/>
            <a:round/>
            <a:headEnd type="none" w="med" len="med"/>
            <a:tailEnd type="none" w="med" len="med"/>
          </a:ln>
        </p:spPr>
      </p:cxnSp>
      <p:sp>
        <p:nvSpPr>
          <p:cNvPr id="34" name="Google Shape;34;p4"/>
          <p:cNvSpPr/>
          <p:nvPr/>
        </p:nvSpPr>
        <p:spPr>
          <a:xfrm>
            <a:off x="-14150" y="4976775"/>
            <a:ext cx="9167700" cy="181200"/>
          </a:xfrm>
          <a:prstGeom prst="rect">
            <a:avLst/>
          </a:prstGeom>
          <a:solidFill>
            <a:srgbClr val="4182BA"/>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4182BA"/>
              </a:solidFill>
            </a:endParaRPr>
          </a:p>
        </p:txBody>
      </p:sp>
      <p:sp>
        <p:nvSpPr>
          <p:cNvPr id="35" name="Google Shape;35;p4"/>
          <p:cNvSpPr txBox="1">
            <a:spLocks noGrp="1"/>
          </p:cNvSpPr>
          <p:nvPr>
            <p:ph type="sldNum" idx="12"/>
          </p:nvPr>
        </p:nvSpPr>
        <p:spPr>
          <a:xfrm>
            <a:off x="8604852" y="4860417"/>
            <a:ext cx="548700" cy="393600"/>
          </a:xfrm>
          <a:prstGeom prst="rect">
            <a:avLst/>
          </a:prstGeom>
        </p:spPr>
        <p:txBody>
          <a:bodyPr spcFirstLastPara="1" wrap="square" lIns="91425" tIns="91425" rIns="91425" bIns="91425" anchor="ctr" anchorCtr="0">
            <a:noAutofit/>
          </a:bodyPr>
          <a:lstStyle>
            <a:lvl1pPr lvl="0" rtl="0">
              <a:buNone/>
              <a:defRPr sz="800">
                <a:solidFill>
                  <a:schemeClr val="lt1"/>
                </a:solidFill>
                <a:latin typeface="Ubuntu"/>
                <a:ea typeface="Ubuntu"/>
                <a:cs typeface="Ubuntu"/>
                <a:sym typeface="Ubuntu"/>
              </a:defRPr>
            </a:lvl1pPr>
            <a:lvl2pPr lvl="1" rtl="0">
              <a:buNone/>
              <a:defRPr sz="800">
                <a:solidFill>
                  <a:schemeClr val="lt1"/>
                </a:solidFill>
                <a:latin typeface="Ubuntu"/>
                <a:ea typeface="Ubuntu"/>
                <a:cs typeface="Ubuntu"/>
                <a:sym typeface="Ubuntu"/>
              </a:defRPr>
            </a:lvl2pPr>
            <a:lvl3pPr lvl="2" rtl="0">
              <a:buNone/>
              <a:defRPr sz="800">
                <a:solidFill>
                  <a:schemeClr val="lt1"/>
                </a:solidFill>
                <a:latin typeface="Ubuntu"/>
                <a:ea typeface="Ubuntu"/>
                <a:cs typeface="Ubuntu"/>
                <a:sym typeface="Ubuntu"/>
              </a:defRPr>
            </a:lvl3pPr>
            <a:lvl4pPr lvl="3" rtl="0">
              <a:buNone/>
              <a:defRPr sz="800">
                <a:solidFill>
                  <a:schemeClr val="lt1"/>
                </a:solidFill>
                <a:latin typeface="Ubuntu"/>
                <a:ea typeface="Ubuntu"/>
                <a:cs typeface="Ubuntu"/>
                <a:sym typeface="Ubuntu"/>
              </a:defRPr>
            </a:lvl4pPr>
            <a:lvl5pPr lvl="4" rtl="0">
              <a:buNone/>
              <a:defRPr sz="800">
                <a:solidFill>
                  <a:schemeClr val="lt1"/>
                </a:solidFill>
                <a:latin typeface="Ubuntu"/>
                <a:ea typeface="Ubuntu"/>
                <a:cs typeface="Ubuntu"/>
                <a:sym typeface="Ubuntu"/>
              </a:defRPr>
            </a:lvl5pPr>
            <a:lvl6pPr lvl="5" rtl="0">
              <a:buNone/>
              <a:defRPr sz="800">
                <a:solidFill>
                  <a:schemeClr val="lt1"/>
                </a:solidFill>
                <a:latin typeface="Ubuntu"/>
                <a:ea typeface="Ubuntu"/>
                <a:cs typeface="Ubuntu"/>
                <a:sym typeface="Ubuntu"/>
              </a:defRPr>
            </a:lvl6pPr>
            <a:lvl7pPr lvl="6" rtl="0">
              <a:buNone/>
              <a:defRPr sz="800">
                <a:solidFill>
                  <a:schemeClr val="lt1"/>
                </a:solidFill>
                <a:latin typeface="Ubuntu"/>
                <a:ea typeface="Ubuntu"/>
                <a:cs typeface="Ubuntu"/>
                <a:sym typeface="Ubuntu"/>
              </a:defRPr>
            </a:lvl7pPr>
            <a:lvl8pPr lvl="7" rtl="0">
              <a:buNone/>
              <a:defRPr sz="800">
                <a:solidFill>
                  <a:schemeClr val="lt1"/>
                </a:solidFill>
                <a:latin typeface="Ubuntu"/>
                <a:ea typeface="Ubuntu"/>
                <a:cs typeface="Ubuntu"/>
                <a:sym typeface="Ubuntu"/>
              </a:defRPr>
            </a:lvl8pPr>
            <a:lvl9pPr lvl="8" rtl="0">
              <a:buNone/>
              <a:defRPr sz="800">
                <a:solidFill>
                  <a:schemeClr val="lt1"/>
                </a:solidFill>
                <a:latin typeface="Ubuntu"/>
                <a:ea typeface="Ubuntu"/>
                <a:cs typeface="Ubuntu"/>
                <a:sym typeface="Ubuntu"/>
              </a:defRPr>
            </a:lvl9pPr>
          </a:lstStyle>
          <a:p>
            <a:pPr marL="0" lvl="0" indent="0" algn="r" rtl="0">
              <a:spcBef>
                <a:spcPts val="0"/>
              </a:spcBef>
              <a:spcAft>
                <a:spcPts val="0"/>
              </a:spcAft>
              <a:buNone/>
            </a:pPr>
            <a:fld id="{00000000-1234-1234-1234-123412341234}" type="slidenum">
              <a:rPr lang="en-GB"/>
              <a:t>‹#›</a:t>
            </a:fld>
            <a:endParaRPr/>
          </a:p>
        </p:txBody>
      </p:sp>
      <p:sp>
        <p:nvSpPr>
          <p:cNvPr id="36" name="Google Shape;36;p4"/>
          <p:cNvSpPr txBox="1"/>
          <p:nvPr/>
        </p:nvSpPr>
        <p:spPr>
          <a:xfrm>
            <a:off x="-37950" y="4909350"/>
            <a:ext cx="6699000" cy="246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Font typeface="Arial"/>
              <a:buNone/>
            </a:pPr>
            <a:r>
              <a:rPr lang="en-GB" sz="800">
                <a:solidFill>
                  <a:schemeClr val="lt1"/>
                </a:solidFill>
                <a:latin typeface="Ubuntu"/>
                <a:ea typeface="Ubuntu"/>
                <a:cs typeface="Ubuntu"/>
                <a:sym typeface="Ubuntu"/>
              </a:rPr>
              <a:t>Jornadas Técnicas de RedIRIS 2026 | A Coruña | 24 de junio de 2026</a:t>
            </a:r>
            <a:endParaRPr sz="800">
              <a:solidFill>
                <a:schemeClr val="lt1"/>
              </a:solidFill>
              <a:latin typeface="Ubuntu"/>
              <a:ea typeface="Ubuntu"/>
              <a:cs typeface="Ubuntu"/>
              <a:sym typeface="Ubuntu"/>
            </a:endParaRPr>
          </a:p>
          <a:p>
            <a:pPr marL="0" lvl="0" indent="0" algn="l" rtl="0">
              <a:spcBef>
                <a:spcPts val="0"/>
              </a:spcBef>
              <a:spcAft>
                <a:spcPts val="0"/>
              </a:spcAft>
              <a:buNone/>
            </a:pPr>
            <a:endParaRPr sz="800">
              <a:solidFill>
                <a:schemeClr val="lt1"/>
              </a:solidFill>
              <a:latin typeface="Ubuntu"/>
              <a:ea typeface="Ubuntu"/>
              <a:cs typeface="Ubuntu"/>
              <a:sym typeface="Ubuntu"/>
            </a:endParaRPr>
          </a:p>
        </p:txBody>
      </p:sp>
      <p:pic>
        <p:nvPicPr>
          <p:cNvPr id="37" name="Google Shape;37;p4" descr="pic.png"/>
          <p:cNvPicPr preferRelativeResize="0"/>
          <p:nvPr/>
        </p:nvPicPr>
        <p:blipFill>
          <a:blip r:embed="rId2" cstate="hqprint">
            <a:alphaModFix/>
            <a:extLst>
              <a:ext uri="{28A0092B-C50C-407E-A947-70E740481C1C}">
                <a14:useLocalDpi xmlns:a14="http://schemas.microsoft.com/office/drawing/2010/main"/>
              </a:ext>
            </a:extLst>
          </a:blip>
          <a:stretch>
            <a:fillRect/>
          </a:stretch>
        </p:blipFill>
        <p:spPr>
          <a:xfrm>
            <a:off x="7795525" y="81975"/>
            <a:ext cx="1213000" cy="554650"/>
          </a:xfrm>
          <a:prstGeom prst="rect">
            <a:avLst/>
          </a:prstGeom>
          <a:noFill/>
          <a:ln>
            <a:noFill/>
          </a:ln>
        </p:spPr>
      </p:pic>
      <p:pic>
        <p:nvPicPr>
          <p:cNvPr id="38" name="Google Shape;38;p4"/>
          <p:cNvPicPr preferRelativeResize="0"/>
          <p:nvPr/>
        </p:nvPicPr>
        <p:blipFill>
          <a:blip r:embed="rId3" cstate="hqprint">
            <a:alphaModFix/>
            <a:extLst>
              <a:ext uri="{28A0092B-C50C-407E-A947-70E740481C1C}">
                <a14:useLocalDpi xmlns:a14="http://schemas.microsoft.com/office/drawing/2010/main"/>
              </a:ext>
            </a:extLst>
          </a:blip>
          <a:stretch>
            <a:fillRect/>
          </a:stretch>
        </p:blipFill>
        <p:spPr>
          <a:xfrm>
            <a:off x="159300" y="234000"/>
            <a:ext cx="1422500" cy="256825"/>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9"/>
        <p:cNvGrpSpPr/>
        <p:nvPr/>
      </p:nvGrpSpPr>
      <p:grpSpPr>
        <a:xfrm>
          <a:off x="0" y="0"/>
          <a:ext cx="0" cy="0"/>
          <a:chOff x="0" y="0"/>
          <a:chExt cx="0" cy="0"/>
        </a:xfrm>
      </p:grpSpPr>
      <p:sp>
        <p:nvSpPr>
          <p:cNvPr id="40" name="Google Shape;40;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1" name="Google Shape;41;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2" name="Google Shape;42;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3" name="Google Shape;43;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4"/>
        <p:cNvGrpSpPr/>
        <p:nvPr/>
      </p:nvGrpSpPr>
      <p:grpSpPr>
        <a:xfrm>
          <a:off x="0" y="0"/>
          <a:ext cx="0" cy="0"/>
          <a:chOff x="0" y="0"/>
          <a:chExt cx="0" cy="0"/>
        </a:xfrm>
      </p:grpSpPr>
      <p:sp>
        <p:nvSpPr>
          <p:cNvPr id="45" name="Google Shape;45;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6" name="Google Shape;46;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7"/>
        <p:cNvGrpSpPr/>
        <p:nvPr/>
      </p:nvGrpSpPr>
      <p:grpSpPr>
        <a:xfrm>
          <a:off x="0" y="0"/>
          <a:ext cx="0" cy="0"/>
          <a:chOff x="0" y="0"/>
          <a:chExt cx="0" cy="0"/>
        </a:xfrm>
      </p:grpSpPr>
      <p:sp>
        <p:nvSpPr>
          <p:cNvPr id="48" name="Google Shape;48;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9" name="Google Shape;49;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50" name="Google Shape;50;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1"/>
        <p:cNvGrpSpPr/>
        <p:nvPr/>
      </p:nvGrpSpPr>
      <p:grpSpPr>
        <a:xfrm>
          <a:off x="0" y="0"/>
          <a:ext cx="0" cy="0"/>
          <a:chOff x="0" y="0"/>
          <a:chExt cx="0" cy="0"/>
        </a:xfrm>
      </p:grpSpPr>
      <p:sp>
        <p:nvSpPr>
          <p:cNvPr id="52" name="Google Shape;52;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53" name="Google Shape;53;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4"/>
        <p:cNvGrpSpPr/>
        <p:nvPr/>
      </p:nvGrpSpPr>
      <p:grpSpPr>
        <a:xfrm>
          <a:off x="0" y="0"/>
          <a:ext cx="0" cy="0"/>
          <a:chOff x="0" y="0"/>
          <a:chExt cx="0" cy="0"/>
        </a:xfrm>
      </p:grpSpPr>
      <p:sp>
        <p:nvSpPr>
          <p:cNvPr id="55" name="Google Shape;55;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7" name="Google Shape;57;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8" name="Google Shape;58;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59" name="Google Shape;59;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0"/>
        <p:cNvGrpSpPr/>
        <p:nvPr/>
      </p:nvGrpSpPr>
      <p:grpSpPr>
        <a:xfrm>
          <a:off x="0" y="0"/>
          <a:ext cx="0" cy="0"/>
          <a:chOff x="0" y="0"/>
          <a:chExt cx="0" cy="0"/>
        </a:xfrm>
      </p:grpSpPr>
      <p:sp>
        <p:nvSpPr>
          <p:cNvPr id="61" name="Google Shape;61;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62" name="Google Shape;62;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png"/><Relationship Id="rId3" Type="http://schemas.openxmlformats.org/officeDocument/2006/relationships/slideLayout" Target="../slideLayouts/slideLayout3.xml"/><Relationship Id="rId7" Type="http://schemas.openxmlformats.org/officeDocument/2006/relationships/image" Target="../media/image47.png"/><Relationship Id="rId12" Type="http://schemas.openxmlformats.org/officeDocument/2006/relationships/image" Target="../media/image52.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46.png"/><Relationship Id="rId11" Type="http://schemas.openxmlformats.org/officeDocument/2006/relationships/image" Target="../media/image51.png"/><Relationship Id="rId5" Type="http://schemas.openxmlformats.org/officeDocument/2006/relationships/image" Target="../media/image45.png"/><Relationship Id="rId15" Type="http://schemas.openxmlformats.org/officeDocument/2006/relationships/image" Target="../media/image54.png"/><Relationship Id="rId10" Type="http://schemas.openxmlformats.org/officeDocument/2006/relationships/image" Target="../media/image50.png"/><Relationship Id="rId4" Type="http://schemas.openxmlformats.org/officeDocument/2006/relationships/notesSlide" Target="../notesSlides/notesSlide10.xml"/><Relationship Id="rId9" Type="http://schemas.openxmlformats.org/officeDocument/2006/relationships/image" Target="../media/image49.png"/><Relationship Id="rId14" Type="http://schemas.openxmlformats.org/officeDocument/2006/relationships/image" Target="../media/image39.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55.png"/><Relationship Id="rId5" Type="http://schemas.openxmlformats.org/officeDocument/2006/relationships/image" Target="../media/image40.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 Id="rId9" Type="http://schemas.openxmlformats.org/officeDocument/2006/relationships/image" Target="../media/image62.png"/></Relationships>
</file>

<file path=ppt/slides/_rels/slide13.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 Id="rId9" Type="http://schemas.openxmlformats.org/officeDocument/2006/relationships/image" Target="../media/image69.png"/></Relationships>
</file>

<file path=ppt/slides/_rels/slide1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hyperlink" Target="https://cordis.europa.eu/project/id/101131928" TargetMode="External"/><Relationship Id="rId4" Type="http://schemas.openxmlformats.org/officeDocument/2006/relationships/image" Target="../media/image71.png"/></Relationships>
</file>

<file path=ppt/slides/_rels/slide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jpeg"/><Relationship Id="rId7" Type="http://schemas.openxmlformats.org/officeDocument/2006/relationships/image" Target="../media/image20.jpeg"/><Relationship Id="rId12"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jpeg"/><Relationship Id="rId9" Type="http://schemas.openxmlformats.org/officeDocument/2006/relationships/image" Target="../media/image2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29.svg"/><Relationship Id="rId5" Type="http://schemas.openxmlformats.org/officeDocument/2006/relationships/image" Target="../media/image28.svg"/><Relationship Id="rId4" Type="http://schemas.openxmlformats.org/officeDocument/2006/relationships/image" Target="../media/image27.svg"/></Relationships>
</file>

<file path=ppt/slides/_rels/slide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sv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8.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4.png"/><Relationship Id="rId5" Type="http://schemas.openxmlformats.org/officeDocument/2006/relationships/image" Target="../media/image38.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72"/>
        <p:cNvGrpSpPr/>
        <p:nvPr/>
      </p:nvGrpSpPr>
      <p:grpSpPr>
        <a:xfrm>
          <a:off x="0" y="0"/>
          <a:ext cx="0" cy="0"/>
          <a:chOff x="0" y="0"/>
          <a:chExt cx="0" cy="0"/>
        </a:xfrm>
      </p:grpSpPr>
      <p:sp>
        <p:nvSpPr>
          <p:cNvPr id="73" name="Google Shape;73;p13"/>
          <p:cNvSpPr txBox="1">
            <a:spLocks noGrp="1"/>
          </p:cNvSpPr>
          <p:nvPr>
            <p:ph type="subTitle" idx="1"/>
          </p:nvPr>
        </p:nvSpPr>
        <p:spPr>
          <a:xfrm>
            <a:off x="311700" y="1663200"/>
            <a:ext cx="8520600" cy="1355700"/>
          </a:xfrm>
          <a:prstGeom prst="rect">
            <a:avLst/>
          </a:prstGeom>
        </p:spPr>
        <p:txBody>
          <a:bodyPr spcFirstLastPara="1" wrap="square" lIns="91425" tIns="91425" rIns="91425" bIns="91425" anchor="ctr" anchorCtr="0">
            <a:noAutofit/>
          </a:bodyPr>
          <a:lstStyle/>
          <a:p>
            <a:pPr marL="0" lvl="0" indent="0" algn="ctr" rtl="0">
              <a:spcBef>
                <a:spcPts val="0"/>
              </a:spcBef>
              <a:spcAft>
                <a:spcPts val="1600"/>
              </a:spcAft>
              <a:buNone/>
            </a:pPr>
            <a:r>
              <a:rPr lang="en-GB" dirty="0"/>
              <a:t>Una </a:t>
            </a:r>
            <a:r>
              <a:rPr lang="en-GB" dirty="0" err="1"/>
              <a:t>infraestructura</a:t>
            </a:r>
            <a:r>
              <a:rPr lang="en-GB" dirty="0"/>
              <a:t> Big Data para Ciencia </a:t>
            </a:r>
            <a:r>
              <a:rPr lang="en-GB" dirty="0" err="1"/>
              <a:t>Abierta</a:t>
            </a:r>
            <a:r>
              <a:rPr lang="en-GB" dirty="0"/>
              <a:t> y </a:t>
            </a:r>
            <a:r>
              <a:rPr lang="en-GB" dirty="0" err="1"/>
              <a:t>reutilización</a:t>
            </a:r>
            <a:r>
              <a:rPr lang="en-GB" dirty="0"/>
              <a:t> FAIR de </a:t>
            </a:r>
            <a:r>
              <a:rPr lang="en-GB" dirty="0" err="1"/>
              <a:t>datos</a:t>
            </a:r>
            <a:r>
              <a:rPr lang="en-GB" dirty="0"/>
              <a:t> </a:t>
            </a:r>
            <a:r>
              <a:rPr lang="en-GB" dirty="0" err="1"/>
              <a:t>astronómicos</a:t>
            </a:r>
            <a:r>
              <a:rPr lang="en-GB" dirty="0"/>
              <a:t> a gran </a:t>
            </a:r>
            <a:r>
              <a:rPr lang="en-GB" dirty="0" err="1"/>
              <a:t>escala</a:t>
            </a:r>
            <a:endParaRPr dirty="0"/>
          </a:p>
        </p:txBody>
      </p:sp>
      <p:sp>
        <p:nvSpPr>
          <p:cNvPr id="74" name="Google Shape;74;p13"/>
          <p:cNvSpPr txBox="1">
            <a:spLocks noGrp="1"/>
          </p:cNvSpPr>
          <p:nvPr>
            <p:ph type="subTitle" idx="2"/>
          </p:nvPr>
        </p:nvSpPr>
        <p:spPr>
          <a:xfrm>
            <a:off x="311700" y="3107475"/>
            <a:ext cx="8520600" cy="670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GB" sz="1300" u="sng" dirty="0" err="1">
                <a:solidFill>
                  <a:srgbClr val="4182BA"/>
                </a:solidFill>
              </a:rPr>
              <a:t>Sílvia</a:t>
            </a:r>
            <a:r>
              <a:rPr lang="en-GB" sz="1300" u="sng" dirty="0">
                <a:solidFill>
                  <a:srgbClr val="4182BA"/>
                </a:solidFill>
              </a:rPr>
              <a:t> van den </a:t>
            </a:r>
            <a:r>
              <a:rPr lang="en-GB" sz="1300" u="sng" dirty="0" err="1">
                <a:solidFill>
                  <a:srgbClr val="4182BA"/>
                </a:solidFill>
              </a:rPr>
              <a:t>Bogaart</a:t>
            </a:r>
            <a:r>
              <a:rPr lang="en-GB" sz="1300" dirty="0">
                <a:solidFill>
                  <a:srgbClr val="4182BA"/>
                </a:solidFill>
              </a:rPr>
              <a:t>, </a:t>
            </a:r>
            <a:r>
              <a:rPr lang="en-GB" sz="1300" u="sng" dirty="0">
                <a:solidFill>
                  <a:srgbClr val="4182BA"/>
                </a:solidFill>
              </a:rPr>
              <a:t>Àlex Luelmo</a:t>
            </a:r>
            <a:r>
              <a:rPr lang="en-GB" sz="1300" dirty="0">
                <a:solidFill>
                  <a:srgbClr val="4182BA"/>
                </a:solidFill>
              </a:rPr>
              <a:t>, P. </a:t>
            </a:r>
            <a:r>
              <a:rPr lang="en-GB" sz="1300" dirty="0" err="1">
                <a:solidFill>
                  <a:srgbClr val="4182BA"/>
                </a:solidFill>
              </a:rPr>
              <a:t>Tallada-Crespí</a:t>
            </a:r>
            <a:r>
              <a:rPr lang="en-GB" sz="1300" dirty="0">
                <a:solidFill>
                  <a:srgbClr val="4182BA"/>
                </a:solidFill>
              </a:rPr>
              <a:t>, J. </a:t>
            </a:r>
            <a:r>
              <a:rPr lang="en-GB" sz="1300" dirty="0" err="1">
                <a:solidFill>
                  <a:srgbClr val="4182BA"/>
                </a:solidFill>
              </a:rPr>
              <a:t>Carretero</a:t>
            </a:r>
            <a:r>
              <a:rPr lang="en-GB" sz="1300" dirty="0">
                <a:solidFill>
                  <a:srgbClr val="4182BA"/>
                </a:solidFill>
              </a:rPr>
              <a:t>, M. Santamaria, J. Delgado, </a:t>
            </a:r>
            <a:br>
              <a:rPr lang="en-GB" sz="1300" dirty="0"/>
            </a:br>
            <a:r>
              <a:rPr lang="en-GB" sz="1300" dirty="0">
                <a:solidFill>
                  <a:srgbClr val="4182BA"/>
                </a:solidFill>
              </a:rPr>
              <a:t>C. Acosta, R. Cruz, E. Gonzalez, C. </a:t>
            </a:r>
            <a:r>
              <a:rPr lang="en-GB" sz="1300" dirty="0" err="1">
                <a:solidFill>
                  <a:srgbClr val="4182BA"/>
                </a:solidFill>
              </a:rPr>
              <a:t>Neissner</a:t>
            </a:r>
            <a:r>
              <a:rPr lang="en-GB" sz="1300" dirty="0">
                <a:solidFill>
                  <a:srgbClr val="4182BA"/>
                </a:solidFill>
              </a:rPr>
              <a:t> on behalf of the PIC team</a:t>
            </a:r>
            <a:endParaRPr lang="ca-ES" sz="1300" dirty="0">
              <a:solidFill>
                <a:srgbClr val="4182BA"/>
              </a:solidFill>
            </a:endParaRPr>
          </a:p>
          <a:p>
            <a:pPr marL="0" lvl="0" indent="0" algn="l" rtl="0">
              <a:spcBef>
                <a:spcPts val="1600"/>
              </a:spcBef>
              <a:spcAft>
                <a:spcPts val="1600"/>
              </a:spcAft>
              <a:buNone/>
            </a:pPr>
            <a:endParaRPr dirty="0"/>
          </a:p>
        </p:txBody>
      </p:sp>
      <p:pic>
        <p:nvPicPr>
          <p:cNvPr id="75" name="Google Shape;75;p13"/>
          <p:cNvPicPr preferRelativeResize="0"/>
          <p:nvPr/>
        </p:nvPicPr>
        <p:blipFill>
          <a:blip r:embed="rId3">
            <a:alphaModFix/>
          </a:blip>
          <a:stretch>
            <a:fillRect/>
          </a:stretch>
        </p:blipFill>
        <p:spPr>
          <a:xfrm>
            <a:off x="3039140" y="829851"/>
            <a:ext cx="3065725" cy="5534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22"/>
          <p:cNvSpPr txBox="1">
            <a:spLocks noGrp="1"/>
          </p:cNvSpPr>
          <p:nvPr>
            <p:ph type="title"/>
          </p:nvPr>
        </p:nvSpPr>
        <p:spPr>
          <a:xfrm>
            <a:off x="0" y="0"/>
            <a:ext cx="9144000" cy="728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GB"/>
              <a:t>Consulta guiada</a:t>
            </a:r>
            <a:endParaRPr/>
          </a:p>
        </p:txBody>
      </p:sp>
      <p:sp>
        <p:nvSpPr>
          <p:cNvPr id="246" name="Google Shape;246;p22"/>
          <p:cNvSpPr txBox="1">
            <a:spLocks noGrp="1"/>
          </p:cNvSpPr>
          <p:nvPr>
            <p:ph type="sldNum" idx="12"/>
          </p:nvPr>
        </p:nvSpPr>
        <p:spPr>
          <a:xfrm>
            <a:off x="8604852" y="48604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GB"/>
              <a:t>10</a:t>
            </a:fld>
            <a:endParaRPr/>
          </a:p>
        </p:txBody>
      </p:sp>
      <p:grpSp>
        <p:nvGrpSpPr>
          <p:cNvPr id="247" name="Google Shape;247;p22"/>
          <p:cNvGrpSpPr/>
          <p:nvPr/>
        </p:nvGrpSpPr>
        <p:grpSpPr>
          <a:xfrm>
            <a:off x="1131855" y="941508"/>
            <a:ext cx="1308600" cy="392400"/>
            <a:chOff x="4803875" y="1115725"/>
            <a:chExt cx="1308600" cy="392400"/>
          </a:xfrm>
        </p:grpSpPr>
        <p:sp>
          <p:nvSpPr>
            <p:cNvPr id="248" name="Google Shape;248;p22"/>
            <p:cNvSpPr/>
            <p:nvPr/>
          </p:nvSpPr>
          <p:spPr>
            <a:xfrm>
              <a:off x="4803875" y="1115725"/>
              <a:ext cx="1308600" cy="392400"/>
            </a:xfrm>
            <a:prstGeom prst="roundRect">
              <a:avLst>
                <a:gd name="adj" fmla="val 50000"/>
              </a:avLst>
            </a:prstGeom>
            <a:solidFill>
              <a:srgbClr val="F1F5F9"/>
            </a:solidFill>
            <a:ln w="9525" cap="flat" cmpd="sng">
              <a:solidFill>
                <a:srgbClr val="E2E8F0"/>
              </a:solidFill>
              <a:prstDash val="solid"/>
              <a:round/>
              <a:headEnd type="none" w="sm" len="sm"/>
              <a:tailEnd type="none" w="sm" len="sm"/>
            </a:ln>
          </p:spPr>
          <p:txBody>
            <a:bodyPr spcFirstLastPara="1" wrap="square" lIns="91425" tIns="91425" rIns="91425" bIns="91425" anchor="ctr" anchorCtr="0">
              <a:noAutofit/>
            </a:bodyPr>
            <a:lstStyle/>
            <a:p>
              <a:pPr marL="0" lvl="0" indent="0" algn="r" rtl="0">
                <a:spcBef>
                  <a:spcPts val="0"/>
                </a:spcBef>
                <a:spcAft>
                  <a:spcPts val="0"/>
                </a:spcAft>
                <a:buNone/>
              </a:pPr>
              <a:r>
                <a:rPr lang="en-GB">
                  <a:solidFill>
                    <a:schemeClr val="dk2"/>
                  </a:solidFill>
                  <a:latin typeface="Ubuntu"/>
                  <a:ea typeface="Ubuntu"/>
                  <a:cs typeface="Ubuntu"/>
                  <a:sym typeface="Ubuntu"/>
                </a:rPr>
                <a:t>     Overview</a:t>
              </a:r>
              <a:endParaRPr>
                <a:solidFill>
                  <a:schemeClr val="dk2"/>
                </a:solidFill>
                <a:latin typeface="Ubuntu"/>
                <a:ea typeface="Ubuntu"/>
                <a:cs typeface="Ubuntu"/>
                <a:sym typeface="Ubuntu"/>
              </a:endParaRPr>
            </a:p>
          </p:txBody>
        </p:sp>
        <p:pic>
          <p:nvPicPr>
            <p:cNvPr id="249" name="Google Shape;249;p22" title="info.png"/>
            <p:cNvPicPr preferRelativeResize="0"/>
            <p:nvPr/>
          </p:nvPicPr>
          <p:blipFill>
            <a:blip r:embed="rId5">
              <a:alphaModFix amt="85000"/>
            </a:blip>
            <a:stretch>
              <a:fillRect/>
            </a:stretch>
          </p:blipFill>
          <p:spPr>
            <a:xfrm>
              <a:off x="4939025" y="1221925"/>
              <a:ext cx="180000" cy="180000"/>
            </a:xfrm>
            <a:prstGeom prst="rect">
              <a:avLst/>
            </a:prstGeom>
            <a:noFill/>
            <a:ln>
              <a:noFill/>
            </a:ln>
          </p:spPr>
        </p:pic>
      </p:grpSp>
      <p:grpSp>
        <p:nvGrpSpPr>
          <p:cNvPr id="250" name="Google Shape;250;p22"/>
          <p:cNvGrpSpPr/>
          <p:nvPr/>
        </p:nvGrpSpPr>
        <p:grpSpPr>
          <a:xfrm>
            <a:off x="2985343" y="941454"/>
            <a:ext cx="1983498" cy="392439"/>
            <a:chOff x="7062925" y="1315850"/>
            <a:chExt cx="1983300" cy="392400"/>
          </a:xfrm>
        </p:grpSpPr>
        <p:sp>
          <p:nvSpPr>
            <p:cNvPr id="251" name="Google Shape;251;p22"/>
            <p:cNvSpPr/>
            <p:nvPr/>
          </p:nvSpPr>
          <p:spPr>
            <a:xfrm>
              <a:off x="7062925" y="1315850"/>
              <a:ext cx="1983300" cy="392400"/>
            </a:xfrm>
            <a:prstGeom prst="roundRect">
              <a:avLst>
                <a:gd name="adj" fmla="val 50000"/>
              </a:avLst>
            </a:prstGeom>
            <a:solidFill>
              <a:srgbClr val="F1F5F9"/>
            </a:solidFill>
            <a:ln w="9525" cap="flat" cmpd="sng">
              <a:solidFill>
                <a:srgbClr val="E2E8F0"/>
              </a:solidFill>
              <a:prstDash val="solid"/>
              <a:round/>
              <a:headEnd type="none" w="sm" len="sm"/>
              <a:tailEnd type="none" w="sm" len="sm"/>
            </a:ln>
          </p:spPr>
          <p:txBody>
            <a:bodyPr spcFirstLastPara="1" wrap="square" lIns="91425" tIns="91425" rIns="91425" bIns="91425" anchor="ctr" anchorCtr="0">
              <a:noAutofit/>
            </a:bodyPr>
            <a:lstStyle/>
            <a:p>
              <a:pPr marL="0" lvl="0" indent="0" algn="r" rtl="0">
                <a:spcBef>
                  <a:spcPts val="0"/>
                </a:spcBef>
                <a:spcAft>
                  <a:spcPts val="0"/>
                </a:spcAft>
                <a:buNone/>
              </a:pPr>
              <a:r>
                <a:rPr lang="en-GB">
                  <a:solidFill>
                    <a:schemeClr val="dk2"/>
                  </a:solidFill>
                  <a:latin typeface="Ubuntu"/>
                  <a:ea typeface="Ubuntu"/>
                  <a:cs typeface="Ubuntu"/>
                  <a:sym typeface="Ubuntu"/>
                </a:rPr>
                <a:t>  Value Added Data</a:t>
              </a:r>
              <a:endParaRPr>
                <a:solidFill>
                  <a:schemeClr val="dk2"/>
                </a:solidFill>
                <a:latin typeface="Ubuntu"/>
                <a:ea typeface="Ubuntu"/>
                <a:cs typeface="Ubuntu"/>
                <a:sym typeface="Ubuntu"/>
              </a:endParaRPr>
            </a:p>
          </p:txBody>
        </p:sp>
        <p:pic>
          <p:nvPicPr>
            <p:cNvPr id="252" name="Google Shape;252;p22" title="file-box.png"/>
            <p:cNvPicPr preferRelativeResize="0"/>
            <p:nvPr/>
          </p:nvPicPr>
          <p:blipFill>
            <a:blip r:embed="rId6">
              <a:alphaModFix amt="85000"/>
            </a:blip>
            <a:stretch>
              <a:fillRect/>
            </a:stretch>
          </p:blipFill>
          <p:spPr>
            <a:xfrm>
              <a:off x="7197600" y="1422050"/>
              <a:ext cx="180000" cy="180000"/>
            </a:xfrm>
            <a:prstGeom prst="rect">
              <a:avLst/>
            </a:prstGeom>
            <a:noFill/>
            <a:ln>
              <a:noFill/>
            </a:ln>
          </p:spPr>
        </p:pic>
      </p:grpSp>
      <p:grpSp>
        <p:nvGrpSpPr>
          <p:cNvPr id="253" name="Google Shape;253;p22"/>
          <p:cNvGrpSpPr/>
          <p:nvPr/>
        </p:nvGrpSpPr>
        <p:grpSpPr>
          <a:xfrm>
            <a:off x="5513729" y="941505"/>
            <a:ext cx="1308600" cy="392400"/>
            <a:chOff x="7737800" y="1805925"/>
            <a:chExt cx="1308600" cy="392400"/>
          </a:xfrm>
        </p:grpSpPr>
        <p:sp>
          <p:nvSpPr>
            <p:cNvPr id="254" name="Google Shape;254;p22"/>
            <p:cNvSpPr/>
            <p:nvPr/>
          </p:nvSpPr>
          <p:spPr>
            <a:xfrm>
              <a:off x="7737800" y="1805925"/>
              <a:ext cx="1308600" cy="392400"/>
            </a:xfrm>
            <a:prstGeom prst="roundRect">
              <a:avLst>
                <a:gd name="adj" fmla="val 50000"/>
              </a:avLst>
            </a:prstGeom>
            <a:solidFill>
              <a:srgbClr val="F1F5F9"/>
            </a:solidFill>
            <a:ln w="9525" cap="flat" cmpd="sng">
              <a:solidFill>
                <a:srgbClr val="E2E8F0"/>
              </a:solidFill>
              <a:prstDash val="solid"/>
              <a:round/>
              <a:headEnd type="none" w="sm" len="sm"/>
              <a:tailEnd type="none" w="sm" len="sm"/>
            </a:ln>
          </p:spPr>
          <p:txBody>
            <a:bodyPr spcFirstLastPara="1" wrap="square" lIns="91425" tIns="91425" rIns="91425" bIns="91425" anchor="ctr" anchorCtr="0">
              <a:noAutofit/>
            </a:bodyPr>
            <a:lstStyle/>
            <a:p>
              <a:pPr marL="0" lvl="0" indent="0" algn="r" rtl="0">
                <a:spcBef>
                  <a:spcPts val="0"/>
                </a:spcBef>
                <a:spcAft>
                  <a:spcPts val="0"/>
                </a:spcAft>
                <a:buNone/>
              </a:pPr>
              <a:r>
                <a:rPr lang="en-GB">
                  <a:solidFill>
                    <a:schemeClr val="dk2"/>
                  </a:solidFill>
                  <a:latin typeface="Ubuntu"/>
                  <a:ea typeface="Ubuntu"/>
                  <a:cs typeface="Ubuntu"/>
                  <a:sym typeface="Ubuntu"/>
                </a:rPr>
                <a:t>Datasets</a:t>
              </a:r>
              <a:endParaRPr>
                <a:solidFill>
                  <a:schemeClr val="dk2"/>
                </a:solidFill>
                <a:latin typeface="Ubuntu"/>
                <a:ea typeface="Ubuntu"/>
                <a:cs typeface="Ubuntu"/>
                <a:sym typeface="Ubuntu"/>
              </a:endParaRPr>
            </a:p>
          </p:txBody>
        </p:sp>
        <p:pic>
          <p:nvPicPr>
            <p:cNvPr id="255" name="Google Shape;255;p22" title="database.png"/>
            <p:cNvPicPr preferRelativeResize="0"/>
            <p:nvPr/>
          </p:nvPicPr>
          <p:blipFill>
            <a:blip r:embed="rId7">
              <a:alphaModFix amt="85000"/>
            </a:blip>
            <a:stretch>
              <a:fillRect/>
            </a:stretch>
          </p:blipFill>
          <p:spPr>
            <a:xfrm>
              <a:off x="7886100" y="1912125"/>
              <a:ext cx="180000" cy="180000"/>
            </a:xfrm>
            <a:prstGeom prst="rect">
              <a:avLst/>
            </a:prstGeom>
            <a:noFill/>
            <a:ln>
              <a:noFill/>
            </a:ln>
          </p:spPr>
        </p:pic>
      </p:grpSp>
      <p:grpSp>
        <p:nvGrpSpPr>
          <p:cNvPr id="256" name="Google Shape;256;p22"/>
          <p:cNvGrpSpPr/>
          <p:nvPr/>
        </p:nvGrpSpPr>
        <p:grpSpPr>
          <a:xfrm>
            <a:off x="7367217" y="941493"/>
            <a:ext cx="1293771" cy="392361"/>
            <a:chOff x="7720650" y="2296000"/>
            <a:chExt cx="1293900" cy="392400"/>
          </a:xfrm>
        </p:grpSpPr>
        <p:sp>
          <p:nvSpPr>
            <p:cNvPr id="257" name="Google Shape;257;p22"/>
            <p:cNvSpPr/>
            <p:nvPr/>
          </p:nvSpPr>
          <p:spPr>
            <a:xfrm>
              <a:off x="7720650" y="2296000"/>
              <a:ext cx="1293900" cy="392400"/>
            </a:xfrm>
            <a:prstGeom prst="roundRect">
              <a:avLst>
                <a:gd name="adj" fmla="val 50000"/>
              </a:avLst>
            </a:prstGeom>
            <a:solidFill>
              <a:srgbClr val="F1F5F9"/>
            </a:solidFill>
            <a:ln w="9525" cap="flat" cmpd="sng">
              <a:solidFill>
                <a:srgbClr val="E2E8F0"/>
              </a:solidFill>
              <a:prstDash val="solid"/>
              <a:round/>
              <a:headEnd type="none" w="sm" len="sm"/>
              <a:tailEnd type="none" w="sm" len="sm"/>
            </a:ln>
          </p:spPr>
          <p:txBody>
            <a:bodyPr spcFirstLastPara="1" wrap="square" lIns="91425" tIns="91425" rIns="91425" bIns="91425" anchor="ctr" anchorCtr="0">
              <a:noAutofit/>
            </a:bodyPr>
            <a:lstStyle/>
            <a:p>
              <a:pPr marL="0" lvl="0" indent="0" algn="r" rtl="0">
                <a:spcBef>
                  <a:spcPts val="0"/>
                </a:spcBef>
                <a:spcAft>
                  <a:spcPts val="0"/>
                </a:spcAft>
                <a:buNone/>
              </a:pPr>
              <a:r>
                <a:rPr lang="en-GB">
                  <a:solidFill>
                    <a:schemeClr val="dk2"/>
                  </a:solidFill>
                  <a:latin typeface="Ubuntu"/>
                  <a:ea typeface="Ubuntu"/>
                  <a:cs typeface="Ubuntu"/>
                  <a:sym typeface="Ubuntu"/>
                </a:rPr>
                <a:t>Columns</a:t>
              </a:r>
              <a:endParaRPr>
                <a:solidFill>
                  <a:schemeClr val="dk2"/>
                </a:solidFill>
                <a:latin typeface="Ubuntu"/>
                <a:ea typeface="Ubuntu"/>
                <a:cs typeface="Ubuntu"/>
                <a:sym typeface="Ubuntu"/>
              </a:endParaRPr>
            </a:p>
          </p:txBody>
        </p:sp>
        <p:pic>
          <p:nvPicPr>
            <p:cNvPr id="258" name="Google Shape;258;p22" title="columns-2.png"/>
            <p:cNvPicPr preferRelativeResize="0"/>
            <p:nvPr/>
          </p:nvPicPr>
          <p:blipFill>
            <a:blip r:embed="rId8">
              <a:alphaModFix amt="85000"/>
            </a:blip>
            <a:stretch>
              <a:fillRect/>
            </a:stretch>
          </p:blipFill>
          <p:spPr>
            <a:xfrm>
              <a:off x="7860025" y="2402200"/>
              <a:ext cx="180000" cy="180000"/>
            </a:xfrm>
            <a:prstGeom prst="rect">
              <a:avLst/>
            </a:prstGeom>
            <a:noFill/>
            <a:ln>
              <a:noFill/>
            </a:ln>
          </p:spPr>
        </p:pic>
      </p:grpSp>
      <p:grpSp>
        <p:nvGrpSpPr>
          <p:cNvPr id="259" name="Google Shape;259;p22"/>
          <p:cNvGrpSpPr/>
          <p:nvPr/>
        </p:nvGrpSpPr>
        <p:grpSpPr>
          <a:xfrm>
            <a:off x="7367229" y="1603487"/>
            <a:ext cx="1324200" cy="392400"/>
            <a:chOff x="7658700" y="2786075"/>
            <a:chExt cx="1324200" cy="392400"/>
          </a:xfrm>
        </p:grpSpPr>
        <p:sp>
          <p:nvSpPr>
            <p:cNvPr id="260" name="Google Shape;260;p22"/>
            <p:cNvSpPr/>
            <p:nvPr/>
          </p:nvSpPr>
          <p:spPr>
            <a:xfrm>
              <a:off x="7658700" y="2786075"/>
              <a:ext cx="1324200" cy="392400"/>
            </a:xfrm>
            <a:prstGeom prst="roundRect">
              <a:avLst>
                <a:gd name="adj" fmla="val 50000"/>
              </a:avLst>
            </a:prstGeom>
            <a:solidFill>
              <a:srgbClr val="F1F5F9"/>
            </a:solidFill>
            <a:ln w="9525" cap="flat" cmpd="sng">
              <a:solidFill>
                <a:srgbClr val="E2E8F0"/>
              </a:solidFill>
              <a:prstDash val="solid"/>
              <a:round/>
              <a:headEnd type="none" w="sm" len="sm"/>
              <a:tailEnd type="none" w="sm" len="sm"/>
            </a:ln>
          </p:spPr>
          <p:txBody>
            <a:bodyPr spcFirstLastPara="1" wrap="square" lIns="91425" tIns="91425" rIns="91425" bIns="91425" anchor="ctr" anchorCtr="0">
              <a:noAutofit/>
            </a:bodyPr>
            <a:lstStyle/>
            <a:p>
              <a:pPr marL="0" lvl="0" indent="0" algn="r" rtl="0">
                <a:spcBef>
                  <a:spcPts val="0"/>
                </a:spcBef>
                <a:spcAft>
                  <a:spcPts val="0"/>
                </a:spcAft>
                <a:buNone/>
              </a:pPr>
              <a:r>
                <a:rPr lang="en-GB">
                  <a:solidFill>
                    <a:schemeClr val="dk2"/>
                  </a:solidFill>
                  <a:latin typeface="Ubuntu"/>
                  <a:ea typeface="Ubuntu"/>
                  <a:cs typeface="Ubuntu"/>
                  <a:sym typeface="Ubuntu"/>
                </a:rPr>
                <a:t>Sampling</a:t>
              </a:r>
              <a:endParaRPr>
                <a:solidFill>
                  <a:schemeClr val="dk2"/>
                </a:solidFill>
                <a:latin typeface="Ubuntu"/>
                <a:ea typeface="Ubuntu"/>
                <a:cs typeface="Ubuntu"/>
                <a:sym typeface="Ubuntu"/>
              </a:endParaRPr>
            </a:p>
          </p:txBody>
        </p:sp>
        <p:pic>
          <p:nvPicPr>
            <p:cNvPr id="261" name="Google Shape;261;p22" title="pipette.png"/>
            <p:cNvPicPr preferRelativeResize="0"/>
            <p:nvPr/>
          </p:nvPicPr>
          <p:blipFill>
            <a:blip r:embed="rId9">
              <a:alphaModFix amt="85000"/>
            </a:blip>
            <a:stretch>
              <a:fillRect/>
            </a:stretch>
          </p:blipFill>
          <p:spPr>
            <a:xfrm>
              <a:off x="7784200" y="2892275"/>
              <a:ext cx="180000" cy="180000"/>
            </a:xfrm>
            <a:prstGeom prst="rect">
              <a:avLst/>
            </a:prstGeom>
            <a:noFill/>
            <a:ln>
              <a:noFill/>
            </a:ln>
          </p:spPr>
        </p:pic>
      </p:grpSp>
      <p:grpSp>
        <p:nvGrpSpPr>
          <p:cNvPr id="262" name="Google Shape;262;p22"/>
          <p:cNvGrpSpPr/>
          <p:nvPr/>
        </p:nvGrpSpPr>
        <p:grpSpPr>
          <a:xfrm>
            <a:off x="7367229" y="2265507"/>
            <a:ext cx="1112700" cy="392400"/>
            <a:chOff x="7870025" y="3276150"/>
            <a:chExt cx="1112700" cy="392400"/>
          </a:xfrm>
        </p:grpSpPr>
        <p:sp>
          <p:nvSpPr>
            <p:cNvPr id="263" name="Google Shape;263;p22"/>
            <p:cNvSpPr/>
            <p:nvPr/>
          </p:nvSpPr>
          <p:spPr>
            <a:xfrm>
              <a:off x="7870025" y="3276150"/>
              <a:ext cx="1112700" cy="392400"/>
            </a:xfrm>
            <a:prstGeom prst="roundRect">
              <a:avLst>
                <a:gd name="adj" fmla="val 50000"/>
              </a:avLst>
            </a:prstGeom>
            <a:solidFill>
              <a:srgbClr val="F1F5F9"/>
            </a:solidFill>
            <a:ln w="9525" cap="flat" cmpd="sng">
              <a:solidFill>
                <a:srgbClr val="E2E8F0"/>
              </a:solidFill>
              <a:prstDash val="solid"/>
              <a:round/>
              <a:headEnd type="none" w="sm" len="sm"/>
              <a:tailEnd type="none" w="sm" len="sm"/>
            </a:ln>
          </p:spPr>
          <p:txBody>
            <a:bodyPr spcFirstLastPara="1" wrap="square" lIns="91425" tIns="91425" rIns="91425" bIns="91425" anchor="ctr" anchorCtr="0">
              <a:noAutofit/>
            </a:bodyPr>
            <a:lstStyle/>
            <a:p>
              <a:pPr marL="0" lvl="0" indent="0" algn="r" rtl="0">
                <a:spcBef>
                  <a:spcPts val="0"/>
                </a:spcBef>
                <a:spcAft>
                  <a:spcPts val="0"/>
                </a:spcAft>
                <a:buNone/>
              </a:pPr>
              <a:r>
                <a:rPr lang="en-GB">
                  <a:solidFill>
                    <a:schemeClr val="dk2"/>
                  </a:solidFill>
                  <a:latin typeface="Ubuntu"/>
                  <a:ea typeface="Ubuntu"/>
                  <a:cs typeface="Ubuntu"/>
                  <a:sym typeface="Ubuntu"/>
                </a:rPr>
                <a:t>Filters</a:t>
              </a:r>
              <a:endParaRPr>
                <a:solidFill>
                  <a:schemeClr val="dk2"/>
                </a:solidFill>
                <a:latin typeface="Ubuntu"/>
                <a:ea typeface="Ubuntu"/>
                <a:cs typeface="Ubuntu"/>
                <a:sym typeface="Ubuntu"/>
              </a:endParaRPr>
            </a:p>
          </p:txBody>
        </p:sp>
        <p:pic>
          <p:nvPicPr>
            <p:cNvPr id="264" name="Google Shape;264;p22" title="funnel.png"/>
            <p:cNvPicPr preferRelativeResize="0"/>
            <p:nvPr/>
          </p:nvPicPr>
          <p:blipFill>
            <a:blip r:embed="rId10">
              <a:alphaModFix amt="85000"/>
            </a:blip>
            <a:stretch>
              <a:fillRect/>
            </a:stretch>
          </p:blipFill>
          <p:spPr>
            <a:xfrm>
              <a:off x="8022725" y="3382350"/>
              <a:ext cx="180000" cy="180000"/>
            </a:xfrm>
            <a:prstGeom prst="rect">
              <a:avLst/>
            </a:prstGeom>
            <a:noFill/>
            <a:ln>
              <a:noFill/>
            </a:ln>
          </p:spPr>
        </p:pic>
      </p:grpSp>
      <p:grpSp>
        <p:nvGrpSpPr>
          <p:cNvPr id="265" name="Google Shape;265;p22"/>
          <p:cNvGrpSpPr/>
          <p:nvPr/>
        </p:nvGrpSpPr>
        <p:grpSpPr>
          <a:xfrm>
            <a:off x="7367229" y="2927528"/>
            <a:ext cx="1103400" cy="392400"/>
            <a:chOff x="7835900" y="3766225"/>
            <a:chExt cx="1103400" cy="392400"/>
          </a:xfrm>
        </p:grpSpPr>
        <p:sp>
          <p:nvSpPr>
            <p:cNvPr id="266" name="Google Shape;266;p22"/>
            <p:cNvSpPr/>
            <p:nvPr/>
          </p:nvSpPr>
          <p:spPr>
            <a:xfrm>
              <a:off x="7835900" y="3766225"/>
              <a:ext cx="1103400" cy="392400"/>
            </a:xfrm>
            <a:prstGeom prst="roundRect">
              <a:avLst>
                <a:gd name="adj" fmla="val 50000"/>
              </a:avLst>
            </a:prstGeom>
            <a:solidFill>
              <a:srgbClr val="F1F5F9"/>
            </a:solidFill>
            <a:ln w="9525" cap="flat" cmpd="sng">
              <a:solidFill>
                <a:srgbClr val="E2E8F0"/>
              </a:solidFill>
              <a:prstDash val="solid"/>
              <a:round/>
              <a:headEnd type="none" w="sm" len="sm"/>
              <a:tailEnd type="none" w="sm" len="sm"/>
            </a:ln>
          </p:spPr>
          <p:txBody>
            <a:bodyPr spcFirstLastPara="1" wrap="square" lIns="91425" tIns="91425" rIns="91425" bIns="91425" anchor="ctr" anchorCtr="0">
              <a:noAutofit/>
            </a:bodyPr>
            <a:lstStyle/>
            <a:p>
              <a:pPr marL="0" lvl="0" indent="0" algn="r" rtl="0">
                <a:spcBef>
                  <a:spcPts val="0"/>
                </a:spcBef>
                <a:spcAft>
                  <a:spcPts val="0"/>
                </a:spcAft>
                <a:buNone/>
              </a:pPr>
              <a:r>
                <a:rPr lang="en-GB">
                  <a:solidFill>
                    <a:schemeClr val="dk2"/>
                  </a:solidFill>
                  <a:latin typeface="Ubuntu"/>
                  <a:ea typeface="Ubuntu"/>
                  <a:cs typeface="Ubuntu"/>
                  <a:sym typeface="Ubuntu"/>
                </a:rPr>
                <a:t>Query</a:t>
              </a:r>
              <a:endParaRPr>
                <a:solidFill>
                  <a:schemeClr val="dk2"/>
                </a:solidFill>
                <a:latin typeface="Ubuntu"/>
                <a:ea typeface="Ubuntu"/>
                <a:cs typeface="Ubuntu"/>
                <a:sym typeface="Ubuntu"/>
              </a:endParaRPr>
            </a:p>
          </p:txBody>
        </p:sp>
        <p:pic>
          <p:nvPicPr>
            <p:cNvPr id="267" name="Google Shape;267;p22" title="code.png"/>
            <p:cNvPicPr preferRelativeResize="0"/>
            <p:nvPr/>
          </p:nvPicPr>
          <p:blipFill>
            <a:blip r:embed="rId11">
              <a:alphaModFix amt="85000"/>
            </a:blip>
            <a:stretch>
              <a:fillRect/>
            </a:stretch>
          </p:blipFill>
          <p:spPr>
            <a:xfrm>
              <a:off x="7976900" y="3872425"/>
              <a:ext cx="180000" cy="180000"/>
            </a:xfrm>
            <a:prstGeom prst="rect">
              <a:avLst/>
            </a:prstGeom>
            <a:noFill/>
            <a:ln>
              <a:noFill/>
            </a:ln>
          </p:spPr>
        </p:pic>
      </p:grpSp>
      <p:grpSp>
        <p:nvGrpSpPr>
          <p:cNvPr id="268" name="Google Shape;268;p22"/>
          <p:cNvGrpSpPr/>
          <p:nvPr/>
        </p:nvGrpSpPr>
        <p:grpSpPr>
          <a:xfrm>
            <a:off x="7367229" y="3589549"/>
            <a:ext cx="1259100" cy="392400"/>
            <a:chOff x="7680325" y="4227025"/>
            <a:chExt cx="1259100" cy="392400"/>
          </a:xfrm>
        </p:grpSpPr>
        <p:sp>
          <p:nvSpPr>
            <p:cNvPr id="269" name="Google Shape;269;p22"/>
            <p:cNvSpPr/>
            <p:nvPr/>
          </p:nvSpPr>
          <p:spPr>
            <a:xfrm>
              <a:off x="7680325" y="4227025"/>
              <a:ext cx="1259100" cy="392400"/>
            </a:xfrm>
            <a:prstGeom prst="roundRect">
              <a:avLst>
                <a:gd name="adj" fmla="val 50000"/>
              </a:avLst>
            </a:prstGeom>
            <a:solidFill>
              <a:srgbClr val="F1F5F9"/>
            </a:solidFill>
            <a:ln w="9525" cap="flat" cmpd="sng">
              <a:solidFill>
                <a:srgbClr val="E2E8F0"/>
              </a:solidFill>
              <a:prstDash val="solid"/>
              <a:round/>
              <a:headEnd type="none" w="sm" len="sm"/>
              <a:tailEnd type="none" w="sm" len="sm"/>
            </a:ln>
          </p:spPr>
          <p:txBody>
            <a:bodyPr spcFirstLastPara="1" wrap="square" lIns="91425" tIns="91425" rIns="91425" bIns="91425" anchor="ctr" anchorCtr="0">
              <a:noAutofit/>
            </a:bodyPr>
            <a:lstStyle/>
            <a:p>
              <a:pPr marL="0" lvl="0" indent="0" algn="r" rtl="0">
                <a:spcBef>
                  <a:spcPts val="0"/>
                </a:spcBef>
                <a:spcAft>
                  <a:spcPts val="0"/>
                </a:spcAft>
                <a:buNone/>
              </a:pPr>
              <a:r>
                <a:rPr lang="en-GB">
                  <a:solidFill>
                    <a:schemeClr val="dk2"/>
                  </a:solidFill>
                  <a:latin typeface="Ubuntu"/>
                  <a:ea typeface="Ubuntu"/>
                  <a:cs typeface="Ubuntu"/>
                  <a:sym typeface="Ubuntu"/>
                </a:rPr>
                <a:t>Analysis</a:t>
              </a:r>
              <a:endParaRPr>
                <a:solidFill>
                  <a:schemeClr val="dk2"/>
                </a:solidFill>
                <a:latin typeface="Ubuntu"/>
                <a:ea typeface="Ubuntu"/>
                <a:cs typeface="Ubuntu"/>
                <a:sym typeface="Ubuntu"/>
              </a:endParaRPr>
            </a:p>
          </p:txBody>
        </p:sp>
        <p:pic>
          <p:nvPicPr>
            <p:cNvPr id="270" name="Google Shape;270;p22" title="chart-column.png"/>
            <p:cNvPicPr preferRelativeResize="0"/>
            <p:nvPr/>
          </p:nvPicPr>
          <p:blipFill>
            <a:blip r:embed="rId12">
              <a:alphaModFix amt="85000"/>
            </a:blip>
            <a:stretch>
              <a:fillRect/>
            </a:stretch>
          </p:blipFill>
          <p:spPr>
            <a:xfrm>
              <a:off x="7830025" y="4333225"/>
              <a:ext cx="180000" cy="180000"/>
            </a:xfrm>
            <a:prstGeom prst="rect">
              <a:avLst/>
            </a:prstGeom>
            <a:noFill/>
            <a:ln>
              <a:noFill/>
            </a:ln>
          </p:spPr>
        </p:pic>
      </p:grpSp>
      <p:grpSp>
        <p:nvGrpSpPr>
          <p:cNvPr id="271" name="Google Shape;271;p22"/>
          <p:cNvGrpSpPr/>
          <p:nvPr/>
        </p:nvGrpSpPr>
        <p:grpSpPr>
          <a:xfrm>
            <a:off x="7367229" y="4251570"/>
            <a:ext cx="1249200" cy="392700"/>
            <a:chOff x="7484760" y="4138295"/>
            <a:chExt cx="1249200" cy="392700"/>
          </a:xfrm>
        </p:grpSpPr>
        <p:sp>
          <p:nvSpPr>
            <p:cNvPr id="272" name="Google Shape;272;p22"/>
            <p:cNvSpPr/>
            <p:nvPr/>
          </p:nvSpPr>
          <p:spPr>
            <a:xfrm rot="826">
              <a:off x="7484760" y="4138445"/>
              <a:ext cx="1249200" cy="392400"/>
            </a:xfrm>
            <a:prstGeom prst="roundRect">
              <a:avLst>
                <a:gd name="adj" fmla="val 50000"/>
              </a:avLst>
            </a:prstGeom>
            <a:solidFill>
              <a:srgbClr val="F1F5F9"/>
            </a:solidFill>
            <a:ln w="9525" cap="flat" cmpd="sng">
              <a:solidFill>
                <a:srgbClr val="E2E8F0"/>
              </a:solidFill>
              <a:prstDash val="solid"/>
              <a:round/>
              <a:headEnd type="none" w="sm" len="sm"/>
              <a:tailEnd type="none" w="sm" len="sm"/>
            </a:ln>
          </p:spPr>
          <p:txBody>
            <a:bodyPr spcFirstLastPara="1" wrap="square" lIns="91425" tIns="91425" rIns="91425" bIns="91425" anchor="ctr" anchorCtr="0">
              <a:noAutofit/>
            </a:bodyPr>
            <a:lstStyle/>
            <a:p>
              <a:pPr marL="0" lvl="0" indent="0" algn="r" rtl="0">
                <a:spcBef>
                  <a:spcPts val="0"/>
                </a:spcBef>
                <a:spcAft>
                  <a:spcPts val="0"/>
                </a:spcAft>
                <a:buNone/>
              </a:pPr>
              <a:r>
                <a:rPr lang="en-GB">
                  <a:solidFill>
                    <a:schemeClr val="dk2"/>
                  </a:solidFill>
                  <a:latin typeface="Ubuntu"/>
                  <a:ea typeface="Ubuntu"/>
                  <a:cs typeface="Ubuntu"/>
                  <a:sym typeface="Ubuntu"/>
                </a:rPr>
                <a:t>Request</a:t>
              </a:r>
              <a:endParaRPr>
                <a:solidFill>
                  <a:schemeClr val="dk2"/>
                </a:solidFill>
                <a:latin typeface="Ubuntu"/>
                <a:ea typeface="Ubuntu"/>
                <a:cs typeface="Ubuntu"/>
                <a:sym typeface="Ubuntu"/>
              </a:endParaRPr>
            </a:p>
          </p:txBody>
        </p:sp>
        <p:pic>
          <p:nvPicPr>
            <p:cNvPr id="273" name="Google Shape;273;p22" title="send.png"/>
            <p:cNvPicPr preferRelativeResize="0"/>
            <p:nvPr/>
          </p:nvPicPr>
          <p:blipFill>
            <a:blip r:embed="rId13">
              <a:alphaModFix amt="85000"/>
            </a:blip>
            <a:stretch>
              <a:fillRect/>
            </a:stretch>
          </p:blipFill>
          <p:spPr>
            <a:xfrm>
              <a:off x="7616125" y="4265941"/>
              <a:ext cx="180000" cy="180000"/>
            </a:xfrm>
            <a:prstGeom prst="rect">
              <a:avLst/>
            </a:prstGeom>
            <a:noFill/>
            <a:ln>
              <a:noFill/>
            </a:ln>
          </p:spPr>
        </p:pic>
      </p:grpSp>
      <p:pic>
        <p:nvPicPr>
          <p:cNvPr id="275" name="Google Shape;275;p22"/>
          <p:cNvPicPr preferRelativeResize="0"/>
          <p:nvPr/>
        </p:nvPicPr>
        <p:blipFill>
          <a:blip r:embed="rId14">
            <a:alphaModFix/>
          </a:blip>
          <a:stretch>
            <a:fillRect/>
          </a:stretch>
        </p:blipFill>
        <p:spPr>
          <a:xfrm>
            <a:off x="266647" y="940878"/>
            <a:ext cx="360000" cy="360000"/>
          </a:xfrm>
          <a:prstGeom prst="rect">
            <a:avLst/>
          </a:prstGeom>
          <a:noFill/>
          <a:ln>
            <a:noFill/>
          </a:ln>
        </p:spPr>
      </p:pic>
      <p:pic>
        <p:nvPicPr>
          <p:cNvPr id="3" name="workspace_demo_compressed_3">
            <a:hlinkClick r:id="" action="ppaction://media"/>
            <a:extLst>
              <a:ext uri="{FF2B5EF4-FFF2-40B4-BE49-F238E27FC236}">
                <a16:creationId xmlns:a16="http://schemas.microsoft.com/office/drawing/2014/main" id="{9A77F90A-42D7-128F-88AC-FC37D2EFA80F}"/>
              </a:ext>
            </a:extLst>
          </p:cNvPr>
          <p:cNvPicPr>
            <a:picLocks noChangeAspect="1"/>
          </p:cNvPicPr>
          <p:nvPr>
            <a:videoFile r:link="rId2"/>
            <p:extLst>
              <p:ext uri="{DAA4B4D4-6D71-4841-9C94-3DE7FCFB9230}">
                <p14:media xmlns:p14="http://schemas.microsoft.com/office/powerpoint/2010/main" r:embed="rId1"/>
              </p:ext>
            </p:extLst>
          </p:nvPr>
        </p:nvPicPr>
        <p:blipFill>
          <a:blip r:embed="rId15"/>
          <a:stretch>
            <a:fillRect/>
          </a:stretch>
        </p:blipFill>
        <p:spPr>
          <a:xfrm>
            <a:off x="243400" y="1603475"/>
            <a:ext cx="6863239" cy="3040796"/>
          </a:xfrm>
          <a:prstGeom prst="roundRect">
            <a:avLst>
              <a:gd name="adj" fmla="val 3670"/>
            </a:avLst>
          </a:prstGeom>
          <a:ln>
            <a:solidFill>
              <a:schemeClr val="bg1">
                <a:lumMod val="75000"/>
              </a:schemeClr>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50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23"/>
          <p:cNvSpPr/>
          <p:nvPr/>
        </p:nvSpPr>
        <p:spPr>
          <a:xfrm>
            <a:off x="5187825" y="4025475"/>
            <a:ext cx="3062100" cy="728100"/>
          </a:xfrm>
          <a:prstGeom prst="roundRect">
            <a:avLst>
              <a:gd name="adj" fmla="val 23860"/>
            </a:avLst>
          </a:prstGeom>
          <a:solidFill>
            <a:srgbClr val="F1F5F9"/>
          </a:solidFill>
          <a:ln w="9525" cap="flat" cmpd="sng">
            <a:solidFill>
              <a:srgbClr val="E2E8F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81" name="Google Shape;281;p23"/>
          <p:cNvSpPr/>
          <p:nvPr/>
        </p:nvSpPr>
        <p:spPr>
          <a:xfrm>
            <a:off x="6939850" y="3523850"/>
            <a:ext cx="1982700" cy="1229700"/>
          </a:xfrm>
          <a:prstGeom prst="roundRect">
            <a:avLst>
              <a:gd name="adj" fmla="val 14418"/>
            </a:avLst>
          </a:prstGeom>
          <a:solidFill>
            <a:srgbClr val="F1F5F9"/>
          </a:solidFill>
          <a:ln w="9525" cap="flat" cmpd="sng">
            <a:solidFill>
              <a:srgbClr val="E2E8F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82" name="Google Shape;282;p23"/>
          <p:cNvSpPr/>
          <p:nvPr/>
        </p:nvSpPr>
        <p:spPr>
          <a:xfrm>
            <a:off x="6939850" y="2128575"/>
            <a:ext cx="1982700" cy="1249200"/>
          </a:xfrm>
          <a:prstGeom prst="roundRect">
            <a:avLst>
              <a:gd name="adj" fmla="val 14418"/>
            </a:avLst>
          </a:prstGeom>
          <a:solidFill>
            <a:srgbClr val="F1F5F9"/>
          </a:solidFill>
          <a:ln w="9525" cap="flat" cmpd="sng">
            <a:solidFill>
              <a:srgbClr val="E2E8F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83" name="Google Shape;283;p23"/>
          <p:cNvSpPr txBox="1">
            <a:spLocks noGrp="1"/>
          </p:cNvSpPr>
          <p:nvPr>
            <p:ph type="title"/>
          </p:nvPr>
        </p:nvSpPr>
        <p:spPr>
          <a:xfrm>
            <a:off x="0" y="0"/>
            <a:ext cx="9144000" cy="728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GB"/>
              <a:t>Reutilización</a:t>
            </a:r>
            <a:endParaRPr/>
          </a:p>
        </p:txBody>
      </p:sp>
      <p:sp>
        <p:nvSpPr>
          <p:cNvPr id="284" name="Google Shape;284;p23"/>
          <p:cNvSpPr txBox="1">
            <a:spLocks noGrp="1"/>
          </p:cNvSpPr>
          <p:nvPr>
            <p:ph type="sldNum" idx="12"/>
          </p:nvPr>
        </p:nvSpPr>
        <p:spPr>
          <a:xfrm>
            <a:off x="8604852" y="48604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GB"/>
              <a:t>11</a:t>
            </a:fld>
            <a:endParaRPr/>
          </a:p>
        </p:txBody>
      </p:sp>
      <p:sp>
        <p:nvSpPr>
          <p:cNvPr id="285" name="Google Shape;285;p23"/>
          <p:cNvSpPr/>
          <p:nvPr/>
        </p:nvSpPr>
        <p:spPr>
          <a:xfrm>
            <a:off x="6939850" y="1000850"/>
            <a:ext cx="1982700" cy="962100"/>
          </a:xfrm>
          <a:prstGeom prst="roundRect">
            <a:avLst>
              <a:gd name="adj" fmla="val 21661"/>
            </a:avLst>
          </a:prstGeom>
          <a:solidFill>
            <a:srgbClr val="F1F5F9"/>
          </a:solidFill>
          <a:ln w="9525" cap="flat" cmpd="sng">
            <a:solidFill>
              <a:srgbClr val="E2E8F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GB">
                <a:solidFill>
                  <a:schemeClr val="dk2"/>
                </a:solidFill>
                <a:latin typeface="Ubuntu"/>
                <a:ea typeface="Ubuntu"/>
                <a:cs typeface="Ubuntu"/>
                <a:sym typeface="Ubuntu"/>
              </a:rPr>
              <a:t>Un espacio persistente para organizar análisis</a:t>
            </a:r>
            <a:endParaRPr sz="1500">
              <a:latin typeface="Ubuntu"/>
              <a:ea typeface="Ubuntu"/>
              <a:cs typeface="Ubuntu"/>
              <a:sym typeface="Ubuntu"/>
            </a:endParaRPr>
          </a:p>
        </p:txBody>
      </p:sp>
      <p:sp>
        <p:nvSpPr>
          <p:cNvPr id="287" name="Google Shape;287;p23"/>
          <p:cNvSpPr/>
          <p:nvPr/>
        </p:nvSpPr>
        <p:spPr>
          <a:xfrm>
            <a:off x="7046824" y="2488850"/>
            <a:ext cx="1137888" cy="393606"/>
          </a:xfrm>
          <a:prstGeom prst="flowChartTerminator">
            <a:avLst/>
          </a:prstGeom>
          <a:solidFill>
            <a:schemeClr val="accent1"/>
          </a:solidFill>
          <a:ln w="9525" cap="flat" cmpd="sng">
            <a:solidFill>
              <a:srgbClr val="BAE6F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solidFill>
                  <a:srgbClr val="0369A1"/>
                </a:solidFill>
                <a:latin typeface="Ubuntu"/>
                <a:ea typeface="Ubuntu"/>
                <a:cs typeface="Ubuntu"/>
                <a:sym typeface="Ubuntu"/>
              </a:rPr>
              <a:t>Widgets</a:t>
            </a:r>
            <a:endParaRPr>
              <a:solidFill>
                <a:srgbClr val="0369A1"/>
              </a:solidFill>
              <a:latin typeface="Ubuntu"/>
              <a:ea typeface="Ubuntu"/>
              <a:cs typeface="Ubuntu"/>
              <a:sym typeface="Ubuntu"/>
            </a:endParaRPr>
          </a:p>
        </p:txBody>
      </p:sp>
      <p:sp>
        <p:nvSpPr>
          <p:cNvPr id="288" name="Google Shape;288;p23"/>
          <p:cNvSpPr/>
          <p:nvPr/>
        </p:nvSpPr>
        <p:spPr>
          <a:xfrm>
            <a:off x="7445375" y="2842800"/>
            <a:ext cx="1370196" cy="393606"/>
          </a:xfrm>
          <a:prstGeom prst="flowChartTerminator">
            <a:avLst/>
          </a:prstGeom>
          <a:solidFill>
            <a:schemeClr val="accent2"/>
          </a:solidFill>
          <a:ln w="9525" cap="flat" cmpd="sng">
            <a:solidFill>
              <a:srgbClr val="BBF7D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solidFill>
                  <a:srgbClr val="15803D"/>
                </a:solidFill>
                <a:latin typeface="Ubuntu"/>
                <a:ea typeface="Ubuntu"/>
                <a:cs typeface="Ubuntu"/>
                <a:sym typeface="Ubuntu"/>
              </a:rPr>
              <a:t>Sticky Notes</a:t>
            </a:r>
            <a:endParaRPr>
              <a:solidFill>
                <a:srgbClr val="15803D"/>
              </a:solidFill>
              <a:latin typeface="Ubuntu"/>
              <a:ea typeface="Ubuntu"/>
              <a:cs typeface="Ubuntu"/>
              <a:sym typeface="Ubuntu"/>
            </a:endParaRPr>
          </a:p>
        </p:txBody>
      </p:sp>
      <p:sp>
        <p:nvSpPr>
          <p:cNvPr id="289" name="Google Shape;289;p23"/>
          <p:cNvSpPr/>
          <p:nvPr/>
        </p:nvSpPr>
        <p:spPr>
          <a:xfrm>
            <a:off x="220225" y="4025600"/>
            <a:ext cx="4778400" cy="728100"/>
          </a:xfrm>
          <a:prstGeom prst="roundRect">
            <a:avLst>
              <a:gd name="adj" fmla="val 24193"/>
            </a:avLst>
          </a:prstGeom>
          <a:solidFill>
            <a:srgbClr val="F1F5F9"/>
          </a:solidFill>
          <a:ln w="9525" cap="flat" cmpd="sng">
            <a:solidFill>
              <a:srgbClr val="E2E8F0"/>
            </a:solidFill>
            <a:prstDash val="solid"/>
            <a:round/>
            <a:headEnd type="none" w="sm" len="sm"/>
            <a:tailEnd type="none" w="sm" len="sm"/>
          </a:ln>
        </p:spPr>
        <p:txBody>
          <a:bodyPr spcFirstLastPara="1" wrap="square" lIns="91425" tIns="91425" rIns="91425" bIns="91425" anchor="t" anchorCtr="0">
            <a:noAutofit/>
          </a:bodyPr>
          <a:lstStyle/>
          <a:p>
            <a:r>
              <a:rPr lang="en-GB" dirty="0">
                <a:solidFill>
                  <a:schemeClr val="dk2"/>
                </a:solidFill>
                <a:latin typeface="Ubuntu"/>
                <a:ea typeface="Ubuntu"/>
                <a:cs typeface="Ubuntu"/>
                <a:sym typeface="Ubuntu"/>
              </a:rPr>
              <a:t>            </a:t>
            </a:r>
            <a:r>
              <a:rPr lang="en-GB" dirty="0" err="1">
                <a:solidFill>
                  <a:schemeClr val="dk2"/>
                </a:solidFill>
                <a:latin typeface="Ubuntu"/>
                <a:ea typeface="Ubuntu"/>
                <a:cs typeface="Ubuntu"/>
                <a:sym typeface="Ubuntu"/>
              </a:rPr>
              <a:t>Funcionalidades</a:t>
            </a:r>
            <a:r>
              <a:rPr lang="en-GB" dirty="0">
                <a:solidFill>
                  <a:schemeClr val="dk2"/>
                </a:solidFill>
                <a:latin typeface="Ubuntu"/>
                <a:ea typeface="Ubuntu"/>
                <a:cs typeface="Ubuntu"/>
                <a:sym typeface="Ubuntu"/>
              </a:rPr>
              <a:t> </a:t>
            </a:r>
            <a:r>
              <a:rPr lang="en-GB" dirty="0" err="1">
                <a:solidFill>
                  <a:schemeClr val="dk2"/>
                </a:solidFill>
                <a:latin typeface="Ubuntu"/>
                <a:ea typeface="Ubuntu"/>
                <a:cs typeface="Ubuntu"/>
                <a:sym typeface="Ubuntu"/>
              </a:rPr>
              <a:t>como</a:t>
            </a:r>
            <a:r>
              <a:rPr lang="en-GB" dirty="0">
                <a:solidFill>
                  <a:schemeClr val="dk2"/>
                </a:solidFill>
                <a:latin typeface="Ubuntu"/>
                <a:ea typeface="Ubuntu"/>
                <a:cs typeface="Ubuntu"/>
                <a:sym typeface="Ubuntu"/>
              </a:rPr>
              <a:t>: </a:t>
            </a:r>
            <a:r>
              <a:rPr lang="en-GB" dirty="0" err="1">
                <a:solidFill>
                  <a:schemeClr val="dk2"/>
                </a:solidFill>
                <a:latin typeface="Ubuntu"/>
                <a:ea typeface="Ubuntu"/>
                <a:cs typeface="Ubuntu"/>
                <a:sym typeface="Ubuntu"/>
              </a:rPr>
              <a:t>exportar</a:t>
            </a:r>
            <a:r>
              <a:rPr lang="en-GB" dirty="0">
                <a:solidFill>
                  <a:schemeClr val="dk2"/>
                </a:solidFill>
                <a:latin typeface="Ubuntu"/>
                <a:ea typeface="Ubuntu"/>
                <a:cs typeface="Ubuntu"/>
                <a:sym typeface="Ubuntu"/>
              </a:rPr>
              <a:t>/</a:t>
            </a:r>
            <a:r>
              <a:rPr lang="en-GB" dirty="0" err="1">
                <a:solidFill>
                  <a:schemeClr val="dk2"/>
                </a:solidFill>
                <a:latin typeface="Ubuntu"/>
                <a:ea typeface="Ubuntu"/>
                <a:cs typeface="Ubuntu"/>
                <a:sym typeface="Ubuntu"/>
              </a:rPr>
              <a:t>importar</a:t>
            </a:r>
            <a:r>
              <a:rPr lang="en-GB" dirty="0">
                <a:solidFill>
                  <a:schemeClr val="dk2"/>
                </a:solidFill>
                <a:latin typeface="Ubuntu"/>
                <a:ea typeface="Ubuntu"/>
                <a:cs typeface="Ubuntu"/>
                <a:sym typeface="Ubuntu"/>
              </a:rPr>
              <a:t> canvas,</a:t>
            </a:r>
            <a:endParaRPr dirty="0">
              <a:solidFill>
                <a:schemeClr val="dk2"/>
              </a:solidFill>
              <a:latin typeface="Ubuntu"/>
              <a:ea typeface="Ubuntu"/>
              <a:cs typeface="Ubuntu"/>
              <a:sym typeface="Ubuntu"/>
            </a:endParaRPr>
          </a:p>
          <a:p>
            <a:pPr>
              <a:buClr>
                <a:schemeClr val="dk1"/>
              </a:buClr>
              <a:buSzPts val="1100"/>
            </a:pPr>
            <a:r>
              <a:rPr lang="en-GB" dirty="0">
                <a:solidFill>
                  <a:schemeClr val="dk2"/>
                </a:solidFill>
                <a:latin typeface="Ubuntu"/>
                <a:ea typeface="Ubuntu"/>
                <a:cs typeface="Ubuntu"/>
                <a:sym typeface="Ubuntu"/>
              </a:rPr>
              <a:t>            </a:t>
            </a:r>
            <a:r>
              <a:rPr lang="en-GB" dirty="0" err="1">
                <a:solidFill>
                  <a:schemeClr val="dk2"/>
                </a:solidFill>
                <a:latin typeface="Ubuntu"/>
                <a:ea typeface="Ubuntu"/>
                <a:cs typeface="Ubuntu"/>
                <a:sym typeface="Ubuntu"/>
              </a:rPr>
              <a:t>solicitar</a:t>
            </a:r>
            <a:r>
              <a:rPr lang="en-GB" dirty="0">
                <a:solidFill>
                  <a:schemeClr val="dk2"/>
                </a:solidFill>
                <a:latin typeface="Ubuntu"/>
                <a:ea typeface="Ubuntu"/>
                <a:cs typeface="Ubuntu"/>
                <a:sym typeface="Ubuntu"/>
              </a:rPr>
              <a:t> </a:t>
            </a:r>
            <a:r>
              <a:rPr lang="en-GB" dirty="0" err="1">
                <a:solidFill>
                  <a:schemeClr val="dk2"/>
                </a:solidFill>
                <a:latin typeface="Ubuntu"/>
                <a:ea typeface="Ubuntu"/>
                <a:cs typeface="Ubuntu"/>
                <a:sym typeface="Ubuntu"/>
              </a:rPr>
              <a:t>datos</a:t>
            </a:r>
            <a:r>
              <a:rPr lang="en-GB" dirty="0">
                <a:solidFill>
                  <a:schemeClr val="dk2"/>
                </a:solidFill>
                <a:latin typeface="Ubuntu"/>
                <a:ea typeface="Ubuntu"/>
                <a:cs typeface="Ubuntu"/>
                <a:sym typeface="Ubuntu"/>
              </a:rPr>
              <a:t> </a:t>
            </a:r>
            <a:r>
              <a:rPr lang="en-GB" dirty="0" err="1">
                <a:solidFill>
                  <a:schemeClr val="dk2"/>
                </a:solidFill>
                <a:latin typeface="Ubuntu"/>
                <a:ea typeface="Ubuntu"/>
                <a:cs typeface="Ubuntu"/>
                <a:sym typeface="Ubuntu"/>
              </a:rPr>
              <a:t>por</a:t>
            </a:r>
            <a:r>
              <a:rPr lang="en-GB" dirty="0">
                <a:solidFill>
                  <a:schemeClr val="dk2"/>
                </a:solidFill>
                <a:latin typeface="Ubuntu"/>
                <a:ea typeface="Ubuntu"/>
                <a:cs typeface="Ubuntu"/>
                <a:sym typeface="Ubuntu"/>
              </a:rPr>
              <a:t> widget, </a:t>
            </a:r>
            <a:r>
              <a:rPr lang="en-GB" dirty="0" err="1">
                <a:solidFill>
                  <a:schemeClr val="dk2"/>
                </a:solidFill>
                <a:latin typeface="Ubuntu"/>
                <a:ea typeface="Ubuntu"/>
                <a:cs typeface="Ubuntu"/>
                <a:sym typeface="Ubuntu"/>
              </a:rPr>
              <a:t>agrupar</a:t>
            </a:r>
            <a:r>
              <a:rPr lang="en-GB" dirty="0">
                <a:solidFill>
                  <a:schemeClr val="dk2"/>
                </a:solidFill>
                <a:latin typeface="Ubuntu"/>
                <a:ea typeface="Ubuntu"/>
                <a:cs typeface="Ubuntu"/>
                <a:sym typeface="Ubuntu"/>
              </a:rPr>
              <a:t> items, etc.</a:t>
            </a:r>
            <a:endParaRPr dirty="0">
              <a:solidFill>
                <a:schemeClr val="dk2"/>
              </a:solidFill>
              <a:latin typeface="Ubuntu"/>
              <a:ea typeface="Ubuntu"/>
              <a:cs typeface="Ubuntu"/>
              <a:sym typeface="Ubuntu"/>
            </a:endParaRPr>
          </a:p>
          <a:p>
            <a:pPr marL="0" lvl="0" indent="0" algn="ctr" rtl="0">
              <a:spcBef>
                <a:spcPts val="0"/>
              </a:spcBef>
              <a:spcAft>
                <a:spcPts val="0"/>
              </a:spcAft>
              <a:buNone/>
            </a:pPr>
            <a:endParaRPr dirty="0">
              <a:solidFill>
                <a:schemeClr val="dk2"/>
              </a:solidFill>
              <a:latin typeface="Ubuntu"/>
              <a:ea typeface="Ubuntu"/>
              <a:cs typeface="Ubuntu"/>
              <a:sym typeface="Ubuntu"/>
            </a:endParaRPr>
          </a:p>
        </p:txBody>
      </p:sp>
      <p:sp>
        <p:nvSpPr>
          <p:cNvPr id="290" name="Google Shape;290;p23"/>
          <p:cNvSpPr txBox="1"/>
          <p:nvPr/>
        </p:nvSpPr>
        <p:spPr>
          <a:xfrm>
            <a:off x="7135900" y="3523850"/>
            <a:ext cx="15906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a:solidFill>
                  <a:schemeClr val="dk2"/>
                </a:solidFill>
                <a:latin typeface="Ubuntu"/>
                <a:ea typeface="Ubuntu"/>
                <a:cs typeface="Ubuntu"/>
                <a:sym typeface="Ubuntu"/>
              </a:rPr>
              <a:t>Panel lateral con:</a:t>
            </a:r>
            <a:endParaRPr>
              <a:solidFill>
                <a:schemeClr val="dk2"/>
              </a:solidFill>
              <a:latin typeface="Ubuntu"/>
              <a:ea typeface="Ubuntu"/>
              <a:cs typeface="Ubuntu"/>
              <a:sym typeface="Ubuntu"/>
            </a:endParaRPr>
          </a:p>
        </p:txBody>
      </p:sp>
      <p:sp>
        <p:nvSpPr>
          <p:cNvPr id="291" name="Google Shape;291;p23"/>
          <p:cNvSpPr txBox="1"/>
          <p:nvPr/>
        </p:nvSpPr>
        <p:spPr>
          <a:xfrm>
            <a:off x="7575404" y="2088650"/>
            <a:ext cx="7116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a:solidFill>
                  <a:schemeClr val="dk2"/>
                </a:solidFill>
                <a:latin typeface="Ubuntu"/>
                <a:ea typeface="Ubuntu"/>
                <a:cs typeface="Ubuntu"/>
                <a:sym typeface="Ubuntu"/>
              </a:rPr>
              <a:t>Items:</a:t>
            </a:r>
            <a:endParaRPr>
              <a:solidFill>
                <a:schemeClr val="dk2"/>
              </a:solidFill>
              <a:latin typeface="Ubuntu"/>
              <a:ea typeface="Ubuntu"/>
              <a:cs typeface="Ubuntu"/>
              <a:sym typeface="Ubuntu"/>
            </a:endParaRPr>
          </a:p>
        </p:txBody>
      </p:sp>
      <p:sp>
        <p:nvSpPr>
          <p:cNvPr id="292" name="Google Shape;292;p23"/>
          <p:cNvSpPr/>
          <p:nvPr/>
        </p:nvSpPr>
        <p:spPr>
          <a:xfrm rot="1947">
            <a:off x="5357364" y="4193313"/>
            <a:ext cx="2118300" cy="392400"/>
          </a:xfrm>
          <a:prstGeom prst="roundRect">
            <a:avLst>
              <a:gd name="adj" fmla="val 50000"/>
            </a:avLst>
          </a:prstGeom>
          <a:solidFill>
            <a:schemeClr val="accent3"/>
          </a:solidFill>
          <a:ln w="9525" cap="flat" cmpd="sng">
            <a:solidFill>
              <a:srgbClr val="FED7AA"/>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solidFill>
                  <a:srgbClr val="F97316"/>
                </a:solidFill>
                <a:latin typeface="Ubuntu"/>
                <a:ea typeface="Ubuntu"/>
                <a:cs typeface="Ubuntu"/>
                <a:sym typeface="Ubuntu"/>
              </a:rPr>
              <a:t>Esquema de catálogos</a:t>
            </a:r>
            <a:endParaRPr>
              <a:solidFill>
                <a:srgbClr val="F97316"/>
              </a:solidFill>
              <a:latin typeface="Ubuntu"/>
              <a:ea typeface="Ubuntu"/>
              <a:cs typeface="Ubuntu"/>
              <a:sym typeface="Ubuntu"/>
            </a:endParaRPr>
          </a:p>
        </p:txBody>
      </p:sp>
      <p:sp>
        <p:nvSpPr>
          <p:cNvPr id="293" name="Google Shape;293;p23"/>
          <p:cNvSpPr/>
          <p:nvPr/>
        </p:nvSpPr>
        <p:spPr>
          <a:xfrm rot="2719">
            <a:off x="7677680" y="4231225"/>
            <a:ext cx="1137900" cy="392400"/>
          </a:xfrm>
          <a:prstGeom prst="roundRect">
            <a:avLst>
              <a:gd name="adj" fmla="val 50000"/>
            </a:avLst>
          </a:prstGeom>
          <a:solidFill>
            <a:schemeClr val="accent3"/>
          </a:solidFill>
          <a:ln w="9525" cap="flat" cmpd="sng">
            <a:solidFill>
              <a:srgbClr val="FED7AA"/>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solidFill>
                  <a:srgbClr val="F97316"/>
                </a:solidFill>
                <a:latin typeface="Ubuntu"/>
                <a:ea typeface="Ubuntu"/>
                <a:cs typeface="Ubuntu"/>
                <a:sym typeface="Ubuntu"/>
              </a:rPr>
              <a:t>Funciones                                  </a:t>
            </a:r>
            <a:endParaRPr>
              <a:solidFill>
                <a:srgbClr val="F97316"/>
              </a:solidFill>
              <a:latin typeface="Ubuntu"/>
              <a:ea typeface="Ubuntu"/>
              <a:cs typeface="Ubuntu"/>
              <a:sym typeface="Ubuntu"/>
            </a:endParaRPr>
          </a:p>
        </p:txBody>
      </p:sp>
      <p:sp>
        <p:nvSpPr>
          <p:cNvPr id="294" name="Google Shape;294;p23"/>
          <p:cNvSpPr/>
          <p:nvPr/>
        </p:nvSpPr>
        <p:spPr>
          <a:xfrm rot="1345">
            <a:off x="7293940" y="3924195"/>
            <a:ext cx="766500" cy="392400"/>
          </a:xfrm>
          <a:prstGeom prst="roundRect">
            <a:avLst>
              <a:gd name="adj" fmla="val 50000"/>
            </a:avLst>
          </a:prstGeom>
          <a:solidFill>
            <a:schemeClr val="accent3"/>
          </a:solidFill>
          <a:ln w="9525" cap="flat" cmpd="sng">
            <a:solidFill>
              <a:srgbClr val="FED7AA"/>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solidFill>
                  <a:srgbClr val="F97316"/>
                </a:solidFill>
                <a:latin typeface="Ubuntu"/>
                <a:ea typeface="Ubuntu"/>
                <a:cs typeface="Ubuntu"/>
                <a:sym typeface="Ubuntu"/>
              </a:rPr>
              <a:t>Items</a:t>
            </a:r>
            <a:endParaRPr>
              <a:solidFill>
                <a:srgbClr val="F97316"/>
              </a:solidFill>
              <a:latin typeface="Ubuntu"/>
              <a:ea typeface="Ubuntu"/>
              <a:cs typeface="Ubuntu"/>
              <a:sym typeface="Ubuntu"/>
            </a:endParaRPr>
          </a:p>
        </p:txBody>
      </p:sp>
      <p:pic>
        <p:nvPicPr>
          <p:cNvPr id="295" name="Google Shape;295;p23"/>
          <p:cNvPicPr preferRelativeResize="0"/>
          <p:nvPr/>
        </p:nvPicPr>
        <p:blipFill>
          <a:blip r:embed="rId5">
            <a:alphaModFix/>
          </a:blip>
          <a:stretch>
            <a:fillRect/>
          </a:stretch>
        </p:blipFill>
        <p:spPr>
          <a:xfrm>
            <a:off x="384275" y="4209650"/>
            <a:ext cx="360000" cy="360000"/>
          </a:xfrm>
          <a:prstGeom prst="rect">
            <a:avLst/>
          </a:prstGeom>
          <a:noFill/>
          <a:ln>
            <a:noFill/>
          </a:ln>
        </p:spPr>
      </p:pic>
      <p:sp>
        <p:nvSpPr>
          <p:cNvPr id="296" name="Google Shape;296;p23"/>
          <p:cNvSpPr/>
          <p:nvPr/>
        </p:nvSpPr>
        <p:spPr>
          <a:xfrm>
            <a:off x="6867000" y="4031275"/>
            <a:ext cx="216900" cy="156900"/>
          </a:xfrm>
          <a:prstGeom prst="rect">
            <a:avLst/>
          </a:prstGeom>
          <a:solidFill>
            <a:srgbClr val="F1F5F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97" name="Google Shape;297;p23"/>
          <p:cNvSpPr/>
          <p:nvPr/>
        </p:nvSpPr>
        <p:spPr>
          <a:xfrm>
            <a:off x="6887625" y="4590875"/>
            <a:ext cx="214800" cy="158400"/>
          </a:xfrm>
          <a:prstGeom prst="rect">
            <a:avLst/>
          </a:prstGeom>
          <a:solidFill>
            <a:srgbClr val="F1F5F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2" name="canvas_demo_compressed_2">
            <a:hlinkClick r:id="" action="ppaction://media"/>
            <a:extLst>
              <a:ext uri="{FF2B5EF4-FFF2-40B4-BE49-F238E27FC236}">
                <a16:creationId xmlns:a16="http://schemas.microsoft.com/office/drawing/2014/main" id="{28EB5F7C-6180-1C50-6456-0DCC8767E49C}"/>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20225" y="1000850"/>
            <a:ext cx="6512502" cy="2885400"/>
          </a:xfrm>
          <a:prstGeom prst="roundRect">
            <a:avLst>
              <a:gd name="adj" fmla="val 3716"/>
            </a:avLst>
          </a:prstGeom>
          <a:ln>
            <a:solidFill>
              <a:schemeClr val="bg1">
                <a:lumMod val="75000"/>
              </a:schemeClr>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298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24"/>
          <p:cNvSpPr txBox="1">
            <a:spLocks noGrp="1"/>
          </p:cNvSpPr>
          <p:nvPr>
            <p:ph type="sldNum" idx="12"/>
          </p:nvPr>
        </p:nvSpPr>
        <p:spPr>
          <a:xfrm>
            <a:off x="8604852" y="48604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GB"/>
              <a:t>12</a:t>
            </a:fld>
            <a:endParaRPr/>
          </a:p>
        </p:txBody>
      </p:sp>
      <p:sp>
        <p:nvSpPr>
          <p:cNvPr id="303" name="Google Shape;303;p24"/>
          <p:cNvSpPr txBox="1">
            <a:spLocks noGrp="1"/>
          </p:cNvSpPr>
          <p:nvPr>
            <p:ph type="title"/>
          </p:nvPr>
        </p:nvSpPr>
        <p:spPr>
          <a:xfrm>
            <a:off x="0" y="0"/>
            <a:ext cx="9144000" cy="728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GB" dirty="0" err="1"/>
              <a:t>Métricas</a:t>
            </a:r>
            <a:endParaRPr dirty="0"/>
          </a:p>
        </p:txBody>
      </p:sp>
      <p:grpSp>
        <p:nvGrpSpPr>
          <p:cNvPr id="304" name="Google Shape;304;p24"/>
          <p:cNvGrpSpPr/>
          <p:nvPr/>
        </p:nvGrpSpPr>
        <p:grpSpPr>
          <a:xfrm>
            <a:off x="967938" y="1163425"/>
            <a:ext cx="2733000" cy="655200"/>
            <a:chOff x="5343250" y="1297925"/>
            <a:chExt cx="2733000" cy="655200"/>
          </a:xfrm>
        </p:grpSpPr>
        <p:sp>
          <p:nvSpPr>
            <p:cNvPr id="305" name="Google Shape;305;p24"/>
            <p:cNvSpPr/>
            <p:nvPr/>
          </p:nvSpPr>
          <p:spPr>
            <a:xfrm>
              <a:off x="5343250" y="1297925"/>
              <a:ext cx="2733000" cy="655200"/>
            </a:xfrm>
            <a:prstGeom prst="roundRect">
              <a:avLst>
                <a:gd name="adj" fmla="val 30560"/>
              </a:avLst>
            </a:prstGeom>
            <a:solidFill>
              <a:srgbClr val="F1F5F9"/>
            </a:solidFill>
            <a:ln w="9525" cap="flat" cmpd="sng">
              <a:solidFill>
                <a:srgbClr val="E2E8F0"/>
              </a:solidFill>
              <a:prstDash val="solid"/>
              <a:round/>
              <a:headEnd type="none" w="sm" len="sm"/>
              <a:tailEnd type="none" w="sm" len="sm"/>
            </a:ln>
          </p:spPr>
          <p:txBody>
            <a:bodyPr spcFirstLastPara="1" wrap="square" lIns="91425" tIns="91425" rIns="91425" bIns="91425" anchor="ctr" anchorCtr="0">
              <a:noAutofit/>
            </a:bodyPr>
            <a:lstStyle/>
            <a:p>
              <a:pPr marL="0" lvl="0" indent="457200" algn="l" rtl="0">
                <a:lnSpc>
                  <a:spcPct val="115000"/>
                </a:lnSpc>
                <a:spcBef>
                  <a:spcPts val="0"/>
                </a:spcBef>
                <a:spcAft>
                  <a:spcPts val="0"/>
                </a:spcAft>
                <a:buNone/>
              </a:pPr>
              <a:r>
                <a:rPr lang="en-GB" sz="1600">
                  <a:solidFill>
                    <a:schemeClr val="dk2"/>
                  </a:solidFill>
                  <a:latin typeface="Ubuntu Medium"/>
                  <a:ea typeface="Ubuntu Medium"/>
                  <a:cs typeface="Ubuntu Medium"/>
                  <a:sym typeface="Ubuntu Medium"/>
                </a:rPr>
                <a:t>Objetos catalogados</a:t>
              </a:r>
              <a:endParaRPr sz="1600">
                <a:solidFill>
                  <a:schemeClr val="dk2"/>
                </a:solidFill>
                <a:latin typeface="Ubuntu Medium"/>
                <a:ea typeface="Ubuntu Medium"/>
                <a:cs typeface="Ubuntu Medium"/>
                <a:sym typeface="Ubuntu Medium"/>
              </a:endParaRPr>
            </a:p>
            <a:p>
              <a:pPr marL="0" lvl="0" indent="457200" algn="l" rtl="0">
                <a:lnSpc>
                  <a:spcPct val="115000"/>
                </a:lnSpc>
                <a:spcBef>
                  <a:spcPts val="0"/>
                </a:spcBef>
                <a:spcAft>
                  <a:spcPts val="0"/>
                </a:spcAft>
                <a:buNone/>
              </a:pPr>
              <a:r>
                <a:rPr lang="en-GB">
                  <a:solidFill>
                    <a:schemeClr val="dk2"/>
                  </a:solidFill>
                  <a:latin typeface="Ubuntu"/>
                  <a:ea typeface="Ubuntu"/>
                  <a:cs typeface="Ubuntu"/>
                  <a:sym typeface="Ubuntu"/>
                </a:rPr>
                <a:t>&gt; 3 × 10¹¹ </a:t>
              </a:r>
              <a:endParaRPr>
                <a:solidFill>
                  <a:schemeClr val="dk2"/>
                </a:solidFill>
                <a:latin typeface="Ubuntu"/>
                <a:ea typeface="Ubuntu"/>
                <a:cs typeface="Ubuntu"/>
                <a:sym typeface="Ubuntu"/>
              </a:endParaRPr>
            </a:p>
          </p:txBody>
        </p:sp>
        <p:pic>
          <p:nvPicPr>
            <p:cNvPr id="306" name="Google Shape;306;p24"/>
            <p:cNvPicPr preferRelativeResize="0"/>
            <p:nvPr/>
          </p:nvPicPr>
          <p:blipFill>
            <a:blip r:embed="rId3">
              <a:alphaModFix/>
            </a:blip>
            <a:stretch>
              <a:fillRect/>
            </a:stretch>
          </p:blipFill>
          <p:spPr>
            <a:xfrm>
              <a:off x="5455600" y="1458275"/>
              <a:ext cx="360000" cy="360000"/>
            </a:xfrm>
            <a:prstGeom prst="rect">
              <a:avLst/>
            </a:prstGeom>
            <a:noFill/>
            <a:ln>
              <a:noFill/>
            </a:ln>
          </p:spPr>
        </p:pic>
      </p:grpSp>
      <p:grpSp>
        <p:nvGrpSpPr>
          <p:cNvPr id="307" name="Google Shape;307;p24"/>
          <p:cNvGrpSpPr/>
          <p:nvPr/>
        </p:nvGrpSpPr>
        <p:grpSpPr>
          <a:xfrm>
            <a:off x="4656738" y="1163425"/>
            <a:ext cx="3519300" cy="655200"/>
            <a:chOff x="3559975" y="1054175"/>
            <a:chExt cx="3519300" cy="655200"/>
          </a:xfrm>
        </p:grpSpPr>
        <p:sp>
          <p:nvSpPr>
            <p:cNvPr id="308" name="Google Shape;308;p24"/>
            <p:cNvSpPr/>
            <p:nvPr/>
          </p:nvSpPr>
          <p:spPr>
            <a:xfrm>
              <a:off x="3559975" y="1054175"/>
              <a:ext cx="3519300" cy="655200"/>
            </a:xfrm>
            <a:prstGeom prst="roundRect">
              <a:avLst>
                <a:gd name="adj" fmla="val 30560"/>
              </a:avLst>
            </a:prstGeom>
            <a:solidFill>
              <a:srgbClr val="F1F5F9"/>
            </a:solidFill>
            <a:ln w="9525" cap="flat" cmpd="sng">
              <a:solidFill>
                <a:srgbClr val="E2E8F0"/>
              </a:solidFill>
              <a:prstDash val="solid"/>
              <a:round/>
              <a:headEnd type="none" w="sm" len="sm"/>
              <a:tailEnd type="none" w="sm" len="sm"/>
            </a:ln>
          </p:spPr>
          <p:txBody>
            <a:bodyPr spcFirstLastPara="1" wrap="square" lIns="91425" tIns="91425" rIns="91425" bIns="91425" anchor="ctr" anchorCtr="0">
              <a:noAutofit/>
            </a:bodyPr>
            <a:lstStyle/>
            <a:p>
              <a:pPr marL="0" lvl="0" indent="457200" algn="l" rtl="0">
                <a:lnSpc>
                  <a:spcPct val="115000"/>
                </a:lnSpc>
                <a:spcBef>
                  <a:spcPts val="0"/>
                </a:spcBef>
                <a:spcAft>
                  <a:spcPts val="0"/>
                </a:spcAft>
                <a:buNone/>
              </a:pPr>
              <a:r>
                <a:rPr lang="en-GB" sz="1600">
                  <a:solidFill>
                    <a:schemeClr val="dk2"/>
                  </a:solidFill>
                  <a:latin typeface="Ubuntu Medium"/>
                  <a:ea typeface="Ubuntu Medium"/>
                  <a:cs typeface="Ubuntu Medium"/>
                  <a:sym typeface="Ubuntu Medium"/>
                </a:rPr>
                <a:t>Usuarios activos mensuales</a:t>
              </a:r>
              <a:endParaRPr sz="1600">
                <a:solidFill>
                  <a:schemeClr val="dk2"/>
                </a:solidFill>
                <a:latin typeface="Ubuntu Medium"/>
                <a:ea typeface="Ubuntu Medium"/>
                <a:cs typeface="Ubuntu Medium"/>
                <a:sym typeface="Ubuntu Medium"/>
              </a:endParaRPr>
            </a:p>
            <a:p>
              <a:pPr marL="0" lvl="0" indent="457200" algn="l" rtl="0">
                <a:lnSpc>
                  <a:spcPct val="115000"/>
                </a:lnSpc>
                <a:spcBef>
                  <a:spcPts val="0"/>
                </a:spcBef>
                <a:spcAft>
                  <a:spcPts val="0"/>
                </a:spcAft>
                <a:buNone/>
              </a:pPr>
              <a:r>
                <a:rPr lang="en-GB">
                  <a:solidFill>
                    <a:schemeClr val="dk2"/>
                  </a:solidFill>
                  <a:latin typeface="Ubuntu"/>
                  <a:ea typeface="Ubuntu"/>
                  <a:cs typeface="Ubuntu"/>
                  <a:sym typeface="Ubuntu"/>
                </a:rPr>
                <a:t>~ 100 </a:t>
              </a:r>
              <a:endParaRPr>
                <a:solidFill>
                  <a:schemeClr val="dk2"/>
                </a:solidFill>
                <a:latin typeface="Ubuntu"/>
                <a:ea typeface="Ubuntu"/>
                <a:cs typeface="Ubuntu"/>
                <a:sym typeface="Ubuntu"/>
              </a:endParaRPr>
            </a:p>
          </p:txBody>
        </p:sp>
        <p:pic>
          <p:nvPicPr>
            <p:cNvPr id="309" name="Google Shape;309;p24"/>
            <p:cNvPicPr preferRelativeResize="0"/>
            <p:nvPr/>
          </p:nvPicPr>
          <p:blipFill>
            <a:blip r:embed="rId4">
              <a:alphaModFix/>
            </a:blip>
            <a:stretch>
              <a:fillRect/>
            </a:stretch>
          </p:blipFill>
          <p:spPr>
            <a:xfrm>
              <a:off x="3692450" y="1188875"/>
              <a:ext cx="360000" cy="360000"/>
            </a:xfrm>
            <a:prstGeom prst="rect">
              <a:avLst/>
            </a:prstGeom>
            <a:noFill/>
            <a:ln>
              <a:noFill/>
            </a:ln>
          </p:spPr>
        </p:pic>
      </p:grpSp>
      <p:grpSp>
        <p:nvGrpSpPr>
          <p:cNvPr id="310" name="Google Shape;310;p24"/>
          <p:cNvGrpSpPr/>
          <p:nvPr/>
        </p:nvGrpSpPr>
        <p:grpSpPr>
          <a:xfrm>
            <a:off x="967950" y="2060550"/>
            <a:ext cx="2614200" cy="655200"/>
            <a:chOff x="568050" y="1861425"/>
            <a:chExt cx="2614200" cy="655200"/>
          </a:xfrm>
        </p:grpSpPr>
        <p:sp>
          <p:nvSpPr>
            <p:cNvPr id="311" name="Google Shape;311;p24"/>
            <p:cNvSpPr/>
            <p:nvPr/>
          </p:nvSpPr>
          <p:spPr>
            <a:xfrm>
              <a:off x="568050" y="1861425"/>
              <a:ext cx="2614200" cy="655200"/>
            </a:xfrm>
            <a:prstGeom prst="roundRect">
              <a:avLst>
                <a:gd name="adj" fmla="val 30560"/>
              </a:avLst>
            </a:prstGeom>
            <a:solidFill>
              <a:srgbClr val="F1F5F9"/>
            </a:solidFill>
            <a:ln w="9525" cap="flat" cmpd="sng">
              <a:solidFill>
                <a:srgbClr val="E2E8F0"/>
              </a:solidFill>
              <a:prstDash val="solid"/>
              <a:round/>
              <a:headEnd type="none" w="sm" len="sm"/>
              <a:tailEnd type="none" w="sm" len="sm"/>
            </a:ln>
          </p:spPr>
          <p:txBody>
            <a:bodyPr spcFirstLastPara="1" wrap="square" lIns="91425" tIns="91425" rIns="91425" bIns="91425" anchor="ctr" anchorCtr="0">
              <a:noAutofit/>
            </a:bodyPr>
            <a:lstStyle/>
            <a:p>
              <a:pPr marL="0" lvl="0" indent="457200" algn="l" rtl="0">
                <a:lnSpc>
                  <a:spcPct val="115000"/>
                </a:lnSpc>
                <a:spcBef>
                  <a:spcPts val="0"/>
                </a:spcBef>
                <a:spcAft>
                  <a:spcPts val="0"/>
                </a:spcAft>
                <a:buNone/>
              </a:pPr>
              <a:r>
                <a:rPr lang="en-GB" sz="1600" err="1">
                  <a:solidFill>
                    <a:schemeClr val="dk2"/>
                  </a:solidFill>
                  <a:latin typeface="Ubuntu Medium"/>
                  <a:ea typeface="Ubuntu Medium"/>
                  <a:cs typeface="Ubuntu Medium"/>
                  <a:sym typeface="Ubuntu Medium"/>
                </a:rPr>
                <a:t>Catálogos</a:t>
              </a:r>
              <a:r>
                <a:rPr lang="en-GB" sz="1600">
                  <a:solidFill>
                    <a:schemeClr val="dk2"/>
                  </a:solidFill>
                  <a:latin typeface="Ubuntu Medium"/>
                  <a:ea typeface="Ubuntu Medium"/>
                  <a:cs typeface="Ubuntu Medium"/>
                  <a:sym typeface="Ubuntu Medium"/>
                </a:rPr>
                <a:t> </a:t>
              </a:r>
              <a:r>
                <a:rPr lang="en-GB" sz="1600" err="1">
                  <a:solidFill>
                    <a:schemeClr val="dk2"/>
                  </a:solidFill>
                  <a:latin typeface="Ubuntu Medium"/>
                  <a:ea typeface="Ubuntu Medium"/>
                  <a:cs typeface="Ubuntu Medium"/>
                  <a:sym typeface="Ubuntu Medium"/>
                </a:rPr>
                <a:t>alojados</a:t>
              </a:r>
              <a:r>
                <a:rPr lang="en-GB" sz="1600">
                  <a:solidFill>
                    <a:schemeClr val="dk2"/>
                  </a:solidFill>
                  <a:latin typeface="Ubuntu Medium"/>
                  <a:ea typeface="Ubuntu Medium"/>
                  <a:cs typeface="Ubuntu Medium"/>
                  <a:sym typeface="Ubuntu Medium"/>
                </a:rPr>
                <a:t> </a:t>
              </a:r>
              <a:endParaRPr sz="1600">
                <a:solidFill>
                  <a:schemeClr val="dk2"/>
                </a:solidFill>
                <a:latin typeface="Ubuntu Medium"/>
                <a:ea typeface="Ubuntu Medium"/>
                <a:cs typeface="Ubuntu Medium"/>
                <a:sym typeface="Ubuntu Medium"/>
              </a:endParaRPr>
            </a:p>
            <a:p>
              <a:pPr marL="0" lvl="0" indent="457200" algn="l" rtl="0">
                <a:lnSpc>
                  <a:spcPct val="115000"/>
                </a:lnSpc>
                <a:spcBef>
                  <a:spcPts val="0"/>
                </a:spcBef>
                <a:spcAft>
                  <a:spcPts val="0"/>
                </a:spcAft>
                <a:buNone/>
              </a:pPr>
              <a:r>
                <a:rPr lang="en-GB">
                  <a:solidFill>
                    <a:schemeClr val="dk2"/>
                  </a:solidFill>
                  <a:latin typeface="Ubuntu"/>
                  <a:ea typeface="Ubuntu"/>
                  <a:cs typeface="Ubuntu"/>
                  <a:sym typeface="Ubuntu"/>
                </a:rPr>
                <a:t>~ 200 </a:t>
              </a:r>
              <a:endParaRPr>
                <a:solidFill>
                  <a:schemeClr val="dk2"/>
                </a:solidFill>
                <a:latin typeface="Ubuntu"/>
                <a:ea typeface="Ubuntu"/>
                <a:cs typeface="Ubuntu"/>
                <a:sym typeface="Ubuntu"/>
              </a:endParaRPr>
            </a:p>
          </p:txBody>
        </p:sp>
        <p:pic>
          <p:nvPicPr>
            <p:cNvPr id="312" name="Google Shape;312;p24"/>
            <p:cNvPicPr preferRelativeResize="0"/>
            <p:nvPr/>
          </p:nvPicPr>
          <p:blipFill>
            <a:blip r:embed="rId5">
              <a:alphaModFix/>
            </a:blip>
            <a:stretch>
              <a:fillRect/>
            </a:stretch>
          </p:blipFill>
          <p:spPr>
            <a:xfrm>
              <a:off x="695050" y="1996125"/>
              <a:ext cx="360000" cy="360000"/>
            </a:xfrm>
            <a:prstGeom prst="rect">
              <a:avLst/>
            </a:prstGeom>
            <a:noFill/>
            <a:ln>
              <a:noFill/>
            </a:ln>
          </p:spPr>
        </p:pic>
      </p:grpSp>
      <p:sp>
        <p:nvSpPr>
          <p:cNvPr id="314" name="Google Shape;314;p24"/>
          <p:cNvSpPr/>
          <p:nvPr/>
        </p:nvSpPr>
        <p:spPr>
          <a:xfrm>
            <a:off x="4656750" y="2060550"/>
            <a:ext cx="3239400" cy="899040"/>
          </a:xfrm>
          <a:prstGeom prst="roundRect">
            <a:avLst>
              <a:gd name="adj" fmla="val 30560"/>
            </a:avLst>
          </a:prstGeom>
          <a:solidFill>
            <a:srgbClr val="F1F5F9"/>
          </a:solidFill>
          <a:ln w="9525" cap="flat" cmpd="sng">
            <a:solidFill>
              <a:srgbClr val="E2E8F0"/>
            </a:solidFill>
            <a:prstDash val="solid"/>
            <a:round/>
            <a:headEnd type="none" w="sm" len="sm"/>
            <a:tailEnd type="none" w="sm" len="sm"/>
          </a:ln>
        </p:spPr>
        <p:txBody>
          <a:bodyPr spcFirstLastPara="1" wrap="square" lIns="91425" tIns="91425" rIns="91425" bIns="91425" anchor="ctr" anchorCtr="0">
            <a:noAutofit/>
          </a:bodyPr>
          <a:lstStyle/>
          <a:p>
            <a:pPr indent="457200">
              <a:lnSpc>
                <a:spcPct val="115000"/>
              </a:lnSpc>
            </a:pPr>
            <a:r>
              <a:rPr lang="en-GB" sz="1600" dirty="0" err="1">
                <a:solidFill>
                  <a:schemeClr val="dk2"/>
                </a:solidFill>
                <a:latin typeface="Ubuntu Medium"/>
                <a:ea typeface="Ubuntu Medium"/>
                <a:cs typeface="Ubuntu Medium"/>
                <a:sym typeface="Ubuntu Medium"/>
              </a:rPr>
              <a:t>Catálogos</a:t>
            </a:r>
            <a:r>
              <a:rPr lang="en-GB" sz="1600" dirty="0">
                <a:solidFill>
                  <a:schemeClr val="dk2"/>
                </a:solidFill>
                <a:latin typeface="Ubuntu Medium"/>
                <a:ea typeface="Ubuntu Medium"/>
                <a:cs typeface="Ubuntu Medium"/>
                <a:sym typeface="Ubuntu Medium"/>
              </a:rPr>
              <a:t> </a:t>
            </a:r>
            <a:r>
              <a:rPr lang="en-GB" sz="1600" dirty="0" err="1">
                <a:solidFill>
                  <a:schemeClr val="dk2"/>
                </a:solidFill>
                <a:latin typeface="Ubuntu Medium"/>
                <a:ea typeface="Ubuntu Medium"/>
                <a:cs typeface="Ubuntu Medium"/>
                <a:sym typeface="Ubuntu Medium"/>
              </a:rPr>
              <a:t>personalizados</a:t>
            </a:r>
            <a:endParaRPr lang="es-ES" sz="1600" dirty="0">
              <a:solidFill>
                <a:schemeClr val="dk2"/>
              </a:solidFill>
              <a:latin typeface="Ubuntu Medium"/>
              <a:ea typeface="Ubuntu Medium"/>
              <a:cs typeface="Ubuntu Medium"/>
              <a:sym typeface="Ubuntu Medium"/>
            </a:endParaRPr>
          </a:p>
          <a:p>
            <a:pPr indent="457200">
              <a:lnSpc>
                <a:spcPct val="114999"/>
              </a:lnSpc>
            </a:pPr>
            <a:r>
              <a:rPr lang="en-GB" sz="1600" dirty="0" err="1">
                <a:solidFill>
                  <a:schemeClr val="dk2"/>
                </a:solidFill>
                <a:latin typeface="Ubuntu Medium"/>
                <a:ea typeface="Ubuntu Medium"/>
                <a:cs typeface="Ubuntu Medium"/>
                <a:sym typeface="Ubuntu Medium"/>
              </a:rPr>
              <a:t>mensuales</a:t>
            </a:r>
            <a:r>
              <a:rPr lang="en-GB" sz="1600" dirty="0">
                <a:solidFill>
                  <a:schemeClr val="dk2"/>
                </a:solidFill>
                <a:latin typeface="Ubuntu Medium"/>
                <a:ea typeface="Ubuntu Medium"/>
                <a:cs typeface="Ubuntu Medium"/>
                <a:sym typeface="Ubuntu Medium"/>
              </a:rPr>
              <a:t>  </a:t>
            </a:r>
            <a:endParaRPr sz="1600" dirty="0">
              <a:solidFill>
                <a:schemeClr val="dk2"/>
              </a:solidFill>
              <a:latin typeface="Ubuntu Medium"/>
              <a:ea typeface="Ubuntu Medium"/>
              <a:cs typeface="Ubuntu Medium"/>
            </a:endParaRPr>
          </a:p>
          <a:p>
            <a:pPr marL="0" lvl="0" indent="457200" algn="l" rtl="0">
              <a:lnSpc>
                <a:spcPct val="115000"/>
              </a:lnSpc>
              <a:spcBef>
                <a:spcPts val="0"/>
              </a:spcBef>
              <a:spcAft>
                <a:spcPts val="0"/>
              </a:spcAft>
              <a:buNone/>
            </a:pPr>
            <a:r>
              <a:rPr lang="en-GB" dirty="0">
                <a:solidFill>
                  <a:schemeClr val="dk2"/>
                </a:solidFill>
                <a:latin typeface="Ubuntu"/>
                <a:ea typeface="Ubuntu"/>
                <a:cs typeface="Ubuntu"/>
                <a:sym typeface="Ubuntu"/>
              </a:rPr>
              <a:t>450 (75 % </a:t>
            </a:r>
            <a:r>
              <a:rPr lang="en-GB" dirty="0" err="1">
                <a:solidFill>
                  <a:schemeClr val="dk2"/>
                </a:solidFill>
                <a:latin typeface="Ubuntu"/>
                <a:ea typeface="Ubuntu"/>
                <a:cs typeface="Ubuntu"/>
                <a:sym typeface="Ubuntu"/>
              </a:rPr>
              <a:t>en</a:t>
            </a:r>
            <a:r>
              <a:rPr lang="en-GB" dirty="0">
                <a:solidFill>
                  <a:schemeClr val="dk2"/>
                </a:solidFill>
                <a:latin typeface="Ubuntu"/>
                <a:ea typeface="Ubuntu"/>
                <a:cs typeface="Ubuntu"/>
                <a:sym typeface="Ubuntu"/>
              </a:rPr>
              <a:t> &lt; 3 min) </a:t>
            </a:r>
            <a:endParaRPr dirty="0">
              <a:solidFill>
                <a:schemeClr val="dk2"/>
              </a:solidFill>
              <a:latin typeface="Ubuntu"/>
              <a:ea typeface="Ubuntu"/>
              <a:cs typeface="Ubuntu"/>
              <a:sym typeface="Ubuntu"/>
            </a:endParaRPr>
          </a:p>
        </p:txBody>
      </p:sp>
      <p:grpSp>
        <p:nvGrpSpPr>
          <p:cNvPr id="316" name="Google Shape;316;p24"/>
          <p:cNvGrpSpPr/>
          <p:nvPr/>
        </p:nvGrpSpPr>
        <p:grpSpPr>
          <a:xfrm>
            <a:off x="967950" y="2957675"/>
            <a:ext cx="2305800" cy="655200"/>
            <a:chOff x="753800" y="2858100"/>
            <a:chExt cx="2305800" cy="655200"/>
          </a:xfrm>
        </p:grpSpPr>
        <p:sp>
          <p:nvSpPr>
            <p:cNvPr id="317" name="Google Shape;317;p24"/>
            <p:cNvSpPr/>
            <p:nvPr/>
          </p:nvSpPr>
          <p:spPr>
            <a:xfrm>
              <a:off x="753800" y="2858100"/>
              <a:ext cx="2305800" cy="655200"/>
            </a:xfrm>
            <a:prstGeom prst="roundRect">
              <a:avLst>
                <a:gd name="adj" fmla="val 30560"/>
              </a:avLst>
            </a:prstGeom>
            <a:solidFill>
              <a:srgbClr val="F1F5F9"/>
            </a:solidFill>
            <a:ln w="9525" cap="flat" cmpd="sng">
              <a:solidFill>
                <a:srgbClr val="E2E8F0"/>
              </a:solidFill>
              <a:prstDash val="solid"/>
              <a:round/>
              <a:headEnd type="none" w="sm" len="sm"/>
              <a:tailEnd type="none" w="sm" len="sm"/>
            </a:ln>
          </p:spPr>
          <p:txBody>
            <a:bodyPr spcFirstLastPara="1" wrap="square" lIns="91425" tIns="91425" rIns="91425" bIns="91425" anchor="ctr" anchorCtr="0">
              <a:noAutofit/>
            </a:bodyPr>
            <a:lstStyle/>
            <a:p>
              <a:pPr marL="0" lvl="0" indent="457200" algn="l" rtl="0">
                <a:lnSpc>
                  <a:spcPct val="115000"/>
                </a:lnSpc>
                <a:spcBef>
                  <a:spcPts val="0"/>
                </a:spcBef>
                <a:spcAft>
                  <a:spcPts val="0"/>
                </a:spcAft>
                <a:buNone/>
              </a:pPr>
              <a:r>
                <a:rPr lang="en-GB" sz="1600">
                  <a:solidFill>
                    <a:schemeClr val="dk2"/>
                  </a:solidFill>
                  <a:latin typeface="Ubuntu Medium"/>
                  <a:ea typeface="Ubuntu Medium"/>
                  <a:cs typeface="Ubuntu Medium"/>
                  <a:sym typeface="Ubuntu Medium"/>
                </a:rPr>
                <a:t>Datos alojados </a:t>
              </a:r>
              <a:endParaRPr sz="1600">
                <a:solidFill>
                  <a:schemeClr val="dk2"/>
                </a:solidFill>
                <a:latin typeface="Ubuntu Medium"/>
                <a:ea typeface="Ubuntu Medium"/>
                <a:cs typeface="Ubuntu Medium"/>
                <a:sym typeface="Ubuntu Medium"/>
              </a:endParaRPr>
            </a:p>
            <a:p>
              <a:pPr marL="0" lvl="0" indent="457200" algn="l" rtl="0">
                <a:lnSpc>
                  <a:spcPct val="115000"/>
                </a:lnSpc>
                <a:spcBef>
                  <a:spcPts val="0"/>
                </a:spcBef>
                <a:spcAft>
                  <a:spcPts val="0"/>
                </a:spcAft>
                <a:buNone/>
              </a:pPr>
              <a:r>
                <a:rPr lang="en-GB">
                  <a:solidFill>
                    <a:schemeClr val="dk2"/>
                  </a:solidFill>
                  <a:latin typeface="Ubuntu"/>
                  <a:ea typeface="Ubuntu"/>
                  <a:cs typeface="Ubuntu"/>
                  <a:sym typeface="Ubuntu"/>
                </a:rPr>
                <a:t>&gt; 200 TB </a:t>
              </a:r>
              <a:endParaRPr>
                <a:solidFill>
                  <a:schemeClr val="dk2"/>
                </a:solidFill>
                <a:latin typeface="Ubuntu"/>
                <a:ea typeface="Ubuntu"/>
                <a:cs typeface="Ubuntu"/>
                <a:sym typeface="Ubuntu"/>
              </a:endParaRPr>
            </a:p>
          </p:txBody>
        </p:sp>
        <p:pic>
          <p:nvPicPr>
            <p:cNvPr id="318" name="Google Shape;318;p24"/>
            <p:cNvPicPr preferRelativeResize="0"/>
            <p:nvPr/>
          </p:nvPicPr>
          <p:blipFill>
            <a:blip r:embed="rId6">
              <a:alphaModFix/>
            </a:blip>
            <a:stretch>
              <a:fillRect/>
            </a:stretch>
          </p:blipFill>
          <p:spPr>
            <a:xfrm>
              <a:off x="878975" y="3005700"/>
              <a:ext cx="360000" cy="360000"/>
            </a:xfrm>
            <a:prstGeom prst="rect">
              <a:avLst/>
            </a:prstGeom>
            <a:noFill/>
            <a:ln>
              <a:noFill/>
            </a:ln>
          </p:spPr>
        </p:pic>
      </p:grpSp>
      <p:sp>
        <p:nvSpPr>
          <p:cNvPr id="320" name="Google Shape;320;p24"/>
          <p:cNvSpPr/>
          <p:nvPr/>
        </p:nvSpPr>
        <p:spPr>
          <a:xfrm>
            <a:off x="4656030" y="3214720"/>
            <a:ext cx="2931000" cy="899040"/>
          </a:xfrm>
          <a:prstGeom prst="roundRect">
            <a:avLst>
              <a:gd name="adj" fmla="val 30560"/>
            </a:avLst>
          </a:prstGeom>
          <a:solidFill>
            <a:srgbClr val="F1F5F9"/>
          </a:solidFill>
          <a:ln w="9525" cap="flat" cmpd="sng">
            <a:solidFill>
              <a:srgbClr val="E2E8F0"/>
            </a:solidFill>
            <a:prstDash val="solid"/>
            <a:round/>
            <a:headEnd type="none" w="sm" len="sm"/>
            <a:tailEnd type="none" w="sm" len="sm"/>
          </a:ln>
        </p:spPr>
        <p:txBody>
          <a:bodyPr spcFirstLastPara="1" wrap="square" lIns="91425" tIns="91425" rIns="91425" bIns="91425" anchor="ctr" anchorCtr="0">
            <a:noAutofit/>
          </a:bodyPr>
          <a:lstStyle/>
          <a:p>
            <a:pPr indent="457200">
              <a:lnSpc>
                <a:spcPct val="115000"/>
              </a:lnSpc>
            </a:pPr>
            <a:r>
              <a:rPr lang="en-GB" sz="1600" dirty="0" err="1">
                <a:solidFill>
                  <a:schemeClr val="dk2"/>
                </a:solidFill>
                <a:latin typeface="Ubuntu Medium"/>
                <a:ea typeface="Ubuntu Medium"/>
                <a:cs typeface="Ubuntu Medium"/>
                <a:sym typeface="Ubuntu Medium"/>
              </a:rPr>
              <a:t>Consultas</a:t>
            </a:r>
            <a:r>
              <a:rPr lang="en-GB" sz="1600" dirty="0">
                <a:solidFill>
                  <a:schemeClr val="dk2"/>
                </a:solidFill>
                <a:latin typeface="Ubuntu Medium"/>
                <a:ea typeface="Ubuntu Medium"/>
                <a:cs typeface="Ubuntu Medium"/>
                <a:sym typeface="Ubuntu Medium"/>
              </a:rPr>
              <a:t> </a:t>
            </a:r>
            <a:r>
              <a:rPr lang="en-GB" sz="1600" dirty="0" err="1">
                <a:solidFill>
                  <a:schemeClr val="dk2"/>
                </a:solidFill>
                <a:latin typeface="Ubuntu Medium"/>
                <a:ea typeface="Ubuntu Medium"/>
                <a:cs typeface="Ubuntu Medium"/>
                <a:sym typeface="Ubuntu Medium"/>
              </a:rPr>
              <a:t>interactivas</a:t>
            </a:r>
            <a:endParaRPr lang="es-ES" sz="1600" dirty="0" err="1">
              <a:solidFill>
                <a:schemeClr val="dk2"/>
              </a:solidFill>
              <a:latin typeface="Ubuntu Medium"/>
              <a:ea typeface="Ubuntu Medium"/>
              <a:cs typeface="Ubuntu Medium"/>
              <a:sym typeface="Ubuntu Medium"/>
            </a:endParaRPr>
          </a:p>
          <a:p>
            <a:pPr indent="457200">
              <a:lnSpc>
                <a:spcPct val="114999"/>
              </a:lnSpc>
            </a:pPr>
            <a:r>
              <a:rPr lang="en-GB" sz="1600" dirty="0" err="1">
                <a:solidFill>
                  <a:schemeClr val="dk2"/>
                </a:solidFill>
                <a:latin typeface="Ubuntu Medium"/>
                <a:ea typeface="Ubuntu Medium"/>
                <a:cs typeface="Ubuntu Medium"/>
              </a:rPr>
              <a:t>mensuales</a:t>
            </a:r>
            <a:r>
              <a:rPr lang="en-GB" sz="1600" dirty="0">
                <a:solidFill>
                  <a:schemeClr val="dk2"/>
                </a:solidFill>
                <a:latin typeface="Ubuntu Medium"/>
                <a:ea typeface="Ubuntu Medium"/>
                <a:cs typeface="Ubuntu Medium"/>
              </a:rPr>
              <a:t> </a:t>
            </a:r>
            <a:endParaRPr sz="1600" dirty="0">
              <a:solidFill>
                <a:schemeClr val="dk2"/>
              </a:solidFill>
              <a:latin typeface="Ubuntu Medium"/>
              <a:ea typeface="Ubuntu Medium"/>
              <a:cs typeface="Ubuntu Medium"/>
            </a:endParaRPr>
          </a:p>
          <a:p>
            <a:pPr indent="457200">
              <a:lnSpc>
                <a:spcPct val="115000"/>
              </a:lnSpc>
            </a:pPr>
            <a:r>
              <a:rPr lang="en-GB" dirty="0">
                <a:solidFill>
                  <a:schemeClr val="dk2"/>
                </a:solidFill>
                <a:latin typeface="Ubuntu"/>
                <a:ea typeface="Ubuntu"/>
                <a:cs typeface="Ubuntu"/>
                <a:sym typeface="Ubuntu"/>
              </a:rPr>
              <a:t>670 (80 % </a:t>
            </a:r>
            <a:r>
              <a:rPr lang="en-GB" dirty="0" err="1">
                <a:solidFill>
                  <a:schemeClr val="dk2"/>
                </a:solidFill>
                <a:latin typeface="Ubuntu"/>
                <a:ea typeface="Ubuntu"/>
                <a:cs typeface="Ubuntu"/>
                <a:sym typeface="Ubuntu"/>
              </a:rPr>
              <a:t>en</a:t>
            </a:r>
            <a:r>
              <a:rPr lang="en-GB" dirty="0">
                <a:solidFill>
                  <a:schemeClr val="dk2"/>
                </a:solidFill>
                <a:latin typeface="Ubuntu"/>
                <a:ea typeface="Ubuntu"/>
                <a:cs typeface="Ubuntu"/>
                <a:sym typeface="Ubuntu"/>
              </a:rPr>
              <a:t> &lt; 60 s) </a:t>
            </a:r>
            <a:endParaRPr dirty="0">
              <a:solidFill>
                <a:schemeClr val="dk2"/>
              </a:solidFill>
              <a:latin typeface="Ubuntu"/>
              <a:ea typeface="Ubuntu"/>
              <a:cs typeface="Ubuntu"/>
              <a:sym typeface="Ubuntu"/>
            </a:endParaRPr>
          </a:p>
        </p:txBody>
      </p:sp>
      <p:grpSp>
        <p:nvGrpSpPr>
          <p:cNvPr id="322" name="Google Shape;322;p24"/>
          <p:cNvGrpSpPr/>
          <p:nvPr/>
        </p:nvGrpSpPr>
        <p:grpSpPr>
          <a:xfrm>
            <a:off x="968670" y="3856835"/>
            <a:ext cx="2835300" cy="655200"/>
            <a:chOff x="2951900" y="4022525"/>
            <a:chExt cx="2835300" cy="655200"/>
          </a:xfrm>
        </p:grpSpPr>
        <p:sp>
          <p:nvSpPr>
            <p:cNvPr id="323" name="Google Shape;323;p24"/>
            <p:cNvSpPr/>
            <p:nvPr/>
          </p:nvSpPr>
          <p:spPr>
            <a:xfrm>
              <a:off x="2951900" y="4022525"/>
              <a:ext cx="2835300" cy="655200"/>
            </a:xfrm>
            <a:prstGeom prst="roundRect">
              <a:avLst>
                <a:gd name="adj" fmla="val 30560"/>
              </a:avLst>
            </a:prstGeom>
            <a:solidFill>
              <a:srgbClr val="F1F5F9"/>
            </a:solidFill>
            <a:ln w="9525" cap="flat" cmpd="sng">
              <a:solidFill>
                <a:srgbClr val="E2E8F0"/>
              </a:solidFill>
              <a:prstDash val="solid"/>
              <a:round/>
              <a:headEnd type="none" w="sm" len="sm"/>
              <a:tailEnd type="none" w="sm" len="sm"/>
            </a:ln>
          </p:spPr>
          <p:txBody>
            <a:bodyPr spcFirstLastPara="1" wrap="square" lIns="91425" tIns="91425" rIns="91425" bIns="91425" anchor="ctr" anchorCtr="0">
              <a:noAutofit/>
            </a:bodyPr>
            <a:lstStyle/>
            <a:p>
              <a:pPr marL="0" lvl="0" indent="457200" algn="l" rtl="0">
                <a:lnSpc>
                  <a:spcPct val="115000"/>
                </a:lnSpc>
                <a:spcBef>
                  <a:spcPts val="0"/>
                </a:spcBef>
                <a:spcAft>
                  <a:spcPts val="0"/>
                </a:spcAft>
                <a:buNone/>
              </a:pPr>
              <a:r>
                <a:rPr lang="en-GB" sz="1600">
                  <a:solidFill>
                    <a:schemeClr val="dk2"/>
                  </a:solidFill>
                  <a:latin typeface="Ubuntu Medium"/>
                  <a:ea typeface="Ubuntu Medium"/>
                  <a:cs typeface="Ubuntu Medium"/>
                  <a:sym typeface="Ubuntu Medium"/>
                </a:rPr>
                <a:t>Citaciones en papers </a:t>
              </a:r>
              <a:endParaRPr sz="1600">
                <a:solidFill>
                  <a:schemeClr val="dk2"/>
                </a:solidFill>
                <a:latin typeface="Ubuntu Medium"/>
                <a:ea typeface="Ubuntu Medium"/>
                <a:cs typeface="Ubuntu Medium"/>
                <a:sym typeface="Ubuntu Medium"/>
              </a:endParaRPr>
            </a:p>
            <a:p>
              <a:pPr marL="0" lvl="0" indent="457200" algn="l" rtl="0">
                <a:lnSpc>
                  <a:spcPct val="115000"/>
                </a:lnSpc>
                <a:spcBef>
                  <a:spcPts val="0"/>
                </a:spcBef>
                <a:spcAft>
                  <a:spcPts val="0"/>
                </a:spcAft>
                <a:buNone/>
              </a:pPr>
              <a:r>
                <a:rPr lang="en-GB">
                  <a:solidFill>
                    <a:schemeClr val="dk2"/>
                  </a:solidFill>
                  <a:latin typeface="Ubuntu"/>
                  <a:ea typeface="Ubuntu"/>
                  <a:cs typeface="Ubuntu"/>
                  <a:sym typeface="Ubuntu"/>
                </a:rPr>
                <a:t>102 </a:t>
              </a:r>
              <a:endParaRPr>
                <a:solidFill>
                  <a:schemeClr val="dk2"/>
                </a:solidFill>
                <a:latin typeface="Ubuntu"/>
                <a:ea typeface="Ubuntu"/>
                <a:cs typeface="Ubuntu"/>
                <a:sym typeface="Ubuntu"/>
              </a:endParaRPr>
            </a:p>
          </p:txBody>
        </p:sp>
        <p:pic>
          <p:nvPicPr>
            <p:cNvPr id="324" name="Google Shape;324;p24"/>
            <p:cNvPicPr preferRelativeResize="0"/>
            <p:nvPr/>
          </p:nvPicPr>
          <p:blipFill>
            <a:blip r:embed="rId7">
              <a:alphaModFix/>
            </a:blip>
            <a:stretch>
              <a:fillRect/>
            </a:stretch>
          </p:blipFill>
          <p:spPr>
            <a:xfrm>
              <a:off x="3092150" y="4170125"/>
              <a:ext cx="360000" cy="360000"/>
            </a:xfrm>
            <a:prstGeom prst="rect">
              <a:avLst/>
            </a:prstGeom>
            <a:noFill/>
            <a:ln>
              <a:noFill/>
            </a:ln>
          </p:spPr>
        </p:pic>
      </p:grpSp>
      <p:pic>
        <p:nvPicPr>
          <p:cNvPr id="2" name="Imagen 1">
            <a:extLst>
              <a:ext uri="{FF2B5EF4-FFF2-40B4-BE49-F238E27FC236}">
                <a16:creationId xmlns:a16="http://schemas.microsoft.com/office/drawing/2014/main" id="{F5B8D0C4-4E8C-42C0-40D2-F2E983E9982A}"/>
              </a:ext>
            </a:extLst>
          </p:cNvPr>
          <p:cNvPicPr>
            <a:picLocks noChangeAspect="1"/>
          </p:cNvPicPr>
          <p:nvPr/>
        </p:nvPicPr>
        <p:blipFill>
          <a:blip r:embed="rId8"/>
          <a:stretch>
            <a:fillRect/>
          </a:stretch>
        </p:blipFill>
        <p:spPr>
          <a:xfrm>
            <a:off x="4817745" y="2360295"/>
            <a:ext cx="361950" cy="361950"/>
          </a:xfrm>
          <a:prstGeom prst="rect">
            <a:avLst/>
          </a:prstGeom>
        </p:spPr>
      </p:pic>
      <p:pic>
        <p:nvPicPr>
          <p:cNvPr id="3" name="Imagen 2">
            <a:extLst>
              <a:ext uri="{FF2B5EF4-FFF2-40B4-BE49-F238E27FC236}">
                <a16:creationId xmlns:a16="http://schemas.microsoft.com/office/drawing/2014/main" id="{581D0DA3-1539-FDDA-FBA9-A583A9150B5A}"/>
              </a:ext>
            </a:extLst>
          </p:cNvPr>
          <p:cNvPicPr>
            <a:picLocks noChangeAspect="1"/>
          </p:cNvPicPr>
          <p:nvPr/>
        </p:nvPicPr>
        <p:blipFill>
          <a:blip r:embed="rId9"/>
          <a:stretch>
            <a:fillRect/>
          </a:stretch>
        </p:blipFill>
        <p:spPr>
          <a:xfrm>
            <a:off x="4817745" y="3488055"/>
            <a:ext cx="361950" cy="36195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25"/>
          <p:cNvSpPr txBox="1">
            <a:spLocks noGrp="1"/>
          </p:cNvSpPr>
          <p:nvPr>
            <p:ph type="title"/>
          </p:nvPr>
        </p:nvSpPr>
        <p:spPr>
          <a:xfrm>
            <a:off x="0" y="0"/>
            <a:ext cx="9144000" cy="728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GB"/>
              <a:t>Conclusiones</a:t>
            </a:r>
            <a:endParaRPr/>
          </a:p>
        </p:txBody>
      </p:sp>
      <p:sp>
        <p:nvSpPr>
          <p:cNvPr id="330" name="Google Shape;330;p25"/>
          <p:cNvSpPr txBox="1">
            <a:spLocks noGrp="1"/>
          </p:cNvSpPr>
          <p:nvPr>
            <p:ph type="sldNum" idx="12"/>
          </p:nvPr>
        </p:nvSpPr>
        <p:spPr>
          <a:xfrm>
            <a:off x="8604852" y="48604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GB"/>
              <a:t>13</a:t>
            </a:fld>
            <a:endParaRPr/>
          </a:p>
        </p:txBody>
      </p:sp>
      <p:sp>
        <p:nvSpPr>
          <p:cNvPr id="331" name="Google Shape;331;p25"/>
          <p:cNvSpPr/>
          <p:nvPr/>
        </p:nvSpPr>
        <p:spPr>
          <a:xfrm>
            <a:off x="1015025" y="3780750"/>
            <a:ext cx="7113900" cy="704100"/>
          </a:xfrm>
          <a:prstGeom prst="roundRect">
            <a:avLst>
              <a:gd name="adj" fmla="val 26641"/>
            </a:avLst>
          </a:prstGeom>
          <a:solidFill>
            <a:srgbClr val="F1F5F9"/>
          </a:solidFill>
          <a:ln w="9525" cap="flat" cmpd="sng">
            <a:solidFill>
              <a:srgbClr val="E2E8F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GB" dirty="0" err="1">
                <a:solidFill>
                  <a:schemeClr val="dk2"/>
                </a:solidFill>
                <a:latin typeface="Ubuntu"/>
                <a:ea typeface="Ubuntu"/>
                <a:cs typeface="Ubuntu"/>
                <a:sym typeface="Ubuntu"/>
              </a:rPr>
              <a:t>CosmoHub</a:t>
            </a:r>
            <a:r>
              <a:rPr lang="en-GB" dirty="0">
                <a:solidFill>
                  <a:schemeClr val="dk2"/>
                </a:solidFill>
                <a:latin typeface="Ubuntu"/>
                <a:ea typeface="Ubuntu"/>
                <a:cs typeface="Ubuntu"/>
                <a:sym typeface="Ubuntu"/>
              </a:rPr>
              <a:t> </a:t>
            </a:r>
            <a:r>
              <a:rPr lang="en-GB" dirty="0" err="1">
                <a:solidFill>
                  <a:schemeClr val="dk2"/>
                </a:solidFill>
                <a:latin typeface="Ubuntu"/>
                <a:ea typeface="Ubuntu"/>
                <a:cs typeface="Ubuntu"/>
                <a:sym typeface="Ubuntu"/>
              </a:rPr>
              <a:t>demuestra</a:t>
            </a:r>
            <a:r>
              <a:rPr lang="en-GB" dirty="0">
                <a:solidFill>
                  <a:schemeClr val="dk2"/>
                </a:solidFill>
                <a:latin typeface="Ubuntu"/>
                <a:ea typeface="Ubuntu"/>
                <a:cs typeface="Ubuntu"/>
                <a:sym typeface="Ubuntu"/>
              </a:rPr>
              <a:t> que </a:t>
            </a:r>
            <a:r>
              <a:rPr lang="en-GB" dirty="0" err="1">
                <a:solidFill>
                  <a:schemeClr val="dk2"/>
                </a:solidFill>
                <a:latin typeface="Ubuntu"/>
                <a:ea typeface="Ubuntu"/>
                <a:cs typeface="Ubuntu"/>
                <a:sym typeface="Ubuntu"/>
              </a:rPr>
              <a:t>una</a:t>
            </a:r>
            <a:r>
              <a:rPr lang="en-GB" dirty="0">
                <a:solidFill>
                  <a:schemeClr val="dk2"/>
                </a:solidFill>
                <a:latin typeface="Ubuntu"/>
                <a:ea typeface="Ubuntu"/>
                <a:cs typeface="Ubuntu"/>
                <a:sym typeface="Ubuntu"/>
              </a:rPr>
              <a:t> </a:t>
            </a:r>
            <a:r>
              <a:rPr lang="en-GB" dirty="0" err="1">
                <a:solidFill>
                  <a:schemeClr val="dk2"/>
                </a:solidFill>
                <a:latin typeface="Ubuntu"/>
                <a:ea typeface="Ubuntu"/>
                <a:cs typeface="Ubuntu"/>
                <a:sym typeface="Ubuntu"/>
              </a:rPr>
              <a:t>infraestructura</a:t>
            </a:r>
            <a:r>
              <a:rPr lang="en-GB" dirty="0">
                <a:solidFill>
                  <a:schemeClr val="dk2"/>
                </a:solidFill>
                <a:latin typeface="Ubuntu"/>
                <a:ea typeface="Ubuntu"/>
                <a:cs typeface="Ubuntu"/>
                <a:sym typeface="Ubuntu"/>
              </a:rPr>
              <a:t> interoperable y </a:t>
            </a:r>
            <a:r>
              <a:rPr lang="en-GB" dirty="0" err="1">
                <a:solidFill>
                  <a:schemeClr val="dk2"/>
                </a:solidFill>
                <a:latin typeface="Ubuntu"/>
                <a:ea typeface="Ubuntu"/>
                <a:cs typeface="Ubuntu"/>
                <a:sym typeface="Ubuntu"/>
              </a:rPr>
              <a:t>centrada</a:t>
            </a:r>
            <a:r>
              <a:rPr lang="en-GB" dirty="0">
                <a:solidFill>
                  <a:schemeClr val="dk2"/>
                </a:solidFill>
                <a:latin typeface="Ubuntu"/>
                <a:ea typeface="Ubuntu"/>
                <a:cs typeface="Ubuntu"/>
                <a:sym typeface="Ubuntu"/>
              </a:rPr>
              <a:t> </a:t>
            </a:r>
            <a:r>
              <a:rPr lang="en-GB" dirty="0" err="1">
                <a:solidFill>
                  <a:schemeClr val="dk2"/>
                </a:solidFill>
                <a:latin typeface="Ubuntu"/>
                <a:ea typeface="Ubuntu"/>
                <a:cs typeface="Ubuntu"/>
                <a:sym typeface="Ubuntu"/>
              </a:rPr>
              <a:t>en</a:t>
            </a:r>
            <a:r>
              <a:rPr lang="en-GB" dirty="0">
                <a:solidFill>
                  <a:schemeClr val="dk2"/>
                </a:solidFill>
                <a:latin typeface="Ubuntu"/>
                <a:ea typeface="Ubuntu"/>
                <a:cs typeface="Ubuntu"/>
                <a:sym typeface="Ubuntu"/>
              </a:rPr>
              <a:t> </a:t>
            </a:r>
            <a:r>
              <a:rPr lang="en-GB" dirty="0" err="1">
                <a:solidFill>
                  <a:schemeClr val="dk2"/>
                </a:solidFill>
                <a:latin typeface="Ubuntu"/>
                <a:ea typeface="Ubuntu"/>
                <a:cs typeface="Ubuntu"/>
                <a:sym typeface="Ubuntu"/>
              </a:rPr>
              <a:t>el</a:t>
            </a:r>
            <a:r>
              <a:rPr lang="en-GB" dirty="0">
                <a:solidFill>
                  <a:schemeClr val="dk2"/>
                </a:solidFill>
                <a:latin typeface="Ubuntu"/>
                <a:ea typeface="Ubuntu"/>
                <a:cs typeface="Ubuntu"/>
                <a:sym typeface="Ubuntu"/>
              </a:rPr>
              <a:t> </a:t>
            </a:r>
            <a:r>
              <a:rPr lang="en-GB" dirty="0" err="1">
                <a:solidFill>
                  <a:schemeClr val="dk2"/>
                </a:solidFill>
                <a:latin typeface="Ubuntu"/>
                <a:ea typeface="Ubuntu"/>
                <a:cs typeface="Ubuntu"/>
                <a:sym typeface="Ubuntu"/>
              </a:rPr>
              <a:t>usuario</a:t>
            </a:r>
            <a:r>
              <a:rPr lang="en-GB" dirty="0">
                <a:solidFill>
                  <a:schemeClr val="dk2"/>
                </a:solidFill>
                <a:latin typeface="Ubuntu"/>
                <a:ea typeface="Ubuntu"/>
                <a:cs typeface="Ubuntu"/>
                <a:sym typeface="Ubuntu"/>
              </a:rPr>
              <a:t> </a:t>
            </a:r>
            <a:r>
              <a:rPr lang="en-GB" dirty="0" err="1">
                <a:solidFill>
                  <a:schemeClr val="dk2"/>
                </a:solidFill>
                <a:latin typeface="Ubuntu"/>
                <a:ea typeface="Ubuntu"/>
                <a:cs typeface="Ubuntu"/>
                <a:sym typeface="Ubuntu"/>
              </a:rPr>
              <a:t>puede</a:t>
            </a:r>
            <a:r>
              <a:rPr lang="en-GB" dirty="0">
                <a:solidFill>
                  <a:schemeClr val="dk2"/>
                </a:solidFill>
                <a:latin typeface="Ubuntu"/>
                <a:ea typeface="Ubuntu"/>
                <a:cs typeface="Ubuntu"/>
                <a:sym typeface="Ubuntu"/>
              </a:rPr>
              <a:t> </a:t>
            </a:r>
            <a:r>
              <a:rPr lang="en-GB" dirty="0" err="1">
                <a:solidFill>
                  <a:schemeClr val="dk2"/>
                </a:solidFill>
                <a:latin typeface="Ubuntu"/>
                <a:ea typeface="Ubuntu"/>
                <a:cs typeface="Ubuntu"/>
                <a:sym typeface="Ubuntu"/>
              </a:rPr>
              <a:t>impulsar</a:t>
            </a:r>
            <a:r>
              <a:rPr lang="en-GB" dirty="0">
                <a:solidFill>
                  <a:schemeClr val="dk2"/>
                </a:solidFill>
                <a:latin typeface="Ubuntu"/>
                <a:ea typeface="Ubuntu"/>
                <a:cs typeface="Ubuntu"/>
                <a:sym typeface="Ubuntu"/>
              </a:rPr>
              <a:t> </a:t>
            </a:r>
            <a:r>
              <a:rPr lang="en-GB" dirty="0" err="1">
                <a:solidFill>
                  <a:schemeClr val="dk2"/>
                </a:solidFill>
                <a:latin typeface="Ubuntu"/>
                <a:ea typeface="Ubuntu"/>
                <a:cs typeface="Ubuntu"/>
                <a:sym typeface="Ubuntu"/>
              </a:rPr>
              <a:t>Ciencia</a:t>
            </a:r>
            <a:r>
              <a:rPr lang="en-GB" dirty="0">
                <a:solidFill>
                  <a:schemeClr val="dk2"/>
                </a:solidFill>
                <a:latin typeface="Ubuntu"/>
                <a:ea typeface="Ubuntu"/>
                <a:cs typeface="Ubuntu"/>
                <a:sym typeface="Ubuntu"/>
              </a:rPr>
              <a:t> </a:t>
            </a:r>
            <a:r>
              <a:rPr lang="en-GB" dirty="0" err="1">
                <a:solidFill>
                  <a:schemeClr val="dk2"/>
                </a:solidFill>
                <a:latin typeface="Ubuntu"/>
                <a:ea typeface="Ubuntu"/>
                <a:cs typeface="Ubuntu"/>
                <a:sym typeface="Ubuntu"/>
              </a:rPr>
              <a:t>Abierta</a:t>
            </a:r>
            <a:r>
              <a:rPr lang="en-GB" dirty="0">
                <a:solidFill>
                  <a:schemeClr val="dk2"/>
                </a:solidFill>
                <a:latin typeface="Ubuntu"/>
                <a:ea typeface="Ubuntu"/>
                <a:cs typeface="Ubuntu"/>
                <a:sym typeface="Ubuntu"/>
              </a:rPr>
              <a:t> a </a:t>
            </a:r>
            <a:r>
              <a:rPr lang="en-GB" dirty="0" err="1">
                <a:solidFill>
                  <a:schemeClr val="dk2"/>
                </a:solidFill>
                <a:latin typeface="Ubuntu"/>
                <a:ea typeface="Ubuntu"/>
                <a:cs typeface="Ubuntu"/>
                <a:sym typeface="Ubuntu"/>
              </a:rPr>
              <a:t>escala</a:t>
            </a:r>
            <a:r>
              <a:rPr lang="en-GB" dirty="0">
                <a:solidFill>
                  <a:schemeClr val="dk2"/>
                </a:solidFill>
                <a:latin typeface="Ubuntu"/>
                <a:ea typeface="Ubuntu"/>
                <a:cs typeface="Ubuntu"/>
                <a:sym typeface="Ubuntu"/>
              </a:rPr>
              <a:t> global.</a:t>
            </a:r>
            <a:endParaRPr dirty="0">
              <a:solidFill>
                <a:schemeClr val="dk2"/>
              </a:solidFill>
              <a:latin typeface="Ubuntu"/>
              <a:ea typeface="Ubuntu"/>
              <a:cs typeface="Ubuntu"/>
              <a:sym typeface="Ubuntu"/>
            </a:endParaRPr>
          </a:p>
          <a:p>
            <a:pPr marL="0" lvl="0" indent="0" algn="ctr" rtl="0">
              <a:spcBef>
                <a:spcPts val="0"/>
              </a:spcBef>
              <a:spcAft>
                <a:spcPts val="0"/>
              </a:spcAft>
              <a:buNone/>
            </a:pPr>
            <a:endParaRPr dirty="0">
              <a:solidFill>
                <a:schemeClr val="dk2"/>
              </a:solidFill>
              <a:latin typeface="Ubuntu"/>
              <a:ea typeface="Ubuntu"/>
              <a:cs typeface="Ubuntu"/>
              <a:sym typeface="Ubuntu"/>
            </a:endParaRPr>
          </a:p>
        </p:txBody>
      </p:sp>
      <p:grpSp>
        <p:nvGrpSpPr>
          <p:cNvPr id="332" name="Google Shape;332;p25"/>
          <p:cNvGrpSpPr/>
          <p:nvPr/>
        </p:nvGrpSpPr>
        <p:grpSpPr>
          <a:xfrm>
            <a:off x="1851600" y="1060713"/>
            <a:ext cx="4375650" cy="450000"/>
            <a:chOff x="1128300" y="1293250"/>
            <a:chExt cx="4375650" cy="450000"/>
          </a:xfrm>
        </p:grpSpPr>
        <p:sp>
          <p:nvSpPr>
            <p:cNvPr id="333" name="Google Shape;333;p25"/>
            <p:cNvSpPr txBox="1"/>
            <p:nvPr/>
          </p:nvSpPr>
          <p:spPr>
            <a:xfrm>
              <a:off x="1673850" y="1302713"/>
              <a:ext cx="38301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600">
                  <a:solidFill>
                    <a:schemeClr val="dk2"/>
                  </a:solidFill>
                  <a:latin typeface="Ubuntu"/>
                  <a:ea typeface="Ubuntu"/>
                  <a:cs typeface="Ubuntu"/>
                  <a:sym typeface="Ubuntu"/>
                </a:rPr>
                <a:t>La simplicidad para el usuario es crítica.</a:t>
              </a:r>
              <a:endParaRPr sz="1600">
                <a:solidFill>
                  <a:schemeClr val="dk2"/>
                </a:solidFill>
                <a:latin typeface="Ubuntu"/>
                <a:ea typeface="Ubuntu"/>
                <a:cs typeface="Ubuntu"/>
                <a:sym typeface="Ubuntu"/>
              </a:endParaRPr>
            </a:p>
          </p:txBody>
        </p:sp>
        <p:pic>
          <p:nvPicPr>
            <p:cNvPr id="334" name="Google Shape;334;p25"/>
            <p:cNvPicPr preferRelativeResize="0"/>
            <p:nvPr/>
          </p:nvPicPr>
          <p:blipFill>
            <a:blip r:embed="rId3">
              <a:alphaModFix/>
            </a:blip>
            <a:stretch>
              <a:fillRect/>
            </a:stretch>
          </p:blipFill>
          <p:spPr>
            <a:xfrm>
              <a:off x="1128300" y="1293250"/>
              <a:ext cx="450000" cy="450000"/>
            </a:xfrm>
            <a:prstGeom prst="rect">
              <a:avLst/>
            </a:prstGeom>
            <a:noFill/>
            <a:ln>
              <a:noFill/>
            </a:ln>
          </p:spPr>
        </p:pic>
      </p:grpSp>
      <p:grpSp>
        <p:nvGrpSpPr>
          <p:cNvPr id="335" name="Google Shape;335;p25"/>
          <p:cNvGrpSpPr/>
          <p:nvPr/>
        </p:nvGrpSpPr>
        <p:grpSpPr>
          <a:xfrm>
            <a:off x="1851600" y="1680490"/>
            <a:ext cx="4868176" cy="450000"/>
            <a:chOff x="1128300" y="1843325"/>
            <a:chExt cx="4868176" cy="450000"/>
          </a:xfrm>
        </p:grpSpPr>
        <p:sp>
          <p:nvSpPr>
            <p:cNvPr id="336" name="Google Shape;336;p25"/>
            <p:cNvSpPr txBox="1"/>
            <p:nvPr/>
          </p:nvSpPr>
          <p:spPr>
            <a:xfrm>
              <a:off x="1673849" y="1852785"/>
              <a:ext cx="4322627" cy="430857"/>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600" dirty="0" err="1">
                  <a:solidFill>
                    <a:schemeClr val="dk2"/>
                  </a:solidFill>
                  <a:latin typeface="Ubuntu"/>
                  <a:ea typeface="Ubuntu"/>
                  <a:cs typeface="Ubuntu"/>
                  <a:sym typeface="Ubuntu"/>
                </a:rPr>
                <a:t>Procesar</a:t>
              </a:r>
              <a:r>
                <a:rPr lang="en-GB" sz="1600" dirty="0">
                  <a:solidFill>
                    <a:schemeClr val="dk2"/>
                  </a:solidFill>
                  <a:latin typeface="Ubuntu"/>
                  <a:ea typeface="Ubuntu"/>
                  <a:cs typeface="Ubuntu"/>
                  <a:sym typeface="Ubuntu"/>
                </a:rPr>
                <a:t> </a:t>
              </a:r>
              <a:r>
                <a:rPr lang="en-GB" sz="1600" dirty="0" err="1">
                  <a:solidFill>
                    <a:schemeClr val="dk2"/>
                  </a:solidFill>
                  <a:latin typeface="Ubuntu"/>
                  <a:ea typeface="Ubuntu"/>
                  <a:cs typeface="Ubuntu"/>
                  <a:sym typeface="Ubuntu"/>
                </a:rPr>
                <a:t>cerca</a:t>
              </a:r>
              <a:r>
                <a:rPr lang="en-GB" sz="1600" dirty="0">
                  <a:solidFill>
                    <a:schemeClr val="dk2"/>
                  </a:solidFill>
                  <a:latin typeface="Ubuntu"/>
                  <a:ea typeface="Ubuntu"/>
                  <a:cs typeface="Ubuntu"/>
                  <a:sym typeface="Ubuntu"/>
                </a:rPr>
                <a:t> de </a:t>
              </a:r>
              <a:r>
                <a:rPr lang="en-GB" sz="1600" dirty="0" err="1">
                  <a:solidFill>
                    <a:schemeClr val="dk2"/>
                  </a:solidFill>
                  <a:latin typeface="Ubuntu"/>
                  <a:ea typeface="Ubuntu"/>
                  <a:cs typeface="Ubuntu"/>
                  <a:sym typeface="Ubuntu"/>
                </a:rPr>
                <a:t>los</a:t>
              </a:r>
              <a:r>
                <a:rPr lang="en-GB" sz="1600" dirty="0">
                  <a:solidFill>
                    <a:schemeClr val="dk2"/>
                  </a:solidFill>
                  <a:latin typeface="Ubuntu"/>
                  <a:ea typeface="Ubuntu"/>
                  <a:cs typeface="Ubuntu"/>
                  <a:sym typeface="Ubuntu"/>
                </a:rPr>
                <a:t> </a:t>
              </a:r>
              <a:r>
                <a:rPr lang="en-GB" sz="1600" dirty="0" err="1">
                  <a:solidFill>
                    <a:schemeClr val="dk2"/>
                  </a:solidFill>
                  <a:latin typeface="Ubuntu"/>
                  <a:ea typeface="Ubuntu"/>
                  <a:cs typeface="Ubuntu"/>
                  <a:sym typeface="Ubuntu"/>
                </a:rPr>
                <a:t>datos</a:t>
              </a:r>
              <a:r>
                <a:rPr lang="en-GB" sz="1600" dirty="0">
                  <a:solidFill>
                    <a:schemeClr val="dk2"/>
                  </a:solidFill>
                  <a:latin typeface="Ubuntu"/>
                  <a:ea typeface="Ubuntu"/>
                  <a:cs typeface="Ubuntu"/>
                  <a:sym typeface="Ubuntu"/>
                </a:rPr>
                <a:t> reduce </a:t>
              </a:r>
              <a:r>
                <a:rPr lang="en-GB" sz="1600" dirty="0" err="1">
                  <a:solidFill>
                    <a:schemeClr val="dk2"/>
                  </a:solidFill>
                  <a:latin typeface="Ubuntu"/>
                  <a:ea typeface="Ubuntu"/>
                  <a:cs typeface="Ubuntu"/>
                  <a:sym typeface="Ubuntu"/>
                </a:rPr>
                <a:t>latencias</a:t>
              </a:r>
              <a:r>
                <a:rPr lang="en-GB" sz="1600" dirty="0">
                  <a:solidFill>
                    <a:schemeClr val="dk2"/>
                  </a:solidFill>
                  <a:latin typeface="Ubuntu"/>
                  <a:ea typeface="Ubuntu"/>
                  <a:cs typeface="Ubuntu"/>
                  <a:sym typeface="Ubuntu"/>
                </a:rPr>
                <a:t>.</a:t>
              </a:r>
              <a:endParaRPr sz="1600" dirty="0">
                <a:solidFill>
                  <a:schemeClr val="dk2"/>
                </a:solidFill>
                <a:latin typeface="Ubuntu"/>
                <a:ea typeface="Ubuntu"/>
                <a:cs typeface="Ubuntu"/>
                <a:sym typeface="Ubuntu"/>
              </a:endParaRPr>
            </a:p>
          </p:txBody>
        </p:sp>
        <p:pic>
          <p:nvPicPr>
            <p:cNvPr id="337" name="Google Shape;337;p25"/>
            <p:cNvPicPr preferRelativeResize="0"/>
            <p:nvPr/>
          </p:nvPicPr>
          <p:blipFill>
            <a:blip r:embed="rId4">
              <a:alphaModFix/>
            </a:blip>
            <a:stretch>
              <a:fillRect/>
            </a:stretch>
          </p:blipFill>
          <p:spPr>
            <a:xfrm>
              <a:off x="1128300" y="1843325"/>
              <a:ext cx="450000" cy="450000"/>
            </a:xfrm>
            <a:prstGeom prst="rect">
              <a:avLst/>
            </a:prstGeom>
            <a:noFill/>
            <a:ln>
              <a:noFill/>
            </a:ln>
          </p:spPr>
        </p:pic>
      </p:grpSp>
      <p:grpSp>
        <p:nvGrpSpPr>
          <p:cNvPr id="338" name="Google Shape;338;p25"/>
          <p:cNvGrpSpPr/>
          <p:nvPr/>
        </p:nvGrpSpPr>
        <p:grpSpPr>
          <a:xfrm>
            <a:off x="1851600" y="2300267"/>
            <a:ext cx="5825106" cy="450000"/>
            <a:chOff x="1128300" y="2375150"/>
            <a:chExt cx="5825106" cy="450000"/>
          </a:xfrm>
        </p:grpSpPr>
        <p:sp>
          <p:nvSpPr>
            <p:cNvPr id="339" name="Google Shape;339;p25"/>
            <p:cNvSpPr txBox="1"/>
            <p:nvPr/>
          </p:nvSpPr>
          <p:spPr>
            <a:xfrm>
              <a:off x="1673849" y="2384608"/>
              <a:ext cx="5279557" cy="430857"/>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600" dirty="0">
                  <a:solidFill>
                    <a:schemeClr val="dk2"/>
                  </a:solidFill>
                  <a:latin typeface="Ubuntu"/>
                  <a:ea typeface="Ubuntu"/>
                  <a:cs typeface="Ubuntu"/>
                  <a:sym typeface="Ubuntu"/>
                </a:rPr>
                <a:t>La </a:t>
              </a:r>
              <a:r>
                <a:rPr lang="en-GB" sz="1600" dirty="0" err="1">
                  <a:solidFill>
                    <a:schemeClr val="dk2"/>
                  </a:solidFill>
                  <a:latin typeface="Ubuntu"/>
                  <a:ea typeface="Ubuntu"/>
                  <a:cs typeface="Ubuntu"/>
                  <a:sym typeface="Ubuntu"/>
                </a:rPr>
                <a:t>interoperabilidad</a:t>
              </a:r>
              <a:r>
                <a:rPr lang="en-GB" sz="1600" dirty="0">
                  <a:solidFill>
                    <a:schemeClr val="dk2"/>
                  </a:solidFill>
                  <a:latin typeface="Ubuntu"/>
                  <a:ea typeface="Ubuntu"/>
                  <a:cs typeface="Ubuntu"/>
                  <a:sym typeface="Ubuntu"/>
                </a:rPr>
                <a:t> se </a:t>
              </a:r>
              <a:r>
                <a:rPr lang="en-GB" sz="1600" dirty="0" err="1">
                  <a:solidFill>
                    <a:schemeClr val="dk2"/>
                  </a:solidFill>
                  <a:latin typeface="Ubuntu"/>
                  <a:ea typeface="Ubuntu"/>
                  <a:cs typeface="Ubuntu"/>
                  <a:sym typeface="Ubuntu"/>
                </a:rPr>
                <a:t>basa</a:t>
              </a:r>
              <a:r>
                <a:rPr lang="en-GB" sz="1600" dirty="0">
                  <a:solidFill>
                    <a:schemeClr val="dk2"/>
                  </a:solidFill>
                  <a:latin typeface="Ubuntu"/>
                  <a:ea typeface="Ubuntu"/>
                  <a:cs typeface="Ubuntu"/>
                  <a:sym typeface="Ubuntu"/>
                </a:rPr>
                <a:t> </a:t>
              </a:r>
              <a:r>
                <a:rPr lang="en-GB" sz="1600" dirty="0" err="1">
                  <a:solidFill>
                    <a:schemeClr val="dk2"/>
                  </a:solidFill>
                  <a:latin typeface="Ubuntu"/>
                  <a:ea typeface="Ubuntu"/>
                  <a:cs typeface="Ubuntu"/>
                  <a:sym typeface="Ubuntu"/>
                </a:rPr>
                <a:t>en</a:t>
              </a:r>
              <a:r>
                <a:rPr lang="en-GB" sz="1600" dirty="0">
                  <a:solidFill>
                    <a:schemeClr val="dk2"/>
                  </a:solidFill>
                  <a:latin typeface="Ubuntu"/>
                  <a:ea typeface="Ubuntu"/>
                  <a:cs typeface="Ubuntu"/>
                  <a:sym typeface="Ubuntu"/>
                </a:rPr>
                <a:t> </a:t>
              </a:r>
              <a:r>
                <a:rPr lang="en-GB" sz="1600" dirty="0" err="1">
                  <a:solidFill>
                    <a:schemeClr val="dk2"/>
                  </a:solidFill>
                  <a:latin typeface="Ubuntu"/>
                  <a:ea typeface="Ubuntu"/>
                  <a:cs typeface="Ubuntu"/>
                  <a:sym typeface="Ubuntu"/>
                </a:rPr>
                <a:t>estándares</a:t>
              </a:r>
              <a:r>
                <a:rPr lang="en-GB" sz="1600" dirty="0">
                  <a:solidFill>
                    <a:schemeClr val="dk2"/>
                  </a:solidFill>
                  <a:latin typeface="Ubuntu"/>
                  <a:ea typeface="Ubuntu"/>
                  <a:cs typeface="Ubuntu"/>
                  <a:sym typeface="Ubuntu"/>
                </a:rPr>
                <a:t> </a:t>
              </a:r>
              <a:r>
                <a:rPr lang="en-GB" sz="1600" dirty="0" err="1">
                  <a:solidFill>
                    <a:schemeClr val="dk2"/>
                  </a:solidFill>
                  <a:latin typeface="Ubuntu"/>
                  <a:ea typeface="Ubuntu"/>
                  <a:cs typeface="Ubuntu"/>
                  <a:sym typeface="Ubuntu"/>
                </a:rPr>
                <a:t>abiertos</a:t>
              </a:r>
              <a:r>
                <a:rPr lang="en-GB" sz="1600" dirty="0">
                  <a:solidFill>
                    <a:schemeClr val="dk2"/>
                  </a:solidFill>
                  <a:latin typeface="Ubuntu"/>
                  <a:ea typeface="Ubuntu"/>
                  <a:cs typeface="Ubuntu"/>
                  <a:sym typeface="Ubuntu"/>
                </a:rPr>
                <a:t>.</a:t>
              </a:r>
              <a:endParaRPr sz="1600" dirty="0">
                <a:solidFill>
                  <a:schemeClr val="dk2"/>
                </a:solidFill>
                <a:latin typeface="Ubuntu"/>
                <a:ea typeface="Ubuntu"/>
                <a:cs typeface="Ubuntu"/>
                <a:sym typeface="Ubuntu"/>
              </a:endParaRPr>
            </a:p>
          </p:txBody>
        </p:sp>
        <p:pic>
          <p:nvPicPr>
            <p:cNvPr id="340" name="Google Shape;340;p25"/>
            <p:cNvPicPr preferRelativeResize="0"/>
            <p:nvPr/>
          </p:nvPicPr>
          <p:blipFill>
            <a:blip r:embed="rId5">
              <a:alphaModFix/>
            </a:blip>
            <a:stretch>
              <a:fillRect/>
            </a:stretch>
          </p:blipFill>
          <p:spPr>
            <a:xfrm>
              <a:off x="1128300" y="2375150"/>
              <a:ext cx="450000" cy="450000"/>
            </a:xfrm>
            <a:prstGeom prst="rect">
              <a:avLst/>
            </a:prstGeom>
            <a:noFill/>
            <a:ln>
              <a:noFill/>
            </a:ln>
          </p:spPr>
        </p:pic>
      </p:grpSp>
      <p:grpSp>
        <p:nvGrpSpPr>
          <p:cNvPr id="341" name="Google Shape;341;p25"/>
          <p:cNvGrpSpPr/>
          <p:nvPr/>
        </p:nvGrpSpPr>
        <p:grpSpPr>
          <a:xfrm>
            <a:off x="1851600" y="2920044"/>
            <a:ext cx="5825106" cy="438075"/>
            <a:chOff x="1128150" y="2920044"/>
            <a:chExt cx="5825106" cy="438075"/>
          </a:xfrm>
        </p:grpSpPr>
        <p:sp>
          <p:nvSpPr>
            <p:cNvPr id="342" name="Google Shape;342;p25"/>
            <p:cNvSpPr txBox="1"/>
            <p:nvPr/>
          </p:nvSpPr>
          <p:spPr>
            <a:xfrm>
              <a:off x="1673850" y="2923525"/>
              <a:ext cx="5279406" cy="430857"/>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600" dirty="0">
                  <a:solidFill>
                    <a:schemeClr val="dk2"/>
                  </a:solidFill>
                  <a:latin typeface="Ubuntu"/>
                  <a:ea typeface="Ubuntu"/>
                  <a:cs typeface="Ubuntu"/>
                  <a:sym typeface="Ubuntu"/>
                </a:rPr>
                <a:t>Los </a:t>
              </a:r>
              <a:r>
                <a:rPr lang="en-GB" sz="1600" dirty="0" err="1">
                  <a:solidFill>
                    <a:schemeClr val="dk2"/>
                  </a:solidFill>
                  <a:latin typeface="Ubuntu"/>
                  <a:ea typeface="Ubuntu"/>
                  <a:cs typeface="Ubuntu"/>
                  <a:sym typeface="Ubuntu"/>
                </a:rPr>
                <a:t>principos</a:t>
              </a:r>
              <a:r>
                <a:rPr lang="en-GB" sz="1600" dirty="0">
                  <a:solidFill>
                    <a:schemeClr val="dk2"/>
                  </a:solidFill>
                  <a:latin typeface="Ubuntu"/>
                  <a:ea typeface="Ubuntu"/>
                  <a:cs typeface="Ubuntu"/>
                  <a:sym typeface="Ubuntu"/>
                </a:rPr>
                <a:t> FAIR </a:t>
              </a:r>
              <a:r>
                <a:rPr lang="en-GB" sz="1600" dirty="0" err="1">
                  <a:solidFill>
                    <a:schemeClr val="dk2"/>
                  </a:solidFill>
                  <a:latin typeface="Ubuntu"/>
                  <a:ea typeface="Ubuntu"/>
                  <a:cs typeface="Ubuntu"/>
                  <a:sym typeface="Ubuntu"/>
                </a:rPr>
                <a:t>deben</a:t>
              </a:r>
              <a:r>
                <a:rPr lang="en-GB" sz="1600" dirty="0">
                  <a:solidFill>
                    <a:schemeClr val="dk2"/>
                  </a:solidFill>
                  <a:latin typeface="Ubuntu"/>
                  <a:ea typeface="Ubuntu"/>
                  <a:cs typeface="Ubuntu"/>
                  <a:sym typeface="Ubuntu"/>
                </a:rPr>
                <a:t> de </a:t>
              </a:r>
              <a:r>
                <a:rPr lang="en-GB" sz="1600" dirty="0" err="1">
                  <a:solidFill>
                    <a:schemeClr val="dk2"/>
                  </a:solidFill>
                  <a:latin typeface="Ubuntu"/>
                  <a:ea typeface="Ubuntu"/>
                  <a:cs typeface="Ubuntu"/>
                  <a:sym typeface="Ubuntu"/>
                </a:rPr>
                <a:t>estar</a:t>
              </a:r>
              <a:r>
                <a:rPr lang="en-GB" sz="1600" dirty="0">
                  <a:solidFill>
                    <a:schemeClr val="dk2"/>
                  </a:solidFill>
                  <a:latin typeface="Ubuntu"/>
                  <a:ea typeface="Ubuntu"/>
                  <a:cs typeface="Ubuntu"/>
                  <a:sym typeface="Ubuntu"/>
                </a:rPr>
                <a:t> </a:t>
              </a:r>
              <a:r>
                <a:rPr lang="en-GB" sz="1600" dirty="0" err="1">
                  <a:solidFill>
                    <a:schemeClr val="dk2"/>
                  </a:solidFill>
                  <a:latin typeface="Ubuntu"/>
                  <a:ea typeface="Ubuntu"/>
                  <a:cs typeface="Ubuntu"/>
                  <a:sym typeface="Ubuntu"/>
                </a:rPr>
                <a:t>siempre</a:t>
              </a:r>
              <a:r>
                <a:rPr lang="en-GB" sz="1600" dirty="0">
                  <a:solidFill>
                    <a:schemeClr val="dk2"/>
                  </a:solidFill>
                  <a:latin typeface="Ubuntu"/>
                  <a:ea typeface="Ubuntu"/>
                  <a:cs typeface="Ubuntu"/>
                  <a:sym typeface="Ubuntu"/>
                </a:rPr>
                <a:t> </a:t>
              </a:r>
              <a:r>
                <a:rPr lang="en-GB" sz="1600" dirty="0" err="1">
                  <a:solidFill>
                    <a:schemeClr val="dk2"/>
                  </a:solidFill>
                  <a:latin typeface="Ubuntu"/>
                  <a:ea typeface="Ubuntu"/>
                  <a:cs typeface="Ubuntu"/>
                  <a:sym typeface="Ubuntu"/>
                </a:rPr>
                <a:t>presentes</a:t>
              </a:r>
              <a:r>
                <a:rPr lang="en-GB" sz="1600" dirty="0">
                  <a:solidFill>
                    <a:schemeClr val="dk2"/>
                  </a:solidFill>
                  <a:latin typeface="Ubuntu"/>
                  <a:ea typeface="Ubuntu"/>
                  <a:cs typeface="Ubuntu"/>
                  <a:sym typeface="Ubuntu"/>
                </a:rPr>
                <a:t>.</a:t>
              </a:r>
              <a:endParaRPr sz="1600" dirty="0">
                <a:solidFill>
                  <a:schemeClr val="dk2"/>
                </a:solidFill>
                <a:latin typeface="Ubuntu"/>
                <a:ea typeface="Ubuntu"/>
                <a:cs typeface="Ubuntu"/>
                <a:sym typeface="Ubuntu"/>
              </a:endParaRPr>
            </a:p>
          </p:txBody>
        </p:sp>
        <p:grpSp>
          <p:nvGrpSpPr>
            <p:cNvPr id="343" name="Google Shape;343;p25"/>
            <p:cNvGrpSpPr/>
            <p:nvPr/>
          </p:nvGrpSpPr>
          <p:grpSpPr>
            <a:xfrm>
              <a:off x="1128150" y="2920044"/>
              <a:ext cx="437600" cy="438075"/>
              <a:chOff x="611425" y="3018975"/>
              <a:chExt cx="437600" cy="438075"/>
            </a:xfrm>
          </p:grpSpPr>
          <p:pic>
            <p:nvPicPr>
              <p:cNvPr id="344" name="Google Shape;344;p25"/>
              <p:cNvPicPr preferRelativeResize="0"/>
              <p:nvPr/>
            </p:nvPicPr>
            <p:blipFill>
              <a:blip r:embed="rId6" cstate="hqprint">
                <a:alphaModFix/>
                <a:extLst>
                  <a:ext uri="{28A0092B-C50C-407E-A947-70E740481C1C}">
                    <a14:useLocalDpi xmlns:a14="http://schemas.microsoft.com/office/drawing/2010/main"/>
                  </a:ext>
                </a:extLst>
              </a:blip>
              <a:stretch>
                <a:fillRect/>
              </a:stretch>
            </p:blipFill>
            <p:spPr>
              <a:xfrm>
                <a:off x="624125" y="3018975"/>
                <a:ext cx="205200" cy="205200"/>
              </a:xfrm>
              <a:prstGeom prst="rect">
                <a:avLst/>
              </a:prstGeom>
              <a:noFill/>
              <a:ln>
                <a:noFill/>
              </a:ln>
            </p:spPr>
          </p:pic>
          <p:pic>
            <p:nvPicPr>
              <p:cNvPr id="345" name="Google Shape;345;p25"/>
              <p:cNvPicPr preferRelativeResize="0"/>
              <p:nvPr/>
            </p:nvPicPr>
            <p:blipFill>
              <a:blip r:embed="rId7" cstate="hqprint">
                <a:alphaModFix/>
                <a:extLst>
                  <a:ext uri="{28A0092B-C50C-407E-A947-70E740481C1C}">
                    <a14:useLocalDpi xmlns:a14="http://schemas.microsoft.com/office/drawing/2010/main"/>
                  </a:ext>
                </a:extLst>
              </a:blip>
              <a:stretch>
                <a:fillRect/>
              </a:stretch>
            </p:blipFill>
            <p:spPr>
              <a:xfrm>
                <a:off x="820325" y="3241050"/>
                <a:ext cx="216000" cy="216000"/>
              </a:xfrm>
              <a:prstGeom prst="rect">
                <a:avLst/>
              </a:prstGeom>
              <a:noFill/>
              <a:ln>
                <a:noFill/>
              </a:ln>
            </p:spPr>
          </p:pic>
          <p:pic>
            <p:nvPicPr>
              <p:cNvPr id="346" name="Google Shape;346;p25"/>
              <p:cNvPicPr preferRelativeResize="0"/>
              <p:nvPr/>
            </p:nvPicPr>
            <p:blipFill>
              <a:blip r:embed="rId8" cstate="hqprint">
                <a:alphaModFix/>
                <a:extLst>
                  <a:ext uri="{28A0092B-C50C-407E-A947-70E740481C1C}">
                    <a14:useLocalDpi xmlns:a14="http://schemas.microsoft.com/office/drawing/2010/main"/>
                  </a:ext>
                </a:extLst>
              </a:blip>
              <a:stretch>
                <a:fillRect/>
              </a:stretch>
            </p:blipFill>
            <p:spPr>
              <a:xfrm>
                <a:off x="833025" y="3018975"/>
                <a:ext cx="216000" cy="216000"/>
              </a:xfrm>
              <a:prstGeom prst="rect">
                <a:avLst/>
              </a:prstGeom>
              <a:noFill/>
              <a:ln>
                <a:noFill/>
              </a:ln>
            </p:spPr>
          </p:pic>
          <p:pic>
            <p:nvPicPr>
              <p:cNvPr id="347" name="Google Shape;347;p25"/>
              <p:cNvPicPr preferRelativeResize="0"/>
              <p:nvPr/>
            </p:nvPicPr>
            <p:blipFill>
              <a:blip r:embed="rId9" cstate="hqprint">
                <a:alphaModFix/>
                <a:extLst>
                  <a:ext uri="{28A0092B-C50C-407E-A947-70E740481C1C}">
                    <a14:useLocalDpi xmlns:a14="http://schemas.microsoft.com/office/drawing/2010/main"/>
                  </a:ext>
                </a:extLst>
              </a:blip>
              <a:stretch>
                <a:fillRect/>
              </a:stretch>
            </p:blipFill>
            <p:spPr>
              <a:xfrm>
                <a:off x="611425" y="3241050"/>
                <a:ext cx="216000" cy="216000"/>
              </a:xfrm>
              <a:prstGeom prst="rect">
                <a:avLst/>
              </a:prstGeom>
              <a:noFill/>
              <a:ln>
                <a:noFill/>
              </a:ln>
            </p:spPr>
          </p:pic>
        </p:gr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26"/>
          <p:cNvSpPr txBox="1">
            <a:spLocks noGrp="1"/>
          </p:cNvSpPr>
          <p:nvPr>
            <p:ph type="title"/>
          </p:nvPr>
        </p:nvSpPr>
        <p:spPr>
          <a:xfrm>
            <a:off x="311700" y="1015378"/>
            <a:ext cx="85206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GB">
                <a:latin typeface="Ubuntu Medium"/>
                <a:ea typeface="Ubuntu Medium"/>
                <a:cs typeface="Ubuntu Medium"/>
                <a:sym typeface="Ubuntu Medium"/>
              </a:rPr>
              <a:t>¡Muchas gracias!</a:t>
            </a:r>
            <a:endParaRPr>
              <a:latin typeface="Ubuntu Medium"/>
              <a:ea typeface="Ubuntu Medium"/>
              <a:cs typeface="Ubuntu Medium"/>
              <a:sym typeface="Ubuntu Medium"/>
            </a:endParaRPr>
          </a:p>
        </p:txBody>
      </p:sp>
      <p:grpSp>
        <p:nvGrpSpPr>
          <p:cNvPr id="353" name="Google Shape;353;p26"/>
          <p:cNvGrpSpPr/>
          <p:nvPr/>
        </p:nvGrpSpPr>
        <p:grpSpPr>
          <a:xfrm>
            <a:off x="6011550" y="2029066"/>
            <a:ext cx="1939500" cy="770400"/>
            <a:chOff x="5888950" y="2770313"/>
            <a:chExt cx="1939500" cy="770400"/>
          </a:xfrm>
        </p:grpSpPr>
        <p:sp>
          <p:nvSpPr>
            <p:cNvPr id="354" name="Google Shape;354;p26"/>
            <p:cNvSpPr/>
            <p:nvPr/>
          </p:nvSpPr>
          <p:spPr>
            <a:xfrm>
              <a:off x="5888950" y="2770313"/>
              <a:ext cx="1939500" cy="770400"/>
            </a:xfrm>
            <a:prstGeom prst="roundRect">
              <a:avLst>
                <a:gd name="adj" fmla="val 31940"/>
              </a:avLst>
            </a:prstGeom>
            <a:solidFill>
              <a:schemeClr val="accent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700">
                <a:solidFill>
                  <a:schemeClr val="dk2"/>
                </a:solidFill>
                <a:latin typeface="Ubuntu Medium"/>
                <a:ea typeface="Ubuntu Medium"/>
                <a:cs typeface="Ubuntu Medium"/>
                <a:sym typeface="Ubuntu Medium"/>
              </a:endParaRPr>
            </a:p>
            <a:p>
              <a:pPr marL="0" lvl="0" indent="0" algn="ctr" rtl="0">
                <a:spcBef>
                  <a:spcPts val="0"/>
                </a:spcBef>
                <a:spcAft>
                  <a:spcPts val="0"/>
                </a:spcAft>
                <a:buNone/>
              </a:pPr>
              <a:r>
                <a:rPr lang="en-GB">
                  <a:solidFill>
                    <a:schemeClr val="dk2"/>
                  </a:solidFill>
                  <a:latin typeface="Ubuntu Medium"/>
                  <a:ea typeface="Ubuntu Medium"/>
                  <a:cs typeface="Ubuntu Medium"/>
                  <a:sym typeface="Ubuntu Medium"/>
                </a:rPr>
                <a:t>aluelmor@pic.es</a:t>
              </a:r>
              <a:endParaRPr sz="1300">
                <a:latin typeface="Ubuntu"/>
                <a:ea typeface="Ubuntu"/>
                <a:cs typeface="Ubuntu"/>
                <a:sym typeface="Ubuntu"/>
              </a:endParaRPr>
            </a:p>
          </p:txBody>
        </p:sp>
        <p:pic>
          <p:nvPicPr>
            <p:cNvPr id="355" name="Google Shape;355;p26"/>
            <p:cNvPicPr preferRelativeResize="0"/>
            <p:nvPr/>
          </p:nvPicPr>
          <p:blipFill>
            <a:blip r:embed="rId3" cstate="hqprint">
              <a:alphaModFix/>
              <a:extLst>
                <a:ext uri="{28A0092B-C50C-407E-A947-70E740481C1C}">
                  <a14:useLocalDpi xmlns:a14="http://schemas.microsoft.com/office/drawing/2010/main"/>
                </a:ext>
              </a:extLst>
            </a:blip>
            <a:stretch>
              <a:fillRect/>
            </a:stretch>
          </p:blipFill>
          <p:spPr>
            <a:xfrm>
              <a:off x="6732688" y="2865563"/>
              <a:ext cx="252000" cy="252000"/>
            </a:xfrm>
            <a:prstGeom prst="rect">
              <a:avLst/>
            </a:prstGeom>
            <a:noFill/>
            <a:ln>
              <a:noFill/>
            </a:ln>
          </p:spPr>
        </p:pic>
      </p:grpSp>
      <p:grpSp>
        <p:nvGrpSpPr>
          <p:cNvPr id="356" name="Google Shape;356;p26"/>
          <p:cNvGrpSpPr/>
          <p:nvPr/>
        </p:nvGrpSpPr>
        <p:grpSpPr>
          <a:xfrm>
            <a:off x="3602250" y="2029066"/>
            <a:ext cx="1939500" cy="770400"/>
            <a:chOff x="3397625" y="2770313"/>
            <a:chExt cx="1939500" cy="770400"/>
          </a:xfrm>
        </p:grpSpPr>
        <p:sp>
          <p:nvSpPr>
            <p:cNvPr id="357" name="Google Shape;357;p26"/>
            <p:cNvSpPr/>
            <p:nvPr/>
          </p:nvSpPr>
          <p:spPr>
            <a:xfrm>
              <a:off x="3397625" y="2770313"/>
              <a:ext cx="1939500" cy="770400"/>
            </a:xfrm>
            <a:prstGeom prst="roundRect">
              <a:avLst>
                <a:gd name="adj" fmla="val 31940"/>
              </a:avLst>
            </a:prstGeom>
            <a:solidFill>
              <a:schemeClr val="accent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700">
                <a:solidFill>
                  <a:schemeClr val="dk2"/>
                </a:solidFill>
                <a:latin typeface="Ubuntu Medium"/>
                <a:ea typeface="Ubuntu Medium"/>
                <a:cs typeface="Ubuntu Medium"/>
                <a:sym typeface="Ubuntu Medium"/>
              </a:endParaRPr>
            </a:p>
            <a:p>
              <a:pPr marL="0" lvl="0" indent="0" algn="ctr" rtl="0">
                <a:spcBef>
                  <a:spcPts val="0"/>
                </a:spcBef>
                <a:spcAft>
                  <a:spcPts val="0"/>
                </a:spcAft>
                <a:buNone/>
              </a:pPr>
              <a:r>
                <a:rPr lang="en-GB">
                  <a:solidFill>
                    <a:schemeClr val="dk2"/>
                  </a:solidFill>
                  <a:latin typeface="Ubuntu Medium"/>
                  <a:ea typeface="Ubuntu Medium"/>
                  <a:cs typeface="Ubuntu Medium"/>
                  <a:sym typeface="Ubuntu Medium"/>
                </a:rPr>
                <a:t>sbogaart@pic.es</a:t>
              </a:r>
              <a:endParaRPr sz="1300">
                <a:latin typeface="Ubuntu"/>
                <a:ea typeface="Ubuntu"/>
                <a:cs typeface="Ubuntu"/>
                <a:sym typeface="Ubuntu"/>
              </a:endParaRPr>
            </a:p>
          </p:txBody>
        </p:sp>
        <p:pic>
          <p:nvPicPr>
            <p:cNvPr id="358" name="Google Shape;358;p26"/>
            <p:cNvPicPr preferRelativeResize="0"/>
            <p:nvPr/>
          </p:nvPicPr>
          <p:blipFill>
            <a:blip r:embed="rId3" cstate="hqprint">
              <a:alphaModFix/>
              <a:extLst>
                <a:ext uri="{28A0092B-C50C-407E-A947-70E740481C1C}">
                  <a14:useLocalDpi xmlns:a14="http://schemas.microsoft.com/office/drawing/2010/main"/>
                </a:ext>
              </a:extLst>
            </a:blip>
            <a:stretch>
              <a:fillRect/>
            </a:stretch>
          </p:blipFill>
          <p:spPr>
            <a:xfrm>
              <a:off x="4241363" y="2865563"/>
              <a:ext cx="252000" cy="252000"/>
            </a:xfrm>
            <a:prstGeom prst="rect">
              <a:avLst/>
            </a:prstGeom>
            <a:noFill/>
            <a:ln>
              <a:noFill/>
            </a:ln>
          </p:spPr>
        </p:pic>
      </p:grpSp>
      <p:grpSp>
        <p:nvGrpSpPr>
          <p:cNvPr id="359" name="Google Shape;359;p26"/>
          <p:cNvGrpSpPr/>
          <p:nvPr/>
        </p:nvGrpSpPr>
        <p:grpSpPr>
          <a:xfrm>
            <a:off x="1192950" y="2029066"/>
            <a:ext cx="1939500" cy="770400"/>
            <a:chOff x="1070350" y="2770313"/>
            <a:chExt cx="1939500" cy="770400"/>
          </a:xfrm>
        </p:grpSpPr>
        <p:sp>
          <p:nvSpPr>
            <p:cNvPr id="360" name="Google Shape;360;p26"/>
            <p:cNvSpPr/>
            <p:nvPr/>
          </p:nvSpPr>
          <p:spPr>
            <a:xfrm>
              <a:off x="1070350" y="2770313"/>
              <a:ext cx="1939500" cy="770400"/>
            </a:xfrm>
            <a:prstGeom prst="roundRect">
              <a:avLst>
                <a:gd name="adj" fmla="val 31940"/>
              </a:avLst>
            </a:prstGeom>
            <a:solidFill>
              <a:schemeClr val="accent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700">
                <a:solidFill>
                  <a:schemeClr val="dk2"/>
                </a:solidFill>
                <a:latin typeface="Ubuntu Medium"/>
                <a:ea typeface="Ubuntu Medium"/>
                <a:cs typeface="Ubuntu Medium"/>
                <a:sym typeface="Ubuntu Medium"/>
              </a:endParaRPr>
            </a:p>
            <a:p>
              <a:pPr marL="0" lvl="0" indent="0" algn="ctr" rtl="0">
                <a:spcBef>
                  <a:spcPts val="0"/>
                </a:spcBef>
                <a:spcAft>
                  <a:spcPts val="0"/>
                </a:spcAft>
                <a:buNone/>
              </a:pPr>
              <a:r>
                <a:rPr lang="en-GB">
                  <a:solidFill>
                    <a:schemeClr val="dk2"/>
                  </a:solidFill>
                  <a:latin typeface="Ubuntu Medium"/>
                  <a:ea typeface="Ubuntu Medium"/>
                  <a:cs typeface="Ubuntu Medium"/>
                  <a:sym typeface="Ubuntu Medium"/>
                </a:rPr>
                <a:t>cosmohub.pic.es</a:t>
              </a:r>
              <a:endParaRPr sz="1300">
                <a:latin typeface="Ubuntu"/>
                <a:ea typeface="Ubuntu"/>
                <a:cs typeface="Ubuntu"/>
                <a:sym typeface="Ubuntu"/>
              </a:endParaRPr>
            </a:p>
          </p:txBody>
        </p:sp>
        <p:pic>
          <p:nvPicPr>
            <p:cNvPr id="361" name="Google Shape;361;p26"/>
            <p:cNvPicPr preferRelativeResize="0"/>
            <p:nvPr/>
          </p:nvPicPr>
          <p:blipFill rotWithShape="1">
            <a:blip r:embed="rId4" cstate="hqprint">
              <a:alphaModFix/>
              <a:extLst>
                <a:ext uri="{28A0092B-C50C-407E-A947-70E740481C1C}">
                  <a14:useLocalDpi xmlns:a14="http://schemas.microsoft.com/office/drawing/2010/main"/>
                </a:ext>
              </a:extLst>
            </a:blip>
            <a:srcRect/>
            <a:stretch/>
          </p:blipFill>
          <p:spPr>
            <a:xfrm>
              <a:off x="1911225" y="2863163"/>
              <a:ext cx="257749" cy="256825"/>
            </a:xfrm>
            <a:prstGeom prst="rect">
              <a:avLst/>
            </a:prstGeom>
            <a:noFill/>
            <a:ln>
              <a:noFill/>
            </a:ln>
          </p:spPr>
        </p:pic>
      </p:grpSp>
      <p:sp>
        <p:nvSpPr>
          <p:cNvPr id="4" name="QuadreDeText 1">
            <a:extLst>
              <a:ext uri="{FF2B5EF4-FFF2-40B4-BE49-F238E27FC236}">
                <a16:creationId xmlns:a16="http://schemas.microsoft.com/office/drawing/2014/main" id="{84968777-6A51-CC4F-612A-815CD44C2D84}"/>
              </a:ext>
            </a:extLst>
          </p:cNvPr>
          <p:cNvSpPr txBox="1"/>
          <p:nvPr/>
        </p:nvSpPr>
        <p:spPr>
          <a:xfrm>
            <a:off x="311700" y="3563321"/>
            <a:ext cx="8520600" cy="135165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spcAft>
                <a:spcPts val="500"/>
              </a:spcAft>
            </a:pPr>
            <a:r>
              <a:rPr lang="ca-ES" sz="1050" dirty="0">
                <a:solidFill>
                  <a:schemeClr val="tx1">
                    <a:lumMod val="49000"/>
                    <a:lumOff val="51000"/>
                  </a:schemeClr>
                </a:solidFill>
                <a:latin typeface="Ubuntu"/>
              </a:rPr>
              <a:t>This study was supported by MICIIN with funding from European Union NextGenerationEU(PRTR-C17.I1) and by Generalitat de Catalunya.</a:t>
            </a:r>
          </a:p>
          <a:p>
            <a:pPr algn="ctr">
              <a:spcAft>
                <a:spcPts val="500"/>
              </a:spcAft>
            </a:pPr>
            <a:r>
              <a:rPr lang="ca-ES" sz="1050" dirty="0">
                <a:solidFill>
                  <a:schemeClr val="tx1">
                    <a:lumMod val="49000"/>
                    <a:lumOff val="51000"/>
                  </a:schemeClr>
                </a:solidFill>
                <a:latin typeface="Ubuntu"/>
              </a:rPr>
              <a:t>This work has been financed by the grant EQC2021-007479-P funded by MCIN/AEI/ 10.13039/501100011033 and by the “European Union NextGenerationEU/PRTR.</a:t>
            </a:r>
          </a:p>
          <a:p>
            <a:pPr algn="ctr">
              <a:spcAft>
                <a:spcPts val="500"/>
              </a:spcAft>
            </a:pPr>
            <a:r>
              <a:rPr lang="ca-ES" sz="1050" dirty="0">
                <a:solidFill>
                  <a:schemeClr val="tx1">
                    <a:lumMod val="49000"/>
                    <a:lumOff val="51000"/>
                  </a:schemeClr>
                </a:solidFill>
                <a:latin typeface="Ubuntu"/>
              </a:rPr>
              <a:t>ACME: Funded by the European Union. Views and opinions expressed are however those of the author(s) only and do not necessarily reflect those of the European Union or of the European Research Executive Agency (REA). Neither the European Union nor the granting authority can be held responsible for them. The ACME project has received funding from the European Union’s Horizon Europe Research and innovation programme under Grant Agreement </a:t>
            </a:r>
            <a:r>
              <a:rPr lang="ca-ES" sz="1050" dirty="0">
                <a:solidFill>
                  <a:schemeClr val="tx1">
                    <a:lumMod val="49000"/>
                    <a:lumOff val="51000"/>
                  </a:schemeClr>
                </a:solidFill>
                <a:latin typeface="Ubuntu"/>
                <a:hlinkClick r:id="rId5">
                  <a:extLst>
                    <a:ext uri="{A12FA001-AC4F-418D-AE19-62706E023703}">
                      <ahyp:hlinkClr xmlns:ahyp="http://schemas.microsoft.com/office/drawing/2018/hyperlinkcolor" val="tx"/>
                    </a:ext>
                  </a:extLst>
                </a:hlinkClick>
              </a:rPr>
              <a:t>No 101131928</a:t>
            </a:r>
            <a:r>
              <a:rPr lang="ca-ES" sz="1050" dirty="0">
                <a:solidFill>
                  <a:schemeClr val="tx1">
                    <a:lumMod val="49000"/>
                    <a:lumOff val="51000"/>
                  </a:schemeClr>
                </a:solidFill>
                <a:latin typeface="Ubuntu"/>
              </a:rPr>
              <a:t>.</a:t>
            </a:r>
          </a:p>
        </p:txBody>
      </p:sp>
      <p:sp>
        <p:nvSpPr>
          <p:cNvPr id="5" name="CuadroTexto 2">
            <a:extLst>
              <a:ext uri="{FF2B5EF4-FFF2-40B4-BE49-F238E27FC236}">
                <a16:creationId xmlns:a16="http://schemas.microsoft.com/office/drawing/2014/main" id="{B4603C0D-C355-1CBA-BB94-382A697A399B}"/>
              </a:ext>
            </a:extLst>
          </p:cNvPr>
          <p:cNvSpPr txBox="1"/>
          <p:nvPr/>
        </p:nvSpPr>
        <p:spPr>
          <a:xfrm>
            <a:off x="3200388" y="3286322"/>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ES" sz="1200" b="1" dirty="0">
                <a:solidFill>
                  <a:schemeClr val="bg2"/>
                </a:solidFill>
                <a:latin typeface="Ubuntu"/>
              </a:rPr>
              <a:t>Agradecimientos</a:t>
            </a:r>
            <a:endParaRPr lang="es-ES" sz="1200" b="1" dirty="0">
              <a:solidFill>
                <a:schemeClr val="bg2"/>
              </a:solidFill>
              <a:latin typeface="Ubuntu"/>
              <a:ea typeface="Calibri"/>
              <a:cs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4"/>
          <p:cNvSpPr txBox="1">
            <a:spLocks noGrp="1"/>
          </p:cNvSpPr>
          <p:nvPr>
            <p:ph type="title"/>
          </p:nvPr>
        </p:nvSpPr>
        <p:spPr>
          <a:xfrm>
            <a:off x="0" y="0"/>
            <a:ext cx="9144000" cy="728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GB"/>
              <a:t>El reto de la Ciencia Abierta</a:t>
            </a:r>
            <a:endParaRPr/>
          </a:p>
        </p:txBody>
      </p:sp>
      <p:pic>
        <p:nvPicPr>
          <p:cNvPr id="82" name="Google Shape;82;p14" title="DES-logo.jpg"/>
          <p:cNvPicPr preferRelativeResize="0"/>
          <p:nvPr/>
        </p:nvPicPr>
        <p:blipFill>
          <a:blip r:embed="rId3" cstate="hqprint">
            <a:alphaModFix/>
            <a:extLst>
              <a:ext uri="{28A0092B-C50C-407E-A947-70E740481C1C}">
                <a14:useLocalDpi xmlns:a14="http://schemas.microsoft.com/office/drawing/2010/main"/>
              </a:ext>
            </a:extLst>
          </a:blip>
          <a:stretch>
            <a:fillRect/>
          </a:stretch>
        </p:blipFill>
        <p:spPr>
          <a:xfrm>
            <a:off x="5908417" y="1144585"/>
            <a:ext cx="617138" cy="654510"/>
          </a:xfrm>
          <a:prstGeom prst="rect">
            <a:avLst/>
          </a:prstGeom>
          <a:noFill/>
          <a:ln>
            <a:noFill/>
          </a:ln>
        </p:spPr>
      </p:pic>
      <p:pic>
        <p:nvPicPr>
          <p:cNvPr id="83" name="Google Shape;83;p14" title="DESI-logo.jpg"/>
          <p:cNvPicPr preferRelativeResize="0"/>
          <p:nvPr/>
        </p:nvPicPr>
        <p:blipFill>
          <a:blip r:embed="rId4" cstate="hqprint">
            <a:alphaModFix/>
            <a:extLst>
              <a:ext uri="{28A0092B-C50C-407E-A947-70E740481C1C}">
                <a14:useLocalDpi xmlns:a14="http://schemas.microsoft.com/office/drawing/2010/main"/>
              </a:ext>
            </a:extLst>
          </a:blip>
          <a:stretch>
            <a:fillRect/>
          </a:stretch>
        </p:blipFill>
        <p:spPr>
          <a:xfrm>
            <a:off x="4692962" y="1126575"/>
            <a:ext cx="712797" cy="690530"/>
          </a:xfrm>
          <a:prstGeom prst="rect">
            <a:avLst/>
          </a:prstGeom>
          <a:noFill/>
          <a:ln>
            <a:noFill/>
          </a:ln>
        </p:spPr>
      </p:pic>
      <p:pic>
        <p:nvPicPr>
          <p:cNvPr id="84" name="Google Shape;84;p14" title="Euclid_logo.png"/>
          <p:cNvPicPr preferRelativeResize="0"/>
          <p:nvPr/>
        </p:nvPicPr>
        <p:blipFill>
          <a:blip r:embed="rId5" cstate="hqprint">
            <a:alphaModFix/>
            <a:extLst>
              <a:ext uri="{28A0092B-C50C-407E-A947-70E740481C1C}">
                <a14:useLocalDpi xmlns:a14="http://schemas.microsoft.com/office/drawing/2010/main"/>
              </a:ext>
            </a:extLst>
          </a:blip>
          <a:stretch>
            <a:fillRect/>
          </a:stretch>
        </p:blipFill>
        <p:spPr>
          <a:xfrm>
            <a:off x="1953013" y="1216470"/>
            <a:ext cx="510765" cy="510740"/>
          </a:xfrm>
          <a:prstGeom prst="rect">
            <a:avLst/>
          </a:prstGeom>
          <a:noFill/>
          <a:ln>
            <a:noFill/>
          </a:ln>
        </p:spPr>
      </p:pic>
      <p:pic>
        <p:nvPicPr>
          <p:cNvPr id="85" name="Google Shape;85;p14" title="gaia-logo.png"/>
          <p:cNvPicPr preferRelativeResize="0"/>
          <p:nvPr/>
        </p:nvPicPr>
        <p:blipFill>
          <a:blip r:embed="rId6" cstate="hqprint">
            <a:alphaModFix/>
            <a:extLst>
              <a:ext uri="{28A0092B-C50C-407E-A947-70E740481C1C}">
                <a14:useLocalDpi xmlns:a14="http://schemas.microsoft.com/office/drawing/2010/main"/>
              </a:ext>
            </a:extLst>
          </a:blip>
          <a:stretch>
            <a:fillRect/>
          </a:stretch>
        </p:blipFill>
        <p:spPr>
          <a:xfrm>
            <a:off x="584375" y="1227629"/>
            <a:ext cx="865980" cy="488423"/>
          </a:xfrm>
          <a:prstGeom prst="rect">
            <a:avLst/>
          </a:prstGeom>
          <a:noFill/>
          <a:ln>
            <a:noFill/>
          </a:ln>
        </p:spPr>
      </p:pic>
      <p:pic>
        <p:nvPicPr>
          <p:cNvPr id="86" name="Google Shape;86;p14" title="lsst-logo.jpg"/>
          <p:cNvPicPr preferRelativeResize="0"/>
          <p:nvPr/>
        </p:nvPicPr>
        <p:blipFill>
          <a:blip r:embed="rId7" cstate="hqprint">
            <a:alphaModFix/>
            <a:extLst>
              <a:ext uri="{28A0092B-C50C-407E-A947-70E740481C1C}">
                <a14:useLocalDpi xmlns:a14="http://schemas.microsoft.com/office/drawing/2010/main"/>
              </a:ext>
            </a:extLst>
          </a:blip>
          <a:stretch>
            <a:fillRect/>
          </a:stretch>
        </p:blipFill>
        <p:spPr>
          <a:xfrm>
            <a:off x="7028213" y="1227628"/>
            <a:ext cx="1414442" cy="488424"/>
          </a:xfrm>
          <a:prstGeom prst="rect">
            <a:avLst/>
          </a:prstGeom>
          <a:noFill/>
          <a:ln>
            <a:noFill/>
          </a:ln>
        </p:spPr>
      </p:pic>
      <p:sp>
        <p:nvSpPr>
          <p:cNvPr id="87" name="Google Shape;87;p14"/>
          <p:cNvSpPr txBox="1">
            <a:spLocks noGrp="1"/>
          </p:cNvSpPr>
          <p:nvPr>
            <p:ph type="sldNum" idx="12"/>
          </p:nvPr>
        </p:nvSpPr>
        <p:spPr>
          <a:xfrm>
            <a:off x="8604852" y="48604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GB"/>
              <a:t>2</a:t>
            </a:fld>
            <a:endParaRPr/>
          </a:p>
        </p:txBody>
      </p:sp>
      <p:sp>
        <p:nvSpPr>
          <p:cNvPr id="88" name="Google Shape;88;p14"/>
          <p:cNvSpPr txBox="1">
            <a:spLocks noGrp="1"/>
          </p:cNvSpPr>
          <p:nvPr>
            <p:ph type="body" idx="1"/>
          </p:nvPr>
        </p:nvSpPr>
        <p:spPr>
          <a:xfrm>
            <a:off x="1052500" y="2149175"/>
            <a:ext cx="3549000" cy="431100"/>
          </a:xfrm>
          <a:prstGeom prst="rect">
            <a:avLst/>
          </a:prstGeom>
        </p:spPr>
        <p:txBody>
          <a:bodyPr spcFirstLastPara="1" wrap="square" lIns="91425" tIns="91425" rIns="91425" bIns="91425" anchor="t" anchorCtr="0">
            <a:spAutoFit/>
          </a:bodyPr>
          <a:lstStyle/>
          <a:p>
            <a:pPr marL="0" lvl="0" indent="0" algn="l" rtl="0">
              <a:spcBef>
                <a:spcPts val="0"/>
              </a:spcBef>
              <a:spcAft>
                <a:spcPts val="1600"/>
              </a:spcAft>
              <a:buNone/>
            </a:pPr>
            <a:r>
              <a:rPr lang="en-GB" sz="1600"/>
              <a:t>Comunidades globales</a:t>
            </a:r>
            <a:endParaRPr sz="1600"/>
          </a:p>
        </p:txBody>
      </p:sp>
      <p:sp>
        <p:nvSpPr>
          <p:cNvPr id="89" name="Google Shape;89;p14"/>
          <p:cNvSpPr/>
          <p:nvPr/>
        </p:nvSpPr>
        <p:spPr>
          <a:xfrm>
            <a:off x="2417250" y="4044400"/>
            <a:ext cx="4309500" cy="510600"/>
          </a:xfrm>
          <a:prstGeom prst="roundRect">
            <a:avLst>
              <a:gd name="adj" fmla="val 26641"/>
            </a:avLst>
          </a:prstGeom>
          <a:solidFill>
            <a:schemeClr val="accent1"/>
          </a:solidFill>
          <a:ln w="9525" cap="flat" cmpd="sng">
            <a:solidFill>
              <a:srgbClr val="BAE6FD"/>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GB">
                <a:solidFill>
                  <a:schemeClr val="dk2"/>
                </a:solidFill>
                <a:latin typeface="Ubuntu"/>
                <a:ea typeface="Ubuntu"/>
                <a:cs typeface="Ubuntu"/>
                <a:sym typeface="Ubuntu"/>
              </a:rPr>
              <a:t>Publicar datos no garantiza su reutilización.</a:t>
            </a:r>
            <a:endParaRPr>
              <a:solidFill>
                <a:schemeClr val="dk2"/>
              </a:solidFill>
              <a:latin typeface="Ubuntu"/>
              <a:ea typeface="Ubuntu"/>
              <a:cs typeface="Ubuntu"/>
              <a:sym typeface="Ubuntu"/>
            </a:endParaRPr>
          </a:p>
        </p:txBody>
      </p:sp>
      <p:sp>
        <p:nvSpPr>
          <p:cNvPr id="90" name="Google Shape;90;p14"/>
          <p:cNvSpPr txBox="1"/>
          <p:nvPr/>
        </p:nvSpPr>
        <p:spPr>
          <a:xfrm>
            <a:off x="5864575" y="2215563"/>
            <a:ext cx="2694600" cy="1280700"/>
          </a:xfrm>
          <a:prstGeom prst="rect">
            <a:avLst/>
          </a:prstGeom>
          <a:noFill/>
          <a:ln>
            <a:noFill/>
          </a:ln>
        </p:spPr>
        <p:txBody>
          <a:bodyPr spcFirstLastPara="1" wrap="square" lIns="91425" tIns="91425" rIns="91425" bIns="91425" anchor="t" anchorCtr="0">
            <a:spAutoFit/>
          </a:bodyPr>
          <a:lstStyle/>
          <a:p>
            <a:pPr marL="457200" lvl="0" indent="-330200" algn="l" rtl="0">
              <a:lnSpc>
                <a:spcPct val="115000"/>
              </a:lnSpc>
              <a:spcBef>
                <a:spcPts val="0"/>
              </a:spcBef>
              <a:spcAft>
                <a:spcPts val="0"/>
              </a:spcAft>
              <a:buClr>
                <a:schemeClr val="dk2"/>
              </a:buClr>
              <a:buSzPts val="1600"/>
              <a:buFont typeface="Ubuntu"/>
              <a:buChar char="●"/>
            </a:pPr>
            <a:r>
              <a:rPr lang="en-GB" sz="1600">
                <a:solidFill>
                  <a:schemeClr val="dk2"/>
                </a:solidFill>
                <a:latin typeface="Ubuntu"/>
                <a:ea typeface="Ubuntu"/>
                <a:cs typeface="Ubuntu"/>
                <a:sym typeface="Ubuntu"/>
              </a:rPr>
              <a:t>Volumen</a:t>
            </a:r>
            <a:endParaRPr sz="1600">
              <a:solidFill>
                <a:schemeClr val="dk2"/>
              </a:solidFill>
              <a:latin typeface="Ubuntu"/>
              <a:ea typeface="Ubuntu"/>
              <a:cs typeface="Ubuntu"/>
              <a:sym typeface="Ubuntu"/>
            </a:endParaRPr>
          </a:p>
          <a:p>
            <a:pPr marL="457200" lvl="0" indent="-330200" algn="l" rtl="0">
              <a:lnSpc>
                <a:spcPct val="115000"/>
              </a:lnSpc>
              <a:spcBef>
                <a:spcPts val="0"/>
              </a:spcBef>
              <a:spcAft>
                <a:spcPts val="0"/>
              </a:spcAft>
              <a:buClr>
                <a:schemeClr val="dk2"/>
              </a:buClr>
              <a:buSzPts val="1600"/>
              <a:buFont typeface="Ubuntu"/>
              <a:buChar char="●"/>
            </a:pPr>
            <a:r>
              <a:rPr lang="en-GB" sz="1600">
                <a:solidFill>
                  <a:schemeClr val="dk2"/>
                </a:solidFill>
                <a:latin typeface="Ubuntu"/>
                <a:ea typeface="Ubuntu"/>
                <a:cs typeface="Ubuntu"/>
                <a:sym typeface="Ubuntu"/>
              </a:rPr>
              <a:t>Complejidad</a:t>
            </a:r>
            <a:endParaRPr sz="1600">
              <a:solidFill>
                <a:schemeClr val="dk2"/>
              </a:solidFill>
              <a:latin typeface="Ubuntu"/>
              <a:ea typeface="Ubuntu"/>
              <a:cs typeface="Ubuntu"/>
              <a:sym typeface="Ubuntu"/>
            </a:endParaRPr>
          </a:p>
          <a:p>
            <a:pPr marL="457200" lvl="0" indent="-330200" algn="l" rtl="0">
              <a:lnSpc>
                <a:spcPct val="115000"/>
              </a:lnSpc>
              <a:spcBef>
                <a:spcPts val="0"/>
              </a:spcBef>
              <a:spcAft>
                <a:spcPts val="0"/>
              </a:spcAft>
              <a:buClr>
                <a:schemeClr val="dk2"/>
              </a:buClr>
              <a:buSzPts val="1600"/>
              <a:buFont typeface="Ubuntu"/>
              <a:buChar char="●"/>
            </a:pPr>
            <a:r>
              <a:rPr lang="en-GB" sz="1600">
                <a:solidFill>
                  <a:schemeClr val="dk2"/>
                </a:solidFill>
                <a:latin typeface="Ubuntu"/>
                <a:ea typeface="Ubuntu"/>
                <a:cs typeface="Ubuntu"/>
                <a:sym typeface="Ubuntu"/>
              </a:rPr>
              <a:t>Infraestructura</a:t>
            </a:r>
            <a:endParaRPr sz="1600">
              <a:solidFill>
                <a:schemeClr val="dk2"/>
              </a:solidFill>
              <a:latin typeface="Ubuntu"/>
              <a:ea typeface="Ubuntu"/>
              <a:cs typeface="Ubuntu"/>
              <a:sym typeface="Ubuntu"/>
            </a:endParaRPr>
          </a:p>
          <a:p>
            <a:pPr marL="457200" lvl="0" indent="-330200" algn="l" rtl="0">
              <a:lnSpc>
                <a:spcPct val="115000"/>
              </a:lnSpc>
              <a:spcBef>
                <a:spcPts val="0"/>
              </a:spcBef>
              <a:spcAft>
                <a:spcPts val="0"/>
              </a:spcAft>
              <a:buClr>
                <a:schemeClr val="dk2"/>
              </a:buClr>
              <a:buSzPts val="1600"/>
              <a:buFont typeface="Ubuntu"/>
              <a:buChar char="●"/>
            </a:pPr>
            <a:r>
              <a:rPr lang="en-GB" sz="1600">
                <a:solidFill>
                  <a:schemeClr val="dk2"/>
                </a:solidFill>
                <a:latin typeface="Ubuntu"/>
                <a:ea typeface="Ubuntu"/>
                <a:cs typeface="Ubuntu"/>
                <a:sym typeface="Ubuntu"/>
              </a:rPr>
              <a:t>Interoperabilidad</a:t>
            </a:r>
            <a:endParaRPr sz="1800">
              <a:solidFill>
                <a:schemeClr val="dk2"/>
              </a:solidFill>
              <a:latin typeface="Ubuntu"/>
              <a:ea typeface="Ubuntu"/>
              <a:cs typeface="Ubuntu"/>
              <a:sym typeface="Ubuntu"/>
            </a:endParaRPr>
          </a:p>
        </p:txBody>
      </p:sp>
      <p:pic>
        <p:nvPicPr>
          <p:cNvPr id="91" name="Google Shape;91;p14"/>
          <p:cNvPicPr preferRelativeResize="0"/>
          <p:nvPr/>
        </p:nvPicPr>
        <p:blipFill>
          <a:blip r:embed="rId8" cstate="hqprint">
            <a:alphaModFix/>
            <a:extLst>
              <a:ext uri="{28A0092B-C50C-407E-A947-70E740481C1C}">
                <a14:useLocalDpi xmlns:a14="http://schemas.microsoft.com/office/drawing/2010/main"/>
              </a:ext>
            </a:extLst>
          </a:blip>
          <a:stretch>
            <a:fillRect/>
          </a:stretch>
        </p:blipFill>
        <p:spPr>
          <a:xfrm>
            <a:off x="4601500" y="2637963"/>
            <a:ext cx="510749" cy="510749"/>
          </a:xfrm>
          <a:prstGeom prst="rect">
            <a:avLst/>
          </a:prstGeom>
          <a:noFill/>
          <a:ln>
            <a:noFill/>
          </a:ln>
        </p:spPr>
      </p:pic>
      <p:pic>
        <p:nvPicPr>
          <p:cNvPr id="92" name="Google Shape;92;p14"/>
          <p:cNvPicPr preferRelativeResize="0"/>
          <p:nvPr/>
        </p:nvPicPr>
        <p:blipFill>
          <a:blip r:embed="rId9" cstate="hqprint">
            <a:alphaModFix/>
            <a:extLst>
              <a:ext uri="{28A0092B-C50C-407E-A947-70E740481C1C}">
                <a14:useLocalDpi xmlns:a14="http://schemas.microsoft.com/office/drawing/2010/main"/>
              </a:ext>
            </a:extLst>
          </a:blip>
          <a:stretch>
            <a:fillRect/>
          </a:stretch>
        </p:blipFill>
        <p:spPr>
          <a:xfrm>
            <a:off x="550325" y="2697137"/>
            <a:ext cx="392401" cy="392401"/>
          </a:xfrm>
          <a:prstGeom prst="rect">
            <a:avLst/>
          </a:prstGeom>
          <a:noFill/>
          <a:ln>
            <a:noFill/>
          </a:ln>
        </p:spPr>
      </p:pic>
      <p:pic>
        <p:nvPicPr>
          <p:cNvPr id="93" name="Google Shape;93;p14"/>
          <p:cNvPicPr preferRelativeResize="0"/>
          <p:nvPr/>
        </p:nvPicPr>
        <p:blipFill>
          <a:blip r:embed="rId10" cstate="hqprint">
            <a:alphaModFix/>
            <a:extLst>
              <a:ext uri="{28A0092B-C50C-407E-A947-70E740481C1C}">
                <a14:useLocalDpi xmlns:a14="http://schemas.microsoft.com/office/drawing/2010/main"/>
              </a:ext>
            </a:extLst>
          </a:blip>
          <a:stretch>
            <a:fillRect/>
          </a:stretch>
        </p:blipFill>
        <p:spPr>
          <a:xfrm>
            <a:off x="566525" y="2176525"/>
            <a:ext cx="360000" cy="360000"/>
          </a:xfrm>
          <a:prstGeom prst="rect">
            <a:avLst/>
          </a:prstGeom>
          <a:noFill/>
          <a:ln>
            <a:noFill/>
          </a:ln>
        </p:spPr>
      </p:pic>
      <p:sp>
        <p:nvSpPr>
          <p:cNvPr id="94" name="Google Shape;94;p14"/>
          <p:cNvSpPr txBox="1">
            <a:spLocks noGrp="1"/>
          </p:cNvSpPr>
          <p:nvPr>
            <p:ph type="body" idx="1"/>
          </p:nvPr>
        </p:nvSpPr>
        <p:spPr>
          <a:xfrm>
            <a:off x="1052500" y="2681881"/>
            <a:ext cx="3549000" cy="431100"/>
          </a:xfrm>
          <a:prstGeom prst="rect">
            <a:avLst/>
          </a:prstGeom>
        </p:spPr>
        <p:txBody>
          <a:bodyPr spcFirstLastPara="1" wrap="square" lIns="91425" tIns="91425" rIns="91425" bIns="91425" anchor="t" anchorCtr="0">
            <a:spAutoFit/>
          </a:bodyPr>
          <a:lstStyle/>
          <a:p>
            <a:pPr marL="0" lvl="0" indent="0" algn="l" rtl="0">
              <a:spcBef>
                <a:spcPts val="0"/>
              </a:spcBef>
              <a:spcAft>
                <a:spcPts val="1600"/>
              </a:spcAft>
              <a:buNone/>
            </a:pPr>
            <a:r>
              <a:rPr lang="en-GB" sz="1600"/>
              <a:t>Miles de millones de objetos</a:t>
            </a:r>
            <a:endParaRPr sz="1600"/>
          </a:p>
        </p:txBody>
      </p:sp>
      <p:sp>
        <p:nvSpPr>
          <p:cNvPr id="95" name="Google Shape;95;p14"/>
          <p:cNvSpPr txBox="1">
            <a:spLocks noGrp="1"/>
          </p:cNvSpPr>
          <p:nvPr>
            <p:ph type="body" idx="1"/>
          </p:nvPr>
        </p:nvSpPr>
        <p:spPr>
          <a:xfrm>
            <a:off x="1052500" y="3214588"/>
            <a:ext cx="3549000" cy="431100"/>
          </a:xfrm>
          <a:prstGeom prst="rect">
            <a:avLst/>
          </a:prstGeom>
        </p:spPr>
        <p:txBody>
          <a:bodyPr spcFirstLastPara="1" wrap="square" lIns="91425" tIns="91425" rIns="91425" bIns="91425" anchor="t" anchorCtr="0">
            <a:spAutoFit/>
          </a:bodyPr>
          <a:lstStyle/>
          <a:p>
            <a:pPr marL="0" lvl="0" indent="0" algn="l" rtl="0">
              <a:spcBef>
                <a:spcPts val="0"/>
              </a:spcBef>
              <a:spcAft>
                <a:spcPts val="1600"/>
              </a:spcAft>
              <a:buNone/>
            </a:pPr>
            <a:r>
              <a:rPr lang="en-GB" sz="1600"/>
              <a:t>TB–PB de datos</a:t>
            </a:r>
            <a:endParaRPr sz="1600"/>
          </a:p>
        </p:txBody>
      </p:sp>
      <p:pic>
        <p:nvPicPr>
          <p:cNvPr id="96" name="Google Shape;96;p14"/>
          <p:cNvPicPr preferRelativeResize="0"/>
          <p:nvPr/>
        </p:nvPicPr>
        <p:blipFill>
          <a:blip r:embed="rId11" cstate="hqprint">
            <a:alphaModFix/>
            <a:extLst>
              <a:ext uri="{28A0092B-C50C-407E-A947-70E740481C1C}">
                <a14:useLocalDpi xmlns:a14="http://schemas.microsoft.com/office/drawing/2010/main"/>
              </a:ext>
            </a:extLst>
          </a:blip>
          <a:stretch>
            <a:fillRect/>
          </a:stretch>
        </p:blipFill>
        <p:spPr>
          <a:xfrm>
            <a:off x="566525" y="3250150"/>
            <a:ext cx="360000" cy="360000"/>
          </a:xfrm>
          <a:prstGeom prst="rect">
            <a:avLst/>
          </a:prstGeom>
          <a:noFill/>
          <a:ln>
            <a:noFill/>
          </a:ln>
        </p:spPr>
      </p:pic>
      <p:pic>
        <p:nvPicPr>
          <p:cNvPr id="1026" name="Picture 2">
            <a:extLst>
              <a:ext uri="{FF2B5EF4-FFF2-40B4-BE49-F238E27FC236}">
                <a16:creationId xmlns:a16="http://schemas.microsoft.com/office/drawing/2014/main" id="{21DF5FF6-D30C-AEC7-723C-EC4D8E6125B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975880" y="1330897"/>
            <a:ext cx="1208010" cy="2818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5"/>
          <p:cNvSpPr txBox="1">
            <a:spLocks noGrp="1"/>
          </p:cNvSpPr>
          <p:nvPr>
            <p:ph type="title"/>
          </p:nvPr>
        </p:nvSpPr>
        <p:spPr>
          <a:xfrm>
            <a:off x="0" y="0"/>
            <a:ext cx="9144000" cy="728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GB"/>
              <a:t>FAIR no es solo una política</a:t>
            </a:r>
            <a:endParaRPr/>
          </a:p>
        </p:txBody>
      </p:sp>
      <p:sp>
        <p:nvSpPr>
          <p:cNvPr id="102" name="Google Shape;102;p15"/>
          <p:cNvSpPr txBox="1">
            <a:spLocks noGrp="1"/>
          </p:cNvSpPr>
          <p:nvPr>
            <p:ph type="sldNum" idx="12"/>
          </p:nvPr>
        </p:nvSpPr>
        <p:spPr>
          <a:xfrm>
            <a:off x="8604852" y="48604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GB"/>
              <a:t>3</a:t>
            </a:fld>
            <a:endParaRPr/>
          </a:p>
        </p:txBody>
      </p:sp>
      <p:grpSp>
        <p:nvGrpSpPr>
          <p:cNvPr id="103" name="Google Shape;103;p15"/>
          <p:cNvGrpSpPr/>
          <p:nvPr/>
        </p:nvGrpSpPr>
        <p:grpSpPr>
          <a:xfrm>
            <a:off x="2318300" y="1011074"/>
            <a:ext cx="4492841" cy="2724207"/>
            <a:chOff x="2614035" y="583955"/>
            <a:chExt cx="3842663" cy="3787304"/>
          </a:xfrm>
        </p:grpSpPr>
        <p:sp>
          <p:nvSpPr>
            <p:cNvPr id="104" name="Google Shape;104;p15"/>
            <p:cNvSpPr/>
            <p:nvPr/>
          </p:nvSpPr>
          <p:spPr>
            <a:xfrm>
              <a:off x="4419430" y="583955"/>
              <a:ext cx="1984800" cy="1892100"/>
            </a:xfrm>
            <a:prstGeom prst="teardrop">
              <a:avLst>
                <a:gd name="adj" fmla="val 100000"/>
              </a:avLst>
            </a:prstGeom>
            <a:solidFill>
              <a:srgbClr val="FFDD00">
                <a:alpha val="74510"/>
              </a:srgbClr>
            </a:solidFill>
            <a:ln>
              <a:noFill/>
            </a:ln>
          </p:spPr>
          <p:txBody>
            <a:bodyPr spcFirstLastPara="1" wrap="square" lIns="96175" tIns="96175" rIns="96175" bIns="96175" anchor="ctr" anchorCtr="0">
              <a:noAutofit/>
            </a:bodyPr>
            <a:lstStyle/>
            <a:p>
              <a:pPr marL="0" lvl="0" indent="0" algn="ctr" rtl="0">
                <a:spcBef>
                  <a:spcPts val="0"/>
                </a:spcBef>
                <a:spcAft>
                  <a:spcPts val="0"/>
                </a:spcAft>
                <a:buNone/>
              </a:pPr>
              <a:endParaRPr sz="1473">
                <a:latin typeface="Space Mono"/>
                <a:ea typeface="Space Mono"/>
                <a:cs typeface="Space Mono"/>
                <a:sym typeface="Space Mono"/>
              </a:endParaRPr>
            </a:p>
          </p:txBody>
        </p:sp>
        <p:sp>
          <p:nvSpPr>
            <p:cNvPr id="105" name="Google Shape;105;p15"/>
            <p:cNvSpPr/>
            <p:nvPr/>
          </p:nvSpPr>
          <p:spPr>
            <a:xfrm>
              <a:off x="2767875" y="650588"/>
              <a:ext cx="1797300" cy="1758900"/>
            </a:xfrm>
            <a:prstGeom prst="snip2DiagRect">
              <a:avLst>
                <a:gd name="adj1" fmla="val 0"/>
                <a:gd name="adj2" fmla="val 16155"/>
              </a:avLst>
            </a:prstGeom>
            <a:solidFill>
              <a:srgbClr val="BADBFF">
                <a:alpha val="51250"/>
              </a:srgbClr>
            </a:solidFill>
            <a:ln>
              <a:noFill/>
            </a:ln>
          </p:spPr>
          <p:txBody>
            <a:bodyPr spcFirstLastPara="1" wrap="square" lIns="96175" tIns="96175" rIns="96175" bIns="96175" anchor="ctr" anchorCtr="0">
              <a:noAutofit/>
            </a:bodyPr>
            <a:lstStyle/>
            <a:p>
              <a:pPr marL="0" lvl="0" indent="0" algn="ctr" rtl="0">
                <a:spcBef>
                  <a:spcPts val="0"/>
                </a:spcBef>
                <a:spcAft>
                  <a:spcPts val="0"/>
                </a:spcAft>
                <a:buNone/>
              </a:pPr>
              <a:endParaRPr sz="1473">
                <a:latin typeface="Space Mono"/>
                <a:ea typeface="Space Mono"/>
                <a:cs typeface="Space Mono"/>
                <a:sym typeface="Space Mono"/>
              </a:endParaRPr>
            </a:p>
          </p:txBody>
        </p:sp>
        <p:sp>
          <p:nvSpPr>
            <p:cNvPr id="106" name="Google Shape;106;p15"/>
            <p:cNvSpPr/>
            <p:nvPr/>
          </p:nvSpPr>
          <p:spPr>
            <a:xfrm rot="-680512">
              <a:off x="2614035" y="2188429"/>
              <a:ext cx="2111230" cy="1833089"/>
            </a:xfrm>
            <a:prstGeom prst="wedgeEllipseCallout">
              <a:avLst>
                <a:gd name="adj1" fmla="val -31265"/>
                <a:gd name="adj2" fmla="val 58225"/>
              </a:avLst>
            </a:prstGeom>
            <a:solidFill>
              <a:srgbClr val="6A00FF">
                <a:alpha val="23270"/>
              </a:srgbClr>
            </a:solidFill>
            <a:ln>
              <a:noFill/>
            </a:ln>
          </p:spPr>
          <p:txBody>
            <a:bodyPr spcFirstLastPara="1" wrap="square" lIns="96175" tIns="96175" rIns="96175" bIns="96175" anchor="ctr" anchorCtr="0">
              <a:noAutofit/>
            </a:bodyPr>
            <a:lstStyle/>
            <a:p>
              <a:pPr marL="0" lvl="0" indent="0" algn="ctr" rtl="0">
                <a:spcBef>
                  <a:spcPts val="0"/>
                </a:spcBef>
                <a:spcAft>
                  <a:spcPts val="0"/>
                </a:spcAft>
                <a:buNone/>
              </a:pPr>
              <a:endParaRPr sz="1473">
                <a:latin typeface="Space Mono"/>
                <a:ea typeface="Space Mono"/>
                <a:cs typeface="Space Mono"/>
                <a:sym typeface="Space Mono"/>
              </a:endParaRPr>
            </a:p>
          </p:txBody>
        </p:sp>
        <p:sp>
          <p:nvSpPr>
            <p:cNvPr id="107" name="Google Shape;107;p15"/>
            <p:cNvSpPr/>
            <p:nvPr/>
          </p:nvSpPr>
          <p:spPr>
            <a:xfrm rot="-837067">
              <a:off x="4586438" y="2271160"/>
              <a:ext cx="1870260" cy="2100099"/>
            </a:xfrm>
            <a:custGeom>
              <a:avLst/>
              <a:gdLst/>
              <a:ahLst/>
              <a:cxnLst/>
              <a:rect l="l" t="t" r="r" b="b"/>
              <a:pathLst>
                <a:path w="30151" h="31768" extrusionOk="0">
                  <a:moveTo>
                    <a:pt x="3710" y="0"/>
                  </a:moveTo>
                  <a:cubicBezTo>
                    <a:pt x="3549" y="0"/>
                    <a:pt x="3396" y="37"/>
                    <a:pt x="3263" y="136"/>
                  </a:cubicBezTo>
                  <a:cubicBezTo>
                    <a:pt x="3002" y="293"/>
                    <a:pt x="2949" y="607"/>
                    <a:pt x="2845" y="921"/>
                  </a:cubicBezTo>
                  <a:cubicBezTo>
                    <a:pt x="1956" y="4737"/>
                    <a:pt x="1015" y="8502"/>
                    <a:pt x="126" y="12318"/>
                  </a:cubicBezTo>
                  <a:cubicBezTo>
                    <a:pt x="21" y="12684"/>
                    <a:pt x="-31" y="13050"/>
                    <a:pt x="21" y="13416"/>
                  </a:cubicBezTo>
                  <a:cubicBezTo>
                    <a:pt x="74" y="13782"/>
                    <a:pt x="231" y="14148"/>
                    <a:pt x="440" y="14462"/>
                  </a:cubicBezTo>
                  <a:cubicBezTo>
                    <a:pt x="3838" y="20317"/>
                    <a:pt x="7446" y="26121"/>
                    <a:pt x="11210" y="31767"/>
                  </a:cubicBezTo>
                  <a:cubicBezTo>
                    <a:pt x="12256" y="28683"/>
                    <a:pt x="13249" y="25598"/>
                    <a:pt x="14295" y="22513"/>
                  </a:cubicBezTo>
                  <a:cubicBezTo>
                    <a:pt x="17954" y="24605"/>
                    <a:pt x="21823" y="26330"/>
                    <a:pt x="25849" y="27742"/>
                  </a:cubicBezTo>
                  <a:lnTo>
                    <a:pt x="26477" y="27794"/>
                  </a:lnTo>
                  <a:cubicBezTo>
                    <a:pt x="27731" y="23820"/>
                    <a:pt x="28882" y="19795"/>
                    <a:pt x="29980" y="15769"/>
                  </a:cubicBezTo>
                  <a:cubicBezTo>
                    <a:pt x="30084" y="15351"/>
                    <a:pt x="30189" y="14880"/>
                    <a:pt x="30136" y="14462"/>
                  </a:cubicBezTo>
                  <a:cubicBezTo>
                    <a:pt x="30084" y="14096"/>
                    <a:pt x="29875" y="13782"/>
                    <a:pt x="29718" y="13416"/>
                  </a:cubicBezTo>
                  <a:cubicBezTo>
                    <a:pt x="27888" y="10070"/>
                    <a:pt x="25849" y="6828"/>
                    <a:pt x="23601" y="3692"/>
                  </a:cubicBezTo>
                  <a:cubicBezTo>
                    <a:pt x="23183" y="3116"/>
                    <a:pt x="22712" y="2489"/>
                    <a:pt x="22085" y="2071"/>
                  </a:cubicBezTo>
                  <a:cubicBezTo>
                    <a:pt x="21196" y="1496"/>
                    <a:pt x="20098" y="1339"/>
                    <a:pt x="19052" y="1234"/>
                  </a:cubicBezTo>
                  <a:cubicBezTo>
                    <a:pt x="14033" y="764"/>
                    <a:pt x="9014" y="293"/>
                    <a:pt x="3995" y="32"/>
                  </a:cubicBezTo>
                  <a:cubicBezTo>
                    <a:pt x="3899" y="13"/>
                    <a:pt x="3804" y="0"/>
                    <a:pt x="3710" y="0"/>
                  </a:cubicBezTo>
                  <a:close/>
                </a:path>
              </a:pathLst>
            </a:custGeom>
            <a:solidFill>
              <a:srgbClr val="122650">
                <a:alpha val="17500"/>
              </a:srgbClr>
            </a:solidFill>
            <a:ln>
              <a:noFill/>
            </a:ln>
          </p:spPr>
          <p:txBody>
            <a:bodyPr spcFirstLastPara="1" wrap="square" lIns="96175" tIns="96175" rIns="96175" bIns="96175" anchor="ctr" anchorCtr="0">
              <a:noAutofit/>
            </a:bodyPr>
            <a:lstStyle/>
            <a:p>
              <a:pPr marL="0" lvl="0" indent="0" algn="l" rtl="0">
                <a:spcBef>
                  <a:spcPts val="0"/>
                </a:spcBef>
                <a:spcAft>
                  <a:spcPts val="0"/>
                </a:spcAft>
                <a:buNone/>
              </a:pPr>
              <a:endParaRPr sz="1473">
                <a:latin typeface="Space Mono"/>
                <a:ea typeface="Space Mono"/>
                <a:cs typeface="Space Mono"/>
                <a:sym typeface="Space Mono"/>
              </a:endParaRPr>
            </a:p>
          </p:txBody>
        </p:sp>
        <p:sp>
          <p:nvSpPr>
            <p:cNvPr id="108" name="Google Shape;108;p15"/>
            <p:cNvSpPr txBox="1"/>
            <p:nvPr/>
          </p:nvSpPr>
          <p:spPr>
            <a:xfrm>
              <a:off x="3082435" y="866872"/>
              <a:ext cx="1363800" cy="406200"/>
            </a:xfrm>
            <a:prstGeom prst="rect">
              <a:avLst/>
            </a:prstGeom>
            <a:noFill/>
            <a:ln>
              <a:noFill/>
            </a:ln>
          </p:spPr>
          <p:txBody>
            <a:bodyPr spcFirstLastPara="1" wrap="square" lIns="96175" tIns="96175" rIns="96175" bIns="96175" anchor="t" anchorCtr="0">
              <a:noAutofit/>
            </a:bodyPr>
            <a:lstStyle/>
            <a:p>
              <a:pPr marL="0" lvl="0" indent="0" algn="l" rtl="0">
                <a:lnSpc>
                  <a:spcPct val="90000"/>
                </a:lnSpc>
                <a:spcBef>
                  <a:spcPts val="0"/>
                </a:spcBef>
                <a:spcAft>
                  <a:spcPts val="842"/>
                </a:spcAft>
                <a:buNone/>
              </a:pPr>
              <a:r>
                <a:rPr lang="en-GB" sz="1600">
                  <a:solidFill>
                    <a:schemeClr val="dk2"/>
                  </a:solidFill>
                  <a:latin typeface="Ubuntu Medium"/>
                  <a:ea typeface="Ubuntu Medium"/>
                  <a:cs typeface="Ubuntu Medium"/>
                  <a:sym typeface="Ubuntu Medium"/>
                </a:rPr>
                <a:t>Localizables</a:t>
              </a:r>
              <a:endParaRPr sz="1600">
                <a:solidFill>
                  <a:schemeClr val="dk2"/>
                </a:solidFill>
                <a:latin typeface="Ubuntu Medium"/>
                <a:ea typeface="Ubuntu Medium"/>
                <a:cs typeface="Ubuntu Medium"/>
                <a:sym typeface="Ubuntu Medium"/>
              </a:endParaRPr>
            </a:p>
          </p:txBody>
        </p:sp>
        <p:sp>
          <p:nvSpPr>
            <p:cNvPr id="109" name="Google Shape;109;p15"/>
            <p:cNvSpPr txBox="1"/>
            <p:nvPr/>
          </p:nvSpPr>
          <p:spPr>
            <a:xfrm>
              <a:off x="4701775" y="919665"/>
              <a:ext cx="1473300" cy="353400"/>
            </a:xfrm>
            <a:prstGeom prst="rect">
              <a:avLst/>
            </a:prstGeom>
            <a:noFill/>
            <a:ln>
              <a:noFill/>
            </a:ln>
          </p:spPr>
          <p:txBody>
            <a:bodyPr spcFirstLastPara="1" wrap="square" lIns="96175" tIns="96175" rIns="96175" bIns="96175" anchor="t" anchorCtr="0">
              <a:noAutofit/>
            </a:bodyPr>
            <a:lstStyle/>
            <a:p>
              <a:pPr marL="0" lvl="0" indent="0" algn="l" rtl="0">
                <a:lnSpc>
                  <a:spcPct val="90000"/>
                </a:lnSpc>
                <a:spcBef>
                  <a:spcPts val="0"/>
                </a:spcBef>
                <a:spcAft>
                  <a:spcPts val="842"/>
                </a:spcAft>
                <a:buNone/>
              </a:pPr>
              <a:r>
                <a:rPr lang="en-GB" sz="1600">
                  <a:solidFill>
                    <a:schemeClr val="dk2"/>
                  </a:solidFill>
                  <a:latin typeface="Ubuntu Medium"/>
                  <a:ea typeface="Ubuntu Medium"/>
                  <a:cs typeface="Ubuntu Medium"/>
                  <a:sym typeface="Ubuntu Medium"/>
                </a:rPr>
                <a:t>Accesibles</a:t>
              </a:r>
              <a:endParaRPr sz="1600">
                <a:solidFill>
                  <a:schemeClr val="dk2"/>
                </a:solidFill>
                <a:latin typeface="Ubuntu Medium"/>
                <a:ea typeface="Ubuntu Medium"/>
                <a:cs typeface="Ubuntu Medium"/>
                <a:sym typeface="Ubuntu Medium"/>
              </a:endParaRPr>
            </a:p>
          </p:txBody>
        </p:sp>
        <p:sp>
          <p:nvSpPr>
            <p:cNvPr id="110" name="Google Shape;110;p15"/>
            <p:cNvSpPr txBox="1"/>
            <p:nvPr/>
          </p:nvSpPr>
          <p:spPr>
            <a:xfrm>
              <a:off x="3086474" y="1332326"/>
              <a:ext cx="1160100" cy="794100"/>
            </a:xfrm>
            <a:prstGeom prst="rect">
              <a:avLst/>
            </a:prstGeom>
            <a:noFill/>
            <a:ln>
              <a:noFill/>
            </a:ln>
          </p:spPr>
          <p:txBody>
            <a:bodyPr spcFirstLastPara="1" wrap="square" lIns="96175" tIns="96175" rIns="96175" bIns="96175" anchor="t" anchorCtr="0">
              <a:noAutofit/>
            </a:bodyPr>
            <a:lstStyle/>
            <a:p>
              <a:pPr marL="0" lvl="0" indent="0" algn="l" rtl="0">
                <a:lnSpc>
                  <a:spcPct val="90000"/>
                </a:lnSpc>
                <a:spcBef>
                  <a:spcPts val="0"/>
                </a:spcBef>
                <a:spcAft>
                  <a:spcPts val="0"/>
                </a:spcAft>
                <a:buSzPts val="1071"/>
                <a:buNone/>
              </a:pPr>
              <a:r>
                <a:rPr lang="en-GB" sz="1200">
                  <a:solidFill>
                    <a:schemeClr val="dk2"/>
                  </a:solidFill>
                  <a:latin typeface="Ubuntu"/>
                  <a:ea typeface="Ubuntu"/>
                  <a:cs typeface="Ubuntu"/>
                  <a:sym typeface="Ubuntu"/>
                </a:rPr>
                <a:t>Catálogos y metadatos</a:t>
              </a:r>
              <a:endParaRPr sz="1200">
                <a:solidFill>
                  <a:schemeClr val="dk2"/>
                </a:solidFill>
                <a:latin typeface="Ubuntu"/>
                <a:ea typeface="Ubuntu"/>
                <a:cs typeface="Ubuntu"/>
                <a:sym typeface="Ubuntu"/>
              </a:endParaRPr>
            </a:p>
          </p:txBody>
        </p:sp>
        <p:sp>
          <p:nvSpPr>
            <p:cNvPr id="111" name="Google Shape;111;p15"/>
            <p:cNvSpPr txBox="1"/>
            <p:nvPr/>
          </p:nvSpPr>
          <p:spPr>
            <a:xfrm>
              <a:off x="4701777" y="1337571"/>
              <a:ext cx="1558800" cy="783600"/>
            </a:xfrm>
            <a:prstGeom prst="rect">
              <a:avLst/>
            </a:prstGeom>
            <a:noFill/>
            <a:ln>
              <a:noFill/>
            </a:ln>
          </p:spPr>
          <p:txBody>
            <a:bodyPr spcFirstLastPara="1" wrap="square" lIns="96175" tIns="96175" rIns="96175" bIns="96175" anchor="t" anchorCtr="0">
              <a:spAutoFit/>
            </a:bodyPr>
            <a:lstStyle/>
            <a:p>
              <a:pPr marL="0" lvl="0" indent="0" algn="l" rtl="0">
                <a:lnSpc>
                  <a:spcPct val="100000"/>
                </a:lnSpc>
                <a:spcBef>
                  <a:spcPts val="0"/>
                </a:spcBef>
                <a:spcAft>
                  <a:spcPts val="0"/>
                </a:spcAft>
                <a:buNone/>
              </a:pPr>
              <a:r>
                <a:rPr lang="en-GB" sz="1200">
                  <a:solidFill>
                    <a:schemeClr val="dk2"/>
                  </a:solidFill>
                  <a:latin typeface="Ubuntu"/>
                  <a:ea typeface="Ubuntu"/>
                  <a:cs typeface="Ubuntu"/>
                  <a:sym typeface="Ubuntu"/>
                </a:rPr>
                <a:t>Acceso web y distribución controlada</a:t>
              </a:r>
              <a:endParaRPr sz="1200">
                <a:solidFill>
                  <a:schemeClr val="dk2"/>
                </a:solidFill>
                <a:latin typeface="Ubuntu"/>
                <a:ea typeface="Ubuntu"/>
                <a:cs typeface="Ubuntu"/>
                <a:sym typeface="Ubuntu"/>
              </a:endParaRPr>
            </a:p>
          </p:txBody>
        </p:sp>
        <p:sp>
          <p:nvSpPr>
            <p:cNvPr id="112" name="Google Shape;112;p15"/>
            <p:cNvSpPr txBox="1"/>
            <p:nvPr/>
          </p:nvSpPr>
          <p:spPr>
            <a:xfrm>
              <a:off x="2962733" y="2456524"/>
              <a:ext cx="1642800" cy="578100"/>
            </a:xfrm>
            <a:prstGeom prst="rect">
              <a:avLst/>
            </a:prstGeom>
            <a:noFill/>
            <a:ln>
              <a:noFill/>
            </a:ln>
          </p:spPr>
          <p:txBody>
            <a:bodyPr spcFirstLastPara="1" wrap="square" lIns="96175" tIns="96175" rIns="96175" bIns="96175" anchor="t" anchorCtr="0">
              <a:spAutoFit/>
            </a:bodyPr>
            <a:lstStyle/>
            <a:p>
              <a:pPr marL="0" lvl="0" indent="0" algn="l" rtl="0">
                <a:lnSpc>
                  <a:spcPct val="90000"/>
                </a:lnSpc>
                <a:spcBef>
                  <a:spcPts val="0"/>
                </a:spcBef>
                <a:spcAft>
                  <a:spcPts val="842"/>
                </a:spcAft>
                <a:buNone/>
              </a:pPr>
              <a:r>
                <a:rPr lang="en-GB" sz="1600" dirty="0" err="1">
                  <a:solidFill>
                    <a:schemeClr val="dk2"/>
                  </a:solidFill>
                  <a:latin typeface="Ubuntu Medium"/>
                  <a:ea typeface="Ubuntu Medium"/>
                  <a:cs typeface="Ubuntu Medium"/>
                  <a:sym typeface="Ubuntu Medium"/>
                </a:rPr>
                <a:t>Interoperables</a:t>
              </a:r>
              <a:endParaRPr sz="1600" dirty="0">
                <a:solidFill>
                  <a:schemeClr val="dk2"/>
                </a:solidFill>
                <a:latin typeface="Ubuntu Medium"/>
                <a:ea typeface="Ubuntu Medium"/>
                <a:cs typeface="Ubuntu Medium"/>
                <a:sym typeface="Ubuntu Medium"/>
              </a:endParaRPr>
            </a:p>
          </p:txBody>
        </p:sp>
        <p:sp>
          <p:nvSpPr>
            <p:cNvPr id="113" name="Google Shape;113;p15"/>
            <p:cNvSpPr txBox="1"/>
            <p:nvPr/>
          </p:nvSpPr>
          <p:spPr>
            <a:xfrm>
              <a:off x="2976355" y="2893459"/>
              <a:ext cx="1520100" cy="794100"/>
            </a:xfrm>
            <a:prstGeom prst="rect">
              <a:avLst/>
            </a:prstGeom>
            <a:noFill/>
            <a:ln>
              <a:noFill/>
            </a:ln>
          </p:spPr>
          <p:txBody>
            <a:bodyPr spcFirstLastPara="1" wrap="square" lIns="96175" tIns="96175" rIns="96175" bIns="96175" anchor="t" anchorCtr="0">
              <a:noAutofit/>
            </a:bodyPr>
            <a:lstStyle/>
            <a:p>
              <a:pPr marL="0" lvl="0" indent="0" algn="l" rtl="0">
                <a:lnSpc>
                  <a:spcPct val="100000"/>
                </a:lnSpc>
                <a:spcBef>
                  <a:spcPts val="0"/>
                </a:spcBef>
                <a:spcAft>
                  <a:spcPts val="0"/>
                </a:spcAft>
                <a:buSzPts val="897"/>
                <a:buNone/>
              </a:pPr>
              <a:r>
                <a:rPr lang="en-GB" sz="1200">
                  <a:solidFill>
                    <a:schemeClr val="dk2"/>
                  </a:solidFill>
                  <a:latin typeface="Ubuntu"/>
                  <a:ea typeface="Ubuntu"/>
                  <a:cs typeface="Ubuntu"/>
                  <a:sym typeface="Ubuntu"/>
                </a:rPr>
                <a:t>Estándares: IVOA, TAP, ADQL, UWS, VOSpace</a:t>
              </a:r>
              <a:endParaRPr sz="1200">
                <a:solidFill>
                  <a:schemeClr val="dk2"/>
                </a:solidFill>
                <a:latin typeface="Ubuntu"/>
                <a:ea typeface="Ubuntu"/>
                <a:cs typeface="Ubuntu"/>
                <a:sym typeface="Ubuntu"/>
              </a:endParaRPr>
            </a:p>
            <a:p>
              <a:pPr marL="0" lvl="0" indent="0" algn="l" rtl="0">
                <a:lnSpc>
                  <a:spcPct val="100000"/>
                </a:lnSpc>
                <a:spcBef>
                  <a:spcPts val="0"/>
                </a:spcBef>
                <a:spcAft>
                  <a:spcPts val="0"/>
                </a:spcAft>
                <a:buSzPts val="897"/>
                <a:buNone/>
              </a:pPr>
              <a:endParaRPr sz="1084">
                <a:solidFill>
                  <a:srgbClr val="073763"/>
                </a:solidFill>
                <a:latin typeface="Space Mono"/>
                <a:ea typeface="Space Mono"/>
                <a:cs typeface="Space Mono"/>
                <a:sym typeface="Space Mono"/>
              </a:endParaRPr>
            </a:p>
          </p:txBody>
        </p:sp>
        <p:sp>
          <p:nvSpPr>
            <p:cNvPr id="114" name="Google Shape;114;p15"/>
            <p:cNvSpPr txBox="1"/>
            <p:nvPr/>
          </p:nvSpPr>
          <p:spPr>
            <a:xfrm>
              <a:off x="4808656" y="2522265"/>
              <a:ext cx="1558800" cy="406200"/>
            </a:xfrm>
            <a:prstGeom prst="rect">
              <a:avLst/>
            </a:prstGeom>
            <a:noFill/>
            <a:ln>
              <a:noFill/>
            </a:ln>
          </p:spPr>
          <p:txBody>
            <a:bodyPr spcFirstLastPara="1" wrap="square" lIns="96175" tIns="96175" rIns="96175" bIns="96175" anchor="t" anchorCtr="0">
              <a:noAutofit/>
            </a:bodyPr>
            <a:lstStyle/>
            <a:p>
              <a:pPr marL="0" lvl="0" indent="0" algn="l" rtl="0">
                <a:lnSpc>
                  <a:spcPct val="90000"/>
                </a:lnSpc>
                <a:spcBef>
                  <a:spcPts val="0"/>
                </a:spcBef>
                <a:spcAft>
                  <a:spcPts val="842"/>
                </a:spcAft>
                <a:buNone/>
              </a:pPr>
              <a:r>
                <a:rPr lang="en-GB" sz="1600">
                  <a:solidFill>
                    <a:schemeClr val="dk2"/>
                  </a:solidFill>
                  <a:latin typeface="Ubuntu Medium"/>
                  <a:ea typeface="Ubuntu Medium"/>
                  <a:cs typeface="Ubuntu Medium"/>
                  <a:sym typeface="Ubuntu Medium"/>
                </a:rPr>
                <a:t>Reutilizables</a:t>
              </a:r>
              <a:endParaRPr sz="1600">
                <a:solidFill>
                  <a:schemeClr val="dk2"/>
                </a:solidFill>
                <a:latin typeface="Ubuntu Medium"/>
                <a:ea typeface="Ubuntu Medium"/>
                <a:cs typeface="Ubuntu Medium"/>
                <a:sym typeface="Ubuntu Medium"/>
              </a:endParaRPr>
            </a:p>
          </p:txBody>
        </p:sp>
        <p:sp>
          <p:nvSpPr>
            <p:cNvPr id="115" name="Google Shape;115;p15"/>
            <p:cNvSpPr txBox="1"/>
            <p:nvPr/>
          </p:nvSpPr>
          <p:spPr>
            <a:xfrm>
              <a:off x="4808656" y="2924169"/>
              <a:ext cx="1558800" cy="794100"/>
            </a:xfrm>
            <a:prstGeom prst="rect">
              <a:avLst/>
            </a:prstGeom>
            <a:noFill/>
            <a:ln>
              <a:noFill/>
            </a:ln>
          </p:spPr>
          <p:txBody>
            <a:bodyPr spcFirstLastPara="1" wrap="square" lIns="96175" tIns="96175" rIns="96175" bIns="96175" anchor="t" anchorCtr="0">
              <a:noAutofit/>
            </a:bodyPr>
            <a:lstStyle/>
            <a:p>
              <a:pPr marL="0" lvl="0" indent="0" algn="l" rtl="0">
                <a:lnSpc>
                  <a:spcPct val="100000"/>
                </a:lnSpc>
                <a:spcBef>
                  <a:spcPts val="0"/>
                </a:spcBef>
                <a:spcAft>
                  <a:spcPts val="0"/>
                </a:spcAft>
                <a:buSzPts val="1071"/>
                <a:buNone/>
              </a:pPr>
              <a:r>
                <a:rPr lang="en-GB" sz="1200">
                  <a:solidFill>
                    <a:schemeClr val="dk2"/>
                  </a:solidFill>
                  <a:latin typeface="Ubuntu"/>
                  <a:ea typeface="Ubuntu"/>
                  <a:cs typeface="Ubuntu"/>
                  <a:sym typeface="Ubuntu"/>
                </a:rPr>
                <a:t>Consultas, visualización y exportación</a:t>
              </a:r>
              <a:endParaRPr sz="1200">
                <a:solidFill>
                  <a:schemeClr val="dk2"/>
                </a:solidFill>
                <a:latin typeface="Ubuntu"/>
                <a:ea typeface="Ubuntu"/>
                <a:cs typeface="Ubuntu"/>
                <a:sym typeface="Ubuntu"/>
              </a:endParaRPr>
            </a:p>
          </p:txBody>
        </p:sp>
      </p:grpSp>
      <p:sp>
        <p:nvSpPr>
          <p:cNvPr id="116" name="Google Shape;116;p15"/>
          <p:cNvSpPr/>
          <p:nvPr/>
        </p:nvSpPr>
        <p:spPr>
          <a:xfrm>
            <a:off x="1372500" y="4044400"/>
            <a:ext cx="6399000" cy="510600"/>
          </a:xfrm>
          <a:prstGeom prst="roundRect">
            <a:avLst>
              <a:gd name="adj" fmla="val 26641"/>
            </a:avLst>
          </a:prstGeom>
          <a:solidFill>
            <a:schemeClr val="accent1"/>
          </a:solidFill>
          <a:ln w="9525" cap="flat" cmpd="sng">
            <a:solidFill>
              <a:srgbClr val="BAE6FD"/>
            </a:solidFill>
            <a:prstDash val="solid"/>
            <a:round/>
            <a:headEnd type="none" w="sm" len="sm"/>
            <a:tailEnd type="none" w="sm" len="sm"/>
          </a:ln>
        </p:spPr>
        <p:txBody>
          <a:bodyPr spcFirstLastPara="1" wrap="square" lIns="91425" tIns="91425" rIns="91425" bIns="91425" anchor="t" anchorCtr="0">
            <a:noAutofit/>
          </a:bodyPr>
          <a:lstStyle/>
          <a:p>
            <a:pPr algn="ctr"/>
            <a:r>
              <a:rPr lang="en-GB" dirty="0">
                <a:solidFill>
                  <a:schemeClr val="dk2"/>
                </a:solidFill>
                <a:latin typeface="Ubuntu"/>
                <a:ea typeface="Ubuntu"/>
                <a:cs typeface="Ubuntu"/>
                <a:sym typeface="Ubuntu"/>
              </a:rPr>
              <a:t>Los </a:t>
            </a:r>
            <a:r>
              <a:rPr lang="en-GB" dirty="0" err="1">
                <a:solidFill>
                  <a:schemeClr val="dk2"/>
                </a:solidFill>
                <a:latin typeface="Ubuntu"/>
                <a:ea typeface="Ubuntu"/>
                <a:cs typeface="Ubuntu"/>
                <a:sym typeface="Ubuntu"/>
              </a:rPr>
              <a:t>principios</a:t>
            </a:r>
            <a:r>
              <a:rPr lang="en-GB" dirty="0">
                <a:solidFill>
                  <a:schemeClr val="dk2"/>
                </a:solidFill>
                <a:latin typeface="Ubuntu"/>
                <a:ea typeface="Ubuntu"/>
                <a:cs typeface="Ubuntu"/>
                <a:sym typeface="Ubuntu"/>
              </a:rPr>
              <a:t> FAIR </a:t>
            </a:r>
            <a:r>
              <a:rPr lang="en-GB" dirty="0" err="1">
                <a:solidFill>
                  <a:schemeClr val="dk2"/>
                </a:solidFill>
                <a:latin typeface="Ubuntu"/>
                <a:ea typeface="Ubuntu"/>
                <a:cs typeface="Ubuntu"/>
                <a:sym typeface="Ubuntu"/>
              </a:rPr>
              <a:t>requieren</a:t>
            </a:r>
            <a:r>
              <a:rPr lang="en-GB" dirty="0">
                <a:solidFill>
                  <a:schemeClr val="dk2"/>
                </a:solidFill>
                <a:latin typeface="Ubuntu"/>
                <a:ea typeface="Ubuntu"/>
                <a:cs typeface="Ubuntu"/>
                <a:sym typeface="Ubuntu"/>
              </a:rPr>
              <a:t> </a:t>
            </a:r>
            <a:r>
              <a:rPr lang="en-GB" dirty="0" err="1">
                <a:solidFill>
                  <a:schemeClr val="dk2"/>
                </a:solidFill>
                <a:latin typeface="Ubuntu"/>
                <a:ea typeface="Ubuntu"/>
                <a:cs typeface="Ubuntu"/>
                <a:sym typeface="Ubuntu"/>
              </a:rPr>
              <a:t>una</a:t>
            </a:r>
            <a:r>
              <a:rPr lang="en-GB" dirty="0">
                <a:solidFill>
                  <a:schemeClr val="dk2"/>
                </a:solidFill>
                <a:latin typeface="Ubuntu"/>
                <a:ea typeface="Ubuntu"/>
                <a:cs typeface="Ubuntu"/>
                <a:sym typeface="Ubuntu"/>
              </a:rPr>
              <a:t> </a:t>
            </a:r>
            <a:r>
              <a:rPr lang="en-GB" dirty="0" err="1">
                <a:solidFill>
                  <a:schemeClr val="dk2"/>
                </a:solidFill>
                <a:latin typeface="Ubuntu"/>
                <a:ea typeface="Ubuntu"/>
                <a:cs typeface="Ubuntu"/>
                <a:sym typeface="Ubuntu"/>
              </a:rPr>
              <a:t>infraestructura</a:t>
            </a:r>
            <a:r>
              <a:rPr lang="en-GB" dirty="0">
                <a:solidFill>
                  <a:schemeClr val="dk2"/>
                </a:solidFill>
                <a:latin typeface="Ubuntu"/>
                <a:ea typeface="Ubuntu"/>
                <a:cs typeface="Ubuntu"/>
                <a:sym typeface="Ubuntu"/>
              </a:rPr>
              <a:t> </a:t>
            </a:r>
            <a:r>
              <a:rPr lang="en-GB" dirty="0" err="1">
                <a:solidFill>
                  <a:schemeClr val="dk2"/>
                </a:solidFill>
                <a:latin typeface="Ubuntu"/>
                <a:ea typeface="Ubuntu"/>
                <a:cs typeface="Ubuntu"/>
                <a:sym typeface="Ubuntu"/>
              </a:rPr>
              <a:t>que</a:t>
            </a:r>
            <a:r>
              <a:rPr lang="en-GB" dirty="0">
                <a:solidFill>
                  <a:schemeClr val="dk2"/>
                </a:solidFill>
                <a:latin typeface="Ubuntu"/>
                <a:ea typeface="Ubuntu"/>
                <a:cs typeface="Ubuntu"/>
                <a:sym typeface="Ubuntu"/>
              </a:rPr>
              <a:t> </a:t>
            </a:r>
            <a:r>
              <a:rPr lang="en-GB" dirty="0" err="1">
                <a:solidFill>
                  <a:schemeClr val="dk2"/>
                </a:solidFill>
                <a:latin typeface="Ubuntu"/>
                <a:ea typeface="Ubuntu"/>
                <a:cs typeface="Ubuntu"/>
                <a:sym typeface="Ubuntu"/>
              </a:rPr>
              <a:t>los</a:t>
            </a:r>
            <a:r>
              <a:rPr lang="en-GB" dirty="0">
                <a:solidFill>
                  <a:schemeClr val="dk2"/>
                </a:solidFill>
                <a:latin typeface="Ubuntu"/>
                <a:ea typeface="Ubuntu"/>
                <a:cs typeface="Ubuntu"/>
                <a:sym typeface="Ubuntu"/>
              </a:rPr>
              <a:t> </a:t>
            </a:r>
            <a:r>
              <a:rPr lang="en-GB" dirty="0" err="1">
                <a:solidFill>
                  <a:schemeClr val="dk2"/>
                </a:solidFill>
                <a:latin typeface="Ubuntu"/>
                <a:ea typeface="Ubuntu"/>
                <a:cs typeface="Ubuntu"/>
                <a:sym typeface="Ubuntu"/>
              </a:rPr>
              <a:t>haga</a:t>
            </a:r>
            <a:r>
              <a:rPr lang="en-GB" dirty="0">
                <a:solidFill>
                  <a:schemeClr val="dk2"/>
                </a:solidFill>
                <a:latin typeface="Ubuntu"/>
                <a:ea typeface="Ubuntu"/>
                <a:cs typeface="Ubuntu"/>
                <a:sym typeface="Ubuntu"/>
              </a:rPr>
              <a:t> </a:t>
            </a:r>
            <a:r>
              <a:rPr lang="en-GB" dirty="0" err="1">
                <a:solidFill>
                  <a:schemeClr val="dk2"/>
                </a:solidFill>
                <a:latin typeface="Ubuntu"/>
                <a:ea typeface="Ubuntu"/>
                <a:cs typeface="Ubuntu"/>
                <a:sym typeface="Ubuntu"/>
              </a:rPr>
              <a:t>posibles</a:t>
            </a:r>
            <a:r>
              <a:rPr lang="en-GB" dirty="0">
                <a:solidFill>
                  <a:schemeClr val="dk2"/>
                </a:solidFill>
                <a:latin typeface="Ubuntu"/>
                <a:ea typeface="Ubuntu"/>
                <a:cs typeface="Ubuntu"/>
                <a:sym typeface="Ubuntu"/>
              </a:rPr>
              <a:t>.</a:t>
            </a:r>
            <a:endParaRPr dirty="0">
              <a:solidFill>
                <a:schemeClr val="dk2"/>
              </a:solidFill>
              <a:latin typeface="Ubuntu"/>
              <a:ea typeface="Ubuntu"/>
              <a:cs typeface="Ubuntu"/>
              <a:sym typeface="Ubuntu"/>
            </a:endParaRPr>
          </a:p>
          <a:p>
            <a:pPr marL="0" lvl="0" indent="0" algn="ctr" rtl="0">
              <a:spcBef>
                <a:spcPts val="0"/>
              </a:spcBef>
              <a:spcAft>
                <a:spcPts val="0"/>
              </a:spcAft>
              <a:buNone/>
            </a:pPr>
            <a:endParaRPr dirty="0">
              <a:solidFill>
                <a:schemeClr val="dk2"/>
              </a:solidFill>
              <a:latin typeface="Ubuntu"/>
              <a:ea typeface="Ubuntu"/>
              <a:cs typeface="Ubuntu"/>
              <a:sym typeface="Ubuntu"/>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ol 1">
            <a:extLst>
              <a:ext uri="{FF2B5EF4-FFF2-40B4-BE49-F238E27FC236}">
                <a16:creationId xmlns:a16="http://schemas.microsoft.com/office/drawing/2014/main" id="{0527766F-5215-B576-BFA5-F45EF7D7464D}"/>
              </a:ext>
            </a:extLst>
          </p:cNvPr>
          <p:cNvSpPr>
            <a:spLocks noGrp="1"/>
          </p:cNvSpPr>
          <p:nvPr>
            <p:ph type="title"/>
          </p:nvPr>
        </p:nvSpPr>
        <p:spPr/>
        <p:txBody>
          <a:bodyPr/>
          <a:lstStyle/>
          <a:p>
            <a:r>
              <a:rPr lang="ca-ES"/>
              <a:t>¿Qué es CosmoHub?</a:t>
            </a:r>
          </a:p>
        </p:txBody>
      </p:sp>
      <p:sp>
        <p:nvSpPr>
          <p:cNvPr id="4" name="Contenidor de número de diapositiva 3">
            <a:extLst>
              <a:ext uri="{FF2B5EF4-FFF2-40B4-BE49-F238E27FC236}">
                <a16:creationId xmlns:a16="http://schemas.microsoft.com/office/drawing/2014/main" id="{D8DFC0BE-E766-4D75-659D-65A4F563807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a:t>4</a:t>
            </a:fld>
            <a:endParaRPr lang="en-GB"/>
          </a:p>
        </p:txBody>
      </p:sp>
      <p:sp>
        <p:nvSpPr>
          <p:cNvPr id="9" name="QuadreDeText 8">
            <a:extLst>
              <a:ext uri="{FF2B5EF4-FFF2-40B4-BE49-F238E27FC236}">
                <a16:creationId xmlns:a16="http://schemas.microsoft.com/office/drawing/2014/main" id="{42189FDA-C99E-F010-E42C-1F1BA768040E}"/>
              </a:ext>
            </a:extLst>
          </p:cNvPr>
          <p:cNvSpPr txBox="1"/>
          <p:nvPr/>
        </p:nvSpPr>
        <p:spPr>
          <a:xfrm>
            <a:off x="820882" y="914400"/>
            <a:ext cx="774642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b="1" err="1">
                <a:solidFill>
                  <a:schemeClr val="dk2"/>
                </a:solidFill>
                <a:latin typeface="Ubuntu"/>
              </a:rPr>
              <a:t>CosmoHub</a:t>
            </a:r>
            <a:r>
              <a:rPr lang="es-ES">
                <a:solidFill>
                  <a:schemeClr val="dk2"/>
                </a:solidFill>
                <a:latin typeface="Ubuntu"/>
              </a:rPr>
              <a:t> es una plataforma científica de distribución y exploración interactiva de grandes volúmenes de datos estructurados</a:t>
            </a:r>
            <a:endParaRPr lang="es-ES">
              <a:solidFill>
                <a:schemeClr val="dk2"/>
              </a:solidFill>
            </a:endParaRPr>
          </a:p>
        </p:txBody>
      </p:sp>
      <p:sp>
        <p:nvSpPr>
          <p:cNvPr id="12" name="Rectangle: cantonades arrodonides 11">
            <a:extLst>
              <a:ext uri="{FF2B5EF4-FFF2-40B4-BE49-F238E27FC236}">
                <a16:creationId xmlns:a16="http://schemas.microsoft.com/office/drawing/2014/main" id="{A8135FB8-F811-C8D1-E82F-8686685311E6}"/>
              </a:ext>
            </a:extLst>
          </p:cNvPr>
          <p:cNvSpPr/>
          <p:nvPr/>
        </p:nvSpPr>
        <p:spPr>
          <a:xfrm>
            <a:off x="618259" y="1610591"/>
            <a:ext cx="3922566" cy="3158834"/>
          </a:xfrm>
          <a:prstGeom prst="roundRect">
            <a:avLst/>
          </a:prstGeom>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a:solidFill>
                <a:schemeClr val="tx1"/>
              </a:solidFill>
              <a:cs typeface="Arial"/>
            </a:endParaRPr>
          </a:p>
        </p:txBody>
      </p:sp>
      <p:sp>
        <p:nvSpPr>
          <p:cNvPr id="13" name="QuadreDeText 12">
            <a:extLst>
              <a:ext uri="{FF2B5EF4-FFF2-40B4-BE49-F238E27FC236}">
                <a16:creationId xmlns:a16="http://schemas.microsoft.com/office/drawing/2014/main" id="{E821B5F9-F7BB-4E3C-CDD8-8F886C5C9FA2}"/>
              </a:ext>
            </a:extLst>
          </p:cNvPr>
          <p:cNvSpPr txBox="1"/>
          <p:nvPr/>
        </p:nvSpPr>
        <p:spPr>
          <a:xfrm>
            <a:off x="914400" y="1776845"/>
            <a:ext cx="3439390"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b="1">
                <a:solidFill>
                  <a:srgbClr val="002060"/>
                </a:solidFill>
                <a:latin typeface="Ubuntu"/>
              </a:rPr>
              <a:t>INFRAESTRUCTURA BASE</a:t>
            </a:r>
            <a:endParaRPr lang="es-ES" b="1">
              <a:solidFill>
                <a:srgbClr val="002060"/>
              </a:solidFill>
            </a:endParaRPr>
          </a:p>
          <a:p>
            <a:r>
              <a:rPr lang="es-ES" b="1">
                <a:solidFill>
                  <a:srgbClr val="002060"/>
                </a:solidFill>
                <a:latin typeface="Ubuntu"/>
              </a:rPr>
              <a:t>Core</a:t>
            </a:r>
            <a:endParaRPr lang="es-ES" b="1" dirty="0">
              <a:solidFill>
                <a:srgbClr val="002060"/>
              </a:solidFill>
              <a:latin typeface="Ubuntu"/>
            </a:endParaRPr>
          </a:p>
          <a:p>
            <a:endParaRPr lang="es-ES" b="1" dirty="0">
              <a:solidFill>
                <a:srgbClr val="002060"/>
              </a:solidFill>
              <a:latin typeface="Ubuntu"/>
            </a:endParaRPr>
          </a:p>
          <a:p>
            <a:r>
              <a:rPr lang="es-ES" b="1">
                <a:solidFill>
                  <a:schemeClr val="tx1"/>
                </a:solidFill>
                <a:latin typeface="Ubuntu"/>
              </a:rPr>
              <a:t>Plataforma Hardware</a:t>
            </a:r>
          </a:p>
          <a:p>
            <a:r>
              <a:rPr lang="es-ES" dirty="0">
                <a:solidFill>
                  <a:schemeClr val="tx1"/>
                </a:solidFill>
                <a:latin typeface="Ubuntu"/>
              </a:rPr>
              <a:t>Cluster físico –  768 CPU </a:t>
            </a:r>
            <a:r>
              <a:rPr lang="es-ES" dirty="0" err="1">
                <a:solidFill>
                  <a:schemeClr val="tx1"/>
                </a:solidFill>
                <a:latin typeface="Ubuntu"/>
              </a:rPr>
              <a:t>cores</a:t>
            </a:r>
            <a:r>
              <a:rPr lang="es-ES" dirty="0">
                <a:solidFill>
                  <a:schemeClr val="tx1"/>
                </a:solidFill>
                <a:latin typeface="Ubuntu"/>
              </a:rPr>
              <a:t> –  3 </a:t>
            </a:r>
            <a:r>
              <a:rPr lang="es-ES" dirty="0" err="1">
                <a:solidFill>
                  <a:schemeClr val="tx1"/>
                </a:solidFill>
                <a:latin typeface="Ubuntu"/>
              </a:rPr>
              <a:t>PiB</a:t>
            </a:r>
            <a:r>
              <a:rPr lang="es-ES" dirty="0">
                <a:solidFill>
                  <a:schemeClr val="tx1"/>
                </a:solidFill>
                <a:latin typeface="Ubuntu"/>
              </a:rPr>
              <a:t> almacenamiento –  60 TB caché </a:t>
            </a:r>
            <a:r>
              <a:rPr lang="es-ES" dirty="0" err="1">
                <a:solidFill>
                  <a:schemeClr val="tx1"/>
                </a:solidFill>
                <a:latin typeface="Ubuntu"/>
              </a:rPr>
              <a:t>NVMe</a:t>
            </a:r>
            <a:r>
              <a:rPr lang="es-ES" dirty="0">
                <a:solidFill>
                  <a:schemeClr val="tx1"/>
                </a:solidFill>
                <a:latin typeface="Ubuntu"/>
              </a:rPr>
              <a:t> – 16 TB RAM</a:t>
            </a:r>
            <a:endParaRPr lang="es-ES" dirty="0">
              <a:solidFill>
                <a:schemeClr val="tx1"/>
              </a:solidFill>
            </a:endParaRPr>
          </a:p>
          <a:p>
            <a:r>
              <a:rPr lang="es-ES" b="1">
                <a:solidFill>
                  <a:schemeClr val="tx1"/>
                </a:solidFill>
                <a:latin typeface="Ubuntu"/>
              </a:rPr>
              <a:t>Software de la plataforma</a:t>
            </a:r>
          </a:p>
          <a:p>
            <a:r>
              <a:rPr lang="es-ES" dirty="0">
                <a:solidFill>
                  <a:schemeClr val="tx1"/>
                </a:solidFill>
                <a:latin typeface="Ubuntu"/>
              </a:rPr>
              <a:t>Hadoop (Shepherd)  – </a:t>
            </a:r>
            <a:r>
              <a:rPr lang="es-ES" dirty="0" err="1">
                <a:solidFill>
                  <a:schemeClr val="tx1"/>
                </a:solidFill>
                <a:latin typeface="Ubuntu"/>
              </a:rPr>
              <a:t>Hive</a:t>
            </a:r>
            <a:r>
              <a:rPr lang="es-ES" dirty="0">
                <a:solidFill>
                  <a:schemeClr val="tx1"/>
                </a:solidFill>
                <a:latin typeface="Ubuntu"/>
              </a:rPr>
              <a:t> SQL – </a:t>
            </a:r>
            <a:r>
              <a:rPr lang="es-ES" dirty="0" err="1">
                <a:solidFill>
                  <a:schemeClr val="tx1"/>
                </a:solidFill>
                <a:latin typeface="Ubuntu"/>
              </a:rPr>
              <a:t>UDFs</a:t>
            </a:r>
            <a:r>
              <a:rPr lang="es-ES" dirty="0">
                <a:solidFill>
                  <a:schemeClr val="tx1"/>
                </a:solidFill>
                <a:latin typeface="Ubuntu"/>
              </a:rPr>
              <a:t>: funcionalidades extendidas vía SQL.</a:t>
            </a:r>
            <a:endParaRPr lang="es-ES" dirty="0">
              <a:solidFill>
                <a:schemeClr val="tx1"/>
              </a:solidFill>
            </a:endParaRPr>
          </a:p>
        </p:txBody>
      </p:sp>
      <p:pic>
        <p:nvPicPr>
          <p:cNvPr id="15" name="Gràfic 13" descr="Database with solid fill">
            <a:extLst>
              <a:ext uri="{FF2B5EF4-FFF2-40B4-BE49-F238E27FC236}">
                <a16:creationId xmlns:a16="http://schemas.microsoft.com/office/drawing/2014/main" id="{494DC991-A304-818F-E177-7899E9B4B9C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80605" y="2431473"/>
            <a:ext cx="306532" cy="280555"/>
          </a:xfrm>
          <a:prstGeom prst="rect">
            <a:avLst/>
          </a:prstGeom>
        </p:spPr>
      </p:pic>
      <p:pic>
        <p:nvPicPr>
          <p:cNvPr id="16" name="Gràfic 15" descr="Single gear with solid fill">
            <a:extLst>
              <a:ext uri="{FF2B5EF4-FFF2-40B4-BE49-F238E27FC236}">
                <a16:creationId xmlns:a16="http://schemas.microsoft.com/office/drawing/2014/main" id="{A4EE3A80-4BC3-6A72-76DE-6F96095D67A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49432" y="3262008"/>
            <a:ext cx="337707" cy="332511"/>
          </a:xfrm>
          <a:prstGeom prst="rect">
            <a:avLst/>
          </a:prstGeom>
        </p:spPr>
      </p:pic>
      <p:sp>
        <p:nvSpPr>
          <p:cNvPr id="17" name="Rectangle: cantonades arrodonides 16">
            <a:extLst>
              <a:ext uri="{FF2B5EF4-FFF2-40B4-BE49-F238E27FC236}">
                <a16:creationId xmlns:a16="http://schemas.microsoft.com/office/drawing/2014/main" id="{AE289C4B-9342-6FBD-2C48-761EA43A56DB}"/>
              </a:ext>
            </a:extLst>
          </p:cNvPr>
          <p:cNvSpPr/>
          <p:nvPr/>
        </p:nvSpPr>
        <p:spPr>
          <a:xfrm>
            <a:off x="4753839" y="1610589"/>
            <a:ext cx="3912175" cy="3158834"/>
          </a:xfrm>
          <a:prstGeom prst="roundRect">
            <a:avLst/>
          </a:prstGeom>
          <a:solidFill>
            <a:srgbClr val="FBE0FF"/>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a:solidFill>
                <a:schemeClr val="tx1"/>
              </a:solidFill>
              <a:cs typeface="Arial"/>
            </a:endParaRPr>
          </a:p>
        </p:txBody>
      </p:sp>
      <p:sp>
        <p:nvSpPr>
          <p:cNvPr id="19" name="QuadreDeText 18">
            <a:extLst>
              <a:ext uri="{FF2B5EF4-FFF2-40B4-BE49-F238E27FC236}">
                <a16:creationId xmlns:a16="http://schemas.microsoft.com/office/drawing/2014/main" id="{2AB50EC8-4453-D735-1D02-12A76E715EC0}"/>
              </a:ext>
            </a:extLst>
          </p:cNvPr>
          <p:cNvSpPr txBox="1"/>
          <p:nvPr/>
        </p:nvSpPr>
        <p:spPr>
          <a:xfrm>
            <a:off x="5178586" y="1776844"/>
            <a:ext cx="3570255" cy="29427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b="1">
                <a:solidFill>
                  <a:srgbClr val="7030A0"/>
                </a:solidFill>
                <a:latin typeface="Ubuntu"/>
              </a:rPr>
              <a:t>CAPA DE APLICACIÓN</a:t>
            </a:r>
            <a:endParaRPr lang="es-ES" b="1">
              <a:solidFill>
                <a:srgbClr val="7030A0"/>
              </a:solidFill>
            </a:endParaRPr>
          </a:p>
          <a:p>
            <a:r>
              <a:rPr lang="es-ES" b="1">
                <a:solidFill>
                  <a:srgbClr val="7030A0"/>
                </a:solidFill>
                <a:latin typeface="Ubuntu"/>
              </a:rPr>
              <a:t>App</a:t>
            </a:r>
          </a:p>
          <a:p>
            <a:endParaRPr lang="es-ES" b="1" dirty="0">
              <a:solidFill>
                <a:srgbClr val="002060"/>
              </a:solidFill>
              <a:latin typeface="Ubuntu"/>
            </a:endParaRPr>
          </a:p>
          <a:p>
            <a:r>
              <a:rPr lang="es-ES" b="1" dirty="0" err="1">
                <a:latin typeface="Ubuntu"/>
              </a:rPr>
              <a:t>Backend</a:t>
            </a:r>
            <a:endParaRPr lang="es-ES" dirty="0" err="1"/>
          </a:p>
          <a:p>
            <a:r>
              <a:rPr lang="es-ES" dirty="0" err="1"/>
              <a:t>Backend</a:t>
            </a:r>
            <a:r>
              <a:rPr lang="es-ES" dirty="0"/>
              <a:t> (Python + </a:t>
            </a:r>
            <a:r>
              <a:rPr lang="es-ES" dirty="0" err="1"/>
              <a:t>Litestar</a:t>
            </a:r>
            <a:r>
              <a:rPr lang="es-ES" dirty="0"/>
              <a:t>) – API </a:t>
            </a:r>
            <a:r>
              <a:rPr lang="es-ES" dirty="0" err="1"/>
              <a:t>OpenAPI</a:t>
            </a:r>
            <a:r>
              <a:rPr lang="es-ES" dirty="0"/>
              <a:t> – Estándares IVOA (ADQL,  TAS, UWS, </a:t>
            </a:r>
            <a:r>
              <a:rPr lang="es-ES" dirty="0" err="1"/>
              <a:t>VOSpace</a:t>
            </a:r>
            <a:r>
              <a:rPr lang="es-ES" dirty="0"/>
              <a:t>) – Formatos de datos (FITS, CSV, Parquet).</a:t>
            </a:r>
          </a:p>
          <a:p>
            <a:r>
              <a:rPr lang="es-ES" b="1" dirty="0" err="1">
                <a:latin typeface="Ubuntu"/>
              </a:rPr>
              <a:t>Frontend</a:t>
            </a:r>
            <a:endParaRPr lang="es-ES" dirty="0" err="1"/>
          </a:p>
          <a:p>
            <a:r>
              <a:rPr lang="es-ES" dirty="0" err="1"/>
              <a:t>Frontend</a:t>
            </a:r>
            <a:r>
              <a:rPr lang="es-ES" dirty="0"/>
              <a:t> (Vue + </a:t>
            </a:r>
            <a:r>
              <a:rPr lang="es-ES" dirty="0" err="1"/>
              <a:t>PrimeVue</a:t>
            </a:r>
            <a:r>
              <a:rPr lang="es-ES" dirty="0"/>
              <a:t>) – Interfaz visual para exploración y análisis de datos – Diseño orientado al usuario con navegación interactiva.</a:t>
            </a:r>
          </a:p>
        </p:txBody>
      </p:sp>
      <p:pic>
        <p:nvPicPr>
          <p:cNvPr id="20" name="Gràfic 19" descr="Monitor with solid fill">
            <a:extLst>
              <a:ext uri="{FF2B5EF4-FFF2-40B4-BE49-F238E27FC236}">
                <a16:creationId xmlns:a16="http://schemas.microsoft.com/office/drawing/2014/main" id="{2CD0A0B8-3AAB-AB3C-DA50-2FA90E68730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813592" y="3444225"/>
            <a:ext cx="368875" cy="296144"/>
          </a:xfrm>
          <a:prstGeom prst="rect">
            <a:avLst/>
          </a:prstGeom>
        </p:spPr>
      </p:pic>
      <p:pic>
        <p:nvPicPr>
          <p:cNvPr id="21" name="Gràfic 20" descr="Gears with solid fill">
            <a:extLst>
              <a:ext uri="{FF2B5EF4-FFF2-40B4-BE49-F238E27FC236}">
                <a16:creationId xmlns:a16="http://schemas.microsoft.com/office/drawing/2014/main" id="{9CCD2606-CB5C-703C-CA55-B87C6E63798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826577" y="2433061"/>
            <a:ext cx="353291" cy="337705"/>
          </a:xfrm>
          <a:prstGeom prst="rect">
            <a:avLst/>
          </a:prstGeom>
        </p:spPr>
      </p:pic>
    </p:spTree>
    <p:extLst>
      <p:ext uri="{BB962C8B-B14F-4D97-AF65-F5344CB8AC3E}">
        <p14:creationId xmlns:p14="http://schemas.microsoft.com/office/powerpoint/2010/main" val="4212193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16"/>
          <p:cNvSpPr txBox="1">
            <a:spLocks noGrp="1"/>
          </p:cNvSpPr>
          <p:nvPr>
            <p:ph type="title"/>
          </p:nvPr>
        </p:nvSpPr>
        <p:spPr>
          <a:xfrm>
            <a:off x="0" y="0"/>
            <a:ext cx="9144000" cy="728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GB"/>
              <a:t>¿Qué es CosmoHub?</a:t>
            </a:r>
            <a:endParaRPr/>
          </a:p>
        </p:txBody>
      </p:sp>
      <p:sp>
        <p:nvSpPr>
          <p:cNvPr id="122" name="Google Shape;122;p16"/>
          <p:cNvSpPr txBox="1">
            <a:spLocks noGrp="1"/>
          </p:cNvSpPr>
          <p:nvPr>
            <p:ph type="body" idx="1"/>
          </p:nvPr>
        </p:nvSpPr>
        <p:spPr>
          <a:xfrm>
            <a:off x="423863" y="1058675"/>
            <a:ext cx="5203764" cy="113574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400" dirty="0"/>
              <a:t>Es </a:t>
            </a:r>
            <a:r>
              <a:rPr lang="en-GB" sz="1400" dirty="0" err="1"/>
              <a:t>una</a:t>
            </a:r>
            <a:r>
              <a:rPr lang="en-GB" sz="1400" dirty="0"/>
              <a:t> </a:t>
            </a:r>
            <a:r>
              <a:rPr lang="en-GB" sz="1400" dirty="0" err="1"/>
              <a:t>plataforma</a:t>
            </a:r>
            <a:r>
              <a:rPr lang="en-GB" sz="1400" dirty="0"/>
              <a:t> </a:t>
            </a:r>
            <a:r>
              <a:rPr lang="en-GB" sz="1400" dirty="0" err="1"/>
              <a:t>diseñada</a:t>
            </a:r>
            <a:r>
              <a:rPr lang="en-GB" sz="1400" dirty="0"/>
              <a:t> </a:t>
            </a:r>
            <a:r>
              <a:rPr lang="en-GB" sz="1400" dirty="0" err="1"/>
              <a:t>específicamente</a:t>
            </a:r>
            <a:r>
              <a:rPr lang="en-GB" sz="1400" dirty="0"/>
              <a:t> para </a:t>
            </a:r>
            <a:r>
              <a:rPr lang="en-GB" sz="1400" dirty="0" err="1"/>
              <a:t>facilitar</a:t>
            </a:r>
            <a:r>
              <a:rPr lang="en-GB" sz="1400" dirty="0"/>
              <a:t> el </a:t>
            </a:r>
            <a:r>
              <a:rPr lang="en-GB" sz="1400" dirty="0" err="1"/>
              <a:t>acceso</a:t>
            </a:r>
            <a:r>
              <a:rPr lang="en-GB" sz="1400" dirty="0"/>
              <a:t> y </a:t>
            </a:r>
            <a:r>
              <a:rPr lang="en-GB" sz="1400" dirty="0" err="1"/>
              <a:t>explotación</a:t>
            </a:r>
            <a:r>
              <a:rPr lang="en-GB" sz="1400" dirty="0"/>
              <a:t> de </a:t>
            </a:r>
            <a:r>
              <a:rPr lang="en-GB" sz="1400" dirty="0" err="1"/>
              <a:t>grandes</a:t>
            </a:r>
            <a:r>
              <a:rPr lang="en-GB" sz="1400" dirty="0"/>
              <a:t> </a:t>
            </a:r>
            <a:r>
              <a:rPr lang="en-GB" sz="1400" dirty="0" err="1"/>
              <a:t>catálogos</a:t>
            </a:r>
            <a:r>
              <a:rPr lang="en-GB" sz="1400" dirty="0"/>
              <a:t> </a:t>
            </a:r>
            <a:r>
              <a:rPr lang="en-GB" sz="1400" dirty="0" err="1"/>
              <a:t>cosmológicos</a:t>
            </a:r>
            <a:r>
              <a:rPr lang="en-GB" sz="1400" dirty="0"/>
              <a:t>.</a:t>
            </a:r>
            <a:endParaRPr lang="es-ES" sz="1400" dirty="0"/>
          </a:p>
          <a:p>
            <a:pPr marL="0" lvl="0" indent="0" algn="l" rtl="0">
              <a:spcBef>
                <a:spcPts val="1600"/>
              </a:spcBef>
              <a:spcAft>
                <a:spcPts val="0"/>
              </a:spcAft>
              <a:buNone/>
            </a:pPr>
            <a:endParaRPr dirty="0"/>
          </a:p>
          <a:p>
            <a:pPr marL="0" lvl="0" indent="0" algn="l" rtl="0">
              <a:spcBef>
                <a:spcPts val="1600"/>
              </a:spcBef>
              <a:spcAft>
                <a:spcPts val="0"/>
              </a:spcAft>
              <a:buNone/>
            </a:pPr>
            <a:endParaRPr dirty="0"/>
          </a:p>
          <a:p>
            <a:pPr marL="0" lvl="0" indent="0" algn="l" rtl="0">
              <a:spcBef>
                <a:spcPts val="1600"/>
              </a:spcBef>
              <a:spcAft>
                <a:spcPts val="0"/>
              </a:spcAft>
              <a:buNone/>
            </a:pPr>
            <a:endParaRPr lang="en-GB" sz="1600" dirty="0"/>
          </a:p>
          <a:p>
            <a:pPr marL="0" lvl="0" indent="0" algn="l" rtl="0">
              <a:spcBef>
                <a:spcPts val="1600"/>
              </a:spcBef>
              <a:spcAft>
                <a:spcPts val="1600"/>
              </a:spcAft>
              <a:buNone/>
            </a:pPr>
            <a:endParaRPr dirty="0"/>
          </a:p>
          <a:p>
            <a:pPr marL="0" lvl="0" indent="0" algn="l" rtl="0">
              <a:spcBef>
                <a:spcPts val="1600"/>
              </a:spcBef>
              <a:spcAft>
                <a:spcPts val="1600"/>
              </a:spcAft>
              <a:buNone/>
            </a:pPr>
            <a:endParaRPr sz="1600" dirty="0"/>
          </a:p>
        </p:txBody>
      </p:sp>
      <p:sp>
        <p:nvSpPr>
          <p:cNvPr id="123" name="Google Shape;123;p16"/>
          <p:cNvSpPr txBox="1">
            <a:spLocks noGrp="1"/>
          </p:cNvSpPr>
          <p:nvPr>
            <p:ph type="sldNum" idx="12"/>
          </p:nvPr>
        </p:nvSpPr>
        <p:spPr>
          <a:xfrm>
            <a:off x="8604852" y="48604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GB"/>
              <a:t>5</a:t>
            </a:fld>
            <a:endParaRPr/>
          </a:p>
        </p:txBody>
      </p:sp>
      <p:pic>
        <p:nvPicPr>
          <p:cNvPr id="2" name="Imatge 1" descr="Imatge que conté text, captura de pantalla, Font, disseny&#10;&#10;Pot ser que el contingut generat per IA no sigui correcte.">
            <a:extLst>
              <a:ext uri="{FF2B5EF4-FFF2-40B4-BE49-F238E27FC236}">
                <a16:creationId xmlns:a16="http://schemas.microsoft.com/office/drawing/2014/main" id="{C173A800-CE0B-7B86-160E-D4D748D06023}"/>
              </a:ext>
            </a:extLst>
          </p:cNvPr>
          <p:cNvPicPr>
            <a:picLocks noChangeAspect="1"/>
          </p:cNvPicPr>
          <p:nvPr/>
        </p:nvPicPr>
        <p:blipFill>
          <a:blip r:embed="rId3"/>
          <a:stretch>
            <a:fillRect/>
          </a:stretch>
        </p:blipFill>
        <p:spPr>
          <a:xfrm>
            <a:off x="5498467" y="758440"/>
            <a:ext cx="2505424" cy="4112664"/>
          </a:xfrm>
          <a:prstGeom prst="rect">
            <a:avLst/>
          </a:prstGeom>
        </p:spPr>
      </p:pic>
      <p:pic>
        <p:nvPicPr>
          <p:cNvPr id="4" name="Imatge 3" descr="Imatge que conté text, captura de pantalla, nombre, programari&#10;&#10;Pot ser que el contingut generat per IA no sigui correcte.">
            <a:extLst>
              <a:ext uri="{FF2B5EF4-FFF2-40B4-BE49-F238E27FC236}">
                <a16:creationId xmlns:a16="http://schemas.microsoft.com/office/drawing/2014/main" id="{1BECCBCE-2F44-D0A3-8EC0-2D7FCA9A3A9E}"/>
              </a:ext>
            </a:extLst>
          </p:cNvPr>
          <p:cNvPicPr>
            <a:picLocks noChangeAspect="1"/>
          </p:cNvPicPr>
          <p:nvPr/>
        </p:nvPicPr>
        <p:blipFill>
          <a:blip r:embed="rId4"/>
          <a:stretch>
            <a:fillRect/>
          </a:stretch>
        </p:blipFill>
        <p:spPr>
          <a:xfrm>
            <a:off x="743138" y="1890826"/>
            <a:ext cx="4154368" cy="2756021"/>
          </a:xfrm>
          <a:prstGeom prst="rect">
            <a:avLst/>
          </a:prstGeom>
          <a:ln>
            <a:solidFill>
              <a:schemeClr val="bg1">
                <a:lumMod val="75000"/>
              </a:schemeClr>
            </a:solidFill>
          </a:ln>
          <a:effectLst>
            <a:softEdge rad="0"/>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8" name="Google Shape;138;p17"/>
          <p:cNvSpPr txBox="1">
            <a:spLocks noGrp="1"/>
          </p:cNvSpPr>
          <p:nvPr>
            <p:ph type="title"/>
          </p:nvPr>
        </p:nvSpPr>
        <p:spPr>
          <a:xfrm>
            <a:off x="0" y="0"/>
            <a:ext cx="9144000" cy="728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GB"/>
              <a:t>Democratización del acceso</a:t>
            </a:r>
            <a:endParaRPr/>
          </a:p>
        </p:txBody>
      </p:sp>
      <p:sp>
        <p:nvSpPr>
          <p:cNvPr id="139" name="Google Shape;139;p17"/>
          <p:cNvSpPr txBox="1">
            <a:spLocks noGrp="1"/>
          </p:cNvSpPr>
          <p:nvPr>
            <p:ph type="sldNum" idx="12"/>
          </p:nvPr>
        </p:nvSpPr>
        <p:spPr>
          <a:xfrm>
            <a:off x="8604852" y="48604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GB"/>
              <a:t>6</a:t>
            </a:fld>
            <a:endParaRPr/>
          </a:p>
        </p:txBody>
      </p:sp>
      <p:sp>
        <p:nvSpPr>
          <p:cNvPr id="140" name="Google Shape;140;p17"/>
          <p:cNvSpPr/>
          <p:nvPr/>
        </p:nvSpPr>
        <p:spPr>
          <a:xfrm>
            <a:off x="2454884" y="4315493"/>
            <a:ext cx="4239572" cy="452098"/>
          </a:xfrm>
          <a:prstGeom prst="roundRect">
            <a:avLst>
              <a:gd name="adj" fmla="val 26641"/>
            </a:avLst>
          </a:prstGeom>
          <a:solidFill>
            <a:schemeClr val="accent1"/>
          </a:solidFill>
          <a:ln w="9525" cap="flat" cmpd="sng">
            <a:solidFill>
              <a:srgbClr val="BAE6FD"/>
            </a:solidFill>
            <a:prstDash val="solid"/>
            <a:round/>
            <a:headEnd type="none" w="sm" len="sm"/>
            <a:tailEnd type="none" w="sm" len="sm"/>
          </a:ln>
        </p:spPr>
        <p:txBody>
          <a:bodyPr spcFirstLastPara="1" wrap="square" lIns="91425" tIns="91425" rIns="91425" bIns="91425" anchor="t" anchorCtr="0">
            <a:noAutofit/>
          </a:bodyPr>
          <a:lstStyle/>
          <a:p>
            <a:pPr algn="ctr"/>
            <a:r>
              <a:rPr lang="en-GB" dirty="0" err="1">
                <a:latin typeface="Ubuntu"/>
                <a:ea typeface="Ubuntu"/>
                <a:sym typeface="Ubuntu"/>
              </a:rPr>
              <a:t>CosmoHub</a:t>
            </a:r>
            <a:r>
              <a:rPr lang="en-GB" dirty="0">
                <a:latin typeface="Ubuntu"/>
                <a:ea typeface="Ubuntu"/>
                <a:sym typeface="Ubuntu"/>
              </a:rPr>
              <a:t>: </a:t>
            </a:r>
            <a:r>
              <a:rPr lang="en-GB" dirty="0" err="1">
                <a:latin typeface="Ubuntu"/>
                <a:ea typeface="Ubuntu"/>
                <a:sym typeface="Ubuntu"/>
              </a:rPr>
              <a:t>menos</a:t>
            </a:r>
            <a:r>
              <a:rPr lang="en-GB" dirty="0">
                <a:latin typeface="Ubuntu"/>
                <a:ea typeface="Ubuntu"/>
                <a:sym typeface="Ubuntu"/>
              </a:rPr>
              <a:t> </a:t>
            </a:r>
            <a:r>
              <a:rPr lang="en-GB" dirty="0" err="1">
                <a:latin typeface="Ubuntu"/>
                <a:ea typeface="Ubuntu"/>
                <a:sym typeface="Ubuntu"/>
              </a:rPr>
              <a:t>técnica</a:t>
            </a:r>
            <a:r>
              <a:rPr lang="en-GB" dirty="0">
                <a:latin typeface="Ubuntu"/>
                <a:ea typeface="Ubuntu"/>
                <a:sym typeface="Ubuntu"/>
              </a:rPr>
              <a:t>, </a:t>
            </a:r>
            <a:r>
              <a:rPr lang="en-GB" dirty="0" err="1">
                <a:latin typeface="Ubuntu"/>
                <a:ea typeface="Ubuntu"/>
                <a:sym typeface="Ubuntu"/>
              </a:rPr>
              <a:t>más</a:t>
            </a:r>
            <a:r>
              <a:rPr lang="en-GB" dirty="0">
                <a:latin typeface="Ubuntu"/>
                <a:ea typeface="Ubuntu"/>
                <a:sym typeface="Ubuntu"/>
              </a:rPr>
              <a:t> </a:t>
            </a:r>
            <a:r>
              <a:rPr lang="en-GB" dirty="0" err="1">
                <a:latin typeface="Ubuntu"/>
                <a:ea typeface="Ubuntu"/>
                <a:sym typeface="Ubuntu"/>
              </a:rPr>
              <a:t>ciencia</a:t>
            </a:r>
            <a:r>
              <a:rPr lang="en-GB" dirty="0">
                <a:latin typeface="Ubuntu"/>
                <a:ea typeface="Ubuntu"/>
                <a:sym typeface="Ubuntu"/>
              </a:rPr>
              <a:t>.</a:t>
            </a:r>
            <a:endParaRPr lang="ca-ES" dirty="0">
              <a:latin typeface="Ubuntu"/>
            </a:endParaRPr>
          </a:p>
        </p:txBody>
      </p:sp>
      <p:pic>
        <p:nvPicPr>
          <p:cNvPr id="2" name="Imatge 1" descr="Imatge que conté text, captura de pantalla, Font, Telèfon mòbil&#10;&#10;Pot ser que el contingut generat per IA no sigui correcte.">
            <a:extLst>
              <a:ext uri="{FF2B5EF4-FFF2-40B4-BE49-F238E27FC236}">
                <a16:creationId xmlns:a16="http://schemas.microsoft.com/office/drawing/2014/main" id="{D27ACA28-5CAD-A9C2-EC5A-FCB08D5E6DDF}"/>
              </a:ext>
            </a:extLst>
          </p:cNvPr>
          <p:cNvPicPr>
            <a:picLocks noChangeAspect="1"/>
          </p:cNvPicPr>
          <p:nvPr/>
        </p:nvPicPr>
        <p:blipFill>
          <a:blip r:embed="rId3"/>
          <a:stretch>
            <a:fillRect/>
          </a:stretch>
        </p:blipFill>
        <p:spPr>
          <a:xfrm>
            <a:off x="744308" y="828007"/>
            <a:ext cx="7655384" cy="336380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19"/>
          <p:cNvSpPr txBox="1">
            <a:spLocks noGrp="1"/>
          </p:cNvSpPr>
          <p:nvPr>
            <p:ph type="title"/>
          </p:nvPr>
        </p:nvSpPr>
        <p:spPr>
          <a:xfrm>
            <a:off x="0" y="0"/>
            <a:ext cx="9144000" cy="728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ES_tradnl" dirty="0" err="1"/>
              <a:t>Interoperabilidad</a:t>
            </a:r>
          </a:p>
        </p:txBody>
      </p:sp>
      <p:sp>
        <p:nvSpPr>
          <p:cNvPr id="201" name="Google Shape;201;p19"/>
          <p:cNvSpPr txBox="1">
            <a:spLocks noGrp="1"/>
          </p:cNvSpPr>
          <p:nvPr>
            <p:ph type="sldNum" idx="12"/>
          </p:nvPr>
        </p:nvSpPr>
        <p:spPr>
          <a:xfrm>
            <a:off x="8604852" y="48604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GB"/>
              <a:t>7</a:t>
            </a:fld>
            <a:endParaRPr/>
          </a:p>
        </p:txBody>
      </p:sp>
      <p:pic>
        <p:nvPicPr>
          <p:cNvPr id="202" name="Google Shape;202;p19"/>
          <p:cNvPicPr preferRelativeResize="0"/>
          <p:nvPr/>
        </p:nvPicPr>
        <p:blipFill>
          <a:blip r:embed="rId3" cstate="hqprint">
            <a:alphaModFix/>
            <a:extLst>
              <a:ext uri="{28A0092B-C50C-407E-A947-70E740481C1C}">
                <a14:useLocalDpi xmlns:a14="http://schemas.microsoft.com/office/drawing/2010/main"/>
              </a:ext>
            </a:extLst>
          </a:blip>
          <a:stretch>
            <a:fillRect/>
          </a:stretch>
        </p:blipFill>
        <p:spPr>
          <a:xfrm>
            <a:off x="970493" y="1017360"/>
            <a:ext cx="508244" cy="508244"/>
          </a:xfrm>
          <a:prstGeom prst="rect">
            <a:avLst/>
          </a:prstGeom>
          <a:noFill/>
          <a:ln>
            <a:noFill/>
          </a:ln>
        </p:spPr>
      </p:pic>
      <p:pic>
        <p:nvPicPr>
          <p:cNvPr id="204" name="Google Shape;204;p19"/>
          <p:cNvPicPr preferRelativeResize="0"/>
          <p:nvPr/>
        </p:nvPicPr>
        <p:blipFill>
          <a:blip r:embed="rId4" cstate="hqprint">
            <a:alphaModFix/>
            <a:extLst>
              <a:ext uri="{28A0092B-C50C-407E-A947-70E740481C1C}">
                <a14:useLocalDpi xmlns:a14="http://schemas.microsoft.com/office/drawing/2010/main"/>
              </a:ext>
            </a:extLst>
          </a:blip>
          <a:stretch>
            <a:fillRect/>
          </a:stretch>
        </p:blipFill>
        <p:spPr>
          <a:xfrm>
            <a:off x="986517" y="2316685"/>
            <a:ext cx="508244" cy="508244"/>
          </a:xfrm>
          <a:prstGeom prst="rect">
            <a:avLst/>
          </a:prstGeom>
          <a:noFill/>
          <a:ln>
            <a:noFill/>
          </a:ln>
        </p:spPr>
      </p:pic>
      <p:pic>
        <p:nvPicPr>
          <p:cNvPr id="205" name="Google Shape;205;p19"/>
          <p:cNvPicPr preferRelativeResize="0"/>
          <p:nvPr/>
        </p:nvPicPr>
        <p:blipFill>
          <a:blip r:embed="rId5" cstate="hqprint">
            <a:alphaModFix/>
            <a:extLst>
              <a:ext uri="{28A0092B-C50C-407E-A947-70E740481C1C}">
                <a14:useLocalDpi xmlns:a14="http://schemas.microsoft.com/office/drawing/2010/main"/>
              </a:ext>
            </a:extLst>
          </a:blip>
          <a:stretch>
            <a:fillRect/>
          </a:stretch>
        </p:blipFill>
        <p:spPr>
          <a:xfrm>
            <a:off x="986517" y="3025099"/>
            <a:ext cx="508244" cy="508244"/>
          </a:xfrm>
          <a:prstGeom prst="rect">
            <a:avLst/>
          </a:prstGeom>
          <a:noFill/>
          <a:ln>
            <a:noFill/>
          </a:ln>
        </p:spPr>
      </p:pic>
      <p:sp>
        <p:nvSpPr>
          <p:cNvPr id="207" name="Google Shape;207;p19"/>
          <p:cNvSpPr txBox="1">
            <a:spLocks noGrp="1"/>
          </p:cNvSpPr>
          <p:nvPr>
            <p:ph type="body" idx="1"/>
          </p:nvPr>
        </p:nvSpPr>
        <p:spPr>
          <a:xfrm>
            <a:off x="1836892" y="2371280"/>
            <a:ext cx="5734233" cy="672974"/>
          </a:xfrm>
          <a:prstGeom prst="rect">
            <a:avLst/>
          </a:prstGeom>
        </p:spPr>
        <p:txBody>
          <a:bodyPr spcFirstLastPara="1" wrap="square" lIns="91425" tIns="91425" rIns="91425" bIns="91425" anchor="t" anchorCtr="0">
            <a:spAutoFit/>
          </a:bodyPr>
          <a:lstStyle/>
          <a:p>
            <a:pPr marL="0" indent="0">
              <a:spcAft>
                <a:spcPts val="1600"/>
              </a:spcAft>
              <a:buNone/>
            </a:pPr>
            <a:r>
              <a:rPr lang="es-ES_tradnl" sz="1600" b="1" dirty="0" err="1"/>
              <a:t>Integración</a:t>
            </a:r>
            <a:r>
              <a:rPr lang="es-ES_tradnl" sz="1600" b="1" dirty="0"/>
              <a:t> </a:t>
            </a:r>
            <a:r>
              <a:rPr lang="es-ES_tradnl" sz="1600" b="1" dirty="0" err="1"/>
              <a:t>internacional</a:t>
            </a:r>
            <a:r>
              <a:rPr lang="es-ES_tradnl" sz="1600" b="1" dirty="0"/>
              <a:t>:</a:t>
            </a:r>
            <a:r>
              <a:rPr lang="es-ES_tradnl" sz="1600" dirty="0"/>
              <a:t> Gaia, Euclid, LSST, CTA, ...</a:t>
            </a:r>
          </a:p>
        </p:txBody>
      </p:sp>
      <p:sp>
        <p:nvSpPr>
          <p:cNvPr id="208" name="Google Shape;208;p19"/>
          <p:cNvSpPr txBox="1">
            <a:spLocks noGrp="1"/>
          </p:cNvSpPr>
          <p:nvPr>
            <p:ph type="body" idx="1"/>
          </p:nvPr>
        </p:nvSpPr>
        <p:spPr>
          <a:xfrm>
            <a:off x="1836892" y="3063669"/>
            <a:ext cx="3895200" cy="672974"/>
          </a:xfrm>
          <a:prstGeom prst="rect">
            <a:avLst/>
          </a:prstGeom>
        </p:spPr>
        <p:txBody>
          <a:bodyPr spcFirstLastPara="1" wrap="square" lIns="91425" tIns="91425" rIns="91425" bIns="91425" anchor="t" anchorCtr="0">
            <a:spAutoFit/>
          </a:bodyPr>
          <a:lstStyle/>
          <a:p>
            <a:pPr marL="0" indent="0">
              <a:spcAft>
                <a:spcPts val="1600"/>
              </a:spcAft>
              <a:buNone/>
            </a:pPr>
            <a:r>
              <a:rPr lang="es-ES" sz="1600" b="1" dirty="0">
                <a:solidFill>
                  <a:srgbClr val="0070C0"/>
                </a:solidFill>
              </a:rPr>
              <a:t>Identidad federada</a:t>
            </a:r>
            <a:r>
              <a:rPr lang="es-ES" sz="1600" b="1" dirty="0"/>
              <a:t>:</a:t>
            </a:r>
            <a:r>
              <a:rPr lang="es-ES" sz="1600" dirty="0"/>
              <a:t> </a:t>
            </a:r>
            <a:r>
              <a:rPr lang="es-ES" sz="1600" dirty="0" err="1"/>
              <a:t>eduGAIN</a:t>
            </a:r>
            <a:r>
              <a:rPr lang="es-ES" sz="1600" dirty="0"/>
              <a:t>*</a:t>
            </a:r>
            <a:endParaRPr lang="es-ES" sz="1600" dirty="0">
              <a:solidFill>
                <a:srgbClr val="1E293B"/>
              </a:solidFill>
            </a:endParaRPr>
          </a:p>
        </p:txBody>
      </p:sp>
      <p:pic>
        <p:nvPicPr>
          <p:cNvPr id="209" name="Google Shape;209;p19"/>
          <p:cNvPicPr preferRelativeResize="0"/>
          <p:nvPr/>
        </p:nvPicPr>
        <p:blipFill>
          <a:blip r:embed="rId6" cstate="hqprint">
            <a:alphaModFix/>
            <a:extLst>
              <a:ext uri="{28A0092B-C50C-407E-A947-70E740481C1C}">
                <a14:useLocalDpi xmlns:a14="http://schemas.microsoft.com/office/drawing/2010/main"/>
              </a:ext>
            </a:extLst>
          </a:blip>
          <a:stretch>
            <a:fillRect/>
          </a:stretch>
        </p:blipFill>
        <p:spPr>
          <a:xfrm>
            <a:off x="1025047" y="3709634"/>
            <a:ext cx="492221" cy="502904"/>
          </a:xfrm>
          <a:prstGeom prst="rect">
            <a:avLst/>
          </a:prstGeom>
          <a:noFill/>
          <a:ln>
            <a:noFill/>
          </a:ln>
        </p:spPr>
      </p:pic>
      <p:sp>
        <p:nvSpPr>
          <p:cNvPr id="210" name="Google Shape;210;p19"/>
          <p:cNvSpPr txBox="1">
            <a:spLocks noGrp="1"/>
          </p:cNvSpPr>
          <p:nvPr>
            <p:ph type="body" idx="1"/>
          </p:nvPr>
        </p:nvSpPr>
        <p:spPr>
          <a:xfrm>
            <a:off x="1847574" y="3707988"/>
            <a:ext cx="6256500" cy="672974"/>
          </a:xfrm>
          <a:prstGeom prst="rect">
            <a:avLst/>
          </a:prstGeom>
        </p:spPr>
        <p:txBody>
          <a:bodyPr spcFirstLastPara="1" wrap="square" lIns="91425" tIns="91425" rIns="91425" bIns="91425" anchor="t" anchorCtr="0">
            <a:spAutoFit/>
          </a:bodyPr>
          <a:lstStyle/>
          <a:p>
            <a:pPr marL="0" lvl="0" indent="0" algn="l" rtl="0">
              <a:spcBef>
                <a:spcPts val="0"/>
              </a:spcBef>
              <a:spcAft>
                <a:spcPts val="1600"/>
              </a:spcAft>
              <a:buNone/>
            </a:pPr>
            <a:r>
              <a:rPr lang="es-ES_tradnl" sz="1600" b="1" dirty="0" err="1">
                <a:solidFill>
                  <a:srgbClr val="0070C0"/>
                </a:solidFill>
              </a:rPr>
              <a:t>Autorización</a:t>
            </a:r>
            <a:r>
              <a:rPr lang="es-ES_tradnl" sz="1600" b="1" dirty="0">
                <a:solidFill>
                  <a:srgbClr val="0070C0"/>
                </a:solidFill>
              </a:rPr>
              <a:t> </a:t>
            </a:r>
            <a:r>
              <a:rPr lang="es-ES_tradnl" sz="1600" b="1" dirty="0" err="1">
                <a:solidFill>
                  <a:srgbClr val="0070C0"/>
                </a:solidFill>
              </a:rPr>
              <a:t>avanzada</a:t>
            </a:r>
            <a:r>
              <a:rPr lang="es-ES_tradnl" sz="1600" b="1" dirty="0"/>
              <a:t>:</a:t>
            </a:r>
            <a:r>
              <a:rPr lang="es-ES_tradnl" sz="1600" dirty="0"/>
              <a:t> OpenID y </a:t>
            </a:r>
            <a:r>
              <a:rPr lang="es-ES_tradnl" sz="1600" dirty="0" err="1"/>
              <a:t>gestión</a:t>
            </a:r>
            <a:r>
              <a:rPr lang="es-ES_tradnl" sz="1600" dirty="0"/>
              <a:t> </a:t>
            </a:r>
            <a:r>
              <a:rPr lang="es-ES_tradnl" sz="1600" dirty="0" err="1"/>
              <a:t>dinámica</a:t>
            </a:r>
            <a:r>
              <a:rPr lang="es-ES_tradnl" sz="1600" dirty="0"/>
              <a:t> de </a:t>
            </a:r>
            <a:r>
              <a:rPr lang="es-ES_tradnl" sz="1600" dirty="0" err="1"/>
              <a:t>privilegios</a:t>
            </a:r>
          </a:p>
        </p:txBody>
      </p:sp>
      <p:sp>
        <p:nvSpPr>
          <p:cNvPr id="211" name="Google Shape;211;p19"/>
          <p:cNvSpPr txBox="1">
            <a:spLocks noGrp="1"/>
          </p:cNvSpPr>
          <p:nvPr>
            <p:ph type="body" idx="1"/>
          </p:nvPr>
        </p:nvSpPr>
        <p:spPr>
          <a:xfrm>
            <a:off x="1815527" y="1045253"/>
            <a:ext cx="6546958" cy="672974"/>
          </a:xfrm>
          <a:prstGeom prst="rect">
            <a:avLst/>
          </a:prstGeom>
        </p:spPr>
        <p:txBody>
          <a:bodyPr spcFirstLastPara="1" wrap="square" lIns="91425" tIns="91425" rIns="91425" bIns="91425" anchor="t" anchorCtr="0">
            <a:spAutoFit/>
          </a:bodyPr>
          <a:lstStyle/>
          <a:p>
            <a:pPr marL="0" lvl="0" indent="0" algn="l" rtl="0">
              <a:spcBef>
                <a:spcPts val="0"/>
              </a:spcBef>
              <a:spcAft>
                <a:spcPts val="1600"/>
              </a:spcAft>
              <a:buNone/>
            </a:pPr>
            <a:r>
              <a:rPr lang="es-ES" sz="1600" b="1" dirty="0"/>
              <a:t>Estándares IVOA: </a:t>
            </a:r>
            <a:r>
              <a:rPr lang="es-ES" sz="1600" dirty="0"/>
              <a:t>TAP, ADQL, </a:t>
            </a:r>
            <a:r>
              <a:rPr lang="es-ES" sz="1600" dirty="0" err="1"/>
              <a:t>VOTable</a:t>
            </a:r>
            <a:r>
              <a:rPr lang="es-ES" sz="1600" dirty="0"/>
              <a:t>, </a:t>
            </a:r>
            <a:r>
              <a:rPr lang="es-ES" sz="1600" dirty="0" err="1"/>
              <a:t>VOSpace</a:t>
            </a:r>
            <a:r>
              <a:rPr lang="es-ES" sz="1600" dirty="0"/>
              <a:t>*</a:t>
            </a:r>
            <a:endParaRPr lang="es-ES" sz="1600" b="1" dirty="0"/>
          </a:p>
        </p:txBody>
      </p:sp>
      <p:sp>
        <p:nvSpPr>
          <p:cNvPr id="2" name="QuadreDeText 1">
            <a:extLst>
              <a:ext uri="{FF2B5EF4-FFF2-40B4-BE49-F238E27FC236}">
                <a16:creationId xmlns:a16="http://schemas.microsoft.com/office/drawing/2014/main" id="{5770C35C-9129-7C95-F712-72166BF1011F}"/>
              </a:ext>
            </a:extLst>
          </p:cNvPr>
          <p:cNvSpPr txBox="1"/>
          <p:nvPr/>
        </p:nvSpPr>
        <p:spPr>
          <a:xfrm>
            <a:off x="7295393" y="4503723"/>
            <a:ext cx="1308574"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ca-ES" sz="1200">
                <a:latin typeface="Ubuntu"/>
              </a:rPr>
              <a:t>*Próximamente</a:t>
            </a:r>
          </a:p>
        </p:txBody>
      </p:sp>
      <p:sp>
        <p:nvSpPr>
          <p:cNvPr id="5" name="QuadreDeText 4">
            <a:extLst>
              <a:ext uri="{FF2B5EF4-FFF2-40B4-BE49-F238E27FC236}">
                <a16:creationId xmlns:a16="http://schemas.microsoft.com/office/drawing/2014/main" id="{54004752-3120-0EE2-E942-22D459986369}"/>
              </a:ext>
            </a:extLst>
          </p:cNvPr>
          <p:cNvSpPr txBox="1"/>
          <p:nvPr/>
        </p:nvSpPr>
        <p:spPr>
          <a:xfrm>
            <a:off x="1845705" y="4319858"/>
            <a:ext cx="447686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ca-ES" sz="1200">
                <a:solidFill>
                  <a:schemeClr val="tx1"/>
                </a:solidFill>
                <a:latin typeface="Ubuntu"/>
              </a:rPr>
              <a:t>Más información:</a:t>
            </a:r>
            <a:r>
              <a:rPr lang="ca-ES" sz="1200" dirty="0">
                <a:latin typeface="Ubuntu"/>
              </a:rPr>
              <a:t> </a:t>
            </a:r>
            <a:r>
              <a:rPr lang="ca-ES" sz="1200" b="1">
                <a:solidFill>
                  <a:srgbClr val="0070C0"/>
                </a:solidFill>
                <a:latin typeface="Ubuntu"/>
              </a:rPr>
              <a:t>Ponencia Desarrollo y evolución A&amp;A para el PIC </a:t>
            </a:r>
            <a:r>
              <a:rPr lang="ca-ES" sz="1200">
                <a:latin typeface="Ubuntu"/>
              </a:rPr>
              <a:t>(25/06/2026, 09:50 h, Marc Santamaría Riba - PIC).</a:t>
            </a:r>
          </a:p>
        </p:txBody>
      </p:sp>
      <p:pic>
        <p:nvPicPr>
          <p:cNvPr id="6" name="Gràfic 5" descr="Network with solid fill">
            <a:extLst>
              <a:ext uri="{FF2B5EF4-FFF2-40B4-BE49-F238E27FC236}">
                <a16:creationId xmlns:a16="http://schemas.microsoft.com/office/drawing/2014/main" id="{922C3212-D690-9AD6-5B86-FC6CDF9F205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67142" y="1611906"/>
            <a:ext cx="552496" cy="549781"/>
          </a:xfrm>
          <a:prstGeom prst="rect">
            <a:avLst/>
          </a:prstGeom>
        </p:spPr>
      </p:pic>
      <p:sp>
        <p:nvSpPr>
          <p:cNvPr id="7" name="QuadreDeText 6">
            <a:extLst>
              <a:ext uri="{FF2B5EF4-FFF2-40B4-BE49-F238E27FC236}">
                <a16:creationId xmlns:a16="http://schemas.microsoft.com/office/drawing/2014/main" id="{FF3F3041-F696-CDC1-F2F5-8A5F41FB8A65}"/>
              </a:ext>
            </a:extLst>
          </p:cNvPr>
          <p:cNvSpPr txBox="1"/>
          <p:nvPr/>
        </p:nvSpPr>
        <p:spPr>
          <a:xfrm>
            <a:off x="1846247" y="1720854"/>
            <a:ext cx="4919869"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ca-ES" sz="1600" b="1">
                <a:latin typeface="Ubuntu"/>
              </a:rPr>
              <a:t>Acceso a datos:</a:t>
            </a:r>
            <a:r>
              <a:rPr lang="ca-ES" sz="1600">
                <a:latin typeface="Ubuntu"/>
              </a:rPr>
              <a:t> Portal WebDAV sobre HDFS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0"/>
          <p:cNvSpPr txBox="1">
            <a:spLocks noGrp="1"/>
          </p:cNvSpPr>
          <p:nvPr>
            <p:ph type="title"/>
          </p:nvPr>
        </p:nvSpPr>
        <p:spPr>
          <a:xfrm>
            <a:off x="0" y="0"/>
            <a:ext cx="9144000" cy="728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GB"/>
              <a:t>Del backend al usuario</a:t>
            </a:r>
            <a:endParaRPr/>
          </a:p>
        </p:txBody>
      </p:sp>
      <p:sp>
        <p:nvSpPr>
          <p:cNvPr id="217" name="Google Shape;217;p20"/>
          <p:cNvSpPr txBox="1">
            <a:spLocks noGrp="1"/>
          </p:cNvSpPr>
          <p:nvPr>
            <p:ph type="sldNum" idx="12"/>
          </p:nvPr>
        </p:nvSpPr>
        <p:spPr>
          <a:xfrm>
            <a:off x="8604852" y="48604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GB"/>
              <a:t>8</a:t>
            </a:fld>
            <a:endParaRPr/>
          </a:p>
        </p:txBody>
      </p:sp>
      <p:grpSp>
        <p:nvGrpSpPr>
          <p:cNvPr id="218" name="Google Shape;218;p20"/>
          <p:cNvGrpSpPr/>
          <p:nvPr/>
        </p:nvGrpSpPr>
        <p:grpSpPr>
          <a:xfrm>
            <a:off x="1015025" y="1151526"/>
            <a:ext cx="2027700" cy="2023800"/>
            <a:chOff x="693700" y="1553925"/>
            <a:chExt cx="2027700" cy="2023800"/>
          </a:xfrm>
        </p:grpSpPr>
        <p:sp>
          <p:nvSpPr>
            <p:cNvPr id="219" name="Google Shape;219;p20"/>
            <p:cNvSpPr/>
            <p:nvPr/>
          </p:nvSpPr>
          <p:spPr>
            <a:xfrm>
              <a:off x="693700" y="1553925"/>
              <a:ext cx="2027700" cy="2023800"/>
            </a:xfrm>
            <a:prstGeom prst="roundRect">
              <a:avLst>
                <a:gd name="adj" fmla="val 9237"/>
              </a:avLst>
            </a:prstGeom>
            <a:solidFill>
              <a:schemeClr val="accent1"/>
            </a:solidFill>
            <a:ln w="9525" cap="flat" cmpd="sng">
              <a:solidFill>
                <a:srgbClr val="BAE6FD"/>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endParaRPr sz="1600">
                <a:solidFill>
                  <a:schemeClr val="dk2"/>
                </a:solidFill>
                <a:latin typeface="Ubuntu Medium"/>
                <a:ea typeface="Ubuntu Medium"/>
                <a:cs typeface="Ubuntu Medium"/>
                <a:sym typeface="Ubuntu Medium"/>
              </a:endParaRPr>
            </a:p>
            <a:p>
              <a:pPr marL="0" lvl="0" indent="0" algn="ctr" rtl="0">
                <a:spcBef>
                  <a:spcPts val="0"/>
                </a:spcBef>
                <a:spcAft>
                  <a:spcPts val="0"/>
                </a:spcAft>
                <a:buNone/>
              </a:pPr>
              <a:endParaRPr sz="1600">
                <a:solidFill>
                  <a:schemeClr val="dk2"/>
                </a:solidFill>
                <a:latin typeface="Ubuntu Medium"/>
                <a:ea typeface="Ubuntu Medium"/>
                <a:cs typeface="Ubuntu Medium"/>
                <a:sym typeface="Ubuntu Medium"/>
              </a:endParaRPr>
            </a:p>
            <a:p>
              <a:pPr marL="0" lvl="0" indent="0" algn="ctr" rtl="0">
                <a:spcBef>
                  <a:spcPts val="0"/>
                </a:spcBef>
                <a:spcAft>
                  <a:spcPts val="0"/>
                </a:spcAft>
                <a:buNone/>
              </a:pPr>
              <a:r>
                <a:rPr lang="en-GB" sz="1600">
                  <a:solidFill>
                    <a:schemeClr val="dk2"/>
                  </a:solidFill>
                  <a:latin typeface="Ubuntu Medium"/>
                  <a:ea typeface="Ubuntu Medium"/>
                  <a:cs typeface="Ubuntu Medium"/>
                  <a:sym typeface="Ubuntu Medium"/>
                </a:rPr>
                <a:t>Descubrir</a:t>
              </a:r>
              <a:endParaRPr sz="1600">
                <a:solidFill>
                  <a:schemeClr val="dk2"/>
                </a:solidFill>
                <a:latin typeface="Ubuntu Medium"/>
                <a:ea typeface="Ubuntu Medium"/>
                <a:cs typeface="Ubuntu Medium"/>
                <a:sym typeface="Ubuntu Medium"/>
              </a:endParaRPr>
            </a:p>
            <a:p>
              <a:pPr marL="0" lvl="0" indent="0" algn="ctr" rtl="0">
                <a:spcBef>
                  <a:spcPts val="0"/>
                </a:spcBef>
                <a:spcAft>
                  <a:spcPts val="0"/>
                </a:spcAft>
                <a:buNone/>
              </a:pPr>
              <a:endParaRPr sz="1500">
                <a:latin typeface="Ubuntu"/>
                <a:ea typeface="Ubuntu"/>
                <a:cs typeface="Ubuntu"/>
                <a:sym typeface="Ubuntu"/>
              </a:endParaRPr>
            </a:p>
            <a:p>
              <a:pPr marL="0" lvl="0" indent="0" algn="ctr" rtl="0">
                <a:spcBef>
                  <a:spcPts val="0"/>
                </a:spcBef>
                <a:spcAft>
                  <a:spcPts val="0"/>
                </a:spcAft>
                <a:buNone/>
              </a:pPr>
              <a:r>
                <a:rPr lang="en-GB">
                  <a:solidFill>
                    <a:schemeClr val="dk2"/>
                  </a:solidFill>
                  <a:latin typeface="Ubuntu"/>
                  <a:ea typeface="Ubuntu"/>
                  <a:cs typeface="Ubuntu"/>
                  <a:sym typeface="Ubuntu"/>
                </a:rPr>
                <a:t>Catálogos, metadatos, versiones y permisos visibles.</a:t>
              </a:r>
              <a:endParaRPr>
                <a:solidFill>
                  <a:schemeClr val="dk2"/>
                </a:solidFill>
                <a:latin typeface="Ubuntu"/>
                <a:ea typeface="Ubuntu"/>
                <a:cs typeface="Ubuntu"/>
                <a:sym typeface="Ubuntu"/>
              </a:endParaRPr>
            </a:p>
            <a:p>
              <a:pPr marL="0" lvl="0" indent="0" algn="l" rtl="0">
                <a:spcBef>
                  <a:spcPts val="0"/>
                </a:spcBef>
                <a:spcAft>
                  <a:spcPts val="0"/>
                </a:spcAft>
                <a:buNone/>
              </a:pPr>
              <a:endParaRPr sz="1500">
                <a:latin typeface="Ubuntu"/>
                <a:ea typeface="Ubuntu"/>
                <a:cs typeface="Ubuntu"/>
                <a:sym typeface="Ubuntu"/>
              </a:endParaRPr>
            </a:p>
          </p:txBody>
        </p:sp>
        <p:pic>
          <p:nvPicPr>
            <p:cNvPr id="220" name="Google Shape;220;p20"/>
            <p:cNvPicPr preferRelativeResize="0"/>
            <p:nvPr/>
          </p:nvPicPr>
          <p:blipFill>
            <a:blip r:embed="rId3">
              <a:alphaModFix/>
            </a:blip>
            <a:stretch>
              <a:fillRect/>
            </a:stretch>
          </p:blipFill>
          <p:spPr>
            <a:xfrm>
              <a:off x="1477150" y="1672725"/>
              <a:ext cx="460800" cy="460800"/>
            </a:xfrm>
            <a:prstGeom prst="rect">
              <a:avLst/>
            </a:prstGeom>
            <a:noFill/>
            <a:ln>
              <a:noFill/>
            </a:ln>
          </p:spPr>
        </p:pic>
      </p:grpSp>
      <p:grpSp>
        <p:nvGrpSpPr>
          <p:cNvPr id="221" name="Google Shape;221;p20"/>
          <p:cNvGrpSpPr/>
          <p:nvPr/>
        </p:nvGrpSpPr>
        <p:grpSpPr>
          <a:xfrm>
            <a:off x="3558150" y="1151526"/>
            <a:ext cx="2027700" cy="2023800"/>
            <a:chOff x="3032950" y="1553925"/>
            <a:chExt cx="2027700" cy="2023800"/>
          </a:xfrm>
        </p:grpSpPr>
        <p:sp>
          <p:nvSpPr>
            <p:cNvPr id="222" name="Google Shape;222;p20"/>
            <p:cNvSpPr/>
            <p:nvPr/>
          </p:nvSpPr>
          <p:spPr>
            <a:xfrm>
              <a:off x="3032950" y="1553925"/>
              <a:ext cx="2027700" cy="2023800"/>
            </a:xfrm>
            <a:prstGeom prst="roundRect">
              <a:avLst>
                <a:gd name="adj" fmla="val 9237"/>
              </a:avLst>
            </a:prstGeom>
            <a:solidFill>
              <a:schemeClr val="accent2"/>
            </a:solidFill>
            <a:ln w="9525" cap="flat" cmpd="sng">
              <a:solidFill>
                <a:srgbClr val="BBF7D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endParaRPr sz="1600">
                <a:solidFill>
                  <a:schemeClr val="dk2"/>
                </a:solidFill>
                <a:latin typeface="Ubuntu Medium"/>
                <a:ea typeface="Ubuntu Medium"/>
                <a:cs typeface="Ubuntu Medium"/>
                <a:sym typeface="Ubuntu Medium"/>
              </a:endParaRPr>
            </a:p>
            <a:p>
              <a:pPr marL="0" lvl="0" indent="0" algn="ctr" rtl="0">
                <a:spcBef>
                  <a:spcPts val="0"/>
                </a:spcBef>
                <a:spcAft>
                  <a:spcPts val="0"/>
                </a:spcAft>
                <a:buNone/>
              </a:pPr>
              <a:endParaRPr sz="1600">
                <a:solidFill>
                  <a:schemeClr val="dk2"/>
                </a:solidFill>
                <a:latin typeface="Ubuntu Medium"/>
                <a:ea typeface="Ubuntu Medium"/>
                <a:cs typeface="Ubuntu Medium"/>
                <a:sym typeface="Ubuntu Medium"/>
              </a:endParaRPr>
            </a:p>
            <a:p>
              <a:pPr marL="0" lvl="0" indent="0" algn="ctr" rtl="0">
                <a:spcBef>
                  <a:spcPts val="0"/>
                </a:spcBef>
                <a:spcAft>
                  <a:spcPts val="0"/>
                </a:spcAft>
                <a:buNone/>
              </a:pPr>
              <a:r>
                <a:rPr lang="en-GB" sz="1600">
                  <a:solidFill>
                    <a:schemeClr val="dk2"/>
                  </a:solidFill>
                  <a:latin typeface="Ubuntu Medium"/>
                  <a:ea typeface="Ubuntu Medium"/>
                  <a:cs typeface="Ubuntu Medium"/>
                  <a:sym typeface="Ubuntu Medium"/>
                </a:rPr>
                <a:t>Consultar:</a:t>
              </a:r>
              <a:endParaRPr sz="1600">
                <a:solidFill>
                  <a:schemeClr val="dk2"/>
                </a:solidFill>
                <a:latin typeface="Ubuntu Medium"/>
                <a:ea typeface="Ubuntu Medium"/>
                <a:cs typeface="Ubuntu Medium"/>
                <a:sym typeface="Ubuntu Medium"/>
              </a:endParaRPr>
            </a:p>
            <a:p>
              <a:pPr marL="0" lvl="0" indent="0" algn="ctr" rtl="0">
                <a:spcBef>
                  <a:spcPts val="0"/>
                </a:spcBef>
                <a:spcAft>
                  <a:spcPts val="0"/>
                </a:spcAft>
                <a:buNone/>
              </a:pPr>
              <a:endParaRPr sz="1500">
                <a:latin typeface="Ubuntu"/>
                <a:ea typeface="Ubuntu"/>
                <a:cs typeface="Ubuntu"/>
                <a:sym typeface="Ubuntu"/>
              </a:endParaRPr>
            </a:p>
            <a:p>
              <a:pPr marL="0" lvl="0" indent="0" algn="ctr" rtl="0">
                <a:spcBef>
                  <a:spcPts val="0"/>
                </a:spcBef>
                <a:spcAft>
                  <a:spcPts val="0"/>
                </a:spcAft>
                <a:buNone/>
              </a:pPr>
              <a:r>
                <a:rPr lang="en-GB">
                  <a:solidFill>
                    <a:schemeClr val="dk2"/>
                  </a:solidFill>
                  <a:latin typeface="Ubuntu"/>
                  <a:ea typeface="Ubuntu"/>
                  <a:cs typeface="Ubuntu"/>
                  <a:sym typeface="Ubuntu"/>
                </a:rPr>
                <a:t>Columnas, sampling, filtros y SQL validado.</a:t>
              </a:r>
              <a:endParaRPr>
                <a:solidFill>
                  <a:schemeClr val="dk2"/>
                </a:solidFill>
                <a:latin typeface="Ubuntu"/>
                <a:ea typeface="Ubuntu"/>
                <a:cs typeface="Ubuntu"/>
                <a:sym typeface="Ubuntu"/>
              </a:endParaRPr>
            </a:p>
            <a:p>
              <a:pPr marL="0" lvl="0" indent="0" algn="l" rtl="0">
                <a:spcBef>
                  <a:spcPts val="0"/>
                </a:spcBef>
                <a:spcAft>
                  <a:spcPts val="0"/>
                </a:spcAft>
                <a:buNone/>
              </a:pPr>
              <a:endParaRPr sz="1500">
                <a:latin typeface="Ubuntu"/>
                <a:ea typeface="Ubuntu"/>
                <a:cs typeface="Ubuntu"/>
                <a:sym typeface="Ubuntu"/>
              </a:endParaRPr>
            </a:p>
          </p:txBody>
        </p:sp>
        <p:pic>
          <p:nvPicPr>
            <p:cNvPr id="223" name="Google Shape;223;p20"/>
            <p:cNvPicPr preferRelativeResize="0"/>
            <p:nvPr/>
          </p:nvPicPr>
          <p:blipFill>
            <a:blip r:embed="rId4">
              <a:alphaModFix/>
            </a:blip>
            <a:stretch>
              <a:fillRect/>
            </a:stretch>
          </p:blipFill>
          <p:spPr>
            <a:xfrm>
              <a:off x="3786563" y="1642888"/>
              <a:ext cx="520475" cy="520475"/>
            </a:xfrm>
            <a:prstGeom prst="rect">
              <a:avLst/>
            </a:prstGeom>
            <a:noFill/>
            <a:ln>
              <a:noFill/>
            </a:ln>
          </p:spPr>
        </p:pic>
      </p:grpSp>
      <p:grpSp>
        <p:nvGrpSpPr>
          <p:cNvPr id="224" name="Google Shape;224;p20"/>
          <p:cNvGrpSpPr/>
          <p:nvPr/>
        </p:nvGrpSpPr>
        <p:grpSpPr>
          <a:xfrm>
            <a:off x="6101275" y="1157451"/>
            <a:ext cx="2027700" cy="2023800"/>
            <a:chOff x="5268425" y="1559850"/>
            <a:chExt cx="2027700" cy="2023800"/>
          </a:xfrm>
        </p:grpSpPr>
        <p:sp>
          <p:nvSpPr>
            <p:cNvPr id="225" name="Google Shape;225;p20"/>
            <p:cNvSpPr/>
            <p:nvPr/>
          </p:nvSpPr>
          <p:spPr>
            <a:xfrm>
              <a:off x="5268425" y="1559850"/>
              <a:ext cx="2027700" cy="2023800"/>
            </a:xfrm>
            <a:prstGeom prst="roundRect">
              <a:avLst>
                <a:gd name="adj" fmla="val 9237"/>
              </a:avLst>
            </a:prstGeom>
            <a:solidFill>
              <a:schemeClr val="accent3"/>
            </a:solidFill>
            <a:ln w="9525" cap="flat" cmpd="sng">
              <a:solidFill>
                <a:srgbClr val="FED7AA"/>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500" b="1">
                <a:latin typeface="Ubuntu"/>
                <a:ea typeface="Ubuntu"/>
                <a:cs typeface="Ubuntu"/>
                <a:sym typeface="Ubuntu"/>
              </a:endParaRPr>
            </a:p>
            <a:p>
              <a:pPr marL="0" lvl="0" indent="0" algn="l" rtl="0">
                <a:spcBef>
                  <a:spcPts val="0"/>
                </a:spcBef>
                <a:spcAft>
                  <a:spcPts val="0"/>
                </a:spcAft>
                <a:buNone/>
              </a:pPr>
              <a:endParaRPr sz="1500" b="1">
                <a:latin typeface="Ubuntu"/>
                <a:ea typeface="Ubuntu"/>
                <a:cs typeface="Ubuntu"/>
                <a:sym typeface="Ubuntu"/>
              </a:endParaRPr>
            </a:p>
            <a:p>
              <a:pPr marL="0" lvl="0" indent="0" algn="ctr" rtl="0">
                <a:spcBef>
                  <a:spcPts val="0"/>
                </a:spcBef>
                <a:spcAft>
                  <a:spcPts val="0"/>
                </a:spcAft>
                <a:buNone/>
              </a:pPr>
              <a:r>
                <a:rPr lang="en-GB" sz="1600">
                  <a:solidFill>
                    <a:schemeClr val="dk2"/>
                  </a:solidFill>
                  <a:latin typeface="Ubuntu Medium"/>
                  <a:ea typeface="Ubuntu Medium"/>
                  <a:cs typeface="Ubuntu Medium"/>
                  <a:sym typeface="Ubuntu Medium"/>
                </a:rPr>
                <a:t>Reutilizar</a:t>
              </a:r>
              <a:endParaRPr sz="1600">
                <a:solidFill>
                  <a:schemeClr val="dk2"/>
                </a:solidFill>
                <a:latin typeface="Ubuntu Medium"/>
                <a:ea typeface="Ubuntu Medium"/>
                <a:cs typeface="Ubuntu Medium"/>
                <a:sym typeface="Ubuntu Medium"/>
              </a:endParaRPr>
            </a:p>
            <a:p>
              <a:pPr marL="0" lvl="0" indent="0" algn="ctr" rtl="0">
                <a:spcBef>
                  <a:spcPts val="0"/>
                </a:spcBef>
                <a:spcAft>
                  <a:spcPts val="0"/>
                </a:spcAft>
                <a:buNone/>
              </a:pPr>
              <a:endParaRPr sz="1500">
                <a:latin typeface="Ubuntu"/>
                <a:ea typeface="Ubuntu"/>
                <a:cs typeface="Ubuntu"/>
                <a:sym typeface="Ubuntu"/>
              </a:endParaRPr>
            </a:p>
            <a:p>
              <a:pPr marL="0" lvl="0" indent="0" algn="ctr" rtl="0">
                <a:spcBef>
                  <a:spcPts val="0"/>
                </a:spcBef>
                <a:spcAft>
                  <a:spcPts val="0"/>
                </a:spcAft>
                <a:buNone/>
              </a:pPr>
              <a:r>
                <a:rPr lang="en-GB">
                  <a:solidFill>
                    <a:schemeClr val="dk2"/>
                  </a:solidFill>
                  <a:latin typeface="Ubuntu"/>
                  <a:ea typeface="Ubuntu"/>
                  <a:cs typeface="Ubuntu"/>
                  <a:sym typeface="Ubuntu"/>
                </a:rPr>
                <a:t>Canvas, widgets, notas y contexto persistente.</a:t>
              </a:r>
              <a:endParaRPr>
                <a:solidFill>
                  <a:schemeClr val="dk2"/>
                </a:solidFill>
                <a:latin typeface="Ubuntu"/>
                <a:ea typeface="Ubuntu"/>
                <a:cs typeface="Ubuntu"/>
                <a:sym typeface="Ubuntu"/>
              </a:endParaRPr>
            </a:p>
            <a:p>
              <a:pPr marL="0" lvl="0" indent="0" algn="l" rtl="0">
                <a:spcBef>
                  <a:spcPts val="0"/>
                </a:spcBef>
                <a:spcAft>
                  <a:spcPts val="0"/>
                </a:spcAft>
                <a:buNone/>
              </a:pPr>
              <a:endParaRPr sz="1500">
                <a:solidFill>
                  <a:srgbClr val="595959"/>
                </a:solidFill>
                <a:latin typeface="Ubuntu"/>
                <a:ea typeface="Ubuntu"/>
                <a:cs typeface="Ubuntu"/>
                <a:sym typeface="Ubuntu"/>
              </a:endParaRPr>
            </a:p>
            <a:p>
              <a:pPr marL="0" lvl="0" indent="0" algn="l" rtl="0">
                <a:spcBef>
                  <a:spcPts val="0"/>
                </a:spcBef>
                <a:spcAft>
                  <a:spcPts val="0"/>
                </a:spcAft>
                <a:buNone/>
              </a:pPr>
              <a:endParaRPr sz="1500">
                <a:latin typeface="Ubuntu"/>
                <a:ea typeface="Ubuntu"/>
                <a:cs typeface="Ubuntu"/>
                <a:sym typeface="Ubuntu"/>
              </a:endParaRPr>
            </a:p>
          </p:txBody>
        </p:sp>
        <p:pic>
          <p:nvPicPr>
            <p:cNvPr id="226" name="Google Shape;226;p20"/>
            <p:cNvPicPr preferRelativeResize="0"/>
            <p:nvPr/>
          </p:nvPicPr>
          <p:blipFill>
            <a:blip r:embed="rId5">
              <a:alphaModFix/>
            </a:blip>
            <a:stretch>
              <a:fillRect/>
            </a:stretch>
          </p:blipFill>
          <p:spPr>
            <a:xfrm>
              <a:off x="6057275" y="1657100"/>
              <a:ext cx="450000" cy="450000"/>
            </a:xfrm>
            <a:prstGeom prst="rect">
              <a:avLst/>
            </a:prstGeom>
            <a:noFill/>
            <a:ln>
              <a:noFill/>
            </a:ln>
          </p:spPr>
        </p:pic>
      </p:grpSp>
      <p:sp>
        <p:nvSpPr>
          <p:cNvPr id="227" name="Google Shape;227;p20"/>
          <p:cNvSpPr/>
          <p:nvPr/>
        </p:nvSpPr>
        <p:spPr>
          <a:xfrm>
            <a:off x="1015025" y="3459576"/>
            <a:ext cx="7113900" cy="699000"/>
          </a:xfrm>
          <a:prstGeom prst="roundRect">
            <a:avLst>
              <a:gd name="adj" fmla="val 26641"/>
            </a:avLst>
          </a:prstGeom>
          <a:solidFill>
            <a:srgbClr val="F1F5F9"/>
          </a:solidFill>
          <a:ln w="9525" cap="flat" cmpd="sng">
            <a:solidFill>
              <a:srgbClr val="E2E8F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GB">
                <a:solidFill>
                  <a:schemeClr val="dk2"/>
                </a:solidFill>
                <a:latin typeface="Ubuntu"/>
                <a:ea typeface="Ubuntu"/>
                <a:cs typeface="Ubuntu"/>
                <a:sym typeface="Ubuntu"/>
              </a:rPr>
              <a:t>El frontend traduce capacidades técnicas en un flujo reproducible para comunidades científicas distribuidas.</a:t>
            </a:r>
            <a:endParaRPr sz="1500">
              <a:latin typeface="Ubuntu"/>
              <a:ea typeface="Ubuntu"/>
              <a:cs typeface="Ubuntu"/>
              <a:sym typeface="Ubuntu"/>
            </a:endParaRPr>
          </a:p>
        </p:txBody>
      </p:sp>
      <p:pic>
        <p:nvPicPr>
          <p:cNvPr id="2" name="Imagen 2" descr="Vue 3 VS Code Snippets - Visual Studio Marketplace">
            <a:extLst>
              <a:ext uri="{FF2B5EF4-FFF2-40B4-BE49-F238E27FC236}">
                <a16:creationId xmlns:a16="http://schemas.microsoft.com/office/drawing/2014/main" id="{592CBA4B-C3DD-EA1F-5CFA-FC67F8F5536E}"/>
              </a:ext>
            </a:extLst>
          </p:cNvPr>
          <p:cNvPicPr>
            <a:picLocks noChangeAspect="1"/>
          </p:cNvPicPr>
          <p:nvPr/>
        </p:nvPicPr>
        <p:blipFill>
          <a:blip r:embed="rId6"/>
          <a:stretch>
            <a:fillRect/>
          </a:stretch>
        </p:blipFill>
        <p:spPr>
          <a:xfrm>
            <a:off x="3774058" y="4360774"/>
            <a:ext cx="344089" cy="344089"/>
          </a:xfrm>
          <a:prstGeom prst="rect">
            <a:avLst/>
          </a:prstGeom>
        </p:spPr>
      </p:pic>
      <p:pic>
        <p:nvPicPr>
          <p:cNvPr id="3" name="Imagen 3" descr="Nuxt JS Icon in SVG, PNG formats">
            <a:extLst>
              <a:ext uri="{FF2B5EF4-FFF2-40B4-BE49-F238E27FC236}">
                <a16:creationId xmlns:a16="http://schemas.microsoft.com/office/drawing/2014/main" id="{A9A73D18-FB0F-C29B-B17D-39BE11603DF2}"/>
              </a:ext>
            </a:extLst>
          </p:cNvPr>
          <p:cNvPicPr>
            <a:picLocks noChangeAspect="1"/>
          </p:cNvPicPr>
          <p:nvPr/>
        </p:nvPicPr>
        <p:blipFill>
          <a:blip r:embed="rId7"/>
          <a:stretch>
            <a:fillRect/>
          </a:stretch>
        </p:blipFill>
        <p:spPr>
          <a:xfrm>
            <a:off x="4231244" y="4318818"/>
            <a:ext cx="411512" cy="411512"/>
          </a:xfrm>
          <a:prstGeom prst="rect">
            <a:avLst/>
          </a:prstGeom>
        </p:spPr>
      </p:pic>
      <p:pic>
        <p:nvPicPr>
          <p:cNvPr id="4" name="Imagen 4" descr="Archivo:Typescript logo 2020.svg - Wikipedia, la enciclopedia libre">
            <a:extLst>
              <a:ext uri="{FF2B5EF4-FFF2-40B4-BE49-F238E27FC236}">
                <a16:creationId xmlns:a16="http://schemas.microsoft.com/office/drawing/2014/main" id="{10E095A4-DB12-882D-6D60-641FC3A86359}"/>
              </a:ext>
            </a:extLst>
          </p:cNvPr>
          <p:cNvPicPr>
            <a:picLocks noChangeAspect="1"/>
          </p:cNvPicPr>
          <p:nvPr/>
        </p:nvPicPr>
        <p:blipFill>
          <a:blip r:embed="rId8"/>
          <a:stretch>
            <a:fillRect/>
          </a:stretch>
        </p:blipFill>
        <p:spPr>
          <a:xfrm>
            <a:off x="4832238" y="4360774"/>
            <a:ext cx="344091" cy="33014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21"/>
          <p:cNvSpPr txBox="1">
            <a:spLocks noGrp="1"/>
          </p:cNvSpPr>
          <p:nvPr>
            <p:ph type="title"/>
          </p:nvPr>
        </p:nvSpPr>
        <p:spPr>
          <a:xfrm>
            <a:off x="0" y="0"/>
            <a:ext cx="9144000" cy="728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GB"/>
              <a:t>Descubrimiento</a:t>
            </a:r>
            <a:endParaRPr/>
          </a:p>
        </p:txBody>
      </p:sp>
      <p:sp>
        <p:nvSpPr>
          <p:cNvPr id="233" name="Google Shape;233;p21"/>
          <p:cNvSpPr txBox="1">
            <a:spLocks noGrp="1"/>
          </p:cNvSpPr>
          <p:nvPr>
            <p:ph type="sldNum" idx="12"/>
          </p:nvPr>
        </p:nvSpPr>
        <p:spPr>
          <a:xfrm>
            <a:off x="8604852" y="48604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GB"/>
              <a:t>9</a:t>
            </a:fld>
            <a:endParaRPr/>
          </a:p>
        </p:txBody>
      </p:sp>
      <p:sp>
        <p:nvSpPr>
          <p:cNvPr id="235" name="Google Shape;235;p21"/>
          <p:cNvSpPr/>
          <p:nvPr/>
        </p:nvSpPr>
        <p:spPr>
          <a:xfrm>
            <a:off x="7301877" y="2598232"/>
            <a:ext cx="1229040" cy="393606"/>
          </a:xfrm>
          <a:prstGeom prst="flowChartTerminator">
            <a:avLst/>
          </a:prstGeom>
          <a:solidFill>
            <a:schemeClr val="accent3"/>
          </a:solidFill>
          <a:ln w="9525" cap="flat" cmpd="sng">
            <a:solidFill>
              <a:srgbClr val="FED7AA"/>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solidFill>
                  <a:srgbClr val="F97316"/>
                </a:solidFill>
                <a:latin typeface="Ubuntu"/>
                <a:ea typeface="Ubuntu"/>
                <a:cs typeface="Ubuntu"/>
                <a:sym typeface="Ubuntu"/>
              </a:rPr>
              <a:t>Filtrar</a:t>
            </a:r>
            <a:endParaRPr>
              <a:solidFill>
                <a:srgbClr val="F97316"/>
              </a:solidFill>
              <a:latin typeface="Ubuntu"/>
              <a:ea typeface="Ubuntu"/>
              <a:cs typeface="Ubuntu"/>
              <a:sym typeface="Ubuntu"/>
            </a:endParaRPr>
          </a:p>
        </p:txBody>
      </p:sp>
      <p:sp>
        <p:nvSpPr>
          <p:cNvPr id="236" name="Google Shape;236;p21"/>
          <p:cNvSpPr/>
          <p:nvPr/>
        </p:nvSpPr>
        <p:spPr>
          <a:xfrm>
            <a:off x="7676488" y="2248822"/>
            <a:ext cx="1229040" cy="393606"/>
          </a:xfrm>
          <a:prstGeom prst="flowChartTerminator">
            <a:avLst/>
          </a:prstGeom>
          <a:solidFill>
            <a:schemeClr val="accent2"/>
          </a:solidFill>
          <a:ln w="9525" cap="flat" cmpd="sng">
            <a:solidFill>
              <a:srgbClr val="BBF7D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solidFill>
                  <a:srgbClr val="15803D"/>
                </a:solidFill>
                <a:latin typeface="Ubuntu"/>
                <a:ea typeface="Ubuntu"/>
                <a:cs typeface="Ubuntu"/>
                <a:sym typeface="Ubuntu"/>
              </a:rPr>
              <a:t>Ordenar</a:t>
            </a:r>
            <a:endParaRPr>
              <a:solidFill>
                <a:srgbClr val="15803D"/>
              </a:solidFill>
              <a:latin typeface="Ubuntu"/>
              <a:ea typeface="Ubuntu"/>
              <a:cs typeface="Ubuntu"/>
              <a:sym typeface="Ubuntu"/>
            </a:endParaRPr>
          </a:p>
        </p:txBody>
      </p:sp>
      <p:sp>
        <p:nvSpPr>
          <p:cNvPr id="237" name="Google Shape;237;p21"/>
          <p:cNvSpPr/>
          <p:nvPr/>
        </p:nvSpPr>
        <p:spPr>
          <a:xfrm>
            <a:off x="7886863" y="3204225"/>
            <a:ext cx="422400" cy="541500"/>
          </a:xfrm>
          <a:prstGeom prst="downArrow">
            <a:avLst>
              <a:gd name="adj1" fmla="val 50000"/>
              <a:gd name="adj2" fmla="val 50000"/>
            </a:avLst>
          </a:prstGeom>
          <a:solidFill>
            <a:srgbClr val="F1F5F9"/>
          </a:solid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Ubuntu"/>
              <a:ea typeface="Ubuntu"/>
              <a:cs typeface="Ubuntu"/>
              <a:sym typeface="Ubuntu"/>
            </a:endParaRPr>
          </a:p>
        </p:txBody>
      </p:sp>
      <p:sp>
        <p:nvSpPr>
          <p:cNvPr id="238" name="Google Shape;238;p21"/>
          <p:cNvSpPr/>
          <p:nvPr/>
        </p:nvSpPr>
        <p:spPr>
          <a:xfrm>
            <a:off x="7317838" y="3958100"/>
            <a:ext cx="1560438" cy="393606"/>
          </a:xfrm>
          <a:prstGeom prst="flowChartTerminator">
            <a:avLst/>
          </a:prstGeom>
          <a:solidFill>
            <a:srgbClr val="F1F5F9"/>
          </a:solidFill>
          <a:ln w="9525" cap="flat" cmpd="sng">
            <a:solidFill>
              <a:srgbClr val="94A3B8"/>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solidFill>
                  <a:srgbClr val="334155"/>
                </a:solidFill>
                <a:latin typeface="Ubuntu"/>
                <a:ea typeface="Ubuntu"/>
                <a:cs typeface="Ubuntu"/>
                <a:sym typeface="Ubuntu"/>
              </a:rPr>
              <a:t>Workspace</a:t>
            </a:r>
            <a:endParaRPr>
              <a:solidFill>
                <a:srgbClr val="334155"/>
              </a:solidFill>
              <a:latin typeface="Ubuntu"/>
              <a:ea typeface="Ubuntu"/>
              <a:cs typeface="Ubuntu"/>
              <a:sym typeface="Ubuntu"/>
            </a:endParaRPr>
          </a:p>
        </p:txBody>
      </p:sp>
      <p:sp>
        <p:nvSpPr>
          <p:cNvPr id="239" name="Google Shape;239;p21"/>
          <p:cNvSpPr/>
          <p:nvPr/>
        </p:nvSpPr>
        <p:spPr>
          <a:xfrm>
            <a:off x="7301863" y="1900397"/>
            <a:ext cx="1229040" cy="393606"/>
          </a:xfrm>
          <a:prstGeom prst="flowChartTerminator">
            <a:avLst/>
          </a:prstGeom>
          <a:solidFill>
            <a:schemeClr val="accent1"/>
          </a:solidFill>
          <a:ln w="9525" cap="flat" cmpd="sng">
            <a:solidFill>
              <a:srgbClr val="BAE6F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a:solidFill>
                  <a:srgbClr val="0369A1"/>
                </a:solidFill>
                <a:latin typeface="Ubuntu"/>
                <a:ea typeface="Ubuntu"/>
                <a:cs typeface="Ubuntu"/>
                <a:sym typeface="Ubuntu"/>
              </a:rPr>
              <a:t>Buscar</a:t>
            </a:r>
            <a:endParaRPr>
              <a:solidFill>
                <a:srgbClr val="0369A1"/>
              </a:solidFill>
              <a:latin typeface="Ubuntu"/>
              <a:ea typeface="Ubuntu"/>
              <a:cs typeface="Ubuntu"/>
              <a:sym typeface="Ubuntu"/>
            </a:endParaRPr>
          </a:p>
        </p:txBody>
      </p:sp>
      <p:pic>
        <p:nvPicPr>
          <p:cNvPr id="240" name="Google Shape;240;p21"/>
          <p:cNvPicPr preferRelativeResize="0"/>
          <p:nvPr/>
        </p:nvPicPr>
        <p:blipFill>
          <a:blip r:embed="rId5">
            <a:alphaModFix/>
          </a:blip>
          <a:stretch>
            <a:fillRect/>
          </a:stretch>
        </p:blipFill>
        <p:spPr>
          <a:xfrm>
            <a:off x="7918063" y="1439500"/>
            <a:ext cx="360000" cy="360000"/>
          </a:xfrm>
          <a:prstGeom prst="rect">
            <a:avLst/>
          </a:prstGeom>
          <a:noFill/>
          <a:ln>
            <a:noFill/>
          </a:ln>
        </p:spPr>
      </p:pic>
      <p:pic>
        <p:nvPicPr>
          <p:cNvPr id="2" name="catalogs_demo">
            <a:hlinkClick r:id="" action="ppaction://media"/>
            <a:extLst>
              <a:ext uri="{FF2B5EF4-FFF2-40B4-BE49-F238E27FC236}">
                <a16:creationId xmlns:a16="http://schemas.microsoft.com/office/drawing/2014/main" id="{B3D52570-5702-3FE6-AC86-813D7901C872}"/>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38464" y="1375200"/>
            <a:ext cx="6820800" cy="3040940"/>
          </a:xfrm>
          <a:prstGeom prst="roundRect">
            <a:avLst>
              <a:gd name="adj" fmla="val 2771"/>
            </a:avLst>
          </a:prstGeom>
          <a:ln>
            <a:solidFill>
              <a:schemeClr val="bg1">
                <a:lumMod val="75000"/>
              </a:schemeClr>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08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PIC Template 16:9">
  <a:themeElements>
    <a:clrScheme name="Simple Light">
      <a:dk1>
        <a:srgbClr val="000000"/>
      </a:dk1>
      <a:lt1>
        <a:srgbClr val="FFFFFF"/>
      </a:lt1>
      <a:dk2>
        <a:srgbClr val="1E293B"/>
      </a:dk2>
      <a:lt2>
        <a:srgbClr val="EEEEEE"/>
      </a:lt2>
      <a:accent1>
        <a:srgbClr val="E0F2FE"/>
      </a:accent1>
      <a:accent2>
        <a:srgbClr val="DCFCE7"/>
      </a:accent2>
      <a:accent3>
        <a:srgbClr val="FFEDD5"/>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798</TotalTime>
  <Words>2275</Words>
  <Application>Microsoft Office PowerPoint</Application>
  <PresentationFormat>On-screen Show (16:9)</PresentationFormat>
  <Paragraphs>207</Paragraphs>
  <Slides>14</Slides>
  <Notes>14</Notes>
  <HiddenSlides>0</HiddenSlides>
  <MMClips>3</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Space Mono</vt:lpstr>
      <vt:lpstr>Calibri</vt:lpstr>
      <vt:lpstr>Arial,Sans-Serif</vt:lpstr>
      <vt:lpstr>Ubuntu</vt:lpstr>
      <vt:lpstr>Ubuntu Medium</vt:lpstr>
      <vt:lpstr>Calibri,Sans-Serif</vt:lpstr>
      <vt:lpstr>PIC Template 16:9</vt:lpstr>
      <vt:lpstr>PowerPoint Presentation</vt:lpstr>
      <vt:lpstr>El reto de la Ciencia Abierta</vt:lpstr>
      <vt:lpstr>FAIR no es solo una política</vt:lpstr>
      <vt:lpstr>¿Qué es CosmoHub?</vt:lpstr>
      <vt:lpstr>¿Qué es CosmoHub?</vt:lpstr>
      <vt:lpstr>Democratización del acceso</vt:lpstr>
      <vt:lpstr>Interoperabilidad</vt:lpstr>
      <vt:lpstr>Del backend al usuario</vt:lpstr>
      <vt:lpstr>Descubrimiento</vt:lpstr>
      <vt:lpstr>Consulta guiada</vt:lpstr>
      <vt:lpstr>Reutilización</vt:lpstr>
      <vt:lpstr>Métricas</vt:lpstr>
      <vt:lpstr>Conclusiones</vt:lpstr>
      <vt:lpstr>¡Muchas 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Àlex Luelmo Rodriguez</cp:lastModifiedBy>
  <cp:revision>295</cp:revision>
  <dcterms:modified xsi:type="dcterms:W3CDTF">2026-06-19T13:42:08Z</dcterms:modified>
</cp:coreProperties>
</file>