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1"/>
  </p:notesMasterIdLst>
  <p:sldIdLst>
    <p:sldId id="256" r:id="rId5"/>
    <p:sldId id="347" r:id="rId6"/>
    <p:sldId id="354" r:id="rId7"/>
    <p:sldId id="355" r:id="rId8"/>
    <p:sldId id="356" r:id="rId9"/>
    <p:sldId id="373" r:id="rId10"/>
    <p:sldId id="274" r:id="rId11"/>
    <p:sldId id="372" r:id="rId12"/>
    <p:sldId id="324" r:id="rId13"/>
    <p:sldId id="374" r:id="rId14"/>
    <p:sldId id="358" r:id="rId15"/>
    <p:sldId id="376" r:id="rId16"/>
    <p:sldId id="377" r:id="rId17"/>
    <p:sldId id="378" r:id="rId18"/>
    <p:sldId id="379" r:id="rId19"/>
    <p:sldId id="380" r:id="rId20"/>
    <p:sldId id="382" r:id="rId21"/>
    <p:sldId id="381" r:id="rId22"/>
    <p:sldId id="385" r:id="rId23"/>
    <p:sldId id="386" r:id="rId24"/>
    <p:sldId id="387" r:id="rId25"/>
    <p:sldId id="384" r:id="rId26"/>
    <p:sldId id="257" r:id="rId27"/>
    <p:sldId id="258" r:id="rId28"/>
    <p:sldId id="259" r:id="rId29"/>
    <p:sldId id="383" r:id="rId30"/>
  </p:sldIdLst>
  <p:sldSz cx="12192000" cy="6858000"/>
  <p:notesSz cx="6858000" cy="9144000"/>
  <p:embeddedFontLst>
    <p:embeddedFont>
      <p:font typeface="Atkinson Hyperlegible Next" panose="020B060402020202020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94660"/>
  </p:normalViewPr>
  <p:slideViewPr>
    <p:cSldViewPr snapToGrid="0">
      <p:cViewPr varScale="1">
        <p:scale>
          <a:sx n="90" d="100"/>
          <a:sy n="90" d="100"/>
        </p:scale>
        <p:origin x="84" y="5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D7157-6A05-1C42-836F-3278631B191D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08339-62B4-E945-87AE-D7792AB126A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3019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3098C-0213-4F48-93CF-87F7BFA3353F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707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3098C-0213-4F48-93CF-87F7BFA3353F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3501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6212A-B9CE-C506-5806-8986490B4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F56E7B-F237-FFB3-EAAA-331490126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3A7F642-7247-42AF-535F-8E9CF54DB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B421CD0-B784-FA6B-CE7B-96E6DF9C04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3098C-0213-4F48-93CF-87F7BFA3353F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3251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EC324-323E-E5F2-070D-68D92C6ED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8E810D6-9FFB-AB0A-AE2A-5DDFB7ACB2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04E6A1-4FD4-2760-3500-D44B10C4AA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1130F5-8550-6564-7F5A-6F21BA3C3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3098C-0213-4F48-93CF-87F7BFA3353F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5936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008339-62B4-E945-87AE-D7792AB126A4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9887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8E17A2-9C54-4E3E-A07A-BA3A85A4F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A59883-B816-4921-B0DF-67E7C730C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5470"/>
            <a:ext cx="9144000" cy="1730166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7465BC-A24D-4E0F-A7F3-085E41EF3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A27B77-B63E-467B-A717-0EE19903B1D0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EB0048-BDCD-4EA1-B565-8E23C1971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1615C4-C174-415F-92C3-C9EB00129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03AFF4-12E8-49CE-9A39-681C9A4520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3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FA2009-4893-459E-9C1C-B2B859C8C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8F2B259-AFF7-4C05-B253-0CF333FDB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B62A5F-F0AF-4B23-A3E9-3A41B26E4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24017D-B7D8-4141-9E96-CC3AF085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D54961-2EAF-401A-B125-39566C184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05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9BCD98-98A2-4556-BEDA-10B1E1D69F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0FE108-51DC-406A-887C-903DE473B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BF8DCF-8526-47B5-A496-25D4B1EF8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AA1BF6-08D9-4840-BF69-AC69AA3B4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847ECC-F9A4-48F9-9A29-EA89B8941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25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3FD24-F4C6-4FFE-818D-10CED6468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2FB677-BCEB-45B4-9211-BD2C31DEC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A0A9E2-DDCB-4289-8715-B59EE0018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2885D2-7D35-4D76-A682-D77AF269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A43BEC-91D3-4F1C-B3FB-1C09AB01E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2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E51743-9CC9-4D92-A2CD-0012921B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E9C85B-68F8-4E55-AAD6-72EA310A4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AED7D4-EB72-476E-ACC7-D31683790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A27B77-B63E-467B-A717-0EE19903B1D0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2F61E7-2DB1-4209-A384-6BA8E6C4D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4FE163-3190-4CF9-BD0F-A3357E317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03AFF4-12E8-49CE-9A39-681C9A4520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A0125E-21D1-4E40-A7A1-1FB6AFE32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A203F-2E90-4F85-B0A6-E8AEAED308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952E6F-AD1D-43E6-8AD5-473F3F39C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3E11EC-816D-41CC-8C12-4495AD0BF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D566A2-3A99-4711-8581-155FCA64A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89784A-101C-499F-A1C6-27CD253D9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29E3E1-E372-4D56-A805-31EE5C05C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DD8F63-AD9F-416F-B276-60E9BA374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3FA7C9-3E1C-4B68-B34E-1B6CAFC7D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04769FD-D1CF-46B6-A5EB-73DDA29CF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8A3196E-2012-411F-A90E-A3D528DDBB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88E6E94-BA38-451D-AB0C-147C7A09F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A5FC0BA-8F69-4D71-8BC4-CE672DD60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607D31C-354D-436B-911B-596BBE3F3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72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2512F-0C1A-419C-AF76-B29197BB1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04E140A-A1EA-4A24-A842-C7C68969A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4D9D90C-640F-4050-AB90-DF34A8FD5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306FCCA-E966-4660-857B-E2FA2306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5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F4B409-643A-45FA-9BA1-F49A07ED8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03BEE51-B24D-4443-BB85-3C08F8A8F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57E383-A871-4626-8875-DD2340E78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97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2954D-ED55-421F-8DCF-0AD9F8B82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737B43-C3C2-4FCE-88DD-160A7CD62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113C3C-DD8D-4318-AE79-5176B391C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55CE5E2-BDDA-4660-A451-ECB14B691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14AF2F-32D4-49FB-961C-48550A08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C889C2C-C78D-45FA-96D8-E1D1016B1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549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FBAC1C-3F61-451D-AEB0-C68041570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7C18C7C-8473-49D5-95BF-11F444FC16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B7AFF2C-C21C-4D0F-B39B-9CB370C6D4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D7724C-4B5B-437E-B093-B195833CE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A21C3D-273C-4935-A428-240BE837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FB91D3-B62E-4811-98C7-C3BEEFC6F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41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493FCD0-3EB6-48C0-8909-7E750F0E2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495E17-CC79-454A-BB62-4AD218A87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BDC191-B699-48E9-B83A-98ACFB8F47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27B77-B63E-467B-A717-0EE19903B1D0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EE3F54-78CE-40EE-9A35-747BDDD76D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C9D7AA-B28E-45CC-9EAD-7827813D14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3AFF4-12E8-49CE-9A39-681C9A452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7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spcAft>
          <a:spcPts val="1200"/>
        </a:spcAft>
        <a:buNone/>
        <a:defRPr sz="4400" b="1" kern="1200">
          <a:solidFill>
            <a:srgbClr val="00568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5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5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5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5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14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vertice.cpd.ua.es/317780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vertice.cpd.ua.es/128405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4EC39-980A-43FD-A29D-4EDD2FBF69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Sistema de subtítulos en directo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5C2801-AFD1-4B5A-94F7-20773934B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5470"/>
            <a:ext cx="9144000" cy="1444530"/>
          </a:xfrm>
        </p:spPr>
        <p:txBody>
          <a:bodyPr>
            <a:normAutofit fontScale="58000" lnSpcReduction="20000"/>
          </a:bodyPr>
          <a:lstStyle/>
          <a:p>
            <a:r>
              <a:rPr lang="es-ES" dirty="0"/>
              <a:t>Sergio Sánchez Almarcha, José María Fernández Gil, Kiko Vives Aragonés, Antonia </a:t>
            </a:r>
            <a:r>
              <a:rPr lang="es-ES"/>
              <a:t>Sáez Bernal (</a:t>
            </a:r>
            <a:r>
              <a:rPr lang="es-ES" dirty="0"/>
              <a:t>UA)</a:t>
            </a:r>
          </a:p>
          <a:p>
            <a:r>
              <a:rPr lang="es-ES" dirty="0"/>
              <a:t>Miguel Ángel Valero Navarro, Carlos Turro Ribalta (UPV)</a:t>
            </a:r>
          </a:p>
          <a:p>
            <a:r>
              <a:rPr lang="es-ES" dirty="0"/>
              <a:t>Jornadas Técnicas </a:t>
            </a:r>
            <a:r>
              <a:rPr lang="es-ES" dirty="0" err="1"/>
              <a:t>Rediris</a:t>
            </a:r>
            <a:r>
              <a:rPr lang="es-ES" dirty="0"/>
              <a:t> 2026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999" name="RedIRIS_Footer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76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0D001-5E3B-2558-023C-DFFC8F5C9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52DF9F-DCFB-5F8D-F1C8-A5A8D1B02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Subtitulación en tiempo real</a:t>
            </a:r>
          </a:p>
        </p:txBody>
      </p:sp>
      <p:pic>
        <p:nvPicPr>
          <p:cNvPr id="6" name="Marcador de contenido 5" descr="Icono De Bombillas PNG, Dibujos, Vectores Para Descarga Gratuita - Pngtree">
            <a:extLst>
              <a:ext uri="{FF2B5EF4-FFF2-40B4-BE49-F238E27FC236}">
                <a16:creationId xmlns:a16="http://schemas.microsoft.com/office/drawing/2014/main" id="{7783B127-C380-948A-5F82-93A3D6ABD2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19677" y="410845"/>
            <a:ext cx="1234122" cy="123412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6315B41-A74F-879E-E1A8-F33BC0188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557" y="1488557"/>
            <a:ext cx="4514886" cy="4011443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52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213520-A2CB-76FF-582E-019EFBCDD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Subtitulación en tiempo real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6347C87-31F0-192F-E1B9-E89772EC5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206318" cy="3624375"/>
          </a:xfrm>
        </p:spPr>
        <p:txBody>
          <a:bodyPr>
            <a:normAutofit fontScale="68000" lnSpcReduction="20000"/>
          </a:bodyPr>
          <a:lstStyle/>
          <a:p>
            <a:pPr marL="0" indent="0">
              <a:buNone/>
            </a:pPr>
            <a:r>
              <a:rPr lang="es-ES" dirty="0"/>
              <a:t>¿Dudas que planteaba este método?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/>
              <a:t>Posible (de)sincronización en el largo plazo.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/>
              <a:t>Generación de subtítulos incorrecta o con menos acierto al contar con menos tiempo (menos contexto).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/>
              <a:t>Audio de poca calidad: ruido, música de fondo, etc. (VAD: </a:t>
            </a:r>
            <a:r>
              <a:rPr lang="es-ES" dirty="0" err="1"/>
              <a:t>Voice</a:t>
            </a:r>
            <a:r>
              <a:rPr lang="es-ES" dirty="0"/>
              <a:t> </a:t>
            </a:r>
            <a:r>
              <a:rPr lang="es-ES" dirty="0" err="1"/>
              <a:t>Activity</a:t>
            </a:r>
            <a:r>
              <a:rPr lang="es-ES" dirty="0"/>
              <a:t> Detector)</a:t>
            </a:r>
          </a:p>
          <a:p>
            <a:pPr marL="0" indent="0">
              <a:buNone/>
            </a:pPr>
            <a:r>
              <a:rPr lang="es-ES" dirty="0"/>
              <a:t>Como teníamos todas las piezas, con muy poco coste, hicimos una maqueta (</a:t>
            </a:r>
            <a:r>
              <a:rPr lang="es-ES" dirty="0" err="1"/>
              <a:t>Spike</a:t>
            </a:r>
            <a:r>
              <a:rPr lang="es-ES" dirty="0"/>
              <a:t>) y el resultado fue un éxito.</a:t>
            </a:r>
          </a:p>
        </p:txBody>
      </p:sp>
      <p:pic>
        <p:nvPicPr>
          <p:cNvPr id="999" name="RedIRIS_Footer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56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B3AF5-62A2-511D-2365-F619AB6B0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25D5D65-5F61-B517-D877-3E905F086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952" y="0"/>
            <a:ext cx="5077423" cy="5500000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2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E073F-E1B5-AB9F-1D61-39BAAC294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9ECEBA-46B9-A503-2822-328F69DE6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Subtitulación en tiempo real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02DEFCA-2D14-F92D-4F86-B5A00E6891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10206318" cy="3759312"/>
          </a:xfrm>
        </p:spPr>
        <p:txBody>
          <a:bodyPr>
            <a:normAutofit fontScale="46500" lnSpcReduction="20000"/>
          </a:bodyPr>
          <a:lstStyle/>
          <a:p>
            <a:pPr marL="0" indent="0">
              <a:buNone/>
            </a:pPr>
            <a:r>
              <a:rPr lang="es-ES" dirty="0"/>
              <a:t>Algunos detalles: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/>
              <a:t>El cliente FFMPEG (el que lanza Accesibilidad) hace fragmentos de 10 segundos.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/>
              <a:t>Un demonio va comprobando si existen fragmentos y se los va pasando a Whisper. La periodicidad de este proceso hubo que afinarla para que no se le acumularan fragmentos ni se quedara sin ninguno ya que esto tenía un impacto directo en la sincronización.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/>
              <a:t>Como el cliente FFMPEG es RTMP y los clientes Web son HLS (latencia muy superior), el script de envío de subtítulos mediante </a:t>
            </a:r>
            <a:r>
              <a:rPr lang="es-ES" dirty="0" err="1"/>
              <a:t>Websocket</a:t>
            </a:r>
            <a:r>
              <a:rPr lang="es-ES" dirty="0"/>
              <a:t> al </a:t>
            </a:r>
            <a:r>
              <a:rPr lang="es-ES" dirty="0" err="1"/>
              <a:t>player</a:t>
            </a:r>
            <a:r>
              <a:rPr lang="es-ES" dirty="0"/>
              <a:t> de </a:t>
            </a:r>
            <a:r>
              <a:rPr lang="es-ES" dirty="0" err="1"/>
              <a:t>streaming</a:t>
            </a:r>
            <a:r>
              <a:rPr lang="es-ES" dirty="0"/>
              <a:t> tiene que ejecutar un Sleep el cual también hubo que afinar.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/>
              <a:t>Tenemos más de 20 salas. Bastante programación para gestionar los START/STOP del sistema para </a:t>
            </a:r>
            <a:r>
              <a:rPr lang="es-ES" dirty="0" err="1"/>
              <a:t>streamings</a:t>
            </a:r>
            <a:r>
              <a:rPr lang="es-ES" dirty="0"/>
              <a:t> concurrentes.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/>
              <a:t>Estos subtítulos se desechan y son sustituidos por la versión hecha offline.</a:t>
            </a:r>
          </a:p>
        </p:txBody>
      </p:sp>
      <p:pic>
        <p:nvPicPr>
          <p:cNvPr id="999" name="RedIRIS_Footer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425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C3332-BD52-BFBC-4CE6-0F2D34B18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51CFE7-2B8F-DC4B-4923-1BF8701C0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Solicitud subtitulación en tiempo real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3CE878E-B6F5-8B64-204C-F5F92E7E4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062" y="1549667"/>
            <a:ext cx="6129460" cy="395033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EA2128-AB38-10CF-133D-71E9F6B8BA5C}"/>
              </a:ext>
            </a:extLst>
          </p:cNvPr>
          <p:cNvSpPr txBox="1"/>
          <p:nvPr/>
        </p:nvSpPr>
        <p:spPr>
          <a:xfrm>
            <a:off x="9810525" y="2146434"/>
            <a:ext cx="184217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/>
              <a:t>VOLUNTARIA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 Por defecto: </a:t>
            </a:r>
          </a:p>
          <a:p>
            <a:pPr algn="ctr"/>
            <a:r>
              <a:rPr lang="es-ES" dirty="0"/>
              <a:t>Deshabilitada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Mas de 100 </a:t>
            </a:r>
          </a:p>
          <a:p>
            <a:pPr algn="ctr"/>
            <a:r>
              <a:rPr lang="es-ES" dirty="0"/>
              <a:t>eventos lo han</a:t>
            </a:r>
          </a:p>
          <a:p>
            <a:pPr algn="ctr"/>
            <a:r>
              <a:rPr lang="es-ES" dirty="0"/>
              <a:t>solicitado desde</a:t>
            </a:r>
          </a:p>
          <a:p>
            <a:pPr algn="ctr"/>
            <a:r>
              <a:rPr lang="es-ES" dirty="0"/>
              <a:t>enero de 2026</a:t>
            </a:r>
          </a:p>
        </p:txBody>
      </p:sp>
      <p:pic>
        <p:nvPicPr>
          <p:cNvPr id="999" name="RedIRIS_Footer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820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287D0-7E78-9565-7D0F-6A03A0848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3BFE0D-AD92-5CB0-073E-4FCF6D5A3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Solicitud subtitulación en tiempo real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2ECAA3-5607-A9AA-A808-1C9879888102}"/>
              </a:ext>
            </a:extLst>
          </p:cNvPr>
          <p:cNvSpPr txBox="1"/>
          <p:nvPr/>
        </p:nvSpPr>
        <p:spPr>
          <a:xfrm>
            <a:off x="838200" y="3013501"/>
            <a:ext cx="1051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hlinkClick r:id="rId2"/>
              </a:rPr>
              <a:t>https://vertice.cpd.ua.es/317780</a:t>
            </a:r>
            <a:endParaRPr lang="es-ES" sz="4800" dirty="0"/>
          </a:p>
        </p:txBody>
      </p:sp>
      <p:pic>
        <p:nvPicPr>
          <p:cNvPr id="999" name="RedIRIS_Footer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93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951884-0C32-8D93-3434-F654AEED0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Usamos </a:t>
            </a:r>
            <a:r>
              <a:rPr lang="es-ES" dirty="0" err="1"/>
              <a:t>FasterWhisper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C93DAD-1328-52A7-629A-1EC4DF8B6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24375"/>
          </a:xfrm>
        </p:spPr>
        <p:txBody>
          <a:bodyPr>
            <a:normAutofit fontScale="77000" lnSpcReduction="20000"/>
          </a:bodyPr>
          <a:lstStyle/>
          <a:p>
            <a:r>
              <a:rPr lang="es-ES" dirty="0" err="1"/>
              <a:t>FasterWhisper</a:t>
            </a:r>
            <a:r>
              <a:rPr lang="es-ES" dirty="0"/>
              <a:t> es una librería Python que usa el motor de inferencia CTranslate2 más eficiente que el por defecto PyTorch del Whisper original de </a:t>
            </a:r>
            <a:r>
              <a:rPr lang="es-ES" dirty="0" err="1"/>
              <a:t>OpenAI</a:t>
            </a:r>
            <a:endParaRPr lang="es-ES" dirty="0"/>
          </a:p>
          <a:p>
            <a:r>
              <a:rPr lang="es-ES" dirty="0"/>
              <a:t>En diferido usamos el modelo large-v2 (en español es mejor que la v3).</a:t>
            </a:r>
          </a:p>
          <a:p>
            <a:r>
              <a:rPr lang="es-ES" dirty="0"/>
              <a:t>En directo usamos médium (mejor equilibrio rendimiento-precisión)</a:t>
            </a:r>
          </a:p>
        </p:txBody>
      </p:sp>
      <p:pic>
        <p:nvPicPr>
          <p:cNvPr id="999" name="RedIRIS_Footer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55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D72E6-2990-7D5F-1402-FD22185A0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Arquitectura de la API de transcripción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8CA1CF5A-E5FB-FEE4-7C13-9BA97AE91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445" y="1825625"/>
            <a:ext cx="6885109" cy="3674375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76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B59095-6358-420D-38A1-DB0684CEB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GPU usada: RTX A4500. 20 GB VRAM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1749AC-5492-42D5-FCBA-1B7D75943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62" y="1690688"/>
            <a:ext cx="6957475" cy="3809312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49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A2F30-B72F-6650-19A3-C8069051B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9381BC-69E2-19D0-C7D7-A8D126DBB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Tabla comparativa </a:t>
            </a:r>
            <a:r>
              <a:rPr lang="es-ES" dirty="0" err="1"/>
              <a:t>GPUs</a:t>
            </a:r>
            <a:r>
              <a:rPr lang="es-ES" dirty="0"/>
              <a:t> NVIDIA</a:t>
            </a:r>
          </a:p>
        </p:txBody>
      </p:sp>
      <p:pic>
        <p:nvPicPr>
          <p:cNvPr id="999" name="RedIRIS_Footer">
            <a:extLst>
              <a:ext uri="{FF2B5EF4-FFF2-40B4-BE49-F238E27FC236}">
                <a16:creationId xmlns:a16="http://schemas.microsoft.com/office/drawing/2014/main" id="{B01A51C8-D835-76AD-4053-8432404F52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A40CB59-E47F-C06C-8788-1B050AC61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250682"/>
              </p:ext>
            </p:extLst>
          </p:nvPr>
        </p:nvGraphicFramePr>
        <p:xfrm>
          <a:off x="838197" y="2093540"/>
          <a:ext cx="9585963" cy="29541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2525738244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178854189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49026938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1978888589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866078949"/>
                    </a:ext>
                  </a:extLst>
                </a:gridCol>
                <a:gridCol w="2074818">
                  <a:extLst>
                    <a:ext uri="{9D8B030D-6E8A-4147-A177-3AD203B41FA5}">
                      <a16:colId xmlns:a16="http://schemas.microsoft.com/office/drawing/2014/main" val="1144180815"/>
                    </a:ext>
                  </a:extLst>
                </a:gridCol>
              </a:tblGrid>
              <a:tr h="5490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 dirty="0">
                          <a:effectLst/>
                        </a:rPr>
                        <a:t>Modelo de GPU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Núcleos CUDA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Memoria VRAM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Ancho de Banda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Precio Hardware (Aprox.)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Precio Nube (Por hora)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122745436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NVIDIA A30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3,584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24 GB HBM2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933 GB/s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~$2,500 - $3,500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~$0.35 / hr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79833044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RTX A4500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7,168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20 GB GDDR6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640 GB/s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~$1,200 - $1,400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~$0.25 / hr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550804388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NVIDIA A40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10,752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48 GB GDDR6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696 GB/s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~$5,500 - $7,300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~$0.44 - $0.96 / hr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15025315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NVIDIA H100 (SXM5)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16,896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80 GB HBM3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3,350 GB/s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~$25,000 - $32,000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~$2.44 - $3.25 / hr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135990809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NVIDIA H200 (SXM5)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16,896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141 GB HBM3e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4,800 GB/s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~$38,000 - $45,000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 dirty="0">
                          <a:effectLst/>
                        </a:rPr>
                        <a:t>~$2.50 - $4.40 / </a:t>
                      </a:r>
                      <a:r>
                        <a:rPr lang="es-ES" sz="1100" dirty="0" err="1">
                          <a:effectLst/>
                        </a:rPr>
                        <a:t>hr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802062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8031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97B5D-FD25-0E4E-5190-FC0EA45A0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90830E-F4BE-3937-7779-94EE1027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Contexto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E81027-5AD3-6480-4404-75878EF38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24375"/>
          </a:xfrm>
        </p:spPr>
        <p:txBody>
          <a:bodyPr>
            <a:normAutofit fontScale="77000" lnSpcReduction="20000"/>
          </a:bodyPr>
          <a:lstStyle/>
          <a:p>
            <a:pPr marL="0" indent="0">
              <a:buNone/>
            </a:pPr>
            <a:r>
              <a:rPr lang="es-ES" dirty="0"/>
              <a:t>Relación histórica Multimedia y CAE/Accesibilidad :</a:t>
            </a:r>
          </a:p>
          <a:p>
            <a:pPr lvl="1"/>
            <a:r>
              <a:rPr lang="es-ES" dirty="0"/>
              <a:t>Videoconferencia NetMeeting para alumnos con dificultades visuales mediante conexiones inalámbricas móviles.</a:t>
            </a:r>
          </a:p>
          <a:p>
            <a:pPr lvl="1"/>
            <a:r>
              <a:rPr lang="es-ES" dirty="0"/>
              <a:t>Subtitulado en directo para eventos específicos:</a:t>
            </a:r>
          </a:p>
          <a:p>
            <a:pPr marL="457200" lvl="1" indent="0" algn="ctr">
              <a:buNone/>
            </a:pPr>
            <a:r>
              <a:rPr lang="es-ES" dirty="0">
                <a:hlinkClick r:id="rId2"/>
              </a:rPr>
              <a:t>https://vertice.cpd.ua.es/128405</a:t>
            </a:r>
            <a:endParaRPr lang="es-ES" dirty="0"/>
          </a:p>
          <a:p>
            <a:pPr lvl="1"/>
            <a:r>
              <a:rPr lang="es-ES" dirty="0"/>
              <a:t>Adaptación de puestos de trabajo como centralita telefónica.</a:t>
            </a:r>
          </a:p>
          <a:p>
            <a:pPr lvl="1"/>
            <a:r>
              <a:rPr lang="es-ES" dirty="0"/>
              <a:t>A parte de los evidentes: cámaras, bucles magnéticos, etc.</a:t>
            </a:r>
          </a:p>
        </p:txBody>
      </p:sp>
      <p:pic>
        <p:nvPicPr>
          <p:cNvPr id="999" name="RedIRIS_Footer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74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7D5D9-E380-18D1-1BD8-0A6E15821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5B447-EED9-96E1-A0E7-1DFDA4AFE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Tabla comparativa modelos Whisper</a:t>
            </a:r>
          </a:p>
        </p:txBody>
      </p:sp>
      <p:pic>
        <p:nvPicPr>
          <p:cNvPr id="999" name="RedIRIS_Footer">
            <a:extLst>
              <a:ext uri="{FF2B5EF4-FFF2-40B4-BE49-F238E27FC236}">
                <a16:creationId xmlns:a16="http://schemas.microsoft.com/office/drawing/2014/main" id="{26708FF2-B1FD-683F-69CC-4C875359F5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3F042BD-5F2D-4604-7FAA-545DD9067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091880"/>
              </p:ext>
            </p:extLst>
          </p:nvPr>
        </p:nvGraphicFramePr>
        <p:xfrm>
          <a:off x="673608" y="1837277"/>
          <a:ext cx="10515600" cy="32210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39197176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16526184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6734901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096763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Nombre del Modelo [1, 7, 8, 9, 10]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Parámetros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VRAM Requerida (PyTorch Oficial)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Enfoque Ideal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6434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Tiny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39 Millones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~1 GB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Transcripción ultrarrápida, dispositivos muy limitados.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5882276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Base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74 Millones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~1 GB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Excelente equilibrio para tareas cotidianas ligeras.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57844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Small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244 Millones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~2 GB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Buen balance entre precisión y velocidad.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652977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Medium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769 Millones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~5 GB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Alta precisión sin llegar al peso del modelo Large.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435470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Large (v1/v2/v3)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1550 Millones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~10 GB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Máxima precisión multilingüe, traducción y jergas complejas.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78226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Turbo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809 Millones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~6 GB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 dirty="0">
                          <a:effectLst/>
                        </a:rPr>
                        <a:t>Versión optimizada (destilada) del modelo Large, ideal para inglés.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65176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684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6928D-EDB1-837A-545C-2EAD14F07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F031AA-7E84-81B9-F942-3E4C7EDC5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Tabla comparativa modelos Whisper</a:t>
            </a:r>
          </a:p>
        </p:txBody>
      </p:sp>
      <p:pic>
        <p:nvPicPr>
          <p:cNvPr id="999" name="RedIRIS_Footer">
            <a:extLst>
              <a:ext uri="{FF2B5EF4-FFF2-40B4-BE49-F238E27FC236}">
                <a16:creationId xmlns:a16="http://schemas.microsoft.com/office/drawing/2014/main" id="{B8C90E82-5052-1080-E929-76AD5B92E0D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1DA02B9-D094-0C3B-FE7E-9844E0848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364839"/>
              </p:ext>
            </p:extLst>
          </p:nvPr>
        </p:nvGraphicFramePr>
        <p:xfrm>
          <a:off x="701040" y="2106357"/>
          <a:ext cx="10515600" cy="26828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30939743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70053496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9436959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Característica [3, 4, 7, 13, 14] 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Whisper (PyTorch Oficial)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FastWhisper (CTranslate2)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547662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Velocidad de Inferencia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Estándar (1x).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Hasta 4 veces más rápido (4x).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630564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Consumo de Memoria VRAM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Alto (~10 GB para el modelo Large).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Hasta un 50% menos gracias a la compresión interna.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350684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Rendimiento en CPU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Muy lento e ineficiente.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Sorprendentemente rápido (ideal para servidores sin tarjeta gráfica).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624961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Cuantización Nativa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Limitada a FP16 (precisión media).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Soporta INT8 e INT4 de forma nativa en CPU y GPU.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0027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Facilidad para Modificar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Excelente. Código nativo ideal para investigación y fine-tuning.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Complejo de alterar internamente debido a su núcleo optimizado en C++.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16259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Casos de Uso Principales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>
                          <a:effectLst/>
                        </a:rPr>
                        <a:t>Proyectos de investigación o entrenamiento de nuevos idiomas.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1100" dirty="0">
                          <a:effectLst/>
                        </a:rPr>
                        <a:t>Producción web, </a:t>
                      </a:r>
                      <a:r>
                        <a:rPr lang="es-ES" sz="1100" dirty="0" err="1">
                          <a:effectLst/>
                        </a:rPr>
                        <a:t>bots</a:t>
                      </a:r>
                      <a:r>
                        <a:rPr lang="es-ES" sz="1100" dirty="0">
                          <a:effectLst/>
                        </a:rPr>
                        <a:t> de chat, apps de transcripción en vivo.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84783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591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9725C-2354-880A-086C-D08913DAB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344A9-3E7A-36AE-8CE2-A7E7F898B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Líneas de trabajo futuras</a:t>
            </a:r>
          </a:p>
        </p:txBody>
      </p:sp>
      <p:pic>
        <p:nvPicPr>
          <p:cNvPr id="999" name="RedIRIS_Footer">
            <a:extLst>
              <a:ext uri="{FF2B5EF4-FFF2-40B4-BE49-F238E27FC236}">
                <a16:creationId xmlns:a16="http://schemas.microsoft.com/office/drawing/2014/main" id="{6A4D3344-AE11-24CD-4143-57851482B2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EA7CE462-C85D-160A-C177-72F76B02F7AB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Traducción.</a:t>
            </a:r>
          </a:p>
          <a:p>
            <a:r>
              <a:rPr lang="es-ES" dirty="0"/>
              <a:t>Uso de </a:t>
            </a:r>
            <a:r>
              <a:rPr lang="es-ES" dirty="0" err="1"/>
              <a:t>WebGPU</a:t>
            </a:r>
            <a:r>
              <a:rPr lang="es-ES" dirty="0"/>
              <a:t> para </a:t>
            </a:r>
            <a:r>
              <a:rPr lang="es-ES" dirty="0" err="1"/>
              <a:t>serverless</a:t>
            </a:r>
            <a:r>
              <a:rPr lang="es-ES" dirty="0"/>
              <a:t> </a:t>
            </a:r>
            <a:r>
              <a:rPr lang="es-ES" dirty="0" err="1"/>
              <a:t>operation</a:t>
            </a:r>
            <a:r>
              <a:rPr lang="es-ES" dirty="0"/>
              <a:t>.</a:t>
            </a:r>
          </a:p>
          <a:p>
            <a:r>
              <a:rPr lang="es-ES" dirty="0"/>
              <a:t>Integración en el reproductor Paella Player.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83967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F45B2E-17D1-2F8B-D6D2-62FF96DC8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Traducción</a:t>
            </a:r>
            <a:r>
              <a:rPr lang="es-ES" dirty="0"/>
              <a:t> en tiempo real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159A8E-1722-8027-5A88-066E90067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571"/>
            <a:ext cx="10515600" cy="435133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s-ES" dirty="0"/>
              <a:t>Se captura el audio en </a:t>
            </a:r>
            <a:r>
              <a:rPr lang="es-ES" dirty="0" err="1"/>
              <a:t>chunks</a:t>
            </a:r>
            <a:r>
              <a:rPr lang="es-ES" dirty="0"/>
              <a:t> de X </a:t>
            </a:r>
            <a:r>
              <a:rPr lang="es-ES" dirty="0" err="1"/>
              <a:t>seg</a:t>
            </a:r>
            <a:r>
              <a:rPr lang="es-ES" dirty="0"/>
              <a:t>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Usando </a:t>
            </a:r>
            <a:r>
              <a:rPr lang="es-ES" dirty="0" err="1"/>
              <a:t>ffmpeg</a:t>
            </a:r>
            <a:r>
              <a:rPr lang="es-ES" dirty="0"/>
              <a:t> </a:t>
            </a:r>
            <a:r>
              <a:rPr lang="es-ES" dirty="0" err="1"/>
              <a:t>via</a:t>
            </a:r>
            <a:r>
              <a:rPr lang="es-ES" dirty="0"/>
              <a:t> </a:t>
            </a:r>
            <a:r>
              <a:rPr lang="es-ES" dirty="0" err="1"/>
              <a:t>rtsp</a:t>
            </a:r>
            <a:endParaRPr lang="es-E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STT con </a:t>
            </a:r>
            <a:r>
              <a:rPr lang="es-ES" dirty="0" err="1"/>
              <a:t>WhisperX</a:t>
            </a:r>
            <a:r>
              <a:rPr lang="es-ES" dirty="0"/>
              <a:t> (</a:t>
            </a:r>
            <a:r>
              <a:rPr lang="es-ES" dirty="0" err="1"/>
              <a:t>faster-whisper</a:t>
            </a:r>
            <a:r>
              <a:rPr lang="es-ES" dirty="0"/>
              <a:t>/CTranslate2)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Idiomas: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s-ES" dirty="0"/>
              <a:t>Idioma original o inglés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s-ES" dirty="0" err="1"/>
              <a:t>Whisper</a:t>
            </a:r>
            <a:r>
              <a:rPr lang="es-ES" dirty="0"/>
              <a:t> solo traduce al inglés automáticamente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Actualmente se usa CPU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s-ES" dirty="0"/>
              <a:t>En cada aula (UPV) tenemos ya un agente de captura y la idea es que funcione en ese mismo equipo. Un equipo por aula (</a:t>
            </a:r>
            <a:r>
              <a:rPr lang="es-ES" dirty="0" err="1"/>
              <a:t>stream</a:t>
            </a:r>
            <a:r>
              <a:rPr lang="es-ES" dirty="0"/>
              <a:t> de traducción)</a:t>
            </a:r>
          </a:p>
          <a:p>
            <a:pPr lvl="2">
              <a:buFont typeface="Wingdings" panose="020B0604020202020204" pitchFamily="34" charset="0"/>
              <a:buChar char="§"/>
            </a:pPr>
            <a:endParaRPr lang="es-ES" dirty="0"/>
          </a:p>
          <a:p>
            <a:pPr lvl="1">
              <a:buFont typeface="Courier New" panose="020B0604020202020204" pitchFamily="34" charset="0"/>
              <a:buChar char="o"/>
            </a:pPr>
            <a:endParaRPr lang="es-ES" dirty="0"/>
          </a:p>
        </p:txBody>
      </p:sp>
      <p:pic>
        <p:nvPicPr>
          <p:cNvPr id="5" name="Imagen 4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A04970ED-5E69-70A5-0380-14744EB43C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61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2A9F3-4F65-9187-8FB1-3E14414DA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/>
              <a:t>Subtítulos</a:t>
            </a:r>
            <a:r>
              <a:rPr lang="es-ES" dirty="0"/>
              <a:t> automáticos </a:t>
            </a:r>
            <a:r>
              <a:rPr lang="es-ES"/>
              <a:t>en Paella Player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E39B64-8C9E-934C-0BF8-EB6245B36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5588"/>
            <a:ext cx="10515600" cy="3966743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es-ES" dirty="0"/>
              <a:t>Uso de </a:t>
            </a:r>
            <a:r>
              <a:rPr lang="es-ES" dirty="0" err="1"/>
              <a:t>WebGPU</a:t>
            </a:r>
            <a:r>
              <a:rPr lang="es-ES" dirty="0"/>
              <a:t> para subtitulado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No hace falta </a:t>
            </a:r>
            <a:r>
              <a:rPr lang="es-ES" dirty="0" err="1"/>
              <a:t>infrastrutura</a:t>
            </a:r>
            <a:r>
              <a:rPr lang="es-ES" dirty="0"/>
              <a:t> adicional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Se utiliza las GPU de los propios usuarios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s-ES" dirty="0"/>
              <a:t>No todos los navegadores lo soportan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s-ES" dirty="0"/>
              <a:t>No todos los usuarios tendrán soporte</a:t>
            </a:r>
          </a:p>
          <a:p>
            <a:r>
              <a:rPr lang="es-ES" dirty="0"/>
              <a:t>Modelo </a:t>
            </a:r>
            <a:r>
              <a:rPr lang="es-ES" dirty="0" err="1"/>
              <a:t>Voxtral-Realtime</a:t>
            </a:r>
            <a:endParaRPr lang="es-E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/>
              <a:t>Modelo pequeño (+-2GB)</a:t>
            </a:r>
          </a:p>
          <a:p>
            <a:r>
              <a:rPr lang="es-ES" dirty="0"/>
              <a:t>Se usa Web Audio API para capturar el audio del video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s-ES" dirty="0" err="1"/>
              <a:t>WebGPU</a:t>
            </a:r>
            <a:r>
              <a:rPr lang="es-ES" dirty="0"/>
              <a:t> + </a:t>
            </a:r>
            <a:r>
              <a:rPr lang="es-ES" dirty="0" err="1"/>
              <a:t>transformersJS</a:t>
            </a:r>
            <a:r>
              <a:rPr lang="es-ES" dirty="0"/>
              <a:t> para cargar el modelo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9868ED1-1011-761D-88D4-E3C17DA81E1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76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0D03C29-6524-CC4D-D289-A79E8F8C93D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707311" y="-68293"/>
            <a:ext cx="8294688" cy="6069013"/>
          </a:xfrm>
          <a:prstGeom prst="rect">
            <a:avLst/>
          </a:prstGeom>
        </p:spPr>
      </p:pic>
      <p:pic>
        <p:nvPicPr>
          <p:cNvPr id="6" name="Imagen 5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A20198F1-6217-CA5F-7188-4ACB37231DC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93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DFB19-2A98-9AA9-4105-B8C554E30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C3AA2F-020A-57B4-94A6-608BF92F81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Muchas gracias por vuestra atención</a:t>
            </a:r>
            <a:endParaRPr lang="en-US" dirty="0"/>
          </a:p>
        </p:txBody>
      </p:sp>
      <p:pic>
        <p:nvPicPr>
          <p:cNvPr id="999" name="RedIRIS_Footer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46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E03F74-A16A-830F-E8B3-40E1D17EB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Tecnologías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317B80E-D273-9FB7-269A-871B7D89B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419" y="3429000"/>
            <a:ext cx="3670081" cy="2071000"/>
          </a:xfrm>
          <a:prstGeom prst="rect">
            <a:avLst/>
          </a:prstGeom>
        </p:spPr>
      </p:pic>
      <p:pic>
        <p:nvPicPr>
          <p:cNvPr id="6" name="Imagen 5" descr="An Introduction to Whisper —Speech-to-Text Transcription | by Selina  Mangaroo | Medium">
            <a:extLst>
              <a:ext uri="{FF2B5EF4-FFF2-40B4-BE49-F238E27FC236}">
                <a16:creationId xmlns:a16="http://schemas.microsoft.com/office/drawing/2014/main" id="{BC0B3413-F329-5FFE-23FA-0FC4B844A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4009" y="2856389"/>
            <a:ext cx="2643612" cy="2643611"/>
          </a:xfrm>
          <a:prstGeom prst="rect">
            <a:avLst/>
          </a:prstGeom>
        </p:spPr>
      </p:pic>
      <p:pic>
        <p:nvPicPr>
          <p:cNvPr id="9" name="Imagen 8" descr="Icono a color de API en PNG, SVG">
            <a:extLst>
              <a:ext uri="{FF2B5EF4-FFF2-40B4-BE49-F238E27FC236}">
                <a16:creationId xmlns:a16="http://schemas.microsoft.com/office/drawing/2014/main" id="{42BAD3D2-743E-5B8C-B7FE-85881548E4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733" b="11584"/>
          <a:stretch>
            <a:fillRect/>
          </a:stretch>
        </p:blipFill>
        <p:spPr>
          <a:xfrm>
            <a:off x="5831707" y="142113"/>
            <a:ext cx="3329138" cy="255287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70C22A-F805-F5AB-0561-634779C1A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888" y="1880776"/>
            <a:ext cx="2729426" cy="1951225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640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9E1199-5ED7-92EF-0E85-DD2DE9DC5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Tecnologías: </a:t>
            </a:r>
            <a:r>
              <a:rPr lang="es-ES" dirty="0" err="1"/>
              <a:t>Ability</a:t>
            </a:r>
            <a:r>
              <a:rPr lang="es-ES" dirty="0"/>
              <a:t> </a:t>
            </a:r>
            <a:r>
              <a:rPr lang="es-ES" dirty="0" err="1"/>
              <a:t>Connect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58A372-4376-338F-F0ED-A921DA3685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5287" y="1846890"/>
            <a:ext cx="5966637" cy="3533184"/>
          </a:xfrm>
        </p:spPr>
        <p:txBody>
          <a:bodyPr>
            <a:normAutofit fontScale="58000" lnSpcReduction="20000"/>
          </a:bodyPr>
          <a:lstStyle/>
          <a:p>
            <a:r>
              <a:rPr lang="es-ES" dirty="0"/>
              <a:t>Aplicación desarrollada en la UA en la que un narrador resume en tiempo real lo que ocurre, y personas con discapacidad auditiva pueden leerlo. </a:t>
            </a:r>
          </a:p>
          <a:p>
            <a:pPr lvl="1"/>
            <a:r>
              <a:rPr lang="es-ES" dirty="0"/>
              <a:t>iOS: </a:t>
            </a:r>
            <a:r>
              <a:rPr lang="es-ES" dirty="0" err="1"/>
              <a:t>ObjectiveC</a:t>
            </a:r>
            <a:r>
              <a:rPr lang="es-ES" dirty="0"/>
              <a:t> &amp; Swift + Android:  Java</a:t>
            </a:r>
          </a:p>
          <a:p>
            <a:r>
              <a:rPr lang="es-ES" dirty="0"/>
              <a:t>Se conectó con </a:t>
            </a:r>
            <a:r>
              <a:rPr lang="es-ES" dirty="0" err="1"/>
              <a:t>Streaming</a:t>
            </a:r>
            <a:r>
              <a:rPr lang="es-ES" dirty="0"/>
              <a:t> usando </a:t>
            </a:r>
            <a:r>
              <a:rPr lang="es-ES" dirty="0" err="1"/>
              <a:t>WebSocket</a:t>
            </a:r>
            <a:r>
              <a:rPr lang="es-ES" dirty="0"/>
              <a:t> con el objetivo de que personas con discapacidad auditiva pudieran leer en tiempo real una narración/resumen de lo que estaba ocurriendo localmente.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7677ABC-CAAB-38BD-84A8-194B3A8DC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514" y="2253982"/>
            <a:ext cx="4166549" cy="2350035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09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1E9BD-19D5-AADA-3EC5-3AA65EE7F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90F193-90A0-A060-7107-8656A2954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Tecnologías: </a:t>
            </a:r>
            <a:r>
              <a:rPr lang="es-ES" dirty="0" err="1"/>
              <a:t>WebSocket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4CA487-0398-8E3B-4D89-BB7FADC14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624375"/>
          </a:xfrm>
        </p:spPr>
        <p:txBody>
          <a:bodyPr>
            <a:normAutofit fontScale="78500" lnSpcReduction="20000"/>
          </a:bodyPr>
          <a:lstStyle/>
          <a:p>
            <a:r>
              <a:rPr lang="es-ES" dirty="0"/>
              <a:t>Tecnología clave en Multimedia.</a:t>
            </a:r>
          </a:p>
          <a:p>
            <a:r>
              <a:rPr lang="es-ES" dirty="0"/>
              <a:t>Permitió el envío en tiempo real de la narración generada en </a:t>
            </a:r>
            <a:r>
              <a:rPr lang="es-ES" dirty="0" err="1"/>
              <a:t>Ability</a:t>
            </a:r>
            <a:r>
              <a:rPr lang="es-ES" dirty="0"/>
              <a:t> </a:t>
            </a:r>
            <a:r>
              <a:rPr lang="es-ES" dirty="0" err="1"/>
              <a:t>Connect</a:t>
            </a:r>
            <a:r>
              <a:rPr lang="es-ES" dirty="0"/>
              <a:t> al </a:t>
            </a:r>
            <a:r>
              <a:rPr lang="es-ES" dirty="0" err="1"/>
              <a:t>player</a:t>
            </a:r>
            <a:r>
              <a:rPr lang="es-ES" dirty="0"/>
              <a:t> de </a:t>
            </a:r>
            <a:r>
              <a:rPr lang="es-ES" dirty="0" err="1"/>
              <a:t>streaming</a:t>
            </a:r>
            <a:r>
              <a:rPr lang="es-ES" dirty="0"/>
              <a:t> (en un </a:t>
            </a:r>
            <a:r>
              <a:rPr lang="es-ES" dirty="0" err="1"/>
              <a:t>div</a:t>
            </a:r>
            <a:r>
              <a:rPr lang="es-ES" dirty="0"/>
              <a:t> separado).</a:t>
            </a:r>
          </a:p>
          <a:p>
            <a:r>
              <a:rPr lang="es-ES" dirty="0"/>
              <a:t>Precursora de los subtítulos en directo.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8E38EE-C687-4B00-6AE1-651E71199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9604" y="2453387"/>
            <a:ext cx="2729426" cy="1951225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33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62B6C-31F8-97BE-39AF-63BB5499F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DC495-4203-6261-F79E-E261FE6B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Tecnologías: Whisper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9C7333-6030-5D8E-9A44-10AA2E583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624375"/>
          </a:xfrm>
        </p:spPr>
        <p:txBody>
          <a:bodyPr>
            <a:normAutofit fontScale="52000" lnSpcReduction="20000"/>
          </a:bodyPr>
          <a:lstStyle/>
          <a:p>
            <a:r>
              <a:rPr lang="es-ES" dirty="0"/>
              <a:t>Revoluciona los sistemas de transcripción por su nivel de acierto y coste.</a:t>
            </a:r>
          </a:p>
          <a:p>
            <a:r>
              <a:rPr lang="es-ES" dirty="0"/>
              <a:t>Anteriormente impensable hacer subtitulación ni en tiempo real ni en diferido por los costes (normalmente cobro por palabra) y por el proceso de revisión posterior obligatorio.</a:t>
            </a:r>
          </a:p>
          <a:p>
            <a:r>
              <a:rPr lang="es-ES" dirty="0"/>
              <a:t>En la UA, el primer despliegue de Whisper se hace en infraestructura de la Unidad de Accesibilidad Digital.</a:t>
            </a:r>
          </a:p>
        </p:txBody>
      </p:sp>
      <p:pic>
        <p:nvPicPr>
          <p:cNvPr id="6" name="Imagen 5" descr="An Introduction to Whisper —Speech-to-Text Transcription | by Selina  Mangaroo | Medium">
            <a:extLst>
              <a:ext uri="{FF2B5EF4-FFF2-40B4-BE49-F238E27FC236}">
                <a16:creationId xmlns:a16="http://schemas.microsoft.com/office/drawing/2014/main" id="{8596FCF3-ADFE-EB2B-1F22-8B96CB922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019" y="1841698"/>
            <a:ext cx="3174603" cy="3174603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68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5CE81-BEC0-D7F3-3FD8-D76005E86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734A41-703C-B59F-BD1F-2AEE31210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Principal diferencia</a:t>
            </a:r>
          </a:p>
        </p:txBody>
      </p:sp>
      <p:pic>
        <p:nvPicPr>
          <p:cNvPr id="6" name="Marcador de contenido 9">
            <a:extLst>
              <a:ext uri="{FF2B5EF4-FFF2-40B4-BE49-F238E27FC236}">
                <a16:creationId xmlns:a16="http://schemas.microsoft.com/office/drawing/2014/main" id="{53D4C333-CDF1-D09C-CA13-2CAC2B6D41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11632" y="1825625"/>
            <a:ext cx="2034735" cy="3674375"/>
          </a:xfrm>
          <a:prstGeom prst="rect">
            <a:avLst/>
          </a:prstGeom>
        </p:spPr>
      </p:pic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D14C51DF-3082-6F8C-8E31-29CB5DF9A3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642017" y="1825625"/>
            <a:ext cx="2241966" cy="3674375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0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967E9-8BBA-BB2F-66C0-4E8A538BD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0831C0-461C-D2A2-C691-4F78A0052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Tecnologías: API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A40FD4-19DD-3CD8-7BE4-FCAA4C61B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624375"/>
          </a:xfrm>
        </p:spPr>
        <p:txBody>
          <a:bodyPr>
            <a:normAutofit fontScale="58000" lnSpcReduction="20000"/>
          </a:bodyPr>
          <a:lstStyle/>
          <a:p>
            <a:r>
              <a:rPr lang="es-ES" dirty="0"/>
              <a:t>Dado que las infraestructuras de Multimedia y de Accesibilidad son diferentes, el dialogo entre ambas es por completo mediante API.</a:t>
            </a:r>
          </a:p>
          <a:p>
            <a:r>
              <a:rPr lang="es-ES" dirty="0"/>
              <a:t>El primer sistema de subtitulación en masa de material multimedia, se realiza mediante llamadas API entre Accesibilidad &lt;-&gt; Multimedia: Multimedia tiene el contenido, Accesibilidad tiene Whisper.</a:t>
            </a:r>
          </a:p>
        </p:txBody>
      </p:sp>
      <p:pic>
        <p:nvPicPr>
          <p:cNvPr id="6" name="Imagen 5" descr="Icono a color de API en PNG, SVG">
            <a:extLst>
              <a:ext uri="{FF2B5EF4-FFF2-40B4-BE49-F238E27FC236}">
                <a16:creationId xmlns:a16="http://schemas.microsoft.com/office/drawing/2014/main" id="{E7484631-7D57-3989-6730-3DEBE552AC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733" b="11584"/>
          <a:stretch>
            <a:fillRect/>
          </a:stretch>
        </p:blipFill>
        <p:spPr>
          <a:xfrm>
            <a:off x="7301919" y="2455007"/>
            <a:ext cx="3329138" cy="2552877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661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A873B2-2D6F-15D1-367A-A4E28E812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Flujo subtitulación Offline (API)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056D831-1EF6-B15E-6024-3D4F64E5E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889" y="1889857"/>
            <a:ext cx="4680622" cy="3610143"/>
          </a:xfrm>
          <a:prstGeom prst="rect">
            <a:avLst/>
          </a:prstGeom>
        </p:spPr>
      </p:pic>
      <p:pic>
        <p:nvPicPr>
          <p:cNvPr id="999" name="RedIRIS_Footer"/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90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oloresUA">
      <a:dk1>
        <a:srgbClr val="202428"/>
      </a:dk1>
      <a:lt1>
        <a:srgbClr val="FFFFFF"/>
      </a:lt1>
      <a:dk2>
        <a:srgbClr val="005682"/>
      </a:dk2>
      <a:lt2>
        <a:srgbClr val="F1F5F8"/>
      </a:lt2>
      <a:accent1>
        <a:srgbClr val="00486C"/>
      </a:accent1>
      <a:accent2>
        <a:srgbClr val="BA5900"/>
      </a:accent2>
      <a:accent3>
        <a:srgbClr val="767676"/>
      </a:accent3>
      <a:accent4>
        <a:srgbClr val="FFD23A"/>
      </a:accent4>
      <a:accent5>
        <a:srgbClr val="00486C"/>
      </a:accent5>
      <a:accent6>
        <a:srgbClr val="DD6E00"/>
      </a:accent6>
      <a:hlink>
        <a:srgbClr val="005682"/>
      </a:hlink>
      <a:folHlink>
        <a:srgbClr val="00486C"/>
      </a:folHlink>
    </a:clrScheme>
    <a:fontScheme name="PlantillaUA">
      <a:majorFont>
        <a:latin typeface="Atkinson Hyperlegible Next"/>
        <a:ea typeface=""/>
        <a:cs typeface=""/>
      </a:majorFont>
      <a:minorFont>
        <a:latin typeface="Atkinson Hyperlegible N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88CB03392347749BF1BB7DC18E98113" ma:contentTypeVersion="11" ma:contentTypeDescription="Crear nuevo documento." ma:contentTypeScope="" ma:versionID="09a6de34cb5cad44214d2614c7e3fd02">
  <xsd:schema xmlns:xsd="http://www.w3.org/2001/XMLSchema" xmlns:xs="http://www.w3.org/2001/XMLSchema" xmlns:p="http://schemas.microsoft.com/office/2006/metadata/properties" xmlns:ns2="580208f3-c2e5-4566-9b8f-d257e4fcdd45" xmlns:ns3="1c92ede3-7785-4b99-900f-bb251d5a731a" targetNamespace="http://schemas.microsoft.com/office/2006/metadata/properties" ma:root="true" ma:fieldsID="085b1acaebeb4864a3e297dea07f273f" ns2:_="" ns3:_="">
    <xsd:import namespace="580208f3-c2e5-4566-9b8f-d257e4fcdd45"/>
    <xsd:import namespace="1c92ede3-7785-4b99-900f-bb251d5a73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0208f3-c2e5-4566-9b8f-d257e4fcdd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dd6b6720-6588-43bc-8220-5320cdb6c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92ede3-7785-4b99-900f-bb251d5a73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38c74a9-11b0-4eee-b4ff-22535dc71ddd}" ma:internalName="TaxCatchAll" ma:showField="CatchAllData" ma:web="1c92ede3-7785-4b99-900f-bb251d5a73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c92ede3-7785-4b99-900f-bb251d5a731a" xsi:nil="true"/>
    <lcf76f155ced4ddcb4097134ff3c332f xmlns="580208f3-c2e5-4566-9b8f-d257e4fcdd4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4B5CB44-CC37-44FE-A628-CA376FAEB87A}">
  <ds:schemaRefs>
    <ds:schemaRef ds:uri="1c92ede3-7785-4b99-900f-bb251d5a731a"/>
    <ds:schemaRef ds:uri="580208f3-c2e5-4566-9b8f-d257e4fcdd4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282DF3B-92DF-4E07-A9D2-8275E0C4A6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222730-88FA-4463-99DB-3B23DA005B3C}">
  <ds:schemaRefs>
    <ds:schemaRef ds:uri="1c92ede3-7785-4b99-900f-bb251d5a731a"/>
    <ds:schemaRef ds:uri="580208f3-c2e5-4566-9b8f-d257e4fcdd4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7962</TotalTime>
  <Words>1244</Words>
  <Application>Microsoft Office PowerPoint</Application>
  <PresentationFormat>Widescreen</PresentationFormat>
  <Paragraphs>178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Wingdings</vt:lpstr>
      <vt:lpstr>Aptos</vt:lpstr>
      <vt:lpstr>Arial</vt:lpstr>
      <vt:lpstr>Courier New</vt:lpstr>
      <vt:lpstr>Calibri</vt:lpstr>
      <vt:lpstr>Atkinson Hyperlegible Next</vt:lpstr>
      <vt:lpstr>Tema de Office</vt:lpstr>
      <vt:lpstr>Sistema de subtítulos en directo</vt:lpstr>
      <vt:lpstr>Contexto</vt:lpstr>
      <vt:lpstr>Tecnologías</vt:lpstr>
      <vt:lpstr>Tecnologías: Ability Connect</vt:lpstr>
      <vt:lpstr>Tecnologías: WebSocket</vt:lpstr>
      <vt:lpstr>Tecnologías: Whisper</vt:lpstr>
      <vt:lpstr>Principal diferencia</vt:lpstr>
      <vt:lpstr>Tecnologías: API</vt:lpstr>
      <vt:lpstr>Flujo subtitulación Offline (API)</vt:lpstr>
      <vt:lpstr>Subtitulación en tiempo real</vt:lpstr>
      <vt:lpstr>Subtitulación en tiempo real</vt:lpstr>
      <vt:lpstr>PowerPoint Presentation</vt:lpstr>
      <vt:lpstr>Subtitulación en tiempo real</vt:lpstr>
      <vt:lpstr>Solicitud subtitulación en tiempo real</vt:lpstr>
      <vt:lpstr>Solicitud subtitulación en tiempo real</vt:lpstr>
      <vt:lpstr>Usamos FasterWhisper</vt:lpstr>
      <vt:lpstr>Arquitectura de la API de transcripción</vt:lpstr>
      <vt:lpstr>GPU usada: RTX A4500. 20 GB VRAM</vt:lpstr>
      <vt:lpstr>Tabla comparativa GPUs NVIDIA</vt:lpstr>
      <vt:lpstr>Tabla comparativa modelos Whisper</vt:lpstr>
      <vt:lpstr>Tabla comparativa modelos Whisper</vt:lpstr>
      <vt:lpstr>Líneas de trabajo futuras</vt:lpstr>
      <vt:lpstr>Traducción en tiempo real</vt:lpstr>
      <vt:lpstr>Subtítulos automáticos en Paella Player</vt:lpstr>
      <vt:lpstr>PowerPoint Presentation</vt:lpstr>
      <vt:lpstr>Muchas gracias por vuestra atención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PowerPoint Accesible UA</dc:title>
  <dc:creator>Universidad de Alicante</dc:creator>
  <cp:lastModifiedBy>Miguel Angel Valero Navarro</cp:lastModifiedBy>
  <cp:revision>43</cp:revision>
  <dcterms:created xsi:type="dcterms:W3CDTF">2025-11-17T13:28:06Z</dcterms:created>
  <dcterms:modified xsi:type="dcterms:W3CDTF">2026-06-22T16:19:16Z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0x010100588CB03392347749BF1BB7DC18E98113</vt:lpwstr>
  </property>
  <property fmtid="{D5CDD505-2E9C-101B-9397-08002B2CF9AE}" pid="3" name="MediaServiceImageTags">
    <vt:lpwstr/>
  </property>
</Properties>
</file>