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61" r:id="rId5"/>
    <p:sldId id="262" r:id="rId6"/>
    <p:sldId id="257" r:id="rId7"/>
    <p:sldId id="258" r:id="rId8"/>
    <p:sldId id="259" r:id="rId9"/>
    <p:sldId id="256" r:id="rId10"/>
    <p:sldId id="260" r:id="rId11"/>
    <p:sldId id="263" r:id="rId12"/>
    <p:sldId id="274" r:id="rId13"/>
    <p:sldId id="264" r:id="rId14"/>
    <p:sldId id="267" r:id="rId15"/>
    <p:sldId id="268" r:id="rId16"/>
    <p:sldId id="265" r:id="rId17"/>
    <p:sldId id="269" r:id="rId18"/>
    <p:sldId id="270" r:id="rId19"/>
    <p:sldId id="271" r:id="rId20"/>
    <p:sldId id="272" r:id="rId21"/>
    <p:sldId id="273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908" autoAdjust="0"/>
  </p:normalViewPr>
  <p:slideViewPr>
    <p:cSldViewPr snapToGrid="0">
      <p:cViewPr varScale="1">
        <p:scale>
          <a:sx n="55" d="100"/>
          <a:sy n="55" d="100"/>
        </p:scale>
        <p:origin x="63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2281F-2B24-4D1A-8385-2B7EC71E2B79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83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red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</a:t>
            </a:r>
            <a:r>
              <a:rPr lang="es-ES" baseline="0" dirty="0" smtClean="0"/>
              <a:t>-Fi del 2003 se montó con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703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1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10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10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110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Temas relacionados con la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fáctica</a:t>
            </a:r>
          </a:p>
        </p:txBody>
      </p:sp>
      <p:sp>
        <p:nvSpPr>
          <p:cNvPr id="12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13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 destacable”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enco de ensalada con arroz frito, huevos duros y palillo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Cuenco con pasteles de salmón, ensalada y hummus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Cuenco de pappardelle con mantequilla de perejil, avellanas tostadas y lascas de queso parmesan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enco de ensalada con arroz frito, huevos duros y palillo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4090"/>
            <a:ext cx="24384000" cy="5419788"/>
          </a:xfrm>
          <a:prstGeom prst="rect">
            <a:avLst/>
          </a:prstGeom>
        </p:spPr>
      </p:pic>
      <p:sp>
        <p:nvSpPr>
          <p:cNvPr id="9" name="CuadroTexto 8"/>
          <p:cNvSpPr txBox="1"/>
          <p:nvPr userDrawn="1"/>
        </p:nvSpPr>
        <p:spPr>
          <a:xfrm>
            <a:off x="0" y="11582759"/>
            <a:ext cx="7607864" cy="286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</a:pPr>
            <a:r>
              <a:rPr lang="es-ES" sz="1400" dirty="0" smtClean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rPr>
              <a:t>VICERRECTORADO </a:t>
            </a:r>
            <a:r>
              <a:rPr lang="es-ES" sz="1400" dirty="0" smtClean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rPr>
              <a:t>PARA UNIVERSIDAD DIGITAL</a:t>
            </a:r>
            <a:endParaRPr lang="es-ES" sz="140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11" name="Imagen 10" descr="cabecera_presentac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12" y="346474"/>
            <a:ext cx="9847176" cy="1792569"/>
          </a:xfrm>
          <a:prstGeom prst="rect">
            <a:avLst/>
          </a:prstGeom>
        </p:spPr>
      </p:pic>
      <p:sp>
        <p:nvSpPr>
          <p:cNvPr id="12" name="CuadroTexto 11"/>
          <p:cNvSpPr txBox="1"/>
          <p:nvPr userDrawn="1"/>
        </p:nvSpPr>
        <p:spPr>
          <a:xfrm>
            <a:off x="17301458" y="11582761"/>
            <a:ext cx="6950611" cy="286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</a:pPr>
            <a:r>
              <a:rPr lang="es-ES" sz="1400" dirty="0" smtClean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rPr>
              <a:t>2025 </a:t>
            </a:r>
            <a:r>
              <a:rPr lang="es-ES" sz="1400" dirty="0" smtClean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rPr>
              <a:t>I UNIVERSIDAD POLITÉCNICA DE MADRID</a:t>
            </a:r>
            <a:endParaRPr lang="es-ES" sz="140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6555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guacates y lima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23" name="Autor y fech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2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enco con pasteles de salmón, ensalada y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de la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la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43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Cuenco de pappardelle con mantequilla de perejil, avellanas tostadas y lascas de queso parmes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vídeo pequeñ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72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7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ví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82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9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la diapositiva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78907" y="2634227"/>
            <a:ext cx="19153000" cy="1555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s-ES" sz="3200" cap="small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MIGRACIÓN </a:t>
            </a:r>
            <a:r>
              <a:rPr lang="es-ES" sz="3200" cap="small" dirty="0">
                <a:solidFill>
                  <a:srgbClr val="0070C0"/>
                </a:solidFill>
                <a:latin typeface="Arial Black" panose="020B0A04020102020204" pitchFamily="34" charset="0"/>
              </a:rPr>
              <a:t>A LA NUBE DE LA GESTIÓN DE LA RED INALÁMBRICA INSTITUCIONAL </a:t>
            </a:r>
            <a:endParaRPr lang="es-ES" sz="3200" cap="small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3200" cap="small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CON EVPN/VXLAN</a:t>
            </a:r>
            <a:endParaRPr lang="es-ES" sz="3200" cap="small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388037" y="4631315"/>
            <a:ext cx="5134739" cy="1555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70C0"/>
                </a:solidFill>
              </a:rPr>
              <a:t>jt2025 </a:t>
            </a:r>
            <a:r>
              <a:rPr lang="es-ES" sz="3600" dirty="0">
                <a:solidFill>
                  <a:srgbClr val="0070C0"/>
                </a:solidFill>
              </a:rPr>
              <a:t>RedIRIS - </a:t>
            </a:r>
            <a:r>
              <a:rPr lang="es-ES" sz="3600" dirty="0" smtClean="0">
                <a:solidFill>
                  <a:srgbClr val="0070C0"/>
                </a:solidFill>
              </a:rPr>
              <a:t>Toledo</a:t>
            </a:r>
            <a:endParaRPr lang="es-ES" sz="3600" dirty="0">
              <a:solidFill>
                <a:srgbClr val="0070C0"/>
              </a:solidFill>
            </a:endParaRPr>
          </a:p>
          <a:p>
            <a:pPr algn="ctr"/>
            <a:r>
              <a:rPr lang="es-ES" sz="2800" dirty="0">
                <a:solidFill>
                  <a:srgbClr val="0070C0"/>
                </a:solidFill>
              </a:rPr>
              <a:t>wifredo.aragon@upm.es</a:t>
            </a:r>
            <a:endParaRPr lang="es-ES" sz="2800" dirty="0">
              <a:solidFill>
                <a:srgbClr val="0070C0"/>
              </a:solidFill>
            </a:endParaRPr>
          </a:p>
        </p:txBody>
      </p:sp>
      <p:pic>
        <p:nvPicPr>
          <p:cNvPr id="4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4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upo 1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4362089" y="4104735"/>
            <a:ext cx="1565982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Política seguridad </a:t>
            </a:r>
            <a:r>
              <a:rPr lang="es-ES" sz="3200" dirty="0" err="1" smtClean="0">
                <a:solidFill>
                  <a:srgbClr val="0070C0"/>
                </a:solidFill>
              </a:rPr>
              <a:t>Wi</a:t>
            </a:r>
            <a:r>
              <a:rPr lang="es-ES" sz="3200" dirty="0" smtClean="0">
                <a:solidFill>
                  <a:srgbClr val="0070C0"/>
                </a:solidFill>
              </a:rPr>
              <a:t>-Fi centralizada/única (independiente Centro)</a:t>
            </a: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Tráfico centralizado (AP &lt;-&gt; Firewall)</a:t>
            </a:r>
          </a:p>
          <a:p>
            <a:pPr lvl="7" indent="0">
              <a:lnSpc>
                <a:spcPct val="100000"/>
              </a:lnSpc>
              <a:spcBef>
                <a:spcPts val="2400"/>
              </a:spcBef>
            </a:pPr>
            <a:r>
              <a:rPr lang="es-ES" sz="3200" dirty="0">
                <a:solidFill>
                  <a:srgbClr val="0070C0"/>
                </a:solidFill>
              </a:rPr>
              <a:t> </a:t>
            </a:r>
            <a:r>
              <a:rPr lang="es-ES" sz="3200" dirty="0" smtClean="0">
                <a:solidFill>
                  <a:srgbClr val="0070C0"/>
                </a:solidFill>
              </a:rPr>
              <a:t>           - Controladores </a:t>
            </a:r>
            <a:r>
              <a:rPr lang="es-ES" sz="3200" dirty="0" err="1" smtClean="0">
                <a:solidFill>
                  <a:srgbClr val="0070C0"/>
                </a:solidFill>
              </a:rPr>
              <a:t>Wi</a:t>
            </a:r>
            <a:r>
              <a:rPr lang="es-ES" sz="3200" dirty="0" smtClean="0">
                <a:solidFill>
                  <a:srgbClr val="0070C0"/>
                </a:solidFill>
              </a:rPr>
              <a:t>-Fi / </a:t>
            </a:r>
            <a:r>
              <a:rPr lang="es-ES" sz="3200" dirty="0" err="1" smtClean="0">
                <a:solidFill>
                  <a:srgbClr val="0070C0"/>
                </a:solidFill>
              </a:rPr>
              <a:t>appliances</a:t>
            </a:r>
            <a:r>
              <a:rPr lang="es-ES" sz="3200" dirty="0" smtClean="0">
                <a:solidFill>
                  <a:srgbClr val="0070C0"/>
                </a:solidFill>
              </a:rPr>
              <a:t> VPN </a:t>
            </a:r>
          </a:p>
          <a:p>
            <a:pPr lvl="7" indent="0">
              <a:lnSpc>
                <a:spcPct val="100000"/>
              </a:lnSpc>
              <a:spcBef>
                <a:spcPts val="2400"/>
              </a:spcBef>
            </a:pPr>
            <a:r>
              <a:rPr lang="es-ES" sz="3200" dirty="0">
                <a:solidFill>
                  <a:srgbClr val="0070C0"/>
                </a:solidFill>
              </a:rPr>
              <a:t> </a:t>
            </a:r>
            <a:r>
              <a:rPr lang="es-ES" sz="3200" dirty="0" smtClean="0">
                <a:solidFill>
                  <a:srgbClr val="0070C0"/>
                </a:solidFill>
              </a:rPr>
              <a:t>           - A priori requisito incompatible con local-</a:t>
            </a:r>
            <a:r>
              <a:rPr lang="es-ES" sz="3200" dirty="0" err="1" smtClean="0">
                <a:solidFill>
                  <a:srgbClr val="0070C0"/>
                </a:solidFill>
              </a:rPr>
              <a:t>switching</a:t>
            </a:r>
            <a:r>
              <a:rPr lang="es-ES" sz="3200" dirty="0" smtClean="0">
                <a:solidFill>
                  <a:srgbClr val="0070C0"/>
                </a:solidFill>
              </a:rPr>
              <a:t> y modelo Cloud</a:t>
            </a: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Servicios red centralizados (DNS, DHCP, NTP, </a:t>
            </a:r>
            <a:r>
              <a:rPr lang="es-ES" sz="3200" dirty="0" err="1" smtClean="0">
                <a:solidFill>
                  <a:srgbClr val="0070C0"/>
                </a:solidFill>
              </a:rPr>
              <a:t>Radius</a:t>
            </a:r>
            <a:r>
              <a:rPr lang="es-ES" sz="3200" dirty="0" smtClean="0">
                <a:solidFill>
                  <a:srgbClr val="0070C0"/>
                </a:solidFill>
              </a:rPr>
              <a:t>)</a:t>
            </a:r>
            <a:endParaRPr lang="es-ES" sz="3200" dirty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err="1" smtClean="0">
                <a:solidFill>
                  <a:srgbClr val="0070C0"/>
                </a:solidFill>
              </a:rPr>
              <a:t>Troubleshooting</a:t>
            </a:r>
            <a:r>
              <a:rPr lang="es-ES" sz="3200" dirty="0" smtClean="0">
                <a:solidFill>
                  <a:srgbClr val="0070C0"/>
                </a:solidFill>
              </a:rPr>
              <a:t> </a:t>
            </a:r>
            <a:r>
              <a:rPr lang="es-ES" sz="3200" dirty="0" err="1" smtClean="0">
                <a:solidFill>
                  <a:srgbClr val="0070C0"/>
                </a:solidFill>
              </a:rPr>
              <a:t>Wi</a:t>
            </a:r>
            <a:r>
              <a:rPr lang="es-ES" sz="3200" dirty="0" smtClean="0">
                <a:solidFill>
                  <a:srgbClr val="0070C0"/>
                </a:solidFill>
              </a:rPr>
              <a:t>-Fi sencillo, ágil</a:t>
            </a:r>
            <a:endParaRPr lang="es-ES" sz="3200" dirty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Gestión </a:t>
            </a:r>
            <a:r>
              <a:rPr lang="es-ES" sz="3200" dirty="0" err="1" smtClean="0">
                <a:solidFill>
                  <a:srgbClr val="0070C0"/>
                </a:solidFill>
              </a:rPr>
              <a:t>switches</a:t>
            </a:r>
            <a:r>
              <a:rPr lang="es-ES" sz="3200" dirty="0" smtClean="0">
                <a:solidFill>
                  <a:srgbClr val="0070C0"/>
                </a:solidFill>
              </a:rPr>
              <a:t> misma plataforma</a:t>
            </a: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Rol de operador por Centro y concurrencia sin pérdida de rendimiento</a:t>
            </a:r>
            <a:endParaRPr lang="es-ES" sz="3200" dirty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Monitorización y </a:t>
            </a:r>
            <a:r>
              <a:rPr lang="es-ES" sz="3200" dirty="0" err="1" smtClean="0">
                <a:solidFill>
                  <a:srgbClr val="0070C0"/>
                </a:solidFill>
              </a:rPr>
              <a:t>reporting</a:t>
            </a:r>
            <a:r>
              <a:rPr lang="es-ES" sz="3200" dirty="0" smtClean="0">
                <a:solidFill>
                  <a:srgbClr val="0070C0"/>
                </a:solidFill>
              </a:rPr>
              <a:t>, extracción datos sencilla, completa, ágil</a:t>
            </a: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Compatibles con soportes techo actuales (quita/pon muy rápido)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953250" y="3211598"/>
            <a:ext cx="5069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s-ES" sz="4000" u="sng" dirty="0" smtClean="0">
                <a:solidFill>
                  <a:srgbClr val="0070C0"/>
                </a:solidFill>
              </a:rPr>
              <a:t>Requisitos previos</a:t>
            </a:r>
            <a:endParaRPr lang="es-ES" sz="4000" u="sng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209064" y="0"/>
            <a:ext cx="996587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Renovación infraestructura  </a:t>
            </a:r>
            <a:r>
              <a:rPr kumimoji="0" lang="es-ES" sz="4800" b="1" i="0" u="none" strike="noStrike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Wi</a:t>
            </a: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-Fi</a:t>
            </a:r>
          </a:p>
        </p:txBody>
      </p:sp>
    </p:spTree>
    <p:extLst>
      <p:ext uri="{BB962C8B-B14F-4D97-AF65-F5344CB8AC3E}">
        <p14:creationId xmlns:p14="http://schemas.microsoft.com/office/powerpoint/2010/main" val="1703031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ángulo 7"/>
          <p:cNvSpPr/>
          <p:nvPr/>
        </p:nvSpPr>
        <p:spPr>
          <a:xfrm>
            <a:off x="4362089" y="4626541"/>
            <a:ext cx="1565982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s-ES" sz="3200" dirty="0" smtClean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err="1" smtClean="0">
                <a:solidFill>
                  <a:srgbClr val="0070C0"/>
                </a:solidFill>
              </a:rPr>
              <a:t>Routers</a:t>
            </a:r>
            <a:r>
              <a:rPr lang="es-ES" sz="3200" dirty="0" smtClean="0">
                <a:solidFill>
                  <a:srgbClr val="0070C0"/>
                </a:solidFill>
              </a:rPr>
              <a:t> Campus 100GbE con IGP (ISIS) funcionando </a:t>
            </a: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err="1" smtClean="0">
                <a:solidFill>
                  <a:srgbClr val="0070C0"/>
                </a:solidFill>
              </a:rPr>
              <a:t>Switches</a:t>
            </a:r>
            <a:r>
              <a:rPr lang="es-ES" sz="3200" dirty="0" smtClean="0">
                <a:solidFill>
                  <a:srgbClr val="0070C0"/>
                </a:solidFill>
              </a:rPr>
              <a:t> Core Campus 100GbE con capacidad </a:t>
            </a:r>
            <a:r>
              <a:rPr lang="es-ES" sz="3200" dirty="0" err="1" smtClean="0">
                <a:solidFill>
                  <a:srgbClr val="0070C0"/>
                </a:solidFill>
              </a:rPr>
              <a:t>routing</a:t>
            </a:r>
            <a:r>
              <a:rPr lang="es-ES" sz="3200" dirty="0" smtClean="0">
                <a:solidFill>
                  <a:srgbClr val="0070C0"/>
                </a:solidFill>
              </a:rPr>
              <a:t> BGP</a:t>
            </a: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err="1" smtClean="0">
                <a:solidFill>
                  <a:srgbClr val="0070C0"/>
                </a:solidFill>
              </a:rPr>
              <a:t>Switches</a:t>
            </a:r>
            <a:r>
              <a:rPr lang="es-ES" sz="3200" dirty="0" smtClean="0">
                <a:solidFill>
                  <a:srgbClr val="0070C0"/>
                </a:solidFill>
              </a:rPr>
              <a:t> Distribución Centros 40/100GbE con capacidad EVPN/</a:t>
            </a:r>
            <a:r>
              <a:rPr lang="es-ES" sz="3200" dirty="0" err="1" smtClean="0">
                <a:solidFill>
                  <a:srgbClr val="0070C0"/>
                </a:solidFill>
              </a:rPr>
              <a:t>VxLAN</a:t>
            </a:r>
            <a:endParaRPr lang="es-ES" sz="3200" dirty="0" smtClean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350 </a:t>
            </a:r>
            <a:r>
              <a:rPr lang="es-ES" sz="3200" dirty="0" err="1" smtClean="0">
                <a:solidFill>
                  <a:srgbClr val="0070C0"/>
                </a:solidFill>
              </a:rPr>
              <a:t>switches</a:t>
            </a:r>
            <a:r>
              <a:rPr lang="es-ES" sz="3200" dirty="0" smtClean="0">
                <a:solidFill>
                  <a:srgbClr val="0070C0"/>
                </a:solidFill>
              </a:rPr>
              <a:t> Acceso </a:t>
            </a:r>
            <a:r>
              <a:rPr lang="es-ES" sz="3200" dirty="0" err="1" smtClean="0">
                <a:solidFill>
                  <a:srgbClr val="0070C0"/>
                </a:solidFill>
              </a:rPr>
              <a:t>PoE</a:t>
            </a:r>
            <a:r>
              <a:rPr lang="es-ES" sz="3200" dirty="0" smtClean="0">
                <a:solidFill>
                  <a:srgbClr val="0070C0"/>
                </a:solidFill>
              </a:rPr>
              <a:t>+ (200 con </a:t>
            </a:r>
            <a:r>
              <a:rPr lang="es-ES" sz="3200" dirty="0" err="1" smtClean="0">
                <a:solidFill>
                  <a:srgbClr val="0070C0"/>
                </a:solidFill>
              </a:rPr>
              <a:t>uplinks</a:t>
            </a:r>
            <a:r>
              <a:rPr lang="es-ES" sz="3200" dirty="0" smtClean="0">
                <a:solidFill>
                  <a:srgbClr val="0070C0"/>
                </a:solidFill>
              </a:rPr>
              <a:t> </a:t>
            </a:r>
            <a:r>
              <a:rPr lang="es-ES" sz="3200" dirty="0" err="1" smtClean="0">
                <a:solidFill>
                  <a:srgbClr val="0070C0"/>
                </a:solidFill>
              </a:rPr>
              <a:t>GbE</a:t>
            </a:r>
            <a:r>
              <a:rPr lang="es-ES" sz="3200" dirty="0" smtClean="0">
                <a:solidFill>
                  <a:srgbClr val="0070C0"/>
                </a:solidFill>
              </a:rPr>
              <a:t>, 150 con </a:t>
            </a:r>
            <a:r>
              <a:rPr lang="es-ES" sz="3200" dirty="0" err="1" smtClean="0">
                <a:solidFill>
                  <a:srgbClr val="0070C0"/>
                </a:solidFill>
              </a:rPr>
              <a:t>uplinks</a:t>
            </a:r>
            <a:r>
              <a:rPr lang="es-ES" sz="3200" dirty="0" smtClean="0">
                <a:solidFill>
                  <a:srgbClr val="0070C0"/>
                </a:solidFill>
              </a:rPr>
              <a:t> 10GbE)</a:t>
            </a: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err="1" smtClean="0">
                <a:solidFill>
                  <a:srgbClr val="0070C0"/>
                </a:solidFill>
              </a:rPr>
              <a:t>Wi</a:t>
            </a:r>
            <a:r>
              <a:rPr lang="es-ES" sz="3200" dirty="0" smtClean="0">
                <a:solidFill>
                  <a:srgbClr val="0070C0"/>
                </a:solidFill>
              </a:rPr>
              <a:t>-Fi: 2 controladores, 2000 </a:t>
            </a:r>
            <a:r>
              <a:rPr lang="es-ES" sz="3200" dirty="0" err="1" smtClean="0">
                <a:solidFill>
                  <a:srgbClr val="0070C0"/>
                </a:solidFill>
              </a:rPr>
              <a:t>APs</a:t>
            </a:r>
            <a:r>
              <a:rPr lang="es-ES" sz="3200" dirty="0" smtClean="0">
                <a:solidFill>
                  <a:srgbClr val="0070C0"/>
                </a:solidFill>
              </a:rPr>
              <a:t>, </a:t>
            </a:r>
            <a:r>
              <a:rPr lang="es-ES" sz="3200" dirty="0" err="1" smtClean="0">
                <a:solidFill>
                  <a:srgbClr val="0070C0"/>
                </a:solidFill>
              </a:rPr>
              <a:t>appliance</a:t>
            </a:r>
            <a:r>
              <a:rPr lang="es-ES" sz="3200" dirty="0" smtClean="0">
                <a:solidFill>
                  <a:srgbClr val="0070C0"/>
                </a:solidFill>
              </a:rPr>
              <a:t> virtual de gestión propietario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987756" y="3536730"/>
            <a:ext cx="835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s-ES" sz="4000" u="sng" dirty="0" smtClean="0">
                <a:solidFill>
                  <a:srgbClr val="0070C0"/>
                </a:solidFill>
              </a:rPr>
              <a:t>Equipamiento previo al proyecto</a:t>
            </a:r>
            <a:endParaRPr lang="es-ES" sz="4000" u="sng" dirty="0">
              <a:solidFill>
                <a:srgbClr val="0070C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7209064" y="0"/>
            <a:ext cx="996587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Renovación infraestructura  </a:t>
            </a:r>
            <a:r>
              <a:rPr kumimoji="0" lang="es-ES" sz="4800" b="1" i="0" u="none" strike="noStrike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Wi</a:t>
            </a: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-Fi</a:t>
            </a:r>
          </a:p>
        </p:txBody>
      </p:sp>
    </p:spTree>
    <p:extLst>
      <p:ext uri="{BB962C8B-B14F-4D97-AF65-F5344CB8AC3E}">
        <p14:creationId xmlns:p14="http://schemas.microsoft.com/office/powerpoint/2010/main" val="1664492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ángulo 7"/>
          <p:cNvSpPr/>
          <p:nvPr/>
        </p:nvSpPr>
        <p:spPr>
          <a:xfrm>
            <a:off x="4362090" y="3993495"/>
            <a:ext cx="156598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Biblioteca Campus Sur. 20 </a:t>
            </a:r>
            <a:r>
              <a:rPr lang="es-ES" sz="3200" dirty="0" err="1" smtClean="0">
                <a:solidFill>
                  <a:srgbClr val="0070C0"/>
                </a:solidFill>
              </a:rPr>
              <a:t>APs</a:t>
            </a:r>
            <a:endParaRPr lang="es-ES" sz="3200" dirty="0" smtClean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Role VTEP </a:t>
            </a:r>
            <a:r>
              <a:rPr lang="es-ES" sz="3200" dirty="0" err="1" smtClean="0">
                <a:solidFill>
                  <a:srgbClr val="0070C0"/>
                </a:solidFill>
              </a:rPr>
              <a:t>VxLAN</a:t>
            </a:r>
            <a:r>
              <a:rPr lang="es-ES" sz="3200" dirty="0" smtClean="0">
                <a:solidFill>
                  <a:srgbClr val="0070C0"/>
                </a:solidFill>
              </a:rPr>
              <a:t> en </a:t>
            </a:r>
            <a:r>
              <a:rPr lang="es-ES" sz="3200" dirty="0" err="1" smtClean="0">
                <a:solidFill>
                  <a:srgbClr val="0070C0"/>
                </a:solidFill>
              </a:rPr>
              <a:t>switches</a:t>
            </a:r>
            <a:r>
              <a:rPr lang="es-ES" sz="3200" dirty="0" smtClean="0">
                <a:solidFill>
                  <a:srgbClr val="0070C0"/>
                </a:solidFill>
              </a:rPr>
              <a:t> </a:t>
            </a:r>
            <a:r>
              <a:rPr lang="es-ES" sz="3200" dirty="0" err="1" smtClean="0">
                <a:solidFill>
                  <a:srgbClr val="0070C0"/>
                </a:solidFill>
              </a:rPr>
              <a:t>core</a:t>
            </a:r>
            <a:r>
              <a:rPr lang="es-ES" sz="3200" dirty="0" smtClean="0">
                <a:solidFill>
                  <a:srgbClr val="0070C0"/>
                </a:solidFill>
              </a:rPr>
              <a:t> Centro</a:t>
            </a: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EVPN/</a:t>
            </a:r>
            <a:r>
              <a:rPr lang="es-ES" sz="3200" dirty="0" err="1" smtClean="0">
                <a:solidFill>
                  <a:srgbClr val="0070C0"/>
                </a:solidFill>
              </a:rPr>
              <a:t>VxLAN</a:t>
            </a:r>
            <a:r>
              <a:rPr lang="es-ES" sz="3200" dirty="0" smtClean="0">
                <a:solidFill>
                  <a:srgbClr val="0070C0"/>
                </a:solidFill>
              </a:rPr>
              <a:t> de extremo a extremo sin modificar la red de Campus</a:t>
            </a:r>
          </a:p>
          <a:p>
            <a:pPr lvl="7" indent="0">
              <a:lnSpc>
                <a:spcPct val="100000"/>
              </a:lnSpc>
              <a:spcBef>
                <a:spcPts val="2400"/>
              </a:spcBef>
            </a:pPr>
            <a:r>
              <a:rPr lang="es-ES" sz="3200" dirty="0">
                <a:solidFill>
                  <a:srgbClr val="0070C0"/>
                </a:solidFill>
              </a:rPr>
              <a:t> </a:t>
            </a:r>
            <a:r>
              <a:rPr lang="es-ES" sz="3200" dirty="0" smtClean="0">
                <a:solidFill>
                  <a:srgbClr val="0070C0"/>
                </a:solidFill>
              </a:rPr>
              <a:t>         - </a:t>
            </a:r>
            <a:r>
              <a:rPr lang="es-ES" sz="2800" dirty="0" err="1" smtClean="0">
                <a:solidFill>
                  <a:srgbClr val="0070C0"/>
                </a:solidFill>
              </a:rPr>
              <a:t>Underlay</a:t>
            </a:r>
            <a:r>
              <a:rPr lang="es-ES" sz="2800" dirty="0" smtClean="0">
                <a:solidFill>
                  <a:srgbClr val="0070C0"/>
                </a:solidFill>
              </a:rPr>
              <a:t> </a:t>
            </a:r>
            <a:r>
              <a:rPr lang="es-ES" sz="2800" dirty="0" err="1" smtClean="0">
                <a:solidFill>
                  <a:srgbClr val="0070C0"/>
                </a:solidFill>
              </a:rPr>
              <a:t>eBGP</a:t>
            </a:r>
            <a:r>
              <a:rPr lang="es-ES" sz="2800" dirty="0" smtClean="0">
                <a:solidFill>
                  <a:srgbClr val="0070C0"/>
                </a:solidFill>
              </a:rPr>
              <a:t> / ISIS </a:t>
            </a:r>
          </a:p>
          <a:p>
            <a:pPr lvl="7" indent="0">
              <a:lnSpc>
                <a:spcPct val="100000"/>
              </a:lnSpc>
              <a:spcBef>
                <a:spcPts val="2400"/>
              </a:spcBef>
            </a:pPr>
            <a:r>
              <a:rPr lang="es-ES" sz="2800" dirty="0">
                <a:solidFill>
                  <a:srgbClr val="0070C0"/>
                </a:solidFill>
              </a:rPr>
              <a:t> </a:t>
            </a:r>
            <a:r>
              <a:rPr lang="es-ES" sz="2800" dirty="0" smtClean="0">
                <a:solidFill>
                  <a:srgbClr val="0070C0"/>
                </a:solidFill>
              </a:rPr>
              <a:t>           - </a:t>
            </a:r>
            <a:r>
              <a:rPr lang="es-ES" sz="2800" dirty="0" err="1" smtClean="0">
                <a:solidFill>
                  <a:srgbClr val="0070C0"/>
                </a:solidFill>
              </a:rPr>
              <a:t>Overlay</a:t>
            </a:r>
            <a:r>
              <a:rPr lang="es-ES" sz="2800" dirty="0" smtClean="0">
                <a:solidFill>
                  <a:srgbClr val="0070C0"/>
                </a:solidFill>
              </a:rPr>
              <a:t> </a:t>
            </a:r>
            <a:r>
              <a:rPr lang="es-ES" sz="2800" dirty="0" err="1" smtClean="0">
                <a:solidFill>
                  <a:srgbClr val="0070C0"/>
                </a:solidFill>
              </a:rPr>
              <a:t>iBGP</a:t>
            </a:r>
            <a:r>
              <a:rPr lang="es-ES" sz="2800" dirty="0" smtClean="0">
                <a:solidFill>
                  <a:srgbClr val="0070C0"/>
                </a:solidFill>
              </a:rPr>
              <a:t> (RR)</a:t>
            </a: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Prueba con </a:t>
            </a:r>
            <a:r>
              <a:rPr lang="es-ES" sz="3200" dirty="0" err="1" smtClean="0">
                <a:solidFill>
                  <a:srgbClr val="0070C0"/>
                </a:solidFill>
              </a:rPr>
              <a:t>APs</a:t>
            </a:r>
            <a:r>
              <a:rPr lang="es-ES" sz="3200" dirty="0" smtClean="0">
                <a:solidFill>
                  <a:srgbClr val="0070C0"/>
                </a:solidFill>
              </a:rPr>
              <a:t> actuales configurados en modo local-</a:t>
            </a:r>
            <a:r>
              <a:rPr lang="es-ES" sz="3200" dirty="0" err="1" smtClean="0">
                <a:solidFill>
                  <a:srgbClr val="0070C0"/>
                </a:solidFill>
              </a:rPr>
              <a:t>switching</a:t>
            </a:r>
            <a:endParaRPr lang="es-ES" sz="3200" dirty="0" smtClean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Prueba con </a:t>
            </a:r>
            <a:r>
              <a:rPr lang="es-ES" sz="3200" dirty="0" err="1" smtClean="0">
                <a:solidFill>
                  <a:srgbClr val="0070C0"/>
                </a:solidFill>
              </a:rPr>
              <a:t>APs</a:t>
            </a:r>
            <a:r>
              <a:rPr lang="es-ES" sz="3200" dirty="0" smtClean="0">
                <a:solidFill>
                  <a:srgbClr val="0070C0"/>
                </a:solidFill>
              </a:rPr>
              <a:t> fabricante </a:t>
            </a:r>
            <a:r>
              <a:rPr lang="es-ES" sz="3200" dirty="0" err="1" smtClean="0">
                <a:solidFill>
                  <a:srgbClr val="0070C0"/>
                </a:solidFill>
              </a:rPr>
              <a:t>cloud</a:t>
            </a:r>
            <a:endParaRPr lang="es-ES" sz="3200" dirty="0" smtClean="0">
              <a:solidFill>
                <a:srgbClr val="0070C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87756" y="2932388"/>
            <a:ext cx="12563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s-ES" sz="4000" u="sng" dirty="0" smtClean="0">
                <a:solidFill>
                  <a:srgbClr val="0070C0"/>
                </a:solidFill>
              </a:rPr>
              <a:t>Piloto centralización tráfico </a:t>
            </a:r>
            <a:r>
              <a:rPr lang="es-ES" sz="4000" u="sng" dirty="0" err="1" smtClean="0">
                <a:solidFill>
                  <a:srgbClr val="0070C0"/>
                </a:solidFill>
              </a:rPr>
              <a:t>Wi</a:t>
            </a:r>
            <a:r>
              <a:rPr lang="es-ES" sz="4000" u="sng" dirty="0" smtClean="0">
                <a:solidFill>
                  <a:srgbClr val="0070C0"/>
                </a:solidFill>
              </a:rPr>
              <a:t>-Fi con EVPN/</a:t>
            </a:r>
            <a:r>
              <a:rPr lang="es-ES" sz="4000" u="sng" dirty="0" err="1" smtClean="0">
                <a:solidFill>
                  <a:srgbClr val="0070C0"/>
                </a:solidFill>
              </a:rPr>
              <a:t>VxLAN</a:t>
            </a:r>
            <a:endParaRPr lang="es-ES" sz="4000" u="sng" dirty="0">
              <a:solidFill>
                <a:srgbClr val="0070C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45167" y="9711873"/>
            <a:ext cx="13330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s-ES" sz="4000" u="sng" dirty="0" smtClean="0">
                <a:solidFill>
                  <a:srgbClr val="0070C0"/>
                </a:solidFill>
              </a:rPr>
              <a:t>Éxito -&gt; se decide licitar una solución basada en Cloud</a:t>
            </a:r>
            <a:endParaRPr lang="es-ES" sz="3200" u="sng" dirty="0" smtClean="0">
              <a:solidFill>
                <a:srgbClr val="0070C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4362090" y="10689538"/>
            <a:ext cx="1388965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El </a:t>
            </a:r>
            <a:r>
              <a:rPr lang="es-ES" sz="3200" dirty="0">
                <a:solidFill>
                  <a:srgbClr val="0070C0"/>
                </a:solidFill>
              </a:rPr>
              <a:t>presupuesto </a:t>
            </a:r>
            <a:r>
              <a:rPr lang="es-ES" sz="3200" dirty="0" smtClean="0">
                <a:solidFill>
                  <a:srgbClr val="0070C0"/>
                </a:solidFill>
              </a:rPr>
              <a:t>original asignado </a:t>
            </a:r>
            <a:r>
              <a:rPr lang="es-ES" sz="3200" dirty="0">
                <a:solidFill>
                  <a:srgbClr val="0070C0"/>
                </a:solidFill>
              </a:rPr>
              <a:t>a los controladores se destina a </a:t>
            </a:r>
            <a:r>
              <a:rPr lang="es-ES" sz="3200" dirty="0" smtClean="0">
                <a:solidFill>
                  <a:srgbClr val="0070C0"/>
                </a:solidFill>
              </a:rPr>
              <a:t>la compra de </a:t>
            </a:r>
            <a:r>
              <a:rPr lang="es-ES" sz="3200" dirty="0" err="1" smtClean="0">
                <a:solidFill>
                  <a:srgbClr val="0070C0"/>
                </a:solidFill>
              </a:rPr>
              <a:t>switches</a:t>
            </a:r>
            <a:r>
              <a:rPr lang="es-ES" sz="3200" dirty="0" smtClean="0">
                <a:solidFill>
                  <a:srgbClr val="0070C0"/>
                </a:solidFill>
              </a:rPr>
              <a:t> de acceso </a:t>
            </a:r>
            <a:r>
              <a:rPr lang="es-ES" sz="3200" dirty="0" err="1" smtClean="0">
                <a:solidFill>
                  <a:srgbClr val="0070C0"/>
                </a:solidFill>
              </a:rPr>
              <a:t>multigiga</a:t>
            </a:r>
            <a:r>
              <a:rPr lang="es-ES" sz="3200" dirty="0" smtClean="0">
                <a:solidFill>
                  <a:srgbClr val="0070C0"/>
                </a:solidFill>
              </a:rPr>
              <a:t> </a:t>
            </a:r>
            <a:r>
              <a:rPr lang="es-ES" sz="3200" dirty="0" err="1" smtClean="0">
                <a:solidFill>
                  <a:srgbClr val="0070C0"/>
                </a:solidFill>
              </a:rPr>
              <a:t>PoE</a:t>
            </a:r>
            <a:r>
              <a:rPr lang="es-ES" sz="3200" dirty="0" smtClean="0">
                <a:solidFill>
                  <a:srgbClr val="0070C0"/>
                </a:solidFill>
              </a:rPr>
              <a:t>++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209064" y="0"/>
            <a:ext cx="996587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Renovación infraestructura  </a:t>
            </a:r>
            <a:r>
              <a:rPr kumimoji="0" lang="es-ES" sz="4800" b="1" i="0" u="none" strike="noStrike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Wi</a:t>
            </a: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-Fi</a:t>
            </a:r>
          </a:p>
        </p:txBody>
      </p:sp>
    </p:spTree>
    <p:extLst>
      <p:ext uri="{BB962C8B-B14F-4D97-AF65-F5344CB8AC3E}">
        <p14:creationId xmlns:p14="http://schemas.microsoft.com/office/powerpoint/2010/main" val="1960869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ángulo 7"/>
          <p:cNvSpPr/>
          <p:nvPr/>
        </p:nvSpPr>
        <p:spPr>
          <a:xfrm>
            <a:off x="4362089" y="4626541"/>
            <a:ext cx="1565982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2623 </a:t>
            </a:r>
            <a:r>
              <a:rPr lang="es-ES" sz="3200" dirty="0" err="1" smtClean="0">
                <a:solidFill>
                  <a:srgbClr val="0070C0"/>
                </a:solidFill>
              </a:rPr>
              <a:t>APs</a:t>
            </a:r>
            <a:r>
              <a:rPr lang="es-ES" sz="3200" dirty="0" smtClean="0">
                <a:solidFill>
                  <a:srgbClr val="0070C0"/>
                </a:solidFill>
              </a:rPr>
              <a:t> (crecimiento superior al 30%)</a:t>
            </a:r>
          </a:p>
          <a:p>
            <a:pPr lvl="7" indent="0">
              <a:lnSpc>
                <a:spcPct val="100000"/>
              </a:lnSpc>
              <a:spcBef>
                <a:spcPts val="2400"/>
              </a:spcBef>
            </a:pPr>
            <a:r>
              <a:rPr lang="es-ES" sz="3200" dirty="0" smtClean="0">
                <a:solidFill>
                  <a:srgbClr val="0070C0"/>
                </a:solidFill>
              </a:rPr>
              <a:t>          - 1950 </a:t>
            </a:r>
            <a:r>
              <a:rPr lang="es-ES" sz="3200" dirty="0" err="1" smtClean="0">
                <a:solidFill>
                  <a:srgbClr val="0070C0"/>
                </a:solidFill>
              </a:rPr>
              <a:t>APs</a:t>
            </a:r>
            <a:r>
              <a:rPr lang="es-ES" sz="3200" dirty="0" smtClean="0">
                <a:solidFill>
                  <a:srgbClr val="0070C0"/>
                </a:solidFill>
              </a:rPr>
              <a:t> para zonas compartidas</a:t>
            </a:r>
            <a:endParaRPr lang="es-ES" sz="3200" dirty="0">
              <a:solidFill>
                <a:srgbClr val="0070C0"/>
              </a:solidFill>
            </a:endParaRPr>
          </a:p>
          <a:p>
            <a:pPr lvl="7" indent="0">
              <a:lnSpc>
                <a:spcPct val="100000"/>
              </a:lnSpc>
              <a:spcBef>
                <a:spcPts val="2400"/>
              </a:spcBef>
            </a:pPr>
            <a:r>
              <a:rPr lang="es-ES" sz="3200" dirty="0">
                <a:solidFill>
                  <a:srgbClr val="0070C0"/>
                </a:solidFill>
              </a:rPr>
              <a:t>          - </a:t>
            </a:r>
            <a:r>
              <a:rPr lang="es-ES" sz="3200" dirty="0" smtClean="0">
                <a:solidFill>
                  <a:srgbClr val="0070C0"/>
                </a:solidFill>
              </a:rPr>
              <a:t>673 </a:t>
            </a:r>
            <a:r>
              <a:rPr lang="es-ES" sz="3200" dirty="0" err="1" smtClean="0">
                <a:solidFill>
                  <a:srgbClr val="0070C0"/>
                </a:solidFill>
              </a:rPr>
              <a:t>APs</a:t>
            </a:r>
            <a:r>
              <a:rPr lang="es-ES" sz="3200" dirty="0" smtClean="0">
                <a:solidFill>
                  <a:srgbClr val="0070C0"/>
                </a:solidFill>
              </a:rPr>
              <a:t> de alta capacidad para aulas y zonas de alta densidad de usuarios</a:t>
            </a:r>
            <a:endParaRPr lang="es-ES" sz="3200" dirty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200 </a:t>
            </a:r>
            <a:r>
              <a:rPr lang="es-ES" sz="3200" dirty="0" err="1" smtClean="0">
                <a:solidFill>
                  <a:srgbClr val="0070C0"/>
                </a:solidFill>
              </a:rPr>
              <a:t>switches</a:t>
            </a:r>
            <a:endParaRPr lang="es-ES" sz="3200" dirty="0" smtClean="0">
              <a:solidFill>
                <a:srgbClr val="0070C0"/>
              </a:solidFill>
            </a:endParaRPr>
          </a:p>
          <a:p>
            <a:pPr lvl="7" indent="0">
              <a:lnSpc>
                <a:spcPct val="100000"/>
              </a:lnSpc>
              <a:spcBef>
                <a:spcPts val="2400"/>
              </a:spcBef>
            </a:pPr>
            <a:r>
              <a:rPr lang="es-ES" sz="3200" dirty="0" smtClean="0">
                <a:solidFill>
                  <a:srgbClr val="0070C0"/>
                </a:solidFill>
              </a:rPr>
              <a:t>          - </a:t>
            </a:r>
            <a:r>
              <a:rPr lang="es-ES" sz="3200" dirty="0" err="1" smtClean="0">
                <a:solidFill>
                  <a:srgbClr val="0070C0"/>
                </a:solidFill>
              </a:rPr>
              <a:t>PoE</a:t>
            </a:r>
            <a:r>
              <a:rPr lang="es-ES" sz="3200" dirty="0" smtClean="0">
                <a:solidFill>
                  <a:srgbClr val="0070C0"/>
                </a:solidFill>
              </a:rPr>
              <a:t>++</a:t>
            </a:r>
          </a:p>
          <a:p>
            <a:pPr lvl="7" indent="0">
              <a:lnSpc>
                <a:spcPct val="100000"/>
              </a:lnSpc>
              <a:spcBef>
                <a:spcPts val="2400"/>
              </a:spcBef>
            </a:pPr>
            <a:r>
              <a:rPr lang="es-ES" sz="3200" dirty="0" smtClean="0">
                <a:solidFill>
                  <a:srgbClr val="0070C0"/>
                </a:solidFill>
              </a:rPr>
              <a:t>          - </a:t>
            </a:r>
            <a:r>
              <a:rPr lang="es-ES" sz="3200" dirty="0" err="1" smtClean="0">
                <a:solidFill>
                  <a:srgbClr val="0070C0"/>
                </a:solidFill>
              </a:rPr>
              <a:t>Mutigiga</a:t>
            </a:r>
            <a:endParaRPr lang="es-ES" sz="3200" dirty="0" smtClean="0">
              <a:solidFill>
                <a:srgbClr val="0070C0"/>
              </a:solidFill>
            </a:endParaRPr>
          </a:p>
          <a:p>
            <a:pPr lvl="7" indent="0">
              <a:lnSpc>
                <a:spcPct val="100000"/>
              </a:lnSpc>
              <a:spcBef>
                <a:spcPts val="2400"/>
              </a:spcBef>
            </a:pPr>
            <a:r>
              <a:rPr lang="es-ES" sz="3200" dirty="0" smtClean="0">
                <a:solidFill>
                  <a:srgbClr val="0070C0"/>
                </a:solidFill>
              </a:rPr>
              <a:t>          - </a:t>
            </a:r>
            <a:r>
              <a:rPr lang="es-ES" sz="3200" dirty="0" err="1" smtClean="0">
                <a:solidFill>
                  <a:srgbClr val="0070C0"/>
                </a:solidFill>
              </a:rPr>
              <a:t>Uplinks</a:t>
            </a:r>
            <a:r>
              <a:rPr lang="es-ES" sz="3200" dirty="0" smtClean="0">
                <a:solidFill>
                  <a:srgbClr val="0070C0"/>
                </a:solidFill>
              </a:rPr>
              <a:t> 25GbE</a:t>
            </a:r>
          </a:p>
          <a:p>
            <a:pPr lvl="7" indent="0">
              <a:lnSpc>
                <a:spcPct val="100000"/>
              </a:lnSpc>
              <a:spcBef>
                <a:spcPts val="2400"/>
              </a:spcBef>
            </a:pPr>
            <a:r>
              <a:rPr lang="es-ES" sz="3200" dirty="0">
                <a:solidFill>
                  <a:srgbClr val="0070C0"/>
                </a:solidFill>
              </a:rPr>
              <a:t> </a:t>
            </a:r>
            <a:r>
              <a:rPr lang="es-ES" sz="3200" dirty="0" smtClean="0">
                <a:solidFill>
                  <a:srgbClr val="0070C0"/>
                </a:solidFill>
              </a:rPr>
              <a:t>         - Capacidad EVPN/</a:t>
            </a:r>
            <a:r>
              <a:rPr lang="es-ES" sz="3200" dirty="0" err="1" smtClean="0">
                <a:solidFill>
                  <a:srgbClr val="0070C0"/>
                </a:solidFill>
              </a:rPr>
              <a:t>VxLAN</a:t>
            </a:r>
            <a:endParaRPr lang="es-ES" sz="3200" dirty="0" smtClean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s-ES" sz="3200" dirty="0" smtClean="0">
              <a:solidFill>
                <a:srgbClr val="0070C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87756" y="3536730"/>
            <a:ext cx="78085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s-ES" sz="4000" u="sng" dirty="0" smtClean="0">
                <a:solidFill>
                  <a:srgbClr val="0070C0"/>
                </a:solidFill>
              </a:rPr>
              <a:t>Equipamiento nuevo proyecto</a:t>
            </a:r>
            <a:endParaRPr lang="es-ES" sz="4000" u="sng" dirty="0">
              <a:solidFill>
                <a:srgbClr val="0070C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7209064" y="0"/>
            <a:ext cx="996587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Renovación infraestructura  </a:t>
            </a:r>
            <a:r>
              <a:rPr kumimoji="0" lang="es-ES" sz="4800" b="1" i="0" u="none" strike="noStrike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Wi</a:t>
            </a: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-Fi</a:t>
            </a:r>
          </a:p>
        </p:txBody>
      </p:sp>
    </p:spTree>
    <p:extLst>
      <p:ext uri="{BB962C8B-B14F-4D97-AF65-F5344CB8AC3E}">
        <p14:creationId xmlns:p14="http://schemas.microsoft.com/office/powerpoint/2010/main" val="63904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upo 9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7209064" y="0"/>
            <a:ext cx="7976543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Caso de uso EVPN/</a:t>
            </a:r>
            <a:r>
              <a:rPr kumimoji="0" lang="es-ES" sz="4800" b="1" i="0" u="none" strike="noStrike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VxLAN</a:t>
            </a:r>
            <a:endParaRPr kumimoji="0" lang="es-ES" sz="4800" b="1" i="0" u="none" strike="noStrike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814" y="2727769"/>
            <a:ext cx="21822557" cy="875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10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ángulo 7"/>
          <p:cNvSpPr/>
          <p:nvPr/>
        </p:nvSpPr>
        <p:spPr>
          <a:xfrm>
            <a:off x="4362089" y="4014605"/>
            <a:ext cx="156598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Plano de control - EVPN (MP-BGP)</a:t>
            </a: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Encapsulación del plano de datos - </a:t>
            </a:r>
            <a:r>
              <a:rPr lang="es-ES" sz="3200" dirty="0" err="1" smtClean="0">
                <a:solidFill>
                  <a:srgbClr val="0070C0"/>
                </a:solidFill>
              </a:rPr>
              <a:t>VxLAN</a:t>
            </a:r>
            <a:endParaRPr lang="es-ES" sz="3200" dirty="0" smtClean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Red </a:t>
            </a:r>
            <a:r>
              <a:rPr lang="es-ES" sz="3200" dirty="0" err="1" smtClean="0">
                <a:solidFill>
                  <a:srgbClr val="0070C0"/>
                </a:solidFill>
              </a:rPr>
              <a:t>Underlay</a:t>
            </a:r>
            <a:r>
              <a:rPr lang="es-ES" sz="3200" dirty="0" smtClean="0">
                <a:solidFill>
                  <a:srgbClr val="0070C0"/>
                </a:solidFill>
              </a:rPr>
              <a:t> - IGP ISIS</a:t>
            </a: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Red </a:t>
            </a:r>
            <a:r>
              <a:rPr lang="es-ES" sz="3200" dirty="0" err="1" smtClean="0">
                <a:solidFill>
                  <a:srgbClr val="0070C0"/>
                </a:solidFill>
              </a:rPr>
              <a:t>Overlay</a:t>
            </a:r>
            <a:r>
              <a:rPr lang="es-ES" sz="3200" dirty="0" smtClean="0">
                <a:solidFill>
                  <a:srgbClr val="0070C0"/>
                </a:solidFill>
              </a:rPr>
              <a:t> - </a:t>
            </a:r>
            <a:r>
              <a:rPr lang="es-ES" sz="3200" dirty="0" err="1" smtClean="0">
                <a:solidFill>
                  <a:srgbClr val="0070C0"/>
                </a:solidFill>
              </a:rPr>
              <a:t>iBGP</a:t>
            </a:r>
            <a:r>
              <a:rPr lang="es-ES" sz="3200" dirty="0" smtClean="0">
                <a:solidFill>
                  <a:srgbClr val="0070C0"/>
                </a:solidFill>
              </a:rPr>
              <a:t> </a:t>
            </a:r>
            <a:r>
              <a:rPr lang="es-ES" sz="3200" dirty="0" err="1" smtClean="0">
                <a:solidFill>
                  <a:srgbClr val="0070C0"/>
                </a:solidFill>
              </a:rPr>
              <a:t>Route</a:t>
            </a:r>
            <a:r>
              <a:rPr lang="es-ES" sz="3200" dirty="0" smtClean="0">
                <a:solidFill>
                  <a:srgbClr val="0070C0"/>
                </a:solidFill>
              </a:rPr>
              <a:t> Reflector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987756" y="3062701"/>
            <a:ext cx="3643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s-ES" sz="4000" u="sng" dirty="0" smtClean="0">
                <a:solidFill>
                  <a:srgbClr val="0070C0"/>
                </a:solidFill>
              </a:rPr>
              <a:t>Arquitectura</a:t>
            </a:r>
            <a:endParaRPr lang="es-ES" sz="4000" u="sng" dirty="0">
              <a:solidFill>
                <a:srgbClr val="0070C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7209064" y="0"/>
            <a:ext cx="7976543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Caso de uso EVPN/</a:t>
            </a:r>
            <a:r>
              <a:rPr kumimoji="0" lang="es-ES" sz="4800" b="1" i="0" u="none" strike="noStrike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VxLAN</a:t>
            </a:r>
            <a:endParaRPr kumimoji="0" lang="es-ES" sz="4800" b="1" i="0" u="none" strike="noStrike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987756" y="7783355"/>
            <a:ext cx="1000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s-ES" sz="4000" u="sng" dirty="0" smtClean="0">
                <a:solidFill>
                  <a:srgbClr val="0070C0"/>
                </a:solidFill>
              </a:rPr>
              <a:t>Mejoras a introducir a corto/medio plazo</a:t>
            </a:r>
            <a:endParaRPr lang="es-ES" sz="4000" u="sng" dirty="0">
              <a:solidFill>
                <a:srgbClr val="0070C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362089" y="8803917"/>
            <a:ext cx="156598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Red </a:t>
            </a:r>
            <a:r>
              <a:rPr lang="es-ES" sz="3200" dirty="0" err="1" smtClean="0">
                <a:solidFill>
                  <a:srgbClr val="0070C0"/>
                </a:solidFill>
              </a:rPr>
              <a:t>Underlay</a:t>
            </a:r>
            <a:r>
              <a:rPr lang="es-ES" sz="3200" dirty="0" smtClean="0">
                <a:solidFill>
                  <a:srgbClr val="0070C0"/>
                </a:solidFill>
              </a:rPr>
              <a:t> - </a:t>
            </a:r>
            <a:r>
              <a:rPr lang="es-ES" sz="3200" dirty="0" err="1" smtClean="0">
                <a:solidFill>
                  <a:srgbClr val="0070C0"/>
                </a:solidFill>
              </a:rPr>
              <a:t>eBGP</a:t>
            </a:r>
            <a:endParaRPr lang="es-ES" sz="3200" dirty="0" smtClean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VLAN </a:t>
            </a:r>
            <a:r>
              <a:rPr lang="es-ES" sz="3200" dirty="0" err="1" smtClean="0">
                <a:solidFill>
                  <a:srgbClr val="0070C0"/>
                </a:solidFill>
              </a:rPr>
              <a:t>stiching</a:t>
            </a:r>
            <a:endParaRPr lang="es-ES" sz="3200" dirty="0" smtClean="0">
              <a:solidFill>
                <a:srgbClr val="0070C0"/>
              </a:solidFill>
            </a:endParaRPr>
          </a:p>
          <a:p>
            <a:pPr lvl="8" indent="0">
              <a:lnSpc>
                <a:spcPct val="100000"/>
              </a:lnSpc>
              <a:spcBef>
                <a:spcPts val="2400"/>
              </a:spcBef>
            </a:pPr>
            <a:r>
              <a:rPr lang="es-ES" sz="3200" dirty="0" smtClean="0">
                <a:solidFill>
                  <a:srgbClr val="0070C0"/>
                </a:solidFill>
              </a:rPr>
              <a:t>	-EVPN/</a:t>
            </a:r>
            <a:r>
              <a:rPr lang="es-ES" sz="3200" dirty="0" err="1" smtClean="0">
                <a:solidFill>
                  <a:srgbClr val="0070C0"/>
                </a:solidFill>
              </a:rPr>
              <a:t>VxLAN</a:t>
            </a:r>
            <a:r>
              <a:rPr lang="es-ES" sz="3200" dirty="0" smtClean="0">
                <a:solidFill>
                  <a:srgbClr val="0070C0"/>
                </a:solidFill>
              </a:rPr>
              <a:t> entre </a:t>
            </a:r>
            <a:r>
              <a:rPr lang="es-ES" sz="3200" dirty="0" err="1" smtClean="0">
                <a:solidFill>
                  <a:srgbClr val="0070C0"/>
                </a:solidFill>
              </a:rPr>
              <a:t>switch</a:t>
            </a:r>
            <a:r>
              <a:rPr lang="es-ES" sz="3200" dirty="0" smtClean="0">
                <a:solidFill>
                  <a:srgbClr val="0070C0"/>
                </a:solidFill>
              </a:rPr>
              <a:t> distribución y </a:t>
            </a:r>
            <a:r>
              <a:rPr lang="es-ES" sz="3200" dirty="0" err="1" smtClean="0">
                <a:solidFill>
                  <a:srgbClr val="0070C0"/>
                </a:solidFill>
              </a:rPr>
              <a:t>router</a:t>
            </a:r>
            <a:r>
              <a:rPr lang="es-ES" sz="3200" dirty="0" smtClean="0">
                <a:solidFill>
                  <a:srgbClr val="0070C0"/>
                </a:solidFill>
              </a:rPr>
              <a:t> campus</a:t>
            </a:r>
          </a:p>
          <a:p>
            <a:pPr lvl="8" indent="0">
              <a:lnSpc>
                <a:spcPct val="100000"/>
              </a:lnSpc>
              <a:spcBef>
                <a:spcPts val="2400"/>
              </a:spcBef>
            </a:pPr>
            <a:r>
              <a:rPr lang="es-ES" sz="3200" dirty="0">
                <a:solidFill>
                  <a:srgbClr val="0070C0"/>
                </a:solidFill>
              </a:rPr>
              <a:t>	</a:t>
            </a:r>
            <a:r>
              <a:rPr lang="es-ES" sz="3200" dirty="0" smtClean="0">
                <a:solidFill>
                  <a:srgbClr val="0070C0"/>
                </a:solidFill>
              </a:rPr>
              <a:t>-EVPN/MPLS entre </a:t>
            </a:r>
            <a:r>
              <a:rPr lang="es-ES" sz="3200" dirty="0" err="1" smtClean="0">
                <a:solidFill>
                  <a:srgbClr val="0070C0"/>
                </a:solidFill>
              </a:rPr>
              <a:t>routers</a:t>
            </a:r>
            <a:r>
              <a:rPr lang="es-ES" sz="3200" dirty="0" smtClean="0">
                <a:solidFill>
                  <a:srgbClr val="0070C0"/>
                </a:solidFill>
              </a:rPr>
              <a:t> campus</a:t>
            </a:r>
          </a:p>
        </p:txBody>
      </p:sp>
    </p:spTree>
    <p:extLst>
      <p:ext uri="{BB962C8B-B14F-4D97-AF65-F5344CB8AC3E}">
        <p14:creationId xmlns:p14="http://schemas.microsoft.com/office/powerpoint/2010/main" val="727963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upo 9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7209064" y="0"/>
            <a:ext cx="7976543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Caso de uso EVPN/</a:t>
            </a:r>
            <a:r>
              <a:rPr kumimoji="0" lang="es-ES" sz="4800" b="1" i="0" u="none" strike="noStrike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VxLAN</a:t>
            </a:r>
            <a:endParaRPr kumimoji="0" lang="es-ES" sz="4800" b="1" i="0" u="none" strike="noStrike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2" y="2558560"/>
            <a:ext cx="21091647" cy="90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8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ángulo 10"/>
          <p:cNvSpPr/>
          <p:nvPr/>
        </p:nvSpPr>
        <p:spPr>
          <a:xfrm>
            <a:off x="2771377" y="2727769"/>
            <a:ext cx="18841246" cy="762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0070C0"/>
                </a:solidFill>
              </a:rPr>
              <a:t>Aprovechamiento funcionalidades equipamiento proyecto 100GbE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0070C0"/>
                </a:solidFill>
              </a:rPr>
              <a:t>Posibilidad de adquisición de 200 </a:t>
            </a:r>
            <a:r>
              <a:rPr lang="es-ES" sz="2800" dirty="0" err="1" smtClean="0">
                <a:solidFill>
                  <a:srgbClr val="0070C0"/>
                </a:solidFill>
              </a:rPr>
              <a:t>switches</a:t>
            </a:r>
            <a:r>
              <a:rPr lang="es-ES" sz="2800" dirty="0" smtClean="0">
                <a:solidFill>
                  <a:srgbClr val="0070C0"/>
                </a:solidFill>
              </a:rPr>
              <a:t> de acceso modernos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0070C0"/>
                </a:solidFill>
              </a:rPr>
              <a:t>Gestión centralizada de </a:t>
            </a:r>
            <a:r>
              <a:rPr lang="es-ES" sz="2800" dirty="0" err="1" smtClean="0">
                <a:solidFill>
                  <a:srgbClr val="0070C0"/>
                </a:solidFill>
              </a:rPr>
              <a:t>switches</a:t>
            </a:r>
            <a:endParaRPr lang="es-ES" sz="2800" dirty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0070C0"/>
                </a:solidFill>
              </a:rPr>
              <a:t>Posibilidad de nuevos proyectos: política seguridad LAN centralizada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2800" dirty="0" err="1" smtClean="0">
                <a:solidFill>
                  <a:srgbClr val="0070C0"/>
                </a:solidFill>
              </a:rPr>
              <a:t>Troubleshooting</a:t>
            </a:r>
            <a:r>
              <a:rPr lang="es-ES" sz="2800" dirty="0" smtClean="0">
                <a:solidFill>
                  <a:srgbClr val="0070C0"/>
                </a:solidFill>
              </a:rPr>
              <a:t> muy potente y sencillo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0070C0"/>
                </a:solidFill>
              </a:rPr>
              <a:t>Casi 100 operadores sin afectación de rendimiento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0070C0"/>
                </a:solidFill>
              </a:rPr>
              <a:t>API de programación muy completo para extracción datos e integración en tiempo real con sistemas de monitorización</a:t>
            </a:r>
          </a:p>
          <a:p>
            <a:endParaRPr lang="es-ES" sz="2800" dirty="0">
              <a:solidFill>
                <a:srgbClr val="0070C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9547818" y="422129"/>
            <a:ext cx="4145366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817522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upo 8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0" y="1995637"/>
            <a:ext cx="14735907" cy="9817798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0187421" y="5463618"/>
            <a:ext cx="2414817" cy="597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85000" lnSpcReduction="10000"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s-ES" sz="4800" dirty="0" smtClean="0">
                <a:solidFill>
                  <a:srgbClr val="FFFF00"/>
                </a:solidFill>
              </a:rPr>
              <a:t>Preguntas</a:t>
            </a:r>
            <a:endParaRPr lang="es-ES" sz="4800" dirty="0">
              <a:solidFill>
                <a:srgbClr val="FFFF00"/>
              </a:solidFill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8757138" y="6902172"/>
            <a:ext cx="6400800" cy="696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s-ES" sz="4800" smtClean="0">
                <a:solidFill>
                  <a:srgbClr val="FFFF00"/>
                </a:solidFill>
              </a:rPr>
              <a:t>¡¡ Muchas gracias !!</a:t>
            </a:r>
            <a:endParaRPr lang="es-E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71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/>
          <p:cNvSpPr txBox="1"/>
          <p:nvPr/>
        </p:nvSpPr>
        <p:spPr>
          <a:xfrm>
            <a:off x="6194916" y="2130854"/>
            <a:ext cx="903612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s-ES" sz="40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Evolución de tecnologías en la</a:t>
            </a:r>
            <a:r>
              <a:rPr kumimoji="0" lang="es-ES" sz="4000" b="0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UPM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116116" y="3364525"/>
            <a:ext cx="4475584" cy="3329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1500" lvl="2" indent="-571500">
              <a:buFont typeface="Wingdings" panose="05000000000000000000" pitchFamily="2" charset="2"/>
              <a:buChar char="ü"/>
            </a:pPr>
            <a:r>
              <a:rPr lang="es-ES" sz="3600" baseline="0" dirty="0" smtClean="0">
                <a:solidFill>
                  <a:srgbClr val="0070C0"/>
                </a:solidFill>
              </a:rPr>
              <a:t>Ethernet</a:t>
            </a:r>
          </a:p>
          <a:p>
            <a:pPr marL="571500" lvl="2" indent="-571500">
              <a:buFont typeface="Wingdings" panose="05000000000000000000" pitchFamily="2" charset="2"/>
              <a:buChar char="ü"/>
            </a:pPr>
            <a:r>
              <a:rPr lang="es-ES" sz="3600" dirty="0" smtClean="0">
                <a:solidFill>
                  <a:srgbClr val="0070C0"/>
                </a:solidFill>
              </a:rPr>
              <a:t>Interconexión </a:t>
            </a:r>
            <a:r>
              <a:rPr lang="es-ES" sz="3600" dirty="0" err="1" smtClean="0">
                <a:solidFill>
                  <a:srgbClr val="0070C0"/>
                </a:solidFill>
              </a:rPr>
              <a:t>DCs</a:t>
            </a:r>
            <a:endParaRPr lang="es-ES" sz="3600" dirty="0">
              <a:solidFill>
                <a:srgbClr val="0070C0"/>
              </a:solidFill>
            </a:endParaRPr>
          </a:p>
          <a:p>
            <a:pPr marL="571500" lvl="2" indent="-571500">
              <a:buFont typeface="Wingdings" panose="05000000000000000000" pitchFamily="2" charset="2"/>
              <a:buChar char="ü"/>
            </a:pPr>
            <a:r>
              <a:rPr kumimoji="0" lang="es-ES" sz="3600" b="0" i="0" u="none" strike="noStrike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Wi</a:t>
            </a:r>
            <a:r>
              <a:rPr kumimoji="0" lang="es-ES" sz="36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-Fi</a:t>
            </a:r>
            <a:endParaRPr kumimoji="0" lang="es-ES" sz="3600" b="0" i="0" u="none" strike="noStrike" cap="none" spc="0" normalizeH="0" dirty="0" smtClean="0">
              <a:ln>
                <a:noFill/>
              </a:ln>
              <a:solidFill>
                <a:srgbClr val="0070C0"/>
              </a:solidFill>
              <a:effectLst/>
              <a:uFillTx/>
              <a:sym typeface="Helvetica Neue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94916" y="6694154"/>
            <a:ext cx="8409353" cy="46269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s-ES" sz="40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Organización interna de la UPM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s-ES" sz="4000" dirty="0">
                <a:solidFill>
                  <a:srgbClr val="0070C0"/>
                </a:solidFill>
              </a:rPr>
              <a:t>R</a:t>
            </a:r>
            <a:r>
              <a:rPr lang="es-ES" sz="4000" dirty="0" smtClean="0">
                <a:solidFill>
                  <a:srgbClr val="0070C0"/>
                </a:solidFill>
              </a:rPr>
              <a:t>enovación infraestructura </a:t>
            </a:r>
            <a:r>
              <a:rPr lang="es-ES" sz="4000" dirty="0" err="1" smtClean="0">
                <a:solidFill>
                  <a:srgbClr val="0070C0"/>
                </a:solidFill>
              </a:rPr>
              <a:t>Wi</a:t>
            </a:r>
            <a:r>
              <a:rPr lang="es-ES" sz="4000" dirty="0" smtClean="0">
                <a:solidFill>
                  <a:srgbClr val="0070C0"/>
                </a:solidFill>
              </a:rPr>
              <a:t>-Fi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s-ES" sz="40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Caso de uso</a:t>
            </a:r>
            <a:r>
              <a:rPr kumimoji="0" lang="es-ES" sz="4000" b="0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</a:t>
            </a:r>
            <a:r>
              <a:rPr kumimoji="0" lang="es-ES" sz="40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EVPN/</a:t>
            </a:r>
            <a:r>
              <a:rPr kumimoji="0" lang="es-ES" sz="4000" b="0" i="0" u="none" strike="noStrike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VxLAN</a:t>
            </a:r>
            <a:endParaRPr kumimoji="0" lang="es-ES" sz="4000" b="0" i="0" u="none" strike="noStrike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FillTx/>
              <a:sym typeface="Helvetica Neue"/>
            </a:endParaRP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s-ES" sz="4000" dirty="0" smtClean="0">
                <a:solidFill>
                  <a:srgbClr val="0070C0"/>
                </a:solidFill>
              </a:rPr>
              <a:t>Conclusiones</a:t>
            </a:r>
            <a:endParaRPr kumimoji="0" lang="es-ES" sz="4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Helvetica Neue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9376877" y="401760"/>
            <a:ext cx="284372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Ponencia</a:t>
            </a:r>
          </a:p>
        </p:txBody>
      </p:sp>
    </p:spTree>
    <p:extLst>
      <p:ext uri="{BB962C8B-B14F-4D97-AF65-F5344CB8AC3E}">
        <p14:creationId xmlns:p14="http://schemas.microsoft.com/office/powerpoint/2010/main" val="1084336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uadroTexto 2"/>
          <p:cNvSpPr txBox="1"/>
          <p:nvPr/>
        </p:nvSpPr>
        <p:spPr>
          <a:xfrm>
            <a:off x="6719705" y="-100115"/>
            <a:ext cx="10655161" cy="2586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Evolución de tecnologías en la UPM</a:t>
            </a:r>
          </a:p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u="sng" dirty="0" smtClean="0">
                <a:solidFill>
                  <a:srgbClr val="0070C0"/>
                </a:solidFill>
                <a:latin typeface="Helvetica Neue"/>
              </a:rPr>
              <a:t>Ethernet</a:t>
            </a:r>
            <a:endParaRPr kumimoji="0" lang="es-ES" sz="4800" b="0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123" y="4221409"/>
            <a:ext cx="18635288" cy="465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11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uadroTexto 2"/>
          <p:cNvSpPr txBox="1"/>
          <p:nvPr/>
        </p:nvSpPr>
        <p:spPr>
          <a:xfrm>
            <a:off x="6719705" y="-100115"/>
            <a:ext cx="10655161" cy="2586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Evolución de tecnologías en la UPM</a:t>
            </a:r>
          </a:p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u="sng" dirty="0" smtClean="0">
                <a:solidFill>
                  <a:srgbClr val="0070C0"/>
                </a:solidFill>
                <a:latin typeface="Helvetica Neue"/>
              </a:rPr>
              <a:t>Interconexión </a:t>
            </a:r>
            <a:r>
              <a:rPr lang="es-ES" u="sng" dirty="0" err="1" smtClean="0">
                <a:solidFill>
                  <a:srgbClr val="0070C0"/>
                </a:solidFill>
                <a:latin typeface="Helvetica Neue"/>
              </a:rPr>
              <a:t>DCs</a:t>
            </a:r>
            <a:endParaRPr kumimoji="0" lang="es-ES" sz="4800" b="0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095" y="2860815"/>
            <a:ext cx="16289135" cy="66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04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uadroTexto 2"/>
          <p:cNvSpPr txBox="1"/>
          <p:nvPr/>
        </p:nvSpPr>
        <p:spPr>
          <a:xfrm>
            <a:off x="6719705" y="-100115"/>
            <a:ext cx="10655161" cy="2586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rPr>
              <a:t>Evolución de tecnologías en la UPM</a:t>
            </a:r>
          </a:p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u="sng" dirty="0" err="1" smtClean="0">
                <a:solidFill>
                  <a:srgbClr val="0070C0"/>
                </a:solidFill>
                <a:latin typeface="Helvetica Neue"/>
              </a:rPr>
              <a:t>Wi</a:t>
            </a:r>
            <a:r>
              <a:rPr lang="es-ES" u="sng" dirty="0" smtClean="0">
                <a:solidFill>
                  <a:srgbClr val="0070C0"/>
                </a:solidFill>
                <a:latin typeface="Helvetica Neue"/>
              </a:rPr>
              <a:t>-Fi</a:t>
            </a:r>
            <a:endParaRPr kumimoji="0" lang="es-ES" sz="4800" b="0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895" y="3897353"/>
            <a:ext cx="16140015" cy="84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2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uadroTexto 2"/>
          <p:cNvSpPr txBox="1"/>
          <p:nvPr/>
        </p:nvSpPr>
        <p:spPr>
          <a:xfrm>
            <a:off x="6719705" y="-100115"/>
            <a:ext cx="10655161" cy="2586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Evolución de tecnologías en la UPM</a:t>
            </a:r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045" y="3079629"/>
            <a:ext cx="18255887" cy="93024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ángulo 7"/>
          <p:cNvSpPr/>
          <p:nvPr/>
        </p:nvSpPr>
        <p:spPr>
          <a:xfrm>
            <a:off x="7200180" y="3785169"/>
            <a:ext cx="1346871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Campus </a:t>
            </a:r>
            <a:r>
              <a:rPr lang="es-ES" sz="2800" dirty="0" smtClean="0">
                <a:solidFill>
                  <a:srgbClr val="0070C0"/>
                </a:solidFill>
              </a:rPr>
              <a:t>Moncloa (10 Centros)</a:t>
            </a:r>
            <a:endParaRPr lang="es-ES" sz="2800" dirty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Campus </a:t>
            </a:r>
            <a:r>
              <a:rPr lang="es-ES" sz="2800" dirty="0" smtClean="0">
                <a:solidFill>
                  <a:srgbClr val="0070C0"/>
                </a:solidFill>
              </a:rPr>
              <a:t>Montegancedo (6 Centros)</a:t>
            </a:r>
            <a:endParaRPr lang="es-ES" sz="2800" dirty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Campus </a:t>
            </a:r>
            <a:r>
              <a:rPr lang="es-ES" sz="2800" dirty="0" smtClean="0">
                <a:solidFill>
                  <a:srgbClr val="0070C0"/>
                </a:solidFill>
              </a:rPr>
              <a:t>Sur (8 Centros)</a:t>
            </a:r>
            <a:endParaRPr lang="es-ES" sz="2800" dirty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Campus </a:t>
            </a:r>
            <a:r>
              <a:rPr lang="es-ES" sz="2800" dirty="0" smtClean="0">
                <a:solidFill>
                  <a:srgbClr val="0070C0"/>
                </a:solidFill>
              </a:rPr>
              <a:t>Madrid (4 Centros)</a:t>
            </a:r>
            <a:endParaRPr lang="es-ES" sz="2800" dirty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Campus </a:t>
            </a:r>
            <a:r>
              <a:rPr lang="es-ES" sz="2800" dirty="0" smtClean="0">
                <a:solidFill>
                  <a:srgbClr val="0070C0"/>
                </a:solidFill>
              </a:rPr>
              <a:t>Getafe (4 Centros)</a:t>
            </a:r>
            <a:endParaRPr lang="es-ES" sz="2800" dirty="0">
              <a:solidFill>
                <a:srgbClr val="0070C0"/>
              </a:solidFill>
            </a:endParaRP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</a:rPr>
              <a:t>Residencia Lucas </a:t>
            </a:r>
            <a:r>
              <a:rPr lang="es-ES" sz="2800" dirty="0" err="1">
                <a:solidFill>
                  <a:srgbClr val="0070C0"/>
                </a:solidFill>
              </a:rPr>
              <a:t>Olazabal</a:t>
            </a:r>
            <a:r>
              <a:rPr lang="es-ES" sz="2800" dirty="0">
                <a:solidFill>
                  <a:srgbClr val="0070C0"/>
                </a:solidFill>
              </a:rPr>
              <a:t> en </a:t>
            </a:r>
            <a:r>
              <a:rPr lang="es-ES" sz="2800" dirty="0" smtClean="0">
                <a:solidFill>
                  <a:srgbClr val="0070C0"/>
                </a:solidFill>
              </a:rPr>
              <a:t>Cercedilla</a:t>
            </a: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70C0"/>
                </a:solidFill>
              </a:rPr>
              <a:t>2 Centros de Datos Institucionales (</a:t>
            </a:r>
            <a:r>
              <a:rPr lang="es-ES" sz="2800" dirty="0" err="1" smtClean="0">
                <a:solidFill>
                  <a:srgbClr val="0070C0"/>
                </a:solidFill>
              </a:rPr>
              <a:t>DCs</a:t>
            </a:r>
            <a:r>
              <a:rPr lang="es-ES" sz="2800" dirty="0" smtClean="0">
                <a:solidFill>
                  <a:srgbClr val="0070C0"/>
                </a:solidFill>
              </a:rPr>
              <a:t>). </a:t>
            </a:r>
            <a:r>
              <a:rPr lang="es-ES" sz="2800" dirty="0" err="1" smtClean="0">
                <a:solidFill>
                  <a:srgbClr val="0070C0"/>
                </a:solidFill>
              </a:rPr>
              <a:t>Disaster</a:t>
            </a:r>
            <a:r>
              <a:rPr lang="es-ES" sz="2800" dirty="0" smtClean="0">
                <a:solidFill>
                  <a:srgbClr val="0070C0"/>
                </a:solidFill>
              </a:rPr>
              <a:t> </a:t>
            </a:r>
            <a:r>
              <a:rPr lang="es-ES" sz="2800" dirty="0" err="1" smtClean="0">
                <a:solidFill>
                  <a:srgbClr val="0070C0"/>
                </a:solidFill>
              </a:rPr>
              <a:t>Recovery</a:t>
            </a:r>
            <a:r>
              <a:rPr lang="es-ES" sz="2800" dirty="0" smtClean="0">
                <a:solidFill>
                  <a:srgbClr val="0070C0"/>
                </a:solidFill>
              </a:rPr>
              <a:t>, separados 30 </a:t>
            </a:r>
            <a:r>
              <a:rPr lang="es-ES" sz="2800" dirty="0" err="1" smtClean="0">
                <a:solidFill>
                  <a:srgbClr val="0070C0"/>
                </a:solidFill>
              </a:rPr>
              <a:t>kms</a:t>
            </a:r>
            <a:r>
              <a:rPr lang="es-ES" sz="2800" dirty="0" smtClean="0">
                <a:solidFill>
                  <a:srgbClr val="0070C0"/>
                </a:solidFill>
              </a:rPr>
              <a:t>.</a:t>
            </a: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FF0000"/>
                </a:solidFill>
              </a:rPr>
              <a:t>Gestión de la red independiente en cada Centro</a:t>
            </a:r>
          </a:p>
          <a:p>
            <a:pPr marL="457200" lvl="8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FF0000"/>
                </a:solidFill>
              </a:rPr>
              <a:t>Los Servicios Centrales del Rectorado actúan como un operador dando conectividad a los Centros y gestionando la conexión a </a:t>
            </a:r>
            <a:r>
              <a:rPr lang="es-ES" sz="2800" dirty="0" err="1" smtClean="0">
                <a:solidFill>
                  <a:srgbClr val="FF0000"/>
                </a:solidFill>
              </a:rPr>
              <a:t>RediMADRID</a:t>
            </a:r>
            <a:r>
              <a:rPr lang="es-ES" sz="2800" dirty="0" smtClean="0">
                <a:solidFill>
                  <a:srgbClr val="FF0000"/>
                </a:solidFill>
              </a:rPr>
              <a:t>/RedIRIS</a:t>
            </a:r>
            <a:endParaRPr lang="es-ES" sz="2800" dirty="0" smtClean="0">
              <a:solidFill>
                <a:srgbClr val="0070C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585729" y="2827318"/>
            <a:ext cx="11620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s-ES" sz="4000" b="1" dirty="0">
                <a:solidFill>
                  <a:srgbClr val="0070C0"/>
                </a:solidFill>
              </a:rPr>
              <a:t>Gran dispersión </a:t>
            </a:r>
            <a:r>
              <a:rPr lang="es-ES" sz="4000" b="1" dirty="0" smtClean="0">
                <a:solidFill>
                  <a:srgbClr val="0070C0"/>
                </a:solidFill>
              </a:rPr>
              <a:t>geográfica y gestión de red</a:t>
            </a:r>
            <a:endParaRPr lang="es-ES" sz="40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773322" y="0"/>
            <a:ext cx="935031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Organización interna de la UPM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257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uadroTexto 9"/>
          <p:cNvSpPr txBox="1"/>
          <p:nvPr/>
        </p:nvSpPr>
        <p:spPr>
          <a:xfrm>
            <a:off x="7773322" y="0"/>
            <a:ext cx="935031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Organización interna de la UPM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165" y="2031686"/>
            <a:ext cx="14120589" cy="10076505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080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lantilla ponencias.pdf" descr="plantilla ponencias.pd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189" b="1189"/>
          <a:stretch>
            <a:fillRect/>
          </a:stretch>
        </p:blipFill>
        <p:spPr>
          <a:xfrm>
            <a:off x="0" y="11891482"/>
            <a:ext cx="24384000" cy="184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upo 1"/>
          <p:cNvGrpSpPr/>
          <p:nvPr/>
        </p:nvGrpSpPr>
        <p:grpSpPr>
          <a:xfrm>
            <a:off x="285781" y="157614"/>
            <a:ext cx="3667671" cy="1838023"/>
            <a:chOff x="285781" y="157614"/>
            <a:chExt cx="3667671" cy="183802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3" y="157614"/>
              <a:ext cx="3240249" cy="1633404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285781" y="1094365"/>
              <a:ext cx="3667671" cy="901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  <a:sym typeface="Helvetica Neue"/>
                </a:rPr>
                <a:t>Vicerrectorado para Universidad Digital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4362089" y="4104735"/>
            <a:ext cx="156598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Renovación tecnológica por obsolescencia</a:t>
            </a:r>
          </a:p>
          <a:p>
            <a:pPr lvl="7" indent="0">
              <a:lnSpc>
                <a:spcPct val="100000"/>
              </a:lnSpc>
              <a:spcBef>
                <a:spcPts val="2400"/>
              </a:spcBef>
            </a:pPr>
            <a:r>
              <a:rPr lang="es-ES" sz="3200" dirty="0" smtClean="0">
                <a:solidFill>
                  <a:srgbClr val="0070C0"/>
                </a:solidFill>
              </a:rPr>
              <a:t>            - Sin mantenimiento</a:t>
            </a: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PTGAS / PDI -&gt; Trabajo en movilidad</a:t>
            </a:r>
          </a:p>
          <a:p>
            <a:pPr lvl="7" indent="0">
              <a:lnSpc>
                <a:spcPct val="100000"/>
              </a:lnSpc>
              <a:spcBef>
                <a:spcPts val="2400"/>
              </a:spcBef>
            </a:pPr>
            <a:r>
              <a:rPr lang="es-ES" sz="3200" dirty="0">
                <a:solidFill>
                  <a:srgbClr val="0070C0"/>
                </a:solidFill>
              </a:rPr>
              <a:t> </a:t>
            </a:r>
            <a:r>
              <a:rPr lang="es-ES" sz="3200" dirty="0" smtClean="0">
                <a:solidFill>
                  <a:srgbClr val="0070C0"/>
                </a:solidFill>
              </a:rPr>
              <a:t>           - Crecimiento portátiles pandemia</a:t>
            </a:r>
          </a:p>
          <a:p>
            <a:pPr lvl="7" indent="0">
              <a:lnSpc>
                <a:spcPct val="100000"/>
              </a:lnSpc>
              <a:spcBef>
                <a:spcPts val="2400"/>
              </a:spcBef>
            </a:pPr>
            <a:r>
              <a:rPr lang="es-ES" sz="3200" dirty="0">
                <a:solidFill>
                  <a:srgbClr val="0070C0"/>
                </a:solidFill>
              </a:rPr>
              <a:t> </a:t>
            </a:r>
            <a:r>
              <a:rPr lang="es-ES" sz="3200" dirty="0" smtClean="0">
                <a:solidFill>
                  <a:srgbClr val="0070C0"/>
                </a:solidFill>
              </a:rPr>
              <a:t>           - Refuerzo cobertura </a:t>
            </a:r>
            <a:r>
              <a:rPr lang="es-ES" sz="3200" dirty="0" err="1" smtClean="0">
                <a:solidFill>
                  <a:srgbClr val="0070C0"/>
                </a:solidFill>
              </a:rPr>
              <a:t>Wi</a:t>
            </a:r>
            <a:r>
              <a:rPr lang="es-ES" sz="3200" dirty="0" smtClean="0">
                <a:solidFill>
                  <a:srgbClr val="0070C0"/>
                </a:solidFill>
              </a:rPr>
              <a:t>-Fi en zonas de trabajo</a:t>
            </a:r>
          </a:p>
          <a:p>
            <a:pPr marL="457200" lvl="7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200" dirty="0" err="1" smtClean="0">
                <a:solidFill>
                  <a:srgbClr val="0070C0"/>
                </a:solidFill>
              </a:rPr>
              <a:t>IoT</a:t>
            </a:r>
            <a:endParaRPr lang="es-ES" sz="3200" dirty="0">
              <a:solidFill>
                <a:srgbClr val="0070C0"/>
              </a:solidFill>
            </a:endParaRPr>
          </a:p>
          <a:p>
            <a:pPr lvl="7" indent="0">
              <a:lnSpc>
                <a:spcPct val="100000"/>
              </a:lnSpc>
              <a:spcBef>
                <a:spcPts val="2400"/>
              </a:spcBef>
            </a:pP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53250" y="3211598"/>
            <a:ext cx="6952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s-ES" sz="4000" u="sng" dirty="0" smtClean="0">
                <a:solidFill>
                  <a:srgbClr val="0070C0"/>
                </a:solidFill>
              </a:rPr>
              <a:t>Objetivos más importantes</a:t>
            </a:r>
            <a:endParaRPr lang="es-ES" sz="4000" u="sng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209064" y="0"/>
            <a:ext cx="996587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Renovación infraestructura  </a:t>
            </a:r>
            <a:r>
              <a:rPr kumimoji="0" lang="es-ES" sz="4800" b="1" i="0" u="none" strike="noStrike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Wi</a:t>
            </a:r>
            <a:r>
              <a:rPr kumimoji="0" lang="es-ES" sz="48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-Fi</a:t>
            </a:r>
          </a:p>
        </p:txBody>
      </p:sp>
    </p:spTree>
    <p:extLst>
      <p:ext uri="{BB962C8B-B14F-4D97-AF65-F5344CB8AC3E}">
        <p14:creationId xmlns:p14="http://schemas.microsoft.com/office/powerpoint/2010/main" val="473095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7C39C2FE7BAF34582305479AB4894F7" ma:contentTypeVersion="18" ma:contentTypeDescription="Crear nuevo documento." ma:contentTypeScope="" ma:versionID="dc3ccf36d84b00dc540dc01da08d99c7">
  <xsd:schema xmlns:xsd="http://www.w3.org/2001/XMLSchema" xmlns:xs="http://www.w3.org/2001/XMLSchema" xmlns:p="http://schemas.microsoft.com/office/2006/metadata/properties" xmlns:ns3="3f1a5839-0945-46c2-a4d3-322d9d7c9b3d" xmlns:ns4="80cad474-091d-4659-ae69-da4618268329" targetNamespace="http://schemas.microsoft.com/office/2006/metadata/properties" ma:root="true" ma:fieldsID="7a6fab80f4687afdc3d2c7dd3c980c56" ns3:_="" ns4:_="">
    <xsd:import namespace="3f1a5839-0945-46c2-a4d3-322d9d7c9b3d"/>
    <xsd:import namespace="80cad474-091d-4659-ae69-da46182683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a5839-0945-46c2-a4d3-322d9d7c9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ad474-091d-4659-ae69-da461826832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1a5839-0945-46c2-a4d3-322d9d7c9b3d" xsi:nil="true"/>
  </documentManagement>
</p:properties>
</file>

<file path=customXml/itemProps1.xml><?xml version="1.0" encoding="utf-8"?>
<ds:datastoreItem xmlns:ds="http://schemas.openxmlformats.org/officeDocument/2006/customXml" ds:itemID="{4B9F85CD-440C-47FD-BA8F-A422629EC9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a5839-0945-46c2-a4d3-322d9d7c9b3d"/>
    <ds:schemaRef ds:uri="80cad474-091d-4659-ae69-da46182683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365657-44D4-42A0-BCF3-7E2340605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45D6BC-6E51-404D-B77D-7DCDD8BCEE58}">
  <ds:schemaRefs>
    <ds:schemaRef ds:uri="http://schemas.microsoft.com/office/2006/metadata/properties"/>
    <ds:schemaRef ds:uri="http://schemas.microsoft.com/office/2006/documentManagement/types"/>
    <ds:schemaRef ds:uri="80cad474-091d-4659-ae69-da4618268329"/>
    <ds:schemaRef ds:uri="http://purl.org/dc/elements/1.1/"/>
    <ds:schemaRef ds:uri="http://www.w3.org/XML/1998/namespace"/>
    <ds:schemaRef ds:uri="http://purl.org/dc/dcmitype/"/>
    <ds:schemaRef ds:uri="3f1a5839-0945-46c2-a4d3-322d9d7c9b3d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8211</TotalTime>
  <Words>701</Words>
  <Application>Microsoft Office PowerPoint</Application>
  <PresentationFormat>Personalizado</PresentationFormat>
  <Paragraphs>123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Helvetica Neue</vt:lpstr>
      <vt:lpstr>Helvetica Neue Light</vt:lpstr>
      <vt:lpstr>Helvetica Neue Medium</vt:lpstr>
      <vt:lpstr>Wingdings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UPM Wifredo Aragón</dc:creator>
  <cp:lastModifiedBy>WIFREDO ANDRES ARAGON ACEVEDO</cp:lastModifiedBy>
  <cp:revision>39</cp:revision>
  <dcterms:modified xsi:type="dcterms:W3CDTF">2025-05-20T09:45:53Z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0x01010087C39C2FE7BAF34582305479AB4894F7</vt:lpwstr>
  </property>
</Properties>
</file>