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402" r:id="rId5"/>
    <p:sldId id="1104" r:id="rId6"/>
    <p:sldId id="2744" r:id="rId7"/>
    <p:sldId id="679" r:id="rId8"/>
    <p:sldId id="396" r:id="rId9"/>
    <p:sldId id="2768" r:id="rId10"/>
    <p:sldId id="1106" r:id="rId11"/>
    <p:sldId id="2691" r:id="rId12"/>
    <p:sldId id="2076135973" r:id="rId13"/>
    <p:sldId id="2743" r:id="rId14"/>
    <p:sldId id="2769" r:id="rId15"/>
    <p:sldId id="2758" r:id="rId16"/>
    <p:sldId id="2774" r:id="rId17"/>
    <p:sldId id="2773" r:id="rId18"/>
    <p:sldId id="1093" r:id="rId19"/>
    <p:sldId id="1094" r:id="rId20"/>
    <p:sldId id="2762" r:id="rId21"/>
    <p:sldId id="1097" r:id="rId22"/>
    <p:sldId id="2076135975" r:id="rId23"/>
    <p:sldId id="2076135976" r:id="rId24"/>
    <p:sldId id="340" r:id="rId25"/>
    <p:sldId id="1112" r:id="rId26"/>
    <p:sldId id="2775" r:id="rId27"/>
    <p:sldId id="2739" r:id="rId28"/>
    <p:sldId id="2767" r:id="rId29"/>
    <p:sldId id="2770" r:id="rId30"/>
    <p:sldId id="2752" r:id="rId31"/>
    <p:sldId id="2765" r:id="rId32"/>
    <p:sldId id="2776" r:id="rId33"/>
    <p:sldId id="2764" r:id="rId34"/>
    <p:sldId id="2076135974" r:id="rId35"/>
    <p:sldId id="1105" r:id="rId36"/>
    <p:sldId id="370" r:id="rId37"/>
    <p:sldId id="527" r:id="rId38"/>
    <p:sldId id="530" r:id="rId39"/>
    <p:sldId id="2771" r:id="rId40"/>
    <p:sldId id="2076135972" r:id="rId41"/>
    <p:sldId id="39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B3B4"/>
    <a:srgbClr val="30348F"/>
    <a:srgbClr val="8EB1D1"/>
    <a:srgbClr val="83A3C2"/>
    <a:srgbClr val="80A1BE"/>
    <a:srgbClr val="2C318F"/>
    <a:srgbClr val="2A2E84"/>
    <a:srgbClr val="62738F"/>
    <a:srgbClr val="425E9B"/>
    <a:srgbClr val="2C30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5FFA02-9E61-40BF-BF27-370CFA477936}" v="101" dt="2025-05-21T08:18:34.7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68188" autoAdjust="0"/>
  </p:normalViewPr>
  <p:slideViewPr>
    <p:cSldViewPr snapToGrid="0">
      <p:cViewPr varScale="1">
        <p:scale>
          <a:sx n="82" d="100"/>
          <a:sy n="82" d="100"/>
        </p:scale>
        <p:origin x="2280" y="168"/>
      </p:cViewPr>
      <p:guideLst/>
    </p:cSldViewPr>
  </p:slideViewPr>
  <p:notesTextViewPr>
    <p:cViewPr>
      <p:scale>
        <a:sx n="3" d="2"/>
        <a:sy n="3" d="2"/>
      </p:scale>
      <p:origin x="0" y="-704"/>
    </p:cViewPr>
  </p:notesTextViewPr>
  <p:sorterViewPr>
    <p:cViewPr>
      <p:scale>
        <a:sx n="80" d="100"/>
        <a:sy n="80" d="100"/>
      </p:scale>
      <p:origin x="0" y="0"/>
    </p:cViewPr>
  </p:sorter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trix Weber" userId="+2Asbzq25VOVb0vEmO+N19AppGvF54Od2Yljt05zfiU=" providerId="None" clId="Web-{8C0DEE24-D0A1-42A8-AB84-44657196C15F}"/>
    <pc:docChg chg="modSld">
      <pc:chgData name="Beatrix Weber" userId="+2Asbzq25VOVb0vEmO+N19AppGvF54Od2Yljt05zfiU=" providerId="None" clId="Web-{8C0DEE24-D0A1-42A8-AB84-44657196C15F}" dt="2025-05-19T07:30:33.547" v="19" actId="20577"/>
      <pc:docMkLst>
        <pc:docMk/>
      </pc:docMkLst>
      <pc:sldChg chg="modNotes">
        <pc:chgData name="Beatrix Weber" userId="+2Asbzq25VOVb0vEmO+N19AppGvF54Od2Yljt05zfiU=" providerId="None" clId="Web-{8C0DEE24-D0A1-42A8-AB84-44657196C15F}" dt="2025-05-19T07:29:12.404" v="2"/>
        <pc:sldMkLst>
          <pc:docMk/>
          <pc:sldMk cId="284982763" sldId="2769"/>
        </pc:sldMkLst>
      </pc:sldChg>
      <pc:sldChg chg="modSp">
        <pc:chgData name="Beatrix Weber" userId="+2Asbzq25VOVb0vEmO+N19AppGvF54Od2Yljt05zfiU=" providerId="None" clId="Web-{8C0DEE24-D0A1-42A8-AB84-44657196C15F}" dt="2025-05-19T07:30:33.547" v="19" actId="20577"/>
        <pc:sldMkLst>
          <pc:docMk/>
          <pc:sldMk cId="3638845810" sldId="2773"/>
        </pc:sldMkLst>
        <pc:spChg chg="mod">
          <ac:chgData name="Beatrix Weber" userId="+2Asbzq25VOVb0vEmO+N19AppGvF54Od2Yljt05zfiU=" providerId="None" clId="Web-{8C0DEE24-D0A1-42A8-AB84-44657196C15F}" dt="2025-05-19T07:30:33.547" v="19" actId="20577"/>
          <ac:spMkLst>
            <pc:docMk/>
            <pc:sldMk cId="3638845810" sldId="2773"/>
            <ac:spMk id="5" creationId="{8E93F664-9A00-EDED-4D3E-934DA4DCB045}"/>
          </ac:spMkLst>
        </pc:spChg>
      </pc:sldChg>
    </pc:docChg>
  </pc:docChgLst>
  <pc:docChgLst>
    <pc:chgData name="Jennifer Ross" userId="xFHMS3MkzJJ9VW9lu/gRyUgUPMZPQpZsjNAcAxv3NEg=" providerId="None" clId="Web-{995FFA02-9E61-40BF-BF27-370CFA477936}"/>
    <pc:docChg chg="delSld modSld">
      <pc:chgData name="Jennifer Ross" userId="xFHMS3MkzJJ9VW9lu/gRyUgUPMZPQpZsjNAcAxv3NEg=" providerId="None" clId="Web-{995FFA02-9E61-40BF-BF27-370CFA477936}" dt="2025-05-21T08:18:34.760" v="101" actId="14100"/>
      <pc:docMkLst>
        <pc:docMk/>
      </pc:docMkLst>
      <pc:sldChg chg="addSp modSp">
        <pc:chgData name="Jennifer Ross" userId="xFHMS3MkzJJ9VW9lu/gRyUgUPMZPQpZsjNAcAxv3NEg=" providerId="None" clId="Web-{995FFA02-9E61-40BF-BF27-370CFA477936}" dt="2025-05-21T08:14:16.562" v="2" actId="1076"/>
        <pc:sldMkLst>
          <pc:docMk/>
          <pc:sldMk cId="249601766" sldId="397"/>
        </pc:sldMkLst>
        <pc:picChg chg="add mod">
          <ac:chgData name="Jennifer Ross" userId="xFHMS3MkzJJ9VW9lu/gRyUgUPMZPQpZsjNAcAxv3NEg=" providerId="None" clId="Web-{995FFA02-9E61-40BF-BF27-370CFA477936}" dt="2025-05-21T08:14:16.562" v="2" actId="1076"/>
          <ac:picMkLst>
            <pc:docMk/>
            <pc:sldMk cId="249601766" sldId="397"/>
            <ac:picMk id="2" creationId="{B953A043-6044-2E1F-8A43-07C8F6C8987F}"/>
          </ac:picMkLst>
        </pc:picChg>
      </pc:sldChg>
      <pc:sldChg chg="addSp modSp">
        <pc:chgData name="Jennifer Ross" userId="xFHMS3MkzJJ9VW9lu/gRyUgUPMZPQpZsjNAcAxv3NEg=" providerId="None" clId="Web-{995FFA02-9E61-40BF-BF27-370CFA477936}" dt="2025-05-21T08:18:34.760" v="101" actId="14100"/>
        <pc:sldMkLst>
          <pc:docMk/>
          <pc:sldMk cId="4101351918" sldId="402"/>
        </pc:sldMkLst>
        <pc:picChg chg="add mod">
          <ac:chgData name="Jennifer Ross" userId="xFHMS3MkzJJ9VW9lu/gRyUgUPMZPQpZsjNAcAxv3NEg=" providerId="None" clId="Web-{995FFA02-9E61-40BF-BF27-370CFA477936}" dt="2025-05-21T08:18:34.760" v="101" actId="14100"/>
          <ac:picMkLst>
            <pc:docMk/>
            <pc:sldMk cId="4101351918" sldId="402"/>
            <ac:picMk id="2" creationId="{68F748FD-5B0B-F07E-5ED6-81BE7FCF959C}"/>
          </ac:picMkLst>
        </pc:picChg>
      </pc:sldChg>
      <pc:sldChg chg="modSp">
        <pc:chgData name="Jennifer Ross" userId="xFHMS3MkzJJ9VW9lu/gRyUgUPMZPQpZsjNAcAxv3NEg=" providerId="None" clId="Web-{995FFA02-9E61-40BF-BF27-370CFA477936}" dt="2025-05-21T08:16:01.379" v="97" actId="1076"/>
        <pc:sldMkLst>
          <pc:docMk/>
          <pc:sldMk cId="1051612027" sldId="1104"/>
        </pc:sldMkLst>
        <pc:spChg chg="mod">
          <ac:chgData name="Jennifer Ross" userId="xFHMS3MkzJJ9VW9lu/gRyUgUPMZPQpZsjNAcAxv3NEg=" providerId="None" clId="Web-{995FFA02-9E61-40BF-BF27-370CFA477936}" dt="2025-05-21T08:16:01.379" v="97" actId="1076"/>
          <ac:spMkLst>
            <pc:docMk/>
            <pc:sldMk cId="1051612027" sldId="1104"/>
            <ac:spMk id="3" creationId="{71D87E8F-7300-62D1-FEDD-EEA64F74664C}"/>
          </ac:spMkLst>
        </pc:spChg>
      </pc:sldChg>
      <pc:sldChg chg="del">
        <pc:chgData name="Jennifer Ross" userId="xFHMS3MkzJJ9VW9lu/gRyUgUPMZPQpZsjNAcAxv3NEg=" providerId="None" clId="Web-{995FFA02-9E61-40BF-BF27-370CFA477936}" dt="2025-05-21T08:14:53.782" v="3"/>
        <pc:sldMkLst>
          <pc:docMk/>
          <pc:sldMk cId="1136117056" sldId="27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DFA2B-42E7-483C-89A7-B63D17235420}" type="datetimeFigureOut">
              <a:rPr lang="en-GB" smtClean="0"/>
              <a:t>21/05/2025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26957-3063-4AF5-9C10-771E4439D98E}" type="slidenum">
              <a:rPr lang="en-GB" smtClean="0"/>
              <a:t>‹#›</a:t>
            </a:fld>
            <a:endParaRPr lang="en-GB"/>
          </a:p>
        </p:txBody>
      </p:sp>
    </p:spTree>
    <p:extLst>
      <p:ext uri="{BB962C8B-B14F-4D97-AF65-F5344CB8AC3E}">
        <p14:creationId xmlns:p14="http://schemas.microsoft.com/office/powerpoint/2010/main" val="3966994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L" dirty="0"/>
              <a:t>Thanks for invitation, praise beauty of Toledo/venue, the city is famous for steel and marzapan – if that’s someththing you can work with</a:t>
            </a:r>
          </a:p>
          <a:p>
            <a:pPr marL="171450" indent="-171450">
              <a:buFontTx/>
              <a:buChar char="-"/>
            </a:pPr>
            <a:endParaRPr lang="en-NL" dirty="0"/>
          </a:p>
          <a:p>
            <a:pPr marL="171450" indent="-171450">
              <a:buFontTx/>
              <a:buChar char="-"/>
            </a:pPr>
            <a:r>
              <a:rPr lang="en-NL" dirty="0"/>
              <a:t>Honour to be invited by RedIRIS to give this keynote – RedIRIS founder member of DANTE, the predecessor to GÉANT, 32 years ago.</a:t>
            </a:r>
          </a:p>
          <a:p>
            <a:endParaRPr lang="en-NL" dirty="0"/>
          </a:p>
          <a:p>
            <a:r>
              <a:rPr lang="en-NL" dirty="0"/>
              <a:t>-  Key theme is Community: everyone in this room is a part of it. “</a:t>
            </a:r>
            <a:r>
              <a:rPr lang="en-GB" b="0" i="0" dirty="0">
                <a:solidFill>
                  <a:srgbClr val="1D1C1D"/>
                </a:solidFill>
                <a:effectLst/>
                <a:latin typeface="Slack-Lato"/>
              </a:rPr>
              <a:t>We coexist together and enforce each other.”</a:t>
            </a:r>
          </a:p>
          <a:p>
            <a:endParaRPr lang="en-GB" b="0" i="0" dirty="0">
              <a:solidFill>
                <a:srgbClr val="1D1C1D"/>
              </a:solidFill>
              <a:effectLst/>
              <a:latin typeface="Slack-Lato"/>
            </a:endParaRPr>
          </a:p>
          <a:p>
            <a:r>
              <a:rPr lang="en-GB" b="0" i="0" dirty="0">
                <a:solidFill>
                  <a:srgbClr val="1D1C1D"/>
                </a:solidFill>
                <a:effectLst/>
                <a:latin typeface="Slack-Lato"/>
              </a:rPr>
              <a:t>- </a:t>
            </a:r>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1</a:t>
            </a:fld>
            <a:endParaRPr lang="en-GB"/>
          </a:p>
        </p:txBody>
      </p:sp>
    </p:spTree>
    <p:extLst>
      <p:ext uri="{BB962C8B-B14F-4D97-AF65-F5344CB8AC3E}">
        <p14:creationId xmlns:p14="http://schemas.microsoft.com/office/powerpoint/2010/main" val="3132782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8F666-2FB1-44DA-5C39-CD9E2117F1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4C4E6F-A89E-2738-006E-0DF18C282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0E79DB-C479-F94D-E133-AFBD5D35B797}"/>
              </a:ext>
            </a:extLst>
          </p:cNvPr>
          <p:cNvSpPr>
            <a:spLocks noGrp="1"/>
          </p:cNvSpPr>
          <p:nvPr>
            <p:ph type="body" idx="1"/>
          </p:nvPr>
        </p:nvSpPr>
        <p:spPr/>
        <p:txBody>
          <a:bodyPr/>
          <a:lstStyle/>
          <a:p>
            <a:pPr marL="171450" indent="-171450">
              <a:spcBef>
                <a:spcPts val="0"/>
              </a:spcBef>
              <a:spcAft>
                <a:spcPts val="800"/>
              </a:spcAft>
              <a:buFont typeface="Arial" panose="020B0604020202020204" pitchFamily="34" charset="0"/>
              <a:buChar char="•"/>
            </a:pPr>
            <a:r>
              <a:rPr lang="en-US" dirty="0">
                <a:solidFill>
                  <a:srgbClr val="1F4E79"/>
                </a:solidFill>
              </a:rPr>
              <a:t>Engineered to meet the specific needs of the R&amp;E Community</a:t>
            </a:r>
          </a:p>
          <a:p>
            <a:pPr marL="628650" lvl="1" indent="-171450">
              <a:spcAft>
                <a:spcPts val="800"/>
              </a:spcAft>
              <a:buFont typeface="Arial" panose="020B0604020202020204" pitchFamily="34" charset="0"/>
              <a:buChar char="•"/>
            </a:pPr>
            <a:r>
              <a:rPr lang="en-US" sz="1600" dirty="0">
                <a:solidFill>
                  <a:srgbClr val="1F4E79"/>
                </a:solidFill>
              </a:rPr>
              <a:t>The Network is engineered to for a maximum of 60% utilization before the infrastructure is being upgraded free of charge (In comparison commercial ISPs have utilization of 95%). This way the network is </a:t>
            </a:r>
            <a:r>
              <a:rPr lang="en-US" sz="1600" dirty="0" err="1">
                <a:solidFill>
                  <a:srgbClr val="1F4E79"/>
                </a:solidFill>
              </a:rPr>
              <a:t>optimised</a:t>
            </a:r>
            <a:r>
              <a:rPr lang="en-US" sz="1600" dirty="0">
                <a:solidFill>
                  <a:srgbClr val="1F4E79"/>
                </a:solidFill>
              </a:rPr>
              <a:t> for R&amp;E Traffic which occurs in peaks rather than a constant flow of traffic.</a:t>
            </a:r>
          </a:p>
          <a:p>
            <a:pPr marL="171450" indent="-171450">
              <a:spcBef>
                <a:spcPts val="0"/>
              </a:spcBef>
              <a:spcAft>
                <a:spcPts val="800"/>
              </a:spcAft>
              <a:buFont typeface="Arial" panose="020B0604020202020204" pitchFamily="34" charset="0"/>
              <a:buChar char="•"/>
            </a:pPr>
            <a:r>
              <a:rPr lang="en-US" dirty="0">
                <a:solidFill>
                  <a:srgbClr val="1F4E79"/>
                </a:solidFill>
              </a:rPr>
              <a:t>GÉANT network is reliable, with 99.99% monthly access availability, and robust, with over 4,000 terabytes of data transferred every day via the GÉANT IP backbone, with unprecedented capillarity - connecting over 50 million users at more than 10,000 institutions across Europe and reaching over 100 national networks worldwide</a:t>
            </a:r>
          </a:p>
          <a:p>
            <a:pPr marL="628650" lvl="1" indent="-171450">
              <a:spcAft>
                <a:spcPts val="800"/>
              </a:spcAft>
              <a:buFont typeface="Arial" panose="020B0604020202020204" pitchFamily="34" charset="0"/>
              <a:buChar char="•"/>
            </a:pPr>
            <a:r>
              <a:rPr lang="en-US" sz="1600" dirty="0">
                <a:solidFill>
                  <a:srgbClr val="1F4E79"/>
                </a:solidFill>
              </a:rPr>
              <a:t>GÉANT has been building R&amp;E networks globally for over 20 years, ensuring Europe’s digital leadership and global competitiveness in an interconnected world by seizing the full potential of the continent’s ongoing digital transformation</a:t>
            </a:r>
          </a:p>
        </p:txBody>
      </p:sp>
      <p:sp>
        <p:nvSpPr>
          <p:cNvPr id="4" name="Slide Number Placeholder 3">
            <a:extLst>
              <a:ext uri="{FF2B5EF4-FFF2-40B4-BE49-F238E27FC236}">
                <a16:creationId xmlns:a16="http://schemas.microsoft.com/office/drawing/2014/main" id="{CCB13EF5-66D0-C1DF-AF8D-111F48B4D6E9}"/>
              </a:ext>
            </a:extLst>
          </p:cNvPr>
          <p:cNvSpPr>
            <a:spLocks noGrp="1"/>
          </p:cNvSpPr>
          <p:nvPr>
            <p:ph type="sldNum" sz="quarter" idx="5"/>
          </p:nvPr>
        </p:nvSpPr>
        <p:spPr/>
        <p:txBody>
          <a:bodyPr/>
          <a:lstStyle/>
          <a:p>
            <a:fld id="{EAA26957-3063-4AF5-9C10-771E4439D98E}" type="slidenum">
              <a:rPr lang="en-GB" smtClean="0"/>
              <a:t>11</a:t>
            </a:fld>
            <a:endParaRPr lang="en-GB"/>
          </a:p>
        </p:txBody>
      </p:sp>
    </p:spTree>
    <p:extLst>
      <p:ext uri="{BB962C8B-B14F-4D97-AF65-F5344CB8AC3E}">
        <p14:creationId xmlns:p14="http://schemas.microsoft.com/office/powerpoint/2010/main" val="1817599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I am pleased to note that even during the unprecidented, and I can only imagine, frightening, power outages here in Spain at the end of last month, RedIRIS’ connection to the GÉANT backbone stayed up. </a:t>
            </a:r>
          </a:p>
          <a:p>
            <a:endParaRPr lang="en-NL" dirty="0"/>
          </a:p>
          <a:p>
            <a:r>
              <a:rPr lang="en-NL" dirty="0"/>
              <a:t>As you can see from our network statistics, traffic stayed flowing throughout. </a:t>
            </a:r>
          </a:p>
          <a:p>
            <a:endParaRPr lang="en-NL" dirty="0"/>
          </a:p>
          <a:p>
            <a:r>
              <a:rPr lang="en-NL" dirty="0"/>
              <a:t>This is a reminder though, of the importance of resilience in the network, of </a:t>
            </a:r>
            <a:r>
              <a:rPr lang="en-NL" b="1" dirty="0"/>
              <a:t>multiple routes out of the Iberian peninsula</a:t>
            </a:r>
            <a:r>
              <a:rPr lang="en-NL" dirty="0"/>
              <a:t>, and the challenges we all face to adapt to a changing climate. </a:t>
            </a:r>
          </a:p>
          <a:p>
            <a:endParaRPr lang="en-NL" dirty="0"/>
          </a:p>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12</a:t>
            </a:fld>
            <a:endParaRPr lang="en-GB"/>
          </a:p>
        </p:txBody>
      </p:sp>
    </p:spTree>
    <p:extLst>
      <p:ext uri="{BB962C8B-B14F-4D97-AF65-F5344CB8AC3E}">
        <p14:creationId xmlns:p14="http://schemas.microsoft.com/office/powerpoint/2010/main" val="336056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369ED-82F9-9B38-F5D8-1DD1CEB1C2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61621-28CC-6546-5500-B493896AB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2AAA9B-3C29-95C9-8A18-EC08085B3F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1600" b="0" i="0" u="none" strike="noStrike" dirty="0">
                <a:solidFill>
                  <a:srgbClr val="003F5E"/>
                </a:solidFill>
                <a:effectLst/>
              </a:rPr>
              <a:t>The main aim was to prove the feasibility of high-speed multi-path transfers and promote the use of global data transfer in cutting-edge science and technology. </a:t>
            </a:r>
          </a:p>
          <a:p>
            <a:pPr marL="0" indent="0">
              <a:spcBef>
                <a:spcPts val="0"/>
              </a:spcBef>
              <a:spcAft>
                <a:spcPts val="800"/>
              </a:spcAft>
              <a:buFontTx/>
              <a:buNone/>
            </a:pPr>
            <a:endParaRPr lang="en-US" sz="1600" dirty="0">
              <a:solidFill>
                <a:srgbClr val="1F4E79"/>
              </a:solidFill>
            </a:endParaRPr>
          </a:p>
        </p:txBody>
      </p:sp>
      <p:sp>
        <p:nvSpPr>
          <p:cNvPr id="4" name="Slide Number Placeholder 3">
            <a:extLst>
              <a:ext uri="{FF2B5EF4-FFF2-40B4-BE49-F238E27FC236}">
                <a16:creationId xmlns:a16="http://schemas.microsoft.com/office/drawing/2014/main" id="{0E90EC35-2FE9-F38F-5669-D6F287CC6F8E}"/>
              </a:ext>
            </a:extLst>
          </p:cNvPr>
          <p:cNvSpPr>
            <a:spLocks noGrp="1"/>
          </p:cNvSpPr>
          <p:nvPr>
            <p:ph type="sldNum" sz="quarter" idx="5"/>
          </p:nvPr>
        </p:nvSpPr>
        <p:spPr/>
        <p:txBody>
          <a:bodyPr/>
          <a:lstStyle/>
          <a:p>
            <a:fld id="{EAA26957-3063-4AF5-9C10-771E4439D98E}" type="slidenum">
              <a:rPr lang="en-GB" smtClean="0"/>
              <a:t>13</a:t>
            </a:fld>
            <a:endParaRPr lang="en-GB"/>
          </a:p>
        </p:txBody>
      </p:sp>
    </p:spTree>
    <p:extLst>
      <p:ext uri="{BB962C8B-B14F-4D97-AF65-F5344CB8AC3E}">
        <p14:creationId xmlns:p14="http://schemas.microsoft.com/office/powerpoint/2010/main" val="1427532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D41EE-AF16-072E-2A3E-BFAA88F1E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B9B35-946B-ADE2-7EFC-5F4D7325C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3DE6C-828B-3831-2304-D1CA46837466}"/>
              </a:ext>
            </a:extLst>
          </p:cNvPr>
          <p:cNvSpPr>
            <a:spLocks noGrp="1"/>
          </p:cNvSpPr>
          <p:nvPr>
            <p:ph type="body" idx="1"/>
          </p:nvPr>
        </p:nvSpPr>
        <p:spPr/>
        <p:txBody>
          <a:bodyPr/>
          <a:lstStyle/>
          <a:p>
            <a:endParaRPr lang="en-NL" dirty="0"/>
          </a:p>
          <a:p>
            <a:endParaRPr lang="en-NL" dirty="0"/>
          </a:p>
        </p:txBody>
      </p:sp>
      <p:sp>
        <p:nvSpPr>
          <p:cNvPr id="4" name="Slide Number Placeholder 3">
            <a:extLst>
              <a:ext uri="{FF2B5EF4-FFF2-40B4-BE49-F238E27FC236}">
                <a16:creationId xmlns:a16="http://schemas.microsoft.com/office/drawing/2014/main" id="{AD42CF9A-43BF-0494-44F1-6E417591A440}"/>
              </a:ext>
            </a:extLst>
          </p:cNvPr>
          <p:cNvSpPr>
            <a:spLocks noGrp="1"/>
          </p:cNvSpPr>
          <p:nvPr>
            <p:ph type="sldNum" sz="quarter" idx="5"/>
          </p:nvPr>
        </p:nvSpPr>
        <p:spPr/>
        <p:txBody>
          <a:bodyPr/>
          <a:lstStyle/>
          <a:p>
            <a:fld id="{EAA26957-3063-4AF5-9C10-771E4439D98E}" type="slidenum">
              <a:rPr lang="en-GB" smtClean="0"/>
              <a:t>14</a:t>
            </a:fld>
            <a:endParaRPr lang="en-GB"/>
          </a:p>
        </p:txBody>
      </p:sp>
    </p:spTree>
    <p:extLst>
      <p:ext uri="{BB962C8B-B14F-4D97-AF65-F5344CB8AC3E}">
        <p14:creationId xmlns:p14="http://schemas.microsoft.com/office/powerpoint/2010/main" val="4143136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CAF09-8EA7-2959-436D-B7D0898E2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3CCD8-0B55-A52D-AB38-3EC4FE10A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EBAE0-2D03-43B9-6BAA-4A19F4EA8D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F4E79"/>
                </a:solidFill>
              </a:rPr>
              <a:t>GÉANT supports safe and secure connectivity through a portfolio of </a:t>
            </a:r>
            <a:r>
              <a:rPr lang="en-US" sz="1200" b="1" dirty="0">
                <a:solidFill>
                  <a:srgbClr val="1F4E79"/>
                </a:solidFill>
              </a:rPr>
              <a:t>security services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this </a:t>
            </a:r>
            <a:r>
              <a:rPr lang="en-US" sz="1200" dirty="0">
                <a:solidFill>
                  <a:srgbClr val="1F4E79"/>
                </a:solidFill>
              </a:rPr>
              <a:t>a peer network of CSIRT teams is embedded in each NREN and coordinated through the TF-CSIRT community, with access to over 500 CSIRT teams across Europe.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1F4E7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F4E79"/>
                </a:solidFill>
              </a:rPr>
              <a:t>GÉANT works globally on these security mechanisms to ensure that its national and cross-border elements are as secure as possible</a:t>
            </a:r>
          </a:p>
          <a:p>
            <a:endParaRPr lang="en-US" dirty="0"/>
          </a:p>
        </p:txBody>
      </p:sp>
      <p:sp>
        <p:nvSpPr>
          <p:cNvPr id="4" name="Slide Number Placeholder 3">
            <a:extLst>
              <a:ext uri="{FF2B5EF4-FFF2-40B4-BE49-F238E27FC236}">
                <a16:creationId xmlns:a16="http://schemas.microsoft.com/office/drawing/2014/main" id="{66B36910-5B45-B78C-1DE8-59B2702F1EB1}"/>
              </a:ext>
            </a:extLst>
          </p:cNvPr>
          <p:cNvSpPr>
            <a:spLocks noGrp="1"/>
          </p:cNvSpPr>
          <p:nvPr>
            <p:ph type="sldNum" sz="quarter" idx="5"/>
          </p:nvPr>
        </p:nvSpPr>
        <p:spPr/>
        <p:txBody>
          <a:bodyPr/>
          <a:lstStyle/>
          <a:p>
            <a:fld id="{EAA26957-3063-4AF5-9C10-771E4439D98E}" type="slidenum">
              <a:rPr lang="en-GB" smtClean="0"/>
              <a:t>15</a:t>
            </a:fld>
            <a:endParaRPr lang="en-GB"/>
          </a:p>
        </p:txBody>
      </p:sp>
    </p:spTree>
    <p:extLst>
      <p:ext uri="{BB962C8B-B14F-4D97-AF65-F5344CB8AC3E}">
        <p14:creationId xmlns:p14="http://schemas.microsoft.com/office/powerpoint/2010/main" val="71535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17</a:t>
            </a:fld>
            <a:endParaRPr lang="en-GB"/>
          </a:p>
        </p:txBody>
      </p:sp>
    </p:spTree>
    <p:extLst>
      <p:ext uri="{BB962C8B-B14F-4D97-AF65-F5344CB8AC3E}">
        <p14:creationId xmlns:p14="http://schemas.microsoft.com/office/powerpoint/2010/main" val="2394108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2434E-05EF-7C7F-F9EC-CC4403298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9A84B-748C-45DE-2A65-433A6CFC7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674730-A152-0CE2-0070-A583E4C9A4D1}"/>
              </a:ext>
            </a:extLst>
          </p:cNvPr>
          <p:cNvSpPr>
            <a:spLocks noGrp="1"/>
          </p:cNvSpPr>
          <p:nvPr>
            <p:ph type="body" idx="1"/>
          </p:nvPr>
        </p:nvSpPr>
        <p:spPr/>
        <p:txBody>
          <a:bodyPr/>
          <a:lstStyle/>
          <a:p>
            <a:r>
              <a:rPr lang="en-US" dirty="0"/>
              <a:t>One of our key initiatives, that I am keen to highlight is the development of Security Intelligence Hub for NRENs, building on the knowledge sharing already happening within the community.</a:t>
            </a:r>
          </a:p>
          <a:p>
            <a:endParaRPr lang="en-US" dirty="0"/>
          </a:p>
          <a:p>
            <a:r>
              <a:rPr lang="en-US" dirty="0"/>
              <a:t>(Multiplier effect – build on the work done on a national level, to expand it to the European, and then global level via our partners.)</a:t>
            </a:r>
          </a:p>
        </p:txBody>
      </p:sp>
      <p:sp>
        <p:nvSpPr>
          <p:cNvPr id="4" name="Slide Number Placeholder 3">
            <a:extLst>
              <a:ext uri="{FF2B5EF4-FFF2-40B4-BE49-F238E27FC236}">
                <a16:creationId xmlns:a16="http://schemas.microsoft.com/office/drawing/2014/main" id="{2895C1A5-0331-DB17-8A54-CB4C3DB71627}"/>
              </a:ext>
            </a:extLst>
          </p:cNvPr>
          <p:cNvSpPr>
            <a:spLocks noGrp="1"/>
          </p:cNvSpPr>
          <p:nvPr>
            <p:ph type="sldNum" sz="quarter" idx="5"/>
          </p:nvPr>
        </p:nvSpPr>
        <p:spPr/>
        <p:txBody>
          <a:bodyPr/>
          <a:lstStyle/>
          <a:p>
            <a:fld id="{EAA26957-3063-4AF5-9C10-771E4439D98E}" type="slidenum">
              <a:rPr lang="en-GB" smtClean="0"/>
              <a:t>18</a:t>
            </a:fld>
            <a:endParaRPr lang="en-GB"/>
          </a:p>
        </p:txBody>
      </p:sp>
    </p:spTree>
    <p:extLst>
      <p:ext uri="{BB962C8B-B14F-4D97-AF65-F5344CB8AC3E}">
        <p14:creationId xmlns:p14="http://schemas.microsoft.com/office/powerpoint/2010/main" val="1310779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19</a:t>
            </a:fld>
            <a:endParaRPr lang="en-GB"/>
          </a:p>
        </p:txBody>
      </p:sp>
    </p:spTree>
    <p:extLst>
      <p:ext uri="{BB962C8B-B14F-4D97-AF65-F5344CB8AC3E}">
        <p14:creationId xmlns:p14="http://schemas.microsoft.com/office/powerpoint/2010/main" val="310267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AF8DF-1F9A-3C8E-9D88-043EDD5825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D24229-18D9-E9C0-132D-F3BA7DBCE3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995A80-5165-43FF-25B2-46494905DDBD}"/>
              </a:ext>
            </a:extLst>
          </p:cNvPr>
          <p:cNvSpPr>
            <a:spLocks noGrp="1"/>
          </p:cNvSpPr>
          <p:nvPr>
            <p:ph type="body" idx="1"/>
          </p:nvPr>
        </p:nvSpPr>
        <p:spPr/>
        <p:txBody>
          <a:bodyPr/>
          <a:lstStyle/>
          <a:p>
            <a:pPr>
              <a:spcAft>
                <a:spcPts val="800"/>
              </a:spcAft>
            </a:pPr>
            <a:endParaRPr lang="en-US" sz="1200" dirty="0">
              <a:solidFill>
                <a:srgbClr val="1F4E79"/>
              </a:solidFill>
            </a:endParaRPr>
          </a:p>
          <a:p>
            <a:pPr>
              <a:spcAft>
                <a:spcPts val="800"/>
              </a:spcAft>
            </a:pPr>
            <a:r>
              <a:rPr lang="en-US" sz="1200" dirty="0">
                <a:solidFill>
                  <a:srgbClr val="1F4E79"/>
                </a:solidFill>
              </a:rPr>
              <a:t>GÉANT’s </a:t>
            </a:r>
            <a:r>
              <a:rPr lang="en-US" sz="1200" b="1" dirty="0">
                <a:solidFill>
                  <a:srgbClr val="1F4E79"/>
                </a:solidFill>
              </a:rPr>
              <a:t>trust and identity </a:t>
            </a:r>
            <a:r>
              <a:rPr lang="en-US" sz="1200" dirty="0">
                <a:solidFill>
                  <a:srgbClr val="1F4E79"/>
                </a:solidFill>
              </a:rPr>
              <a:t>services enable trusted, seamless, integrated access to resources and services for research and education, across institutions and borders.</a:t>
            </a:r>
          </a:p>
          <a:p>
            <a:pPr>
              <a:spcAft>
                <a:spcPts val="800"/>
              </a:spcAft>
            </a:pPr>
            <a:endParaRPr lang="en-US" sz="1200" dirty="0">
              <a:solidFill>
                <a:srgbClr val="1F4E79"/>
              </a:solidFill>
            </a:endParaRPr>
          </a:p>
          <a:p>
            <a:pPr>
              <a:spcAft>
                <a:spcPts val="800"/>
              </a:spcAft>
            </a:pPr>
            <a:r>
              <a:rPr lang="en-US" sz="1200" dirty="0">
                <a:solidFill>
                  <a:srgbClr val="1F4E79"/>
                </a:solidFill>
              </a:rPr>
              <a:t>From federated identity with </a:t>
            </a:r>
            <a:r>
              <a:rPr lang="en-US" sz="1200" b="1" dirty="0" err="1">
                <a:solidFill>
                  <a:srgbClr val="1F4E79"/>
                </a:solidFill>
              </a:rPr>
              <a:t>eduGAIN</a:t>
            </a:r>
            <a:r>
              <a:rPr lang="en-US" sz="1200" dirty="0">
                <a:solidFill>
                  <a:srgbClr val="1F4E79"/>
                </a:solidFill>
              </a:rPr>
              <a:t> to secure Wi-Fi with </a:t>
            </a:r>
            <a:r>
              <a:rPr lang="en-US" sz="1200" b="1" dirty="0" err="1">
                <a:solidFill>
                  <a:srgbClr val="1F4E79"/>
                </a:solidFill>
              </a:rPr>
              <a:t>eduroam</a:t>
            </a:r>
            <a:r>
              <a:rPr lang="en-US" sz="1200" dirty="0">
                <a:solidFill>
                  <a:srgbClr val="1F4E79"/>
                </a:solidFill>
              </a:rPr>
              <a:t>, from access to high performance computing to the </a:t>
            </a:r>
            <a:r>
              <a:rPr lang="en-US" sz="1200" b="1" dirty="0">
                <a:solidFill>
                  <a:srgbClr val="1F4E79"/>
                </a:solidFill>
              </a:rPr>
              <a:t>first EOSC node</a:t>
            </a:r>
            <a:r>
              <a:rPr lang="en-US" sz="1200" dirty="0">
                <a:solidFill>
                  <a:srgbClr val="1F4E79"/>
                </a:solidFill>
              </a:rPr>
              <a:t>, T&amp;I services enable collaboration, protect user privacy, and support efficient operations for students and researchers worldwide. </a:t>
            </a:r>
          </a:p>
          <a:p>
            <a:pPr marL="0">
              <a:buNone/>
            </a:pPr>
            <a:endParaRPr lang="en-GB" sz="1200" b="1" dirty="0">
              <a:solidFill>
                <a:schemeClr val="accent1">
                  <a:lumMod val="49000"/>
                </a:schemeClr>
              </a:solidFill>
            </a:endParaRPr>
          </a:p>
          <a:p>
            <a:pPr marL="0">
              <a:buNone/>
            </a:pPr>
            <a:endParaRPr lang="en-GB" sz="1200" b="1" dirty="0">
              <a:solidFill>
                <a:schemeClr val="accent1">
                  <a:lumMod val="49000"/>
                </a:schemeClr>
              </a:solidFill>
            </a:endParaRPr>
          </a:p>
        </p:txBody>
      </p:sp>
      <p:sp>
        <p:nvSpPr>
          <p:cNvPr id="4" name="Slide Number Placeholder 3">
            <a:extLst>
              <a:ext uri="{FF2B5EF4-FFF2-40B4-BE49-F238E27FC236}">
                <a16:creationId xmlns:a16="http://schemas.microsoft.com/office/drawing/2014/main" id="{791315DA-FE2F-47D8-DC52-4EF2EE0314A6}"/>
              </a:ext>
            </a:extLst>
          </p:cNvPr>
          <p:cNvSpPr>
            <a:spLocks noGrp="1"/>
          </p:cNvSpPr>
          <p:nvPr>
            <p:ph type="sldNum" sz="quarter" idx="5"/>
          </p:nvPr>
        </p:nvSpPr>
        <p:spPr/>
        <p:txBody>
          <a:bodyPr/>
          <a:lstStyle/>
          <a:p>
            <a:fld id="{EAA26957-3063-4AF5-9C10-771E4439D98E}" type="slidenum">
              <a:rPr lang="en-GB" smtClean="0"/>
              <a:t>20</a:t>
            </a:fld>
            <a:endParaRPr lang="en-GB"/>
          </a:p>
        </p:txBody>
      </p:sp>
    </p:spTree>
    <p:extLst>
      <p:ext uri="{BB962C8B-B14F-4D97-AF65-F5344CB8AC3E}">
        <p14:creationId xmlns:p14="http://schemas.microsoft.com/office/powerpoint/2010/main" val="3379051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AA26957-3063-4AF5-9C10-771E4439D98E}" type="slidenum">
              <a:rPr lang="en-GB" smtClean="0"/>
              <a:t>21</a:t>
            </a:fld>
            <a:endParaRPr lang="en-GB"/>
          </a:p>
        </p:txBody>
      </p:sp>
    </p:spTree>
    <p:extLst>
      <p:ext uri="{BB962C8B-B14F-4D97-AF65-F5344CB8AC3E}">
        <p14:creationId xmlns:p14="http://schemas.microsoft.com/office/powerpoint/2010/main" val="3481551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But first, what is GÉANT, and who are the members</a:t>
            </a:r>
          </a:p>
          <a:p>
            <a:endParaRPr lang="en-NL" dirty="0"/>
          </a:p>
          <a:p>
            <a:r>
              <a:rPr lang="en-NL" dirty="0"/>
              <a:t>(key points on the slide)</a:t>
            </a:r>
          </a:p>
          <a:p>
            <a:endParaRPr lang="en-NL" dirty="0"/>
          </a:p>
          <a:p>
            <a:endParaRPr lang="en-NL" dirty="0"/>
          </a:p>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2</a:t>
            </a:fld>
            <a:endParaRPr lang="en-GB"/>
          </a:p>
        </p:txBody>
      </p:sp>
    </p:spTree>
    <p:extLst>
      <p:ext uri="{BB962C8B-B14F-4D97-AF65-F5344CB8AC3E}">
        <p14:creationId xmlns:p14="http://schemas.microsoft.com/office/powerpoint/2010/main" val="4196621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AA26957-3063-4AF5-9C10-771E4439D98E}" type="slidenum">
              <a:rPr lang="en-GB" smtClean="0"/>
              <a:t>22</a:t>
            </a:fld>
            <a:endParaRPr lang="en-GB"/>
          </a:p>
        </p:txBody>
      </p:sp>
    </p:spTree>
    <p:extLst>
      <p:ext uri="{BB962C8B-B14F-4D97-AF65-F5344CB8AC3E}">
        <p14:creationId xmlns:p14="http://schemas.microsoft.com/office/powerpoint/2010/main" val="1008324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2"/>
                </a:solidFill>
                <a:ea typeface="Calibri" panose="020F0502020204030204"/>
                <a:cs typeface="Calibri" panose="020F0502020204030204"/>
              </a:rPr>
              <a:t>It enables students to authenticate for their studies abroad using their home student account, meaning students can easily connect their personal and academic identities, thanks to the bridge with </a:t>
            </a:r>
            <a:r>
              <a:rPr lang="en-GB" sz="1200" dirty="0" err="1">
                <a:solidFill>
                  <a:schemeClr val="accent2"/>
                </a:solidFill>
                <a:ea typeface="Calibri" panose="020F0502020204030204"/>
                <a:cs typeface="Calibri" panose="020F0502020204030204"/>
              </a:rPr>
              <a:t>eIDAS</a:t>
            </a:r>
            <a:r>
              <a:rPr lang="en-GB" sz="1200" dirty="0">
                <a:solidFill>
                  <a:schemeClr val="accent2"/>
                </a:solidFill>
                <a:ea typeface="Calibri" panose="020F0502020204030204"/>
                <a:cs typeface="Calibri" panose="020F0502020204030204"/>
              </a:rPr>
              <a:t> national nodes, and enable the once-only principle by introducing the European Student Identifier – in turn supporting the Erasmus+ programme.</a:t>
            </a:r>
            <a:endParaRPr lang="en-GB" dirty="0">
              <a:solidFill>
                <a:schemeClr val="accent2"/>
              </a:solidFill>
              <a:ea typeface="Calibri" panose="020F0502020204030204"/>
              <a:cs typeface="Calibri" panose="020F0502020204030204"/>
            </a:endParaRPr>
          </a:p>
          <a:p>
            <a:endParaRPr lang="en-NL" dirty="0"/>
          </a:p>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23</a:t>
            </a:fld>
            <a:endParaRPr lang="en-GB"/>
          </a:p>
        </p:txBody>
      </p:sp>
    </p:spTree>
    <p:extLst>
      <p:ext uri="{BB962C8B-B14F-4D97-AF65-F5344CB8AC3E}">
        <p14:creationId xmlns:p14="http://schemas.microsoft.com/office/powerpoint/2010/main" val="99012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35A30-8BD2-5FB2-3E08-7C5AA9FA21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5B521-AED3-8E0D-F61F-2F155C0280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6F95E-4EAE-37E4-26B6-3146B7331FF5}"/>
              </a:ext>
            </a:extLst>
          </p:cNvPr>
          <p:cNvSpPr>
            <a:spLocks noGrp="1"/>
          </p:cNvSpPr>
          <p:nvPr>
            <p:ph type="body" idx="1"/>
          </p:nvPr>
        </p:nvSpPr>
        <p:spPr/>
        <p:txBody>
          <a:bodyPr/>
          <a:lstStyle/>
          <a:p>
            <a:endParaRPr lang="en-NL" dirty="0"/>
          </a:p>
          <a:p>
            <a:endParaRPr lang="en-NL" dirty="0"/>
          </a:p>
        </p:txBody>
      </p:sp>
      <p:sp>
        <p:nvSpPr>
          <p:cNvPr id="4" name="Slide Number Placeholder 3">
            <a:extLst>
              <a:ext uri="{FF2B5EF4-FFF2-40B4-BE49-F238E27FC236}">
                <a16:creationId xmlns:a16="http://schemas.microsoft.com/office/drawing/2014/main" id="{82663257-9BEC-2DDA-C850-2EC307CD9F94}"/>
              </a:ext>
            </a:extLst>
          </p:cNvPr>
          <p:cNvSpPr>
            <a:spLocks noGrp="1"/>
          </p:cNvSpPr>
          <p:nvPr>
            <p:ph type="sldNum" sz="quarter" idx="5"/>
          </p:nvPr>
        </p:nvSpPr>
        <p:spPr/>
        <p:txBody>
          <a:bodyPr/>
          <a:lstStyle/>
          <a:p>
            <a:fld id="{EAA26957-3063-4AF5-9C10-771E4439D98E}" type="slidenum">
              <a:rPr lang="en-GB" smtClean="0"/>
              <a:t>24</a:t>
            </a:fld>
            <a:endParaRPr lang="en-GB"/>
          </a:p>
        </p:txBody>
      </p:sp>
    </p:spTree>
    <p:extLst>
      <p:ext uri="{BB962C8B-B14F-4D97-AF65-F5344CB8AC3E}">
        <p14:creationId xmlns:p14="http://schemas.microsoft.com/office/powerpoint/2010/main" val="1870039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5A5AB-5C07-9598-57E3-CCDABA4EB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D56AD5-978D-D1CA-CA15-AE565DC4E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52DA55-DFBA-219B-7BEB-B7EA8B8AAA7E}"/>
              </a:ext>
            </a:extLst>
          </p:cNvPr>
          <p:cNvSpPr>
            <a:spLocks noGrp="1"/>
          </p:cNvSpPr>
          <p:nvPr>
            <p:ph type="body" idx="1"/>
          </p:nvPr>
        </p:nvSpPr>
        <p:spPr/>
        <p:txBody>
          <a:bodyPr/>
          <a:lstStyle/>
          <a:p>
            <a:pPr marL="0" indent="0" algn="l">
              <a:spcBef>
                <a:spcPts val="0"/>
              </a:spcBef>
              <a:buNone/>
            </a:pPr>
            <a:r>
              <a:rPr lang="en-US" sz="1200" b="0" i="0" u="none" strike="noStrike" dirty="0">
                <a:solidFill>
                  <a:srgbClr val="003F5E"/>
                </a:solidFill>
                <a:effectLst/>
              </a:rPr>
              <a:t>Starting with the GN5-2 project, GÉANT and NRENS will be working with national meteorology institutes (NMIs) to develop a pan-European </a:t>
            </a:r>
            <a:r>
              <a:rPr lang="en-US" sz="1200" b="0" i="0" u="none" strike="noStrike" dirty="0" err="1">
                <a:solidFill>
                  <a:srgbClr val="003F5E"/>
                </a:solidFill>
                <a:effectLst/>
              </a:rPr>
              <a:t>fibre</a:t>
            </a:r>
            <a:r>
              <a:rPr lang="en-US" sz="1200" b="0" i="0" u="none" strike="noStrike" dirty="0">
                <a:solidFill>
                  <a:srgbClr val="003F5E"/>
                </a:solidFill>
                <a:effectLst/>
              </a:rPr>
              <a:t> based network to support the interconnection of optical clocks, building on GÉANT’s expertise in providing cross-border connectivity for NRENs. </a:t>
            </a:r>
          </a:p>
          <a:p>
            <a:pPr marL="0" indent="0" algn="l">
              <a:spcBef>
                <a:spcPts val="0"/>
              </a:spcBef>
              <a:buNone/>
            </a:pPr>
            <a:endParaRPr lang="en-US" sz="1200" b="0" i="0" u="none" strike="noStrike" dirty="0">
              <a:solidFill>
                <a:srgbClr val="003F5E"/>
              </a:solidFill>
              <a:effectLst/>
            </a:endParaRPr>
          </a:p>
          <a:p>
            <a:pPr marL="0" indent="0" algn="l">
              <a:spcBef>
                <a:spcPts val="0"/>
              </a:spcBef>
              <a:buNone/>
            </a:pPr>
            <a:r>
              <a:rPr lang="en-US" sz="1200" b="0" i="0" u="none" strike="noStrike" dirty="0">
                <a:solidFill>
                  <a:srgbClr val="003F5E"/>
                </a:solidFill>
                <a:effectLst/>
              </a:rPr>
              <a:t>This network will support the redefinition of the SI second, enable fundamental physics research and ultimately improve the resilience of critical infrastructures across Europe, by providing a higher-accuracy alternative to satellite-based time and frequency distribution.</a:t>
            </a:r>
          </a:p>
          <a:p>
            <a:pPr marL="0" indent="0" algn="l">
              <a:spcBef>
                <a:spcPts val="0"/>
              </a:spcBef>
              <a:buNone/>
            </a:pPr>
            <a:endParaRPr lang="en-US" sz="1050" b="0" i="0" u="none" strike="noStrike" dirty="0">
              <a:solidFill>
                <a:srgbClr val="003F5E"/>
              </a:solidFill>
              <a:effectLst/>
            </a:endParaRPr>
          </a:p>
          <a:p>
            <a:r>
              <a:rPr lang="en-US" dirty="0"/>
              <a:t>The work is supported by the newly established Special Interest Group on Time and Frequency, providing a forum for the community working on Time &amp; Frequency </a:t>
            </a:r>
          </a:p>
        </p:txBody>
      </p:sp>
      <p:sp>
        <p:nvSpPr>
          <p:cNvPr id="4" name="Slide Number Placeholder 3">
            <a:extLst>
              <a:ext uri="{FF2B5EF4-FFF2-40B4-BE49-F238E27FC236}">
                <a16:creationId xmlns:a16="http://schemas.microsoft.com/office/drawing/2014/main" id="{39BD2296-18AC-4875-C86C-30732C20C13A}"/>
              </a:ext>
            </a:extLst>
          </p:cNvPr>
          <p:cNvSpPr>
            <a:spLocks noGrp="1"/>
          </p:cNvSpPr>
          <p:nvPr>
            <p:ph type="sldNum" sz="quarter" idx="5"/>
          </p:nvPr>
        </p:nvSpPr>
        <p:spPr/>
        <p:txBody>
          <a:bodyPr/>
          <a:lstStyle/>
          <a:p>
            <a:fld id="{EAA26957-3063-4AF5-9C10-771E4439D98E}" type="slidenum">
              <a:rPr lang="en-GB" smtClean="0"/>
              <a:t>25</a:t>
            </a:fld>
            <a:endParaRPr lang="en-GB"/>
          </a:p>
        </p:txBody>
      </p:sp>
    </p:spTree>
    <p:extLst>
      <p:ext uri="{BB962C8B-B14F-4D97-AF65-F5344CB8AC3E}">
        <p14:creationId xmlns:p14="http://schemas.microsoft.com/office/powerpoint/2010/main" val="3595479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50C2E-5663-A97A-A42A-C521C1C27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01A23C-D740-D42B-439B-9A7DD2940D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82BED-AC2C-A41A-ECF2-AD1D742EE0C9}"/>
              </a:ext>
            </a:extLst>
          </p:cNvPr>
          <p:cNvSpPr>
            <a:spLocks noGrp="1"/>
          </p:cNvSpPr>
          <p:nvPr>
            <p:ph type="body" idx="1"/>
          </p:nvPr>
        </p:nvSpPr>
        <p:spPr/>
        <p:txBody>
          <a:bodyPr/>
          <a:lstStyle/>
          <a:p>
            <a:r>
              <a:rPr lang="en-GB" b="0" i="0" dirty="0">
                <a:solidFill>
                  <a:srgbClr val="003F5E"/>
                </a:solidFill>
                <a:effectLst/>
                <a:latin typeface="Open Sans" panose="020B0606030504020204" pitchFamily="34" charset="0"/>
              </a:rPr>
              <a:t>The year 2025 holds a special significance for the global research community as it is celebrated as the UNESCO International Year of Quantum Science and Technology. This commemoration marks the centenary of the development of quantum mechanics, something that has profoundly influenced our understanding of the universe and the very fabric of reality.</a:t>
            </a:r>
          </a:p>
          <a:p>
            <a:endParaRPr lang="en-GB" b="0" i="0" dirty="0">
              <a:solidFill>
                <a:srgbClr val="003F5E"/>
              </a:solidFill>
              <a:effectLst/>
              <a:latin typeface="Open Sans" panose="020B0606030504020204" pitchFamily="34" charset="0"/>
            </a:endParaRPr>
          </a:p>
          <a:p>
            <a:r>
              <a:rPr lang="en-GB" b="0" i="0" dirty="0">
                <a:solidFill>
                  <a:srgbClr val="003F5E"/>
                </a:solidFill>
                <a:effectLst/>
                <a:latin typeface="Open Sans" panose="020B0606030504020204" pitchFamily="34" charset="0"/>
              </a:rPr>
              <a:t>Last year GÉANT, Toshiba, the NREN PSNC, and the Anglia Ruskin University came together to work on the first major in-the-field demonstration of practical quantum communications using telecoms standard equipment and infrastructure. The key benefits of these techniques are the ability to be able to detect if communications have been intercepted or modified </a:t>
            </a:r>
            <a:r>
              <a:rPr lang="en-GB" b="0" i="0" dirty="0" err="1">
                <a:solidFill>
                  <a:srgbClr val="003F5E"/>
                </a:solidFill>
                <a:effectLst/>
                <a:latin typeface="Open Sans" panose="020B0606030504020204" pitchFamily="34" charset="0"/>
              </a:rPr>
              <a:t>en</a:t>
            </a:r>
            <a:r>
              <a:rPr lang="en-GB" b="0" i="0" dirty="0">
                <a:solidFill>
                  <a:srgbClr val="003F5E"/>
                </a:solidFill>
                <a:effectLst/>
                <a:latin typeface="Open Sans" panose="020B0606030504020204" pitchFamily="34" charset="0"/>
              </a:rPr>
              <a:t>-route, which makes these techniques ideal for highly sensitive data interchange.</a:t>
            </a:r>
          </a:p>
          <a:p>
            <a:endParaRPr lang="en-GB" b="0" i="0" dirty="0">
              <a:solidFill>
                <a:srgbClr val="003F5E"/>
              </a:solidFill>
              <a:effectLst/>
              <a:latin typeface="Open Sans" panose="020B0606030504020204" pitchFamily="34" charset="0"/>
            </a:endParaRPr>
          </a:p>
          <a:p>
            <a:r>
              <a:rPr lang="en-GB" b="0" i="0" dirty="0">
                <a:solidFill>
                  <a:srgbClr val="003F5E"/>
                </a:solidFill>
                <a:effectLst/>
                <a:latin typeface="Open Sans" panose="020B0606030504020204" pitchFamily="34" charset="0"/>
              </a:rPr>
              <a:t>Then just 2 months ago GÉANT launched the Special Interest Group on Quantum which aims to provide an open forum for the diverse community engaged in quantum technologies, including quantum networking, computing, sensing, cryptography, and communication.</a:t>
            </a:r>
          </a:p>
          <a:p>
            <a:endParaRPr lang="en-GB" b="0" i="0" dirty="0">
              <a:solidFill>
                <a:srgbClr val="003F5E"/>
              </a:solidFill>
              <a:effectLst/>
              <a:latin typeface="Open Sans" panose="020B0606030504020204" pitchFamily="34" charset="0"/>
            </a:endParaRPr>
          </a:p>
          <a:p>
            <a:endParaRPr lang="en-US" dirty="0"/>
          </a:p>
        </p:txBody>
      </p:sp>
      <p:sp>
        <p:nvSpPr>
          <p:cNvPr id="4" name="Slide Number Placeholder 3">
            <a:extLst>
              <a:ext uri="{FF2B5EF4-FFF2-40B4-BE49-F238E27FC236}">
                <a16:creationId xmlns:a16="http://schemas.microsoft.com/office/drawing/2014/main" id="{BC85D671-42B2-8255-053E-30040E04D23D}"/>
              </a:ext>
            </a:extLst>
          </p:cNvPr>
          <p:cNvSpPr>
            <a:spLocks noGrp="1"/>
          </p:cNvSpPr>
          <p:nvPr>
            <p:ph type="sldNum" sz="quarter" idx="5"/>
          </p:nvPr>
        </p:nvSpPr>
        <p:spPr/>
        <p:txBody>
          <a:bodyPr/>
          <a:lstStyle/>
          <a:p>
            <a:fld id="{EAA26957-3063-4AF5-9C10-771E4439D98E}" type="slidenum">
              <a:rPr lang="en-GB" smtClean="0"/>
              <a:t>26</a:t>
            </a:fld>
            <a:endParaRPr lang="en-GB"/>
          </a:p>
        </p:txBody>
      </p:sp>
    </p:spTree>
    <p:extLst>
      <p:ext uri="{BB962C8B-B14F-4D97-AF65-F5344CB8AC3E}">
        <p14:creationId xmlns:p14="http://schemas.microsoft.com/office/powerpoint/2010/main" val="2219297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58C64-FD79-4FDE-9CD2-BE9B7E92C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67BB8C-9520-E6C9-CD0E-C8C32BCFD4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1A61F-976C-7139-ADB5-FE441551AE80}"/>
              </a:ext>
            </a:extLst>
          </p:cNvPr>
          <p:cNvSpPr>
            <a:spLocks noGrp="1"/>
          </p:cNvSpPr>
          <p:nvPr>
            <p:ph type="body" idx="1"/>
          </p:nvPr>
        </p:nvSpPr>
        <p:spPr/>
        <p:txBody>
          <a:bodyPr/>
          <a:lstStyle/>
          <a:p>
            <a:pPr marL="171450" indent="-171450">
              <a:spcAft>
                <a:spcPts val="800"/>
              </a:spcAft>
              <a:buFont typeface="Arial" panose="020B0604020202020204" pitchFamily="34" charset="0"/>
              <a:buChar char="•"/>
            </a:pPr>
            <a:r>
              <a:rPr lang="en-US" dirty="0">
                <a:solidFill>
                  <a:srgbClr val="1F4E79"/>
                </a:solidFill>
              </a:rPr>
              <a:t>As part of the GÉANT Community </a:t>
            </a:r>
            <a:r>
              <a:rPr lang="en-US" dirty="0" err="1">
                <a:solidFill>
                  <a:srgbClr val="1F4E79"/>
                </a:solidFill>
              </a:rPr>
              <a:t>Programme</a:t>
            </a:r>
            <a:r>
              <a:rPr lang="en-US" dirty="0">
                <a:solidFill>
                  <a:srgbClr val="1F4E79"/>
                </a:solidFill>
              </a:rPr>
              <a:t>, the GÉANT Association supports an </a:t>
            </a:r>
            <a:r>
              <a:rPr lang="en-US" b="1" dirty="0">
                <a:solidFill>
                  <a:srgbClr val="1F4E79"/>
                </a:solidFill>
              </a:rPr>
              <a:t>Innovation </a:t>
            </a:r>
            <a:r>
              <a:rPr lang="en-US" b="1" dirty="0" err="1">
                <a:solidFill>
                  <a:srgbClr val="1F4E79"/>
                </a:solidFill>
              </a:rPr>
              <a:t>Programme</a:t>
            </a:r>
            <a:r>
              <a:rPr lang="en-US" b="1" dirty="0">
                <a:solidFill>
                  <a:srgbClr val="1F4E79"/>
                </a:solidFill>
              </a:rPr>
              <a:t> </a:t>
            </a:r>
            <a:r>
              <a:rPr lang="en-US" dirty="0">
                <a:solidFill>
                  <a:srgbClr val="1F4E79"/>
                </a:solidFill>
              </a:rPr>
              <a:t>for research projects carried out by the GÉANT community to enable initial development, establish a proof of concept or testing of new ideas, with lightweight administrative constraints</a:t>
            </a:r>
          </a:p>
          <a:p>
            <a:pPr marL="171450" indent="-171450">
              <a:spcAft>
                <a:spcPts val="800"/>
              </a:spcAft>
              <a:buFont typeface="Arial" panose="020B0604020202020204" pitchFamily="34" charset="0"/>
              <a:buChar char="•"/>
            </a:pPr>
            <a:r>
              <a:rPr lang="en-US" dirty="0">
                <a:solidFill>
                  <a:srgbClr val="1F4E79"/>
                </a:solidFill>
              </a:rPr>
              <a:t>GÉANT Members participate in EU-funded projects and collaborative R&amp;D initiatives, that push the boundaries in areas like cable sensing, quantum communication, time and frequency networks</a:t>
            </a:r>
          </a:p>
          <a:p>
            <a:pPr marL="171450" indent="-171450">
              <a:spcAft>
                <a:spcPts val="800"/>
              </a:spcAft>
              <a:buFont typeface="Arial" panose="020B0604020202020204" pitchFamily="34" charset="0"/>
              <a:buChar char="•"/>
            </a:pPr>
            <a:r>
              <a:rPr lang="en-US" b="1" dirty="0">
                <a:solidFill>
                  <a:srgbClr val="1F4E79"/>
                </a:solidFill>
              </a:rPr>
              <a:t>GÉANT incubators </a:t>
            </a:r>
            <a:r>
              <a:rPr lang="en-US" dirty="0">
                <a:solidFill>
                  <a:srgbClr val="1F4E79"/>
                </a:solidFill>
              </a:rPr>
              <a:t>provide space for working on innovative but potentially disruptive technologies, business models and trust models</a:t>
            </a:r>
          </a:p>
          <a:p>
            <a:pPr marL="171450" indent="-171450">
              <a:spcAft>
                <a:spcPts val="800"/>
              </a:spcAft>
              <a:buFont typeface="Arial" panose="020B0604020202020204" pitchFamily="34" charset="0"/>
              <a:buChar char="•"/>
            </a:pPr>
            <a:r>
              <a:rPr lang="en-US" dirty="0">
                <a:solidFill>
                  <a:srgbClr val="1F4E79"/>
                </a:solidFill>
              </a:rPr>
              <a:t>Through joint innovation efforts members are able to test and pilot new technologies, and deliver cutting-edge services tailored for research and education institutions enabling them to achieve digital excellence on a global scale</a:t>
            </a:r>
          </a:p>
          <a:p>
            <a:endParaRPr lang="en-US" dirty="0"/>
          </a:p>
        </p:txBody>
      </p:sp>
      <p:sp>
        <p:nvSpPr>
          <p:cNvPr id="4" name="Slide Number Placeholder 3">
            <a:extLst>
              <a:ext uri="{FF2B5EF4-FFF2-40B4-BE49-F238E27FC236}">
                <a16:creationId xmlns:a16="http://schemas.microsoft.com/office/drawing/2014/main" id="{6EAF86F7-56B3-9952-F4DD-F27485049E21}"/>
              </a:ext>
            </a:extLst>
          </p:cNvPr>
          <p:cNvSpPr>
            <a:spLocks noGrp="1"/>
          </p:cNvSpPr>
          <p:nvPr>
            <p:ph type="sldNum" sz="quarter" idx="5"/>
          </p:nvPr>
        </p:nvSpPr>
        <p:spPr/>
        <p:txBody>
          <a:bodyPr/>
          <a:lstStyle/>
          <a:p>
            <a:fld id="{EAA26957-3063-4AF5-9C10-771E4439D98E}" type="slidenum">
              <a:rPr lang="en-GB" smtClean="0"/>
              <a:t>27</a:t>
            </a:fld>
            <a:endParaRPr lang="en-GB"/>
          </a:p>
        </p:txBody>
      </p:sp>
    </p:spTree>
    <p:extLst>
      <p:ext uri="{BB962C8B-B14F-4D97-AF65-F5344CB8AC3E}">
        <p14:creationId xmlns:p14="http://schemas.microsoft.com/office/powerpoint/2010/main" val="1044060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58C64-FD79-4FDE-9CD2-BE9B7E92C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67BB8C-9520-E6C9-CD0E-C8C32BCFD4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1A61F-976C-7139-ADB5-FE441551AE80}"/>
              </a:ext>
            </a:extLst>
          </p:cNvPr>
          <p:cNvSpPr>
            <a:spLocks noGrp="1"/>
          </p:cNvSpPr>
          <p:nvPr>
            <p:ph type="body" idx="1"/>
          </p:nvPr>
        </p:nvSpPr>
        <p:spPr/>
        <p:txBody>
          <a:bodyPr/>
          <a:lstStyle/>
          <a:p>
            <a:r>
              <a:rPr lang="en-US" dirty="0"/>
              <a:t>Projects within the 2024 Innovation </a:t>
            </a:r>
            <a:r>
              <a:rPr lang="en-US" dirty="0" err="1"/>
              <a:t>Programme</a:t>
            </a:r>
            <a:r>
              <a:rPr lang="en-US" dirty="0"/>
              <a:t> were awarded EUR 50,000 each. </a:t>
            </a:r>
          </a:p>
          <a:p>
            <a:endParaRPr lang="en-US" dirty="0"/>
          </a:p>
          <a:p>
            <a:r>
              <a:rPr lang="en-US" dirty="0"/>
              <a:t>I would like to celebrate the team from the University of Malaga on their Trust and Identity focused, successful submission to the 2024 Innovation </a:t>
            </a:r>
            <a:r>
              <a:rPr lang="en-US" dirty="0" err="1"/>
              <a:t>Programme</a:t>
            </a:r>
            <a:r>
              <a:rPr lang="en-US" dirty="0"/>
              <a:t>. </a:t>
            </a:r>
          </a:p>
          <a:p>
            <a:endParaRPr lang="en-US" dirty="0"/>
          </a:p>
          <a:p>
            <a:r>
              <a:rPr lang="en-US" dirty="0"/>
              <a:t>The next editions, the 2026 </a:t>
            </a:r>
            <a:r>
              <a:rPr lang="en-US" dirty="0" err="1"/>
              <a:t>Innvoation</a:t>
            </a:r>
            <a:r>
              <a:rPr lang="en-US" dirty="0"/>
              <a:t> </a:t>
            </a:r>
            <a:r>
              <a:rPr lang="en-US" dirty="0" err="1"/>
              <a:t>Programme</a:t>
            </a:r>
            <a:r>
              <a:rPr lang="en-US" dirty="0"/>
              <a:t> will launch this coming Autumn – so start thinking about your proposals, and keep an eye out for information on how to make a submission in the coming months.</a:t>
            </a:r>
          </a:p>
        </p:txBody>
      </p:sp>
      <p:sp>
        <p:nvSpPr>
          <p:cNvPr id="4" name="Slide Number Placeholder 3">
            <a:extLst>
              <a:ext uri="{FF2B5EF4-FFF2-40B4-BE49-F238E27FC236}">
                <a16:creationId xmlns:a16="http://schemas.microsoft.com/office/drawing/2014/main" id="{6EAF86F7-56B3-9952-F4DD-F27485049E21}"/>
              </a:ext>
            </a:extLst>
          </p:cNvPr>
          <p:cNvSpPr>
            <a:spLocks noGrp="1"/>
          </p:cNvSpPr>
          <p:nvPr>
            <p:ph type="sldNum" sz="quarter" idx="5"/>
          </p:nvPr>
        </p:nvSpPr>
        <p:spPr/>
        <p:txBody>
          <a:bodyPr/>
          <a:lstStyle/>
          <a:p>
            <a:fld id="{EAA26957-3063-4AF5-9C10-771E4439D98E}" type="slidenum">
              <a:rPr lang="en-GB" smtClean="0"/>
              <a:t>28</a:t>
            </a:fld>
            <a:endParaRPr lang="en-GB"/>
          </a:p>
        </p:txBody>
      </p:sp>
    </p:spTree>
    <p:extLst>
      <p:ext uri="{BB962C8B-B14F-4D97-AF65-F5344CB8AC3E}">
        <p14:creationId xmlns:p14="http://schemas.microsoft.com/office/powerpoint/2010/main" val="1044060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A different sort of innovation is the Open Cloud for Research Environments, which I hope needs no introductions here as the </a:t>
            </a:r>
            <a:r>
              <a:rPr lang="en-US" sz="1200" dirty="0">
                <a:solidFill>
                  <a:srgbClr val="1F4E79"/>
                </a:solidFill>
              </a:rPr>
              <a:t>previous iterations provided Cloud services to 101 Spanish institutions.</a:t>
            </a:r>
          </a:p>
          <a:p>
            <a:pPr marL="0" indent="0">
              <a:buNone/>
            </a:pPr>
            <a:endParaRPr lang="en-GB" sz="1200" dirty="0">
              <a:solidFill>
                <a:schemeClr val="bg1"/>
              </a:solidFill>
              <a:latin typeface="Calibri"/>
              <a:ea typeface="Calibri"/>
              <a:cs typeface="Calibri"/>
            </a:endParaRPr>
          </a:p>
          <a:p>
            <a:pPr marL="0" indent="0">
              <a:buNone/>
            </a:pPr>
            <a:r>
              <a:rPr lang="en-GB" sz="1200" dirty="0">
                <a:solidFill>
                  <a:schemeClr val="bg1"/>
                </a:solidFill>
                <a:latin typeface="Calibri"/>
                <a:ea typeface="Calibri"/>
                <a:cs typeface="Calibri"/>
              </a:rPr>
              <a:t>The </a:t>
            </a:r>
            <a:r>
              <a:rPr lang="en-GB" sz="1200" b="1" dirty="0">
                <a:solidFill>
                  <a:schemeClr val="bg1"/>
                </a:solidFill>
                <a:latin typeface="Calibri"/>
                <a:ea typeface="Calibri"/>
                <a:cs typeface="Calibri"/>
              </a:rPr>
              <a:t>OCRE 2024 Framework</a:t>
            </a:r>
            <a:r>
              <a:rPr lang="en-GB" sz="1200" dirty="0">
                <a:solidFill>
                  <a:schemeClr val="bg1"/>
                </a:solidFill>
                <a:latin typeface="Calibri"/>
                <a:ea typeface="Calibri"/>
                <a:cs typeface="Calibri"/>
              </a:rPr>
              <a:t> has been available since February 2025 and will run until 2030 across 39 countries in Europe.</a:t>
            </a:r>
          </a:p>
          <a:p>
            <a:pPr marL="0" indent="0">
              <a:lnSpc>
                <a:spcPct val="100000"/>
              </a:lnSpc>
              <a:buNone/>
            </a:pPr>
            <a:endParaRPr lang="en-GB" sz="1200" dirty="0">
              <a:solidFill>
                <a:schemeClr val="bg1"/>
              </a:solidFill>
              <a:latin typeface="Calibri"/>
              <a:ea typeface="Calibri"/>
              <a:cs typeface="Calibri"/>
            </a:endParaRPr>
          </a:p>
          <a:p>
            <a:pPr marL="0" indent="0">
              <a:buNone/>
            </a:pPr>
            <a:r>
              <a:rPr lang="en-GB" sz="1200" dirty="0">
                <a:solidFill>
                  <a:schemeClr val="bg1"/>
                </a:solidFill>
                <a:latin typeface="Calibri"/>
                <a:ea typeface="Calibri"/>
                <a:cs typeface="Calibri"/>
              </a:rPr>
              <a:t>The framework’s catalogue includes 416 cloud offerings from </a:t>
            </a:r>
            <a:r>
              <a:rPr lang="en-GB" sz="1200" dirty="0" err="1">
                <a:solidFill>
                  <a:schemeClr val="bg1"/>
                </a:solidFill>
                <a:latin typeface="Calibri"/>
                <a:ea typeface="Calibri"/>
                <a:cs typeface="Calibri"/>
              </a:rPr>
              <a:t>Hyperscalers</a:t>
            </a:r>
            <a:r>
              <a:rPr lang="en-GB" sz="1200" dirty="0">
                <a:solidFill>
                  <a:schemeClr val="bg1"/>
                </a:solidFill>
                <a:latin typeface="Calibri"/>
                <a:ea typeface="Calibri"/>
                <a:cs typeface="Calibri"/>
              </a:rPr>
              <a:t> and European Original Infrastructure Providers (OIPs).</a:t>
            </a:r>
            <a:endParaRPr lang="en-GB" sz="1200" dirty="0">
              <a:solidFill>
                <a:schemeClr val="bg1"/>
              </a:solidFill>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1F4E7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F4E79"/>
                </a:solidFill>
              </a:rPr>
              <a:t>The OCRE Frameworks provide </a:t>
            </a:r>
            <a:r>
              <a:rPr lang="en-US" sz="1200" b="1" dirty="0">
                <a:solidFill>
                  <a:srgbClr val="1F4E79"/>
                </a:solidFill>
              </a:rPr>
              <a:t>easy</a:t>
            </a:r>
            <a:r>
              <a:rPr lang="en-US" sz="1200" dirty="0">
                <a:solidFill>
                  <a:srgbClr val="1F4E79"/>
                </a:solidFill>
              </a:rPr>
              <a:t>, </a:t>
            </a:r>
            <a:r>
              <a:rPr lang="en-US" sz="1200" b="1" dirty="0">
                <a:solidFill>
                  <a:srgbClr val="1F4E79"/>
                </a:solidFill>
              </a:rPr>
              <a:t>cost-effective</a:t>
            </a:r>
            <a:r>
              <a:rPr lang="en-US" sz="1200" dirty="0">
                <a:solidFill>
                  <a:srgbClr val="1F4E79"/>
                </a:solidFill>
              </a:rPr>
              <a:t> </a:t>
            </a:r>
            <a:r>
              <a:rPr lang="en-US" sz="1200" b="1" dirty="0">
                <a:solidFill>
                  <a:srgbClr val="1F4E79"/>
                </a:solidFill>
              </a:rPr>
              <a:t>access to commercial cloud and digital services </a:t>
            </a:r>
            <a:r>
              <a:rPr lang="en-US" sz="1200" dirty="0">
                <a:solidFill>
                  <a:srgbClr val="1F4E79"/>
                </a:solidFill>
              </a:rPr>
              <a:t>tailored for research and education institutions. With </a:t>
            </a:r>
            <a:r>
              <a:rPr lang="en-US" sz="1200" b="1" dirty="0">
                <a:solidFill>
                  <a:srgbClr val="1F4E79"/>
                </a:solidFill>
              </a:rPr>
              <a:t>pre-negotiated agreements and ready-to-use solutions</a:t>
            </a:r>
            <a:r>
              <a:rPr lang="en-US" sz="1200" dirty="0">
                <a:solidFill>
                  <a:srgbClr val="1F4E79"/>
                </a:solidFill>
              </a:rPr>
              <a:t>, OCRE helps institutions accelerate digital transformation, optimize research workflows, and control costs, all within a </a:t>
            </a:r>
            <a:r>
              <a:rPr lang="en-US" sz="1200" b="1" dirty="0">
                <a:solidFill>
                  <a:srgbClr val="1F4E79"/>
                </a:solidFill>
              </a:rPr>
              <a:t>secure and compliant framework</a:t>
            </a:r>
            <a:r>
              <a:rPr lang="en-US" sz="1200" dirty="0">
                <a:solidFill>
                  <a:srgbClr val="1F4E79"/>
                </a:solidFill>
              </a:rPr>
              <a:t>.</a:t>
            </a:r>
          </a:p>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29</a:t>
            </a:fld>
            <a:endParaRPr lang="en-GB"/>
          </a:p>
        </p:txBody>
      </p:sp>
    </p:spTree>
    <p:extLst>
      <p:ext uri="{BB962C8B-B14F-4D97-AF65-F5344CB8AC3E}">
        <p14:creationId xmlns:p14="http://schemas.microsoft.com/office/powerpoint/2010/main" val="2377198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53BFC-A020-B701-9596-65B42058C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2ABEE9-539B-0B77-20F7-6445FB1AF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71073-B9CF-ACE0-F37F-34359BAC0C28}"/>
              </a:ext>
            </a:extLst>
          </p:cNvPr>
          <p:cNvSpPr>
            <a:spLocks noGrp="1"/>
          </p:cNvSpPr>
          <p:nvPr>
            <p:ph type="body" idx="1"/>
          </p:nvPr>
        </p:nvSpPr>
        <p:spPr/>
        <p:txBody>
          <a:bodyPr/>
          <a:lstStyle/>
          <a:p>
            <a:endParaRPr lang="en-NL" dirty="0"/>
          </a:p>
          <a:p>
            <a:endParaRPr lang="en-NL" dirty="0"/>
          </a:p>
        </p:txBody>
      </p:sp>
      <p:sp>
        <p:nvSpPr>
          <p:cNvPr id="4" name="Slide Number Placeholder 3">
            <a:extLst>
              <a:ext uri="{FF2B5EF4-FFF2-40B4-BE49-F238E27FC236}">
                <a16:creationId xmlns:a16="http://schemas.microsoft.com/office/drawing/2014/main" id="{0596BCAB-FAA4-9F55-B5A0-EBAD1535D4E9}"/>
              </a:ext>
            </a:extLst>
          </p:cNvPr>
          <p:cNvSpPr>
            <a:spLocks noGrp="1"/>
          </p:cNvSpPr>
          <p:nvPr>
            <p:ph type="sldNum" sz="quarter" idx="5"/>
          </p:nvPr>
        </p:nvSpPr>
        <p:spPr/>
        <p:txBody>
          <a:bodyPr/>
          <a:lstStyle/>
          <a:p>
            <a:fld id="{EAA26957-3063-4AF5-9C10-771E4439D98E}" type="slidenum">
              <a:rPr lang="en-GB" smtClean="0"/>
              <a:t>30</a:t>
            </a:fld>
            <a:endParaRPr lang="en-GB"/>
          </a:p>
        </p:txBody>
      </p:sp>
    </p:spTree>
    <p:extLst>
      <p:ext uri="{BB962C8B-B14F-4D97-AF65-F5344CB8AC3E}">
        <p14:creationId xmlns:p14="http://schemas.microsoft.com/office/powerpoint/2010/main" val="3705436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63003-6BC4-4073-3B16-39780AECA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A0CB9-8B6A-18D2-F521-F87145B59D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7CF1D2-D158-FCBA-D640-7EDD231E7E4A}"/>
              </a:ext>
            </a:extLst>
          </p:cNvPr>
          <p:cNvSpPr>
            <a:spLocks noGrp="1"/>
          </p:cNvSpPr>
          <p:nvPr>
            <p:ph type="body" idx="1"/>
          </p:nvPr>
        </p:nvSpPr>
        <p:spPr/>
        <p:txBody>
          <a:bodyPr/>
          <a:lstStyle/>
          <a:p>
            <a:pPr>
              <a:lnSpc>
                <a:spcPts val="1700"/>
              </a:lnSpc>
              <a:spcBef>
                <a:spcPts val="1200"/>
              </a:spcBef>
            </a:pPr>
            <a:r>
              <a:rPr lang="en-US" sz="1200" dirty="0">
                <a:solidFill>
                  <a:srgbClr val="1F4E79"/>
                </a:solidFill>
              </a:rPr>
              <a:t>GÉANT Association provides a trusted platform where communities can connect, where collaboration is facilitated, and information and knowledge can be shared. </a:t>
            </a:r>
          </a:p>
          <a:p>
            <a:pPr>
              <a:lnSpc>
                <a:spcPts val="1700"/>
              </a:lnSpc>
            </a:pPr>
            <a:endParaRPr lang="en-US" sz="1200" dirty="0">
              <a:solidFill>
                <a:srgbClr val="1F4E79"/>
              </a:solidFill>
            </a:endParaRPr>
          </a:p>
          <a:p>
            <a:pPr>
              <a:lnSpc>
                <a:spcPts val="1700"/>
              </a:lnSpc>
            </a:pPr>
            <a:r>
              <a:rPr lang="en-US" sz="1200" dirty="0">
                <a:solidFill>
                  <a:srgbClr val="1F4E79"/>
                </a:solidFill>
              </a:rPr>
              <a:t>It enables NRENs to act and work not in competition, but in alignment with each other. </a:t>
            </a:r>
            <a:endParaRPr lang="en-US" sz="1600" dirty="0">
              <a:solidFill>
                <a:srgbClr val="1F4E79"/>
              </a:solidFill>
            </a:endParaRPr>
          </a:p>
          <a:p>
            <a:endParaRPr lang="en-US" dirty="0"/>
          </a:p>
        </p:txBody>
      </p:sp>
      <p:sp>
        <p:nvSpPr>
          <p:cNvPr id="4" name="Slide Number Placeholder 3">
            <a:extLst>
              <a:ext uri="{FF2B5EF4-FFF2-40B4-BE49-F238E27FC236}">
                <a16:creationId xmlns:a16="http://schemas.microsoft.com/office/drawing/2014/main" id="{11A4FDAB-30EC-6919-082A-B7C686CF0087}"/>
              </a:ext>
            </a:extLst>
          </p:cNvPr>
          <p:cNvSpPr>
            <a:spLocks noGrp="1"/>
          </p:cNvSpPr>
          <p:nvPr>
            <p:ph type="sldNum" sz="quarter" idx="5"/>
          </p:nvPr>
        </p:nvSpPr>
        <p:spPr/>
        <p:txBody>
          <a:bodyPr/>
          <a:lstStyle/>
          <a:p>
            <a:fld id="{EAA26957-3063-4AF5-9C10-771E4439D98E}" type="slidenum">
              <a:rPr lang="en-GB" smtClean="0"/>
              <a:t>31</a:t>
            </a:fld>
            <a:endParaRPr lang="en-GB"/>
          </a:p>
        </p:txBody>
      </p:sp>
    </p:spTree>
    <p:extLst>
      <p:ext uri="{BB962C8B-B14F-4D97-AF65-F5344CB8AC3E}">
        <p14:creationId xmlns:p14="http://schemas.microsoft.com/office/powerpoint/2010/main" val="2360591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2282F-994E-C816-1A3E-90DCEF5339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18DFF-7C5B-89DA-D191-8BF1B48B3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D4C74B-3B68-CC9C-1418-AE19B86151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solidFill>
                  <a:srgbClr val="1F4E79"/>
                </a:solidFill>
              </a:rPr>
              <a:t>EXTENDED TEXT</a:t>
            </a:r>
          </a:p>
          <a:p>
            <a:pPr marL="171450" indent="-171450">
              <a:spcAft>
                <a:spcPts val="800"/>
              </a:spcAft>
              <a:buFont typeface="Arial" panose="020B0604020202020204" pitchFamily="34" charset="0"/>
              <a:buChar char="•"/>
            </a:pPr>
            <a:r>
              <a:rPr lang="en-US" dirty="0">
                <a:solidFill>
                  <a:srgbClr val="1F4E79"/>
                </a:solidFill>
              </a:rPr>
              <a:t>By consolidating national and global requirements in one network, connectivity costs for individual member institutions are significantly reduced, while at the same time their users receive the benefit of being able to access a wide range of services in addition to “simple connectivity”</a:t>
            </a:r>
          </a:p>
          <a:p>
            <a:pPr marL="171450" indent="-171450">
              <a:spcAft>
                <a:spcPts val="800"/>
              </a:spcAft>
              <a:buFont typeface="Arial" panose="020B0604020202020204" pitchFamily="34" charset="0"/>
              <a:buChar char="•"/>
            </a:pPr>
            <a:r>
              <a:rPr lang="en-US" dirty="0">
                <a:solidFill>
                  <a:srgbClr val="1F4E79"/>
                </a:solidFill>
              </a:rPr>
              <a:t>A fair and transparent division of fees among all partners ensures the costs are shared with a focus on bridging the digital divide </a:t>
            </a:r>
            <a:r>
              <a:rPr lang="en-US" sz="1200" dirty="0">
                <a:solidFill>
                  <a:srgbClr val="1F4E79"/>
                </a:solidFill>
              </a:rPr>
              <a:t>caused by geographic inequalities</a:t>
            </a:r>
            <a:endParaRPr lang="en-US" dirty="0">
              <a:solidFill>
                <a:srgbClr val="1F4E79"/>
              </a:solidFill>
            </a:endParaRPr>
          </a:p>
          <a:p>
            <a:pPr marL="171450" indent="-171450">
              <a:spcAft>
                <a:spcPts val="800"/>
              </a:spcAft>
              <a:buFont typeface="Arial" panose="020B0604020202020204" pitchFamily="34" charset="0"/>
              <a:buChar char="•"/>
            </a:pPr>
            <a:r>
              <a:rPr lang="en-US" dirty="0">
                <a:solidFill>
                  <a:srgbClr val="1F4E79"/>
                </a:solidFill>
              </a:rPr>
              <a:t>Through framework agreements, GÉANT is delivering added value to its members in the form of effort and time saved on procurement and access to discounts negotiated by GÉANT </a:t>
            </a:r>
          </a:p>
          <a:p>
            <a:pPr marL="171450" indent="-171450">
              <a:spcAft>
                <a:spcPts val="800"/>
              </a:spcAft>
              <a:buFont typeface="Arial" panose="020B0604020202020204" pitchFamily="34" charset="0"/>
              <a:buChar char="•"/>
            </a:pPr>
            <a:r>
              <a:rPr lang="en-US" dirty="0">
                <a:solidFill>
                  <a:srgbClr val="1F4E79"/>
                </a:solidFill>
              </a:rPr>
              <a:t>The GÉANT Association is seen by the EU as an indispensable partner for their vision, opening up funding opportunities for NRENS, both within GÉANT projects and more broadly</a:t>
            </a:r>
          </a:p>
        </p:txBody>
      </p:sp>
      <p:sp>
        <p:nvSpPr>
          <p:cNvPr id="4" name="Slide Number Placeholder 3">
            <a:extLst>
              <a:ext uri="{FF2B5EF4-FFF2-40B4-BE49-F238E27FC236}">
                <a16:creationId xmlns:a16="http://schemas.microsoft.com/office/drawing/2014/main" id="{25DE2E3F-9244-A817-22FA-3DEDD30B79BB}"/>
              </a:ext>
            </a:extLst>
          </p:cNvPr>
          <p:cNvSpPr>
            <a:spLocks noGrp="1"/>
          </p:cNvSpPr>
          <p:nvPr>
            <p:ph type="sldNum" sz="quarter" idx="5"/>
          </p:nvPr>
        </p:nvSpPr>
        <p:spPr/>
        <p:txBody>
          <a:bodyPr/>
          <a:lstStyle/>
          <a:p>
            <a:fld id="{EAA26957-3063-4AF5-9C10-771E4439D98E}" type="slidenum">
              <a:rPr lang="en-GB" smtClean="0"/>
              <a:t>4</a:t>
            </a:fld>
            <a:endParaRPr lang="en-GB"/>
          </a:p>
        </p:txBody>
      </p:sp>
    </p:spTree>
    <p:extLst>
      <p:ext uri="{BB962C8B-B14F-4D97-AF65-F5344CB8AC3E}">
        <p14:creationId xmlns:p14="http://schemas.microsoft.com/office/powerpoint/2010/main" val="922417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this collaboration is carried out via the </a:t>
            </a:r>
            <a:r>
              <a:rPr lang="en-US" dirty="0" err="1"/>
              <a:t>Communitiy</a:t>
            </a:r>
            <a:r>
              <a:rPr lang="en-US" dirty="0"/>
              <a:t> </a:t>
            </a:r>
            <a:r>
              <a:rPr lang="en-US" dirty="0" err="1"/>
              <a:t>Programme</a:t>
            </a:r>
            <a:endParaRPr lang="en-US" dirty="0"/>
          </a:p>
          <a:p>
            <a:endParaRPr lang="en-US" dirty="0"/>
          </a:p>
          <a:p>
            <a:pPr marL="171450" indent="-171450">
              <a:buFont typeface="Arial" panose="020B0604020202020204" pitchFamily="34" charset="0"/>
              <a:buChar char="•"/>
            </a:pPr>
            <a:r>
              <a:rPr lang="en-GB" dirty="0">
                <a:solidFill>
                  <a:srgbClr val="065081"/>
                </a:solidFill>
              </a:rPr>
              <a:t>Enable </a:t>
            </a:r>
            <a:r>
              <a:rPr lang="en-GB" b="1" dirty="0">
                <a:solidFill>
                  <a:srgbClr val="065081"/>
                </a:solidFill>
              </a:rPr>
              <a:t>collaboration across the </a:t>
            </a:r>
            <a:r>
              <a:rPr lang="en-GB" b="1" dirty="0" err="1">
                <a:solidFill>
                  <a:srgbClr val="065081"/>
                </a:solidFill>
              </a:rPr>
              <a:t>commun</a:t>
            </a:r>
            <a:r>
              <a:rPr lang="en-GB" b="1" dirty="0">
                <a:solidFill>
                  <a:srgbClr val="065081"/>
                </a:solidFill>
              </a:rPr>
              <a:t>​</a:t>
            </a:r>
            <a:r>
              <a:rPr lang="en-GB" b="1" dirty="0" err="1">
                <a:solidFill>
                  <a:srgbClr val="065081"/>
                </a:solidFill>
              </a:rPr>
              <a:t>ity</a:t>
            </a:r>
            <a:r>
              <a:rPr lang="en-GB" dirty="0">
                <a:solidFill>
                  <a:srgbClr val="065081"/>
                </a:solidFill>
              </a:rPr>
              <a:t> for the development of the </a:t>
            </a:r>
            <a:r>
              <a:rPr lang="en-GB" b="1" dirty="0">
                <a:solidFill>
                  <a:srgbClr val="065081"/>
                </a:solidFill>
              </a:rPr>
              <a:t>next generation</a:t>
            </a:r>
            <a:r>
              <a:rPr lang="en-GB" dirty="0">
                <a:solidFill>
                  <a:srgbClr val="065081"/>
                </a:solidFill>
              </a:rPr>
              <a:t> of </a:t>
            </a:r>
            <a:r>
              <a:rPr lang="en-GB" b="1" dirty="0">
                <a:solidFill>
                  <a:srgbClr val="065081"/>
                </a:solidFill>
              </a:rPr>
              <a:t>networking technologies and services</a:t>
            </a:r>
            <a:r>
              <a:rPr lang="en-GB" dirty="0">
                <a:solidFill>
                  <a:srgbClr val="065081"/>
                </a:solidFill>
              </a:rPr>
              <a:t>.​</a:t>
            </a:r>
          </a:p>
          <a:p>
            <a:pPr marL="171450" indent="-171450">
              <a:buFont typeface="Arial" panose="020B0604020202020204" pitchFamily="34" charset="0"/>
              <a:buChar char="•"/>
            </a:pPr>
            <a:endParaRPr lang="en-GB" dirty="0">
              <a:solidFill>
                <a:srgbClr val="065081"/>
              </a:solidFill>
            </a:endParaRPr>
          </a:p>
          <a:p>
            <a:pPr marL="171450" indent="-171450">
              <a:buFont typeface="Arial" panose="020B0604020202020204" pitchFamily="34" charset="0"/>
              <a:buChar char="•"/>
            </a:pPr>
            <a:r>
              <a:rPr lang="en-GB" dirty="0">
                <a:solidFill>
                  <a:srgbClr val="065081"/>
                </a:solidFill>
              </a:rPr>
              <a:t>Explore </a:t>
            </a:r>
            <a:r>
              <a:rPr lang="en-GB" b="1" dirty="0">
                <a:solidFill>
                  <a:srgbClr val="065081"/>
                </a:solidFill>
              </a:rPr>
              <a:t>emerging issues in research and education networking,</a:t>
            </a:r>
            <a:r>
              <a:rPr lang="en-GB" dirty="0">
                <a:solidFill>
                  <a:srgbClr val="065081"/>
                </a:solidFill>
              </a:rPr>
              <a:t> develop strategies and solutions to address them.</a:t>
            </a:r>
          </a:p>
          <a:p>
            <a:pPr marL="171450" indent="-171450">
              <a:buFont typeface="Arial" panose="020B0604020202020204" pitchFamily="34" charset="0"/>
              <a:buChar char="•"/>
            </a:pPr>
            <a:r>
              <a:rPr lang="en-GB" b="1" dirty="0">
                <a:solidFill>
                  <a:srgbClr val="065081"/>
                </a:solidFill>
              </a:rPr>
              <a:t>Produce and test</a:t>
            </a:r>
            <a:r>
              <a:rPr lang="en-GB" dirty="0">
                <a:solidFill>
                  <a:srgbClr val="065081"/>
                </a:solidFill>
              </a:rPr>
              <a:t> fresh and </a:t>
            </a:r>
            <a:r>
              <a:rPr lang="en-GB" b="1" dirty="0">
                <a:solidFill>
                  <a:srgbClr val="065081"/>
                </a:solidFill>
              </a:rPr>
              <a:t>innovative ideas </a:t>
            </a:r>
            <a:r>
              <a:rPr lang="en-GB" dirty="0">
                <a:solidFill>
                  <a:srgbClr val="065081"/>
                </a:solidFill>
              </a:rPr>
              <a:t>applied through specific research activities and </a:t>
            </a:r>
            <a:r>
              <a:rPr lang="en-GB" dirty="0" err="1">
                <a:solidFill>
                  <a:srgbClr val="065081"/>
                </a:solidFill>
              </a:rPr>
              <a:t>initia</a:t>
            </a:r>
            <a:r>
              <a:rPr lang="en-GB" dirty="0">
                <a:solidFill>
                  <a:srgbClr val="065081"/>
                </a:solidFill>
              </a:rPr>
              <a:t>​</a:t>
            </a:r>
            <a:r>
              <a:rPr lang="en-GB" dirty="0" err="1">
                <a:solidFill>
                  <a:srgbClr val="065081"/>
                </a:solidFill>
              </a:rPr>
              <a:t>tives</a:t>
            </a:r>
            <a:r>
              <a:rPr lang="en-GB" dirty="0">
                <a:solidFill>
                  <a:srgbClr val="065081"/>
                </a:solidFill>
              </a:rPr>
              <a:t>. </a:t>
            </a:r>
          </a:p>
          <a:p>
            <a:pPr marL="171450" indent="-171450">
              <a:buFont typeface="Arial" panose="020B0604020202020204" pitchFamily="34" charset="0"/>
              <a:buChar char="•"/>
            </a:pPr>
            <a:endParaRPr lang="en-GB" dirty="0">
              <a:solidFill>
                <a:srgbClr val="065081"/>
              </a:solidFill>
            </a:endParaRPr>
          </a:p>
          <a:p>
            <a:pPr marL="171450" indent="-171450">
              <a:buFont typeface="Arial" panose="020B0604020202020204" pitchFamily="34" charset="0"/>
              <a:buChar char="•"/>
            </a:pPr>
            <a:r>
              <a:rPr lang="en-GB" dirty="0">
                <a:solidFill>
                  <a:srgbClr val="065081"/>
                </a:solidFill>
              </a:rPr>
              <a:t>Welcome </a:t>
            </a:r>
            <a:r>
              <a:rPr lang="en-GB" b="1" dirty="0">
                <a:solidFill>
                  <a:srgbClr val="065081"/>
                </a:solidFill>
              </a:rPr>
              <a:t>grass roots</a:t>
            </a:r>
            <a:r>
              <a:rPr lang="en-GB" dirty="0">
                <a:solidFill>
                  <a:srgbClr val="065081"/>
                </a:solidFill>
              </a:rPr>
              <a:t> and world </a:t>
            </a:r>
            <a:r>
              <a:rPr lang="en-GB" b="1" dirty="0">
                <a:solidFill>
                  <a:srgbClr val="065081"/>
                </a:solidFill>
              </a:rPr>
              <a:t>experts</a:t>
            </a:r>
            <a:r>
              <a:rPr lang="en-GB" dirty="0">
                <a:solidFill>
                  <a:srgbClr val="065081"/>
                </a:solidFill>
              </a:rPr>
              <a:t>.</a:t>
            </a:r>
          </a:p>
          <a:p>
            <a:endParaRPr lang="en-GB" dirty="0">
              <a:solidFill>
                <a:schemeClr val="accent1">
                  <a:lumMod val="49000"/>
                </a:schemeClr>
              </a:solidFill>
              <a:ea typeface="Calibri"/>
              <a:cs typeface="Calibri"/>
            </a:endParaRPr>
          </a:p>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32</a:t>
            </a:fld>
            <a:endParaRPr lang="en-GB"/>
          </a:p>
        </p:txBody>
      </p:sp>
    </p:spTree>
    <p:extLst>
      <p:ext uri="{BB962C8B-B14F-4D97-AF65-F5344CB8AC3E}">
        <p14:creationId xmlns:p14="http://schemas.microsoft.com/office/powerpoint/2010/main" val="3412182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6D1B0-EFD9-8C4D-0F93-9F7379625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9AED3-1875-4B56-9C21-6FE407C642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B0A64-A5D0-1044-8716-A0350B040912}"/>
              </a:ext>
            </a:extLst>
          </p:cNvPr>
          <p:cNvSpPr>
            <a:spLocks noGrp="1"/>
          </p:cNvSpPr>
          <p:nvPr>
            <p:ph type="body" idx="1"/>
          </p:nvPr>
        </p:nvSpPr>
        <p:spPr/>
        <p:txBody>
          <a:bodyPr/>
          <a:lstStyle/>
          <a:p>
            <a:r>
              <a:rPr lang="en-US" dirty="0"/>
              <a:t>An example of one of our newest Special Interest Groups is SIG-AI, started in 2024</a:t>
            </a:r>
          </a:p>
          <a:p>
            <a:endParaRPr lang="en-US" dirty="0"/>
          </a:p>
          <a:p>
            <a:pPr marL="285750" marR="0" indent="-285750">
              <a:lnSpc>
                <a:spcPct val="115000"/>
              </a:lnSpc>
              <a:spcBef>
                <a:spcPts val="0"/>
              </a:spcBef>
              <a:buFont typeface="Arial" panose="020B0604020202020204" pitchFamily="34" charset="0"/>
              <a:buChar char="•"/>
            </a:pPr>
            <a:r>
              <a:rPr lang="en-US" sz="1200" dirty="0">
                <a:solidFill>
                  <a:schemeClr val="bg1"/>
                </a:solidFill>
              </a:rPr>
              <a:t>H</a:t>
            </a:r>
            <a:r>
              <a:rPr lang="en-US" sz="1200" b="0" i="0" u="none" strike="noStrike" dirty="0">
                <a:solidFill>
                  <a:schemeClr val="bg1"/>
                </a:solidFill>
                <a:effectLst/>
              </a:rPr>
              <a:t>ow can AI enhance cybersecurity, above-the-net services, network management, and network services currently offered by GÉANT and the NRENs?</a:t>
            </a:r>
          </a:p>
          <a:p>
            <a:pPr marL="285750" marR="0" indent="-285750">
              <a:lnSpc>
                <a:spcPct val="115000"/>
              </a:lnSpc>
              <a:spcBef>
                <a:spcPts val="0"/>
              </a:spcBef>
              <a:buFont typeface="Arial" panose="020B0604020202020204" pitchFamily="34" charset="0"/>
              <a:buChar char="•"/>
            </a:pPr>
            <a:r>
              <a:rPr lang="en-US" sz="1200" b="0" i="0" u="none" strike="noStrike" dirty="0">
                <a:solidFill>
                  <a:schemeClr val="bg1"/>
                </a:solidFill>
                <a:effectLst/>
              </a:rPr>
              <a:t>How do the new EC regulations on AI affect GÉANT and the NRENs</a:t>
            </a:r>
            <a:r>
              <a:rPr lang="en-US" sz="1200" dirty="0">
                <a:solidFill>
                  <a:schemeClr val="bg1"/>
                </a:solidFill>
                <a:latin typeface="-apple-system"/>
              </a:rPr>
              <a:t>?</a:t>
            </a:r>
            <a:endParaRPr lang="en-US" sz="1200" kern="100" dirty="0">
              <a:solidFill>
                <a:schemeClr val="bg1"/>
              </a:solidFill>
              <a:effectLst/>
              <a:ea typeface="Aptos" panose="020B0004020202020204" pitchFamily="34" charset="0"/>
              <a:cs typeface="Times New Roman" panose="02020603050405020304" pitchFamily="18" charset="0"/>
            </a:endParaRPr>
          </a:p>
          <a:p>
            <a:endParaRPr lang="en-US" dirty="0"/>
          </a:p>
          <a:p>
            <a:r>
              <a:rPr lang="en-US" b="1" dirty="0">
                <a:solidFill>
                  <a:srgbClr val="065081"/>
                </a:solidFill>
              </a:rPr>
              <a:t>. Knowledge Sharing:</a:t>
            </a:r>
          </a:p>
          <a:p>
            <a:pPr marL="285750" indent="-285750">
              <a:buFont typeface="Arial" panose="020B0604020202020204" pitchFamily="34" charset="0"/>
              <a:buChar char="•"/>
            </a:pPr>
            <a:r>
              <a:rPr lang="en-US" sz="1200" dirty="0">
                <a:solidFill>
                  <a:srgbClr val="065081"/>
                </a:solidFill>
              </a:rPr>
              <a:t>workshops and presentations to introduce NREN to potential applications of AI in networking</a:t>
            </a:r>
          </a:p>
          <a:p>
            <a:pPr marL="285750" indent="-285750">
              <a:buFont typeface="Arial" panose="020B0604020202020204" pitchFamily="34" charset="0"/>
              <a:buChar char="•"/>
            </a:pPr>
            <a:r>
              <a:rPr lang="en-US" sz="1200" dirty="0">
                <a:solidFill>
                  <a:srgbClr val="065081"/>
                </a:solidFill>
              </a:rPr>
              <a:t>Compile comprehensive knowledge base in utilizing AI within NREN environments</a:t>
            </a:r>
          </a:p>
          <a:p>
            <a:pPr marL="285750" indent="-285750">
              <a:buFont typeface="Arial" panose="020B0604020202020204" pitchFamily="34" charset="0"/>
              <a:buChar char="•"/>
            </a:pPr>
            <a:r>
              <a:rPr lang="en-US" sz="1200" dirty="0">
                <a:solidFill>
                  <a:srgbClr val="065081"/>
                </a:solidFill>
              </a:rPr>
              <a:t>Serve as a cumulative starting point and knowledge hub </a:t>
            </a:r>
          </a:p>
          <a:p>
            <a:pPr marL="285750" indent="-285750">
              <a:buFont typeface="Arial" panose="020B0604020202020204" pitchFamily="34" charset="0"/>
              <a:buChar char="•"/>
            </a:pPr>
            <a:r>
              <a:rPr lang="en-US" sz="1200" dirty="0">
                <a:solidFill>
                  <a:srgbClr val="065081"/>
                </a:solidFill>
              </a:rPr>
              <a:t>Look at how GÉANT and the NRENs will be affected by EC regulations concerning AI</a:t>
            </a:r>
          </a:p>
          <a:p>
            <a:pPr marL="285750" indent="-285750">
              <a:buFont typeface="Arial" panose="020B0604020202020204" pitchFamily="34" charset="0"/>
              <a:buChar char="•"/>
            </a:pPr>
            <a:endParaRPr lang="en-US" sz="1200" dirty="0">
              <a:solidFill>
                <a:srgbClr val="065081"/>
              </a:solidFill>
            </a:endParaRPr>
          </a:p>
          <a:p>
            <a:r>
              <a:rPr lang="en-US" b="1" dirty="0">
                <a:solidFill>
                  <a:srgbClr val="065081"/>
                </a:solidFill>
              </a:rPr>
              <a:t>2. Use Case Development:</a:t>
            </a:r>
          </a:p>
          <a:p>
            <a:pPr marL="285750" indent="-285750">
              <a:buFont typeface="Arial" panose="020B0604020202020204" pitchFamily="34" charset="0"/>
              <a:buChar char="•"/>
            </a:pPr>
            <a:r>
              <a:rPr lang="en-US" sz="1200" dirty="0">
                <a:solidFill>
                  <a:srgbClr val="065081"/>
                </a:solidFill>
              </a:rPr>
              <a:t>Identify specific use cases within the NREN project areas (cybersecurity, above-the-net services, network management, and network services) where AI can be demonstrably beneficial</a:t>
            </a:r>
          </a:p>
          <a:p>
            <a:pPr marL="285750" indent="-285750">
              <a:buFont typeface="Arial" panose="020B0604020202020204" pitchFamily="34" charset="0"/>
              <a:buChar char="•"/>
            </a:pPr>
            <a:r>
              <a:rPr lang="en-US" sz="1200" dirty="0">
                <a:solidFill>
                  <a:srgbClr val="065081"/>
                </a:solidFill>
              </a:rPr>
              <a:t>Develop concepts for pilot projects with clear objectives and measurable outcomes to validate the chosen applications</a:t>
            </a:r>
          </a:p>
          <a:p>
            <a:endParaRPr lang="en-US" dirty="0"/>
          </a:p>
        </p:txBody>
      </p:sp>
      <p:sp>
        <p:nvSpPr>
          <p:cNvPr id="4" name="Slide Number Placeholder 3">
            <a:extLst>
              <a:ext uri="{FF2B5EF4-FFF2-40B4-BE49-F238E27FC236}">
                <a16:creationId xmlns:a16="http://schemas.microsoft.com/office/drawing/2014/main" id="{61B4C4F7-4793-F134-AA6A-514DDAEA15E9}"/>
              </a:ext>
            </a:extLst>
          </p:cNvPr>
          <p:cNvSpPr>
            <a:spLocks noGrp="1"/>
          </p:cNvSpPr>
          <p:nvPr>
            <p:ph type="sldNum" sz="quarter" idx="10"/>
          </p:nvPr>
        </p:nvSpPr>
        <p:spPr/>
        <p:txBody>
          <a:bodyPr/>
          <a:lstStyle/>
          <a:p>
            <a:fld id="{EAA26957-3063-4AF5-9C10-771E4439D98E}" type="slidenum">
              <a:rPr lang="en-GB" smtClean="0"/>
              <a:t>33</a:t>
            </a:fld>
            <a:endParaRPr lang="en-GB"/>
          </a:p>
        </p:txBody>
      </p:sp>
    </p:spTree>
    <p:extLst>
      <p:ext uri="{BB962C8B-B14F-4D97-AF65-F5344CB8AC3E}">
        <p14:creationId xmlns:p14="http://schemas.microsoft.com/office/powerpoint/2010/main" val="41122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a very practical level as members of the GÉANT Community, resources are available to you all…. </a:t>
            </a:r>
          </a:p>
        </p:txBody>
      </p:sp>
      <p:sp>
        <p:nvSpPr>
          <p:cNvPr id="4" name="Slide Number Placeholder 3"/>
          <p:cNvSpPr>
            <a:spLocks noGrp="1"/>
          </p:cNvSpPr>
          <p:nvPr>
            <p:ph type="sldNum" sz="quarter" idx="10"/>
          </p:nvPr>
        </p:nvSpPr>
        <p:spPr/>
        <p:txBody>
          <a:bodyPr/>
          <a:lstStyle/>
          <a:p>
            <a:fld id="{EAA26957-3063-4AF5-9C10-771E4439D98E}" type="slidenum">
              <a:rPr lang="en-GB" smtClean="0"/>
              <a:t>34</a:t>
            </a:fld>
            <a:endParaRPr lang="en-GB"/>
          </a:p>
        </p:txBody>
      </p:sp>
    </p:spTree>
    <p:extLst>
      <p:ext uri="{BB962C8B-B14F-4D97-AF65-F5344CB8AC3E}">
        <p14:creationId xmlns:p14="http://schemas.microsoft.com/office/powerpoint/2010/main" val="4280287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anyone intrigued by my reference to innovations in Time and Frequency earlier, but a little rusty on “How we define a second?”, or wondering “what does frequency actually have to do with timekeeping?” you, and anyone in the community, can use your federated access to log on to the </a:t>
            </a:r>
            <a:r>
              <a:rPr lang="en-GB" dirty="0" err="1"/>
              <a:t>eAcademy</a:t>
            </a:r>
            <a:r>
              <a:rPr lang="en-GB" dirty="0"/>
              <a:t> and follow courses on this topic, or many many more.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err="1"/>
              <a:t>GÉANT.Tv</a:t>
            </a:r>
            <a:r>
              <a:rPr lang="en-GB" dirty="0"/>
              <a:t> is GÉANT’s YouTube channel</a:t>
            </a:r>
          </a:p>
        </p:txBody>
      </p:sp>
      <p:sp>
        <p:nvSpPr>
          <p:cNvPr id="4" name="Slide Number Placeholder 3"/>
          <p:cNvSpPr>
            <a:spLocks noGrp="1"/>
          </p:cNvSpPr>
          <p:nvPr>
            <p:ph type="sldNum" sz="quarter" idx="5"/>
          </p:nvPr>
        </p:nvSpPr>
        <p:spPr/>
        <p:txBody>
          <a:bodyPr/>
          <a:lstStyle/>
          <a:p>
            <a:fld id="{EAA26957-3063-4AF5-9C10-771E4439D98E}" type="slidenum">
              <a:rPr lang="en-GB" smtClean="0"/>
              <a:t>35</a:t>
            </a:fld>
            <a:endParaRPr lang="en-GB"/>
          </a:p>
        </p:txBody>
      </p:sp>
    </p:spTree>
    <p:extLst>
      <p:ext uri="{BB962C8B-B14F-4D97-AF65-F5344CB8AC3E}">
        <p14:creationId xmlns:p14="http://schemas.microsoft.com/office/powerpoint/2010/main" val="3006415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3F5F"/>
                </a:solidFill>
                <a:effectLst/>
                <a:latin typeface="Open Sans" panose="020B0606030504020204" pitchFamily="34" charset="0"/>
              </a:rPr>
              <a:t>The Future Talent Programme (FTP) connects future talent with the GÉANT community and provides a platform for young voices. Participants receive professional presentation training to articulate their ideas and deliver powerful presentations. This allows them to showcase their research to industry experts, bringing young talent and the research and education networking fields together.</a:t>
            </a:r>
            <a:endParaRPr lang="en-NL" dirty="0"/>
          </a:p>
          <a:p>
            <a:endParaRPr lang="en-NL" dirty="0"/>
          </a:p>
          <a:p>
            <a:r>
              <a:rPr lang="en-NL" dirty="0"/>
              <a:t>There was a successful Spanish candidate last year, Ismael Castell-Uroz from the Computer Architecture Department of the Universitat Politecnica de Catalunya, in Barcelona.</a:t>
            </a:r>
          </a:p>
        </p:txBody>
      </p:sp>
      <p:sp>
        <p:nvSpPr>
          <p:cNvPr id="4" name="Slide Number Placeholder 3"/>
          <p:cNvSpPr>
            <a:spLocks noGrp="1"/>
          </p:cNvSpPr>
          <p:nvPr>
            <p:ph type="sldNum" sz="quarter" idx="5"/>
          </p:nvPr>
        </p:nvSpPr>
        <p:spPr/>
        <p:txBody>
          <a:bodyPr/>
          <a:lstStyle/>
          <a:p>
            <a:fld id="{EAA26957-3063-4AF5-9C10-771E4439D98E}" type="slidenum">
              <a:rPr lang="en-GB" smtClean="0"/>
              <a:t>36</a:t>
            </a:fld>
            <a:endParaRPr lang="en-GB"/>
          </a:p>
        </p:txBody>
      </p:sp>
    </p:spTree>
    <p:extLst>
      <p:ext uri="{BB962C8B-B14F-4D97-AF65-F5344CB8AC3E}">
        <p14:creationId xmlns:p14="http://schemas.microsoft.com/office/powerpoint/2010/main" val="2382601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We are not complacent about the future. Last year a major study was undertaken by GÉANT and representatives of a range of NRENs to try to determine how best NRENs can prepare for the future. </a:t>
            </a:r>
          </a:p>
          <a:p>
            <a:endParaRPr lang="en-NL" dirty="0"/>
          </a:p>
          <a:p>
            <a:r>
              <a:rPr lang="en-NL" dirty="0"/>
              <a:t>From over 50 potential challenges, the expert working group distilled them into six core areas </a:t>
            </a:r>
          </a:p>
          <a:p>
            <a:endParaRPr lang="en-NL" dirty="0"/>
          </a:p>
          <a:p>
            <a:r>
              <a:rPr lang="en-NL" dirty="0"/>
              <a:t>(slide text)</a:t>
            </a:r>
          </a:p>
          <a:p>
            <a:r>
              <a:rPr lang="en-NL" dirty="0"/>
              <a:t> - for Climate change – reference recent weather events in Spain</a:t>
            </a:r>
          </a:p>
          <a:p>
            <a:r>
              <a:rPr lang="en-NL" dirty="0"/>
              <a:t> – for Employment and Skills – can reference the challenges for public institutions in remaining competative employers</a:t>
            </a:r>
          </a:p>
          <a:p>
            <a:endParaRPr lang="en-NL" dirty="0"/>
          </a:p>
          <a:p>
            <a:r>
              <a:rPr lang="en-GB" dirty="0"/>
              <a:t>I</a:t>
            </a:r>
            <a:r>
              <a:rPr lang="en-NL" dirty="0"/>
              <a:t>’d very much recom</a:t>
            </a:r>
            <a:r>
              <a:rPr lang="en-GB" dirty="0"/>
              <a:t>m</a:t>
            </a:r>
            <a:r>
              <a:rPr lang="en-NL" dirty="0"/>
              <a:t>end you follow the QR code, or find the report on our website to read the report for yourselves, and to think about how your organisation is preparing for the challenges of the future. </a:t>
            </a:r>
          </a:p>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37</a:t>
            </a:fld>
            <a:endParaRPr lang="en-GB"/>
          </a:p>
        </p:txBody>
      </p:sp>
    </p:spTree>
    <p:extLst>
      <p:ext uri="{BB962C8B-B14F-4D97-AF65-F5344CB8AC3E}">
        <p14:creationId xmlns:p14="http://schemas.microsoft.com/office/powerpoint/2010/main" val="3475392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A1DE4-0E81-7152-762E-D2E5F5C522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1A0917-382D-E37D-23AA-1748C06FB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FB28B6-CE1C-FAF0-E744-996F35085C59}"/>
              </a:ext>
            </a:extLst>
          </p:cNvPr>
          <p:cNvSpPr>
            <a:spLocks noGrp="1"/>
          </p:cNvSpPr>
          <p:nvPr>
            <p:ph type="body" idx="1"/>
          </p:nvPr>
        </p:nvSpPr>
        <p:spPr/>
        <p:txBody>
          <a:bodyPr/>
          <a:lstStyle/>
          <a:p>
            <a:endParaRPr lang="en-NL" dirty="0"/>
          </a:p>
          <a:p>
            <a:r>
              <a:rPr lang="en-NL" dirty="0"/>
              <a:t>Looking to the future, the foundation of my speech here today, has been the key tenents of GÉANT’s strategy, grounded in our core values.</a:t>
            </a:r>
          </a:p>
          <a:p>
            <a:endParaRPr lang="en-NL" dirty="0"/>
          </a:p>
          <a:p>
            <a:r>
              <a:rPr lang="en-NL" dirty="0"/>
              <a:t>However, that stratgy is being updated, and as we move from the “listening” into the “formulating” stage, we will be drawing on contributions from all our members, seeking alignment with our member NREN’s strategies, and looking to the future.</a:t>
            </a:r>
          </a:p>
          <a:p>
            <a:endParaRPr lang="en-NL" dirty="0"/>
          </a:p>
          <a:p>
            <a:r>
              <a:rPr lang="en-NL" dirty="0"/>
              <a:t>Europe is also changing, with new priorities and pressures which we must all face together if we are to best serve the education and research community.</a:t>
            </a:r>
          </a:p>
          <a:p>
            <a:endParaRPr lang="en-NL" dirty="0"/>
          </a:p>
          <a:p>
            <a:r>
              <a:rPr lang="en-NL" dirty="0"/>
              <a:t> One thing I am certain of though, is that COMMUNITY, and our values of TRUST, INNOVATION, and PASSION, will continue to be central to all we do. </a:t>
            </a:r>
          </a:p>
          <a:p>
            <a:endParaRPr lang="en-NL" dirty="0"/>
          </a:p>
          <a:p>
            <a:r>
              <a:rPr lang="en-NL" dirty="0"/>
              <a:t>I hope that my presentation today has celebrated the shared work of over 3 decades, of RedIRIS and GÉANT, and sparked some ideas of how you you all can make the most of the benefits of your GÉANT membership in the years to come. </a:t>
            </a:r>
          </a:p>
          <a:p>
            <a:endParaRPr lang="en-NL" dirty="0"/>
          </a:p>
        </p:txBody>
      </p:sp>
      <p:sp>
        <p:nvSpPr>
          <p:cNvPr id="4" name="Slide Number Placeholder 3">
            <a:extLst>
              <a:ext uri="{FF2B5EF4-FFF2-40B4-BE49-F238E27FC236}">
                <a16:creationId xmlns:a16="http://schemas.microsoft.com/office/drawing/2014/main" id="{36D11F57-BD97-9596-2BF0-4062B9E1D188}"/>
              </a:ext>
            </a:extLst>
          </p:cNvPr>
          <p:cNvSpPr>
            <a:spLocks noGrp="1"/>
          </p:cNvSpPr>
          <p:nvPr>
            <p:ph type="sldNum" sz="quarter" idx="5"/>
          </p:nvPr>
        </p:nvSpPr>
        <p:spPr/>
        <p:txBody>
          <a:bodyPr/>
          <a:lstStyle/>
          <a:p>
            <a:fld id="{EAA26957-3063-4AF5-9C10-771E4439D98E}" type="slidenum">
              <a:rPr lang="en-GB" smtClean="0"/>
              <a:t>38</a:t>
            </a:fld>
            <a:endParaRPr lang="en-GB"/>
          </a:p>
        </p:txBody>
      </p:sp>
    </p:spTree>
    <p:extLst>
      <p:ext uri="{BB962C8B-B14F-4D97-AF65-F5344CB8AC3E}">
        <p14:creationId xmlns:p14="http://schemas.microsoft.com/office/powerpoint/2010/main" val="2140568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Thank you, and enjoy the rest of this fabulous conference! </a:t>
            </a:r>
          </a:p>
        </p:txBody>
      </p:sp>
      <p:sp>
        <p:nvSpPr>
          <p:cNvPr id="4" name="Slide Number Placeholder 3"/>
          <p:cNvSpPr>
            <a:spLocks noGrp="1"/>
          </p:cNvSpPr>
          <p:nvPr>
            <p:ph type="sldNum" sz="quarter" idx="5"/>
          </p:nvPr>
        </p:nvSpPr>
        <p:spPr/>
        <p:txBody>
          <a:bodyPr/>
          <a:lstStyle/>
          <a:p>
            <a:fld id="{EAA26957-3063-4AF5-9C10-771E4439D98E}" type="slidenum">
              <a:rPr lang="en-GB" smtClean="0"/>
              <a:t>39</a:t>
            </a:fld>
            <a:endParaRPr lang="en-GB"/>
          </a:p>
        </p:txBody>
      </p:sp>
    </p:spTree>
    <p:extLst>
      <p:ext uri="{BB962C8B-B14F-4D97-AF65-F5344CB8AC3E}">
        <p14:creationId xmlns:p14="http://schemas.microsoft.com/office/powerpoint/2010/main" val="550405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Spanish institutions long standing participation in the GN Projects, currently from </a:t>
            </a:r>
            <a:r>
              <a:rPr lang="en-GB" b="1" dirty="0"/>
              <a:t>CSUC, i2CAT, and UPV/EHU</a:t>
            </a:r>
            <a:r>
              <a:rPr lang="en-GB" dirty="0"/>
              <a:t>, contributing to work on the Community Programme, network infrastructure technologies, network management automation, and of course </a:t>
            </a:r>
            <a:r>
              <a:rPr lang="en-GB" b="1" dirty="0"/>
              <a:t>leading the Task responsible for the Network </a:t>
            </a:r>
            <a:r>
              <a:rPr lang="en-GB" b="1" dirty="0" err="1"/>
              <a:t>eAcademy</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26957-3063-4AF5-9C10-771E4439D9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155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L" dirty="0"/>
              <a:t>Community is the very first of GÉANT’s core values</a:t>
            </a:r>
          </a:p>
          <a:p>
            <a:pPr marL="171450" indent="-171450">
              <a:buFontTx/>
              <a:buChar char="-"/>
            </a:pPr>
            <a:endParaRPr lang="en-NL" dirty="0"/>
          </a:p>
          <a:p>
            <a:pPr marL="171450" indent="-171450">
              <a:buFontTx/>
              <a:buChar char="-"/>
            </a:pPr>
            <a:r>
              <a:rPr lang="en-NL" dirty="0"/>
              <a:t>And serving the community underpins our vision and ambition too. </a:t>
            </a:r>
          </a:p>
        </p:txBody>
      </p:sp>
      <p:sp>
        <p:nvSpPr>
          <p:cNvPr id="4" name="Slide Number Placeholder 3"/>
          <p:cNvSpPr>
            <a:spLocks noGrp="1"/>
          </p:cNvSpPr>
          <p:nvPr>
            <p:ph type="sldNum" sz="quarter" idx="5"/>
          </p:nvPr>
        </p:nvSpPr>
        <p:spPr/>
        <p:txBody>
          <a:bodyPr/>
          <a:lstStyle/>
          <a:p>
            <a:fld id="{EAA26957-3063-4AF5-9C10-771E4439D98E}" type="slidenum">
              <a:rPr lang="en-GB" smtClean="0"/>
              <a:t>6</a:t>
            </a:fld>
            <a:endParaRPr lang="en-GB"/>
          </a:p>
        </p:txBody>
      </p:sp>
    </p:spTree>
    <p:extLst>
      <p:ext uri="{BB962C8B-B14F-4D97-AF65-F5344CB8AC3E}">
        <p14:creationId xmlns:p14="http://schemas.microsoft.com/office/powerpoint/2010/main" val="2444447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GÉANT has 8 strategic goals, and I will focus on 4 of them today. </a:t>
            </a:r>
          </a:p>
          <a:p>
            <a:endParaRPr lang="en-NL" dirty="0"/>
          </a:p>
          <a:p>
            <a:r>
              <a:rPr lang="en-NL" dirty="0"/>
              <a:t>Network, Security, Innovation And, at the core of it all, Community</a:t>
            </a:r>
          </a:p>
          <a:p>
            <a:endParaRPr lang="en-NL" dirty="0"/>
          </a:p>
          <a:p>
            <a:r>
              <a:rPr lang="en-NL" dirty="0"/>
              <a:t>The others are: </a:t>
            </a:r>
          </a:p>
          <a:p>
            <a:r>
              <a:rPr lang="en-NL" b="1" dirty="0"/>
              <a:t>European Union </a:t>
            </a:r>
            <a:r>
              <a:rPr lang="en-NL" dirty="0"/>
              <a:t>(to be an indispensable partner)</a:t>
            </a:r>
          </a:p>
          <a:p>
            <a:r>
              <a:rPr lang="en-NL" b="1" dirty="0"/>
              <a:t>Stakeholders</a:t>
            </a:r>
            <a:r>
              <a:rPr lang="en-NL" dirty="0"/>
              <a:t> (forge relationships for the benefit of the R&amp;E community)</a:t>
            </a:r>
          </a:p>
          <a:p>
            <a:r>
              <a:rPr lang="en-NL" b="1" dirty="0"/>
              <a:t>Governance</a:t>
            </a:r>
            <a:r>
              <a:rPr lang="en-NL" dirty="0"/>
              <a:t> (agile and of benefit to our membership)</a:t>
            </a:r>
          </a:p>
          <a:p>
            <a:r>
              <a:rPr lang="en-NL" b="1" dirty="0"/>
              <a:t>Funding</a:t>
            </a:r>
            <a:r>
              <a:rPr lang="en-NL" dirty="0"/>
              <a:t> (to be sustainable)</a:t>
            </a:r>
          </a:p>
        </p:txBody>
      </p:sp>
      <p:sp>
        <p:nvSpPr>
          <p:cNvPr id="4" name="Slide Number Placeholder 3"/>
          <p:cNvSpPr>
            <a:spLocks noGrp="1"/>
          </p:cNvSpPr>
          <p:nvPr>
            <p:ph type="sldNum" sz="quarter" idx="5"/>
          </p:nvPr>
        </p:nvSpPr>
        <p:spPr/>
        <p:txBody>
          <a:bodyPr/>
          <a:lstStyle/>
          <a:p>
            <a:fld id="{EAA26957-3063-4AF5-9C10-771E4439D98E}" type="slidenum">
              <a:rPr lang="en-GB" smtClean="0"/>
              <a:t>7</a:t>
            </a:fld>
            <a:endParaRPr lang="en-GB"/>
          </a:p>
        </p:txBody>
      </p:sp>
    </p:spTree>
    <p:extLst>
      <p:ext uri="{BB962C8B-B14F-4D97-AF65-F5344CB8AC3E}">
        <p14:creationId xmlns:p14="http://schemas.microsoft.com/office/powerpoint/2010/main" val="62466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t>
            </a:r>
            <a:r>
              <a:rPr lang="en-US" dirty="0" err="1"/>
              <a:t>RedIRIS’s</a:t>
            </a:r>
            <a:r>
              <a:rPr lang="en-US" dirty="0"/>
              <a:t> AP1 and AP2 Connections to the GÉANT backbone are at 400Gbps – connecting to the heart of Europe </a:t>
            </a:r>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8</a:t>
            </a:fld>
            <a:endParaRPr lang="en-GB"/>
          </a:p>
        </p:txBody>
      </p:sp>
    </p:spTree>
    <p:extLst>
      <p:ext uri="{BB962C8B-B14F-4D97-AF65-F5344CB8AC3E}">
        <p14:creationId xmlns:p14="http://schemas.microsoft.com/office/powerpoint/2010/main" val="4164625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All of this is being delivered thanks to the success of the recently completed GN4-3N project</a:t>
            </a:r>
          </a:p>
        </p:txBody>
      </p:sp>
      <p:sp>
        <p:nvSpPr>
          <p:cNvPr id="4" name="Slide Number Placeholder 3"/>
          <p:cNvSpPr>
            <a:spLocks noGrp="1"/>
          </p:cNvSpPr>
          <p:nvPr>
            <p:ph type="sldNum" sz="quarter" idx="5"/>
          </p:nvPr>
        </p:nvSpPr>
        <p:spPr/>
        <p:txBody>
          <a:bodyPr/>
          <a:lstStyle/>
          <a:p>
            <a:fld id="{EAA26957-3063-4AF5-9C10-771E4439D98E}" type="slidenum">
              <a:rPr lang="en-GB" smtClean="0"/>
              <a:t>9</a:t>
            </a:fld>
            <a:endParaRPr lang="en-GB"/>
          </a:p>
        </p:txBody>
      </p:sp>
    </p:spTree>
    <p:extLst>
      <p:ext uri="{BB962C8B-B14F-4D97-AF65-F5344CB8AC3E}">
        <p14:creationId xmlns:p14="http://schemas.microsoft.com/office/powerpoint/2010/main" val="1587339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2"/>
                </a:solidFill>
              </a:rPr>
              <a:t>Of course connectivity doesn’t stop at the borders of Europe.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2"/>
                </a:solidFill>
              </a:rPr>
              <a:t>The GÉANT network interconnects research, education and innovation communities worldwide, with secure, high-capacity networks.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2"/>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2"/>
                </a:solidFill>
                <a:ea typeface="Calibri"/>
                <a:cs typeface="Calibri"/>
              </a:rPr>
              <a:t>The BELLA project was of particular importance, connecting Europe with Latin America via </a:t>
            </a:r>
            <a:r>
              <a:rPr lang="en-GB" sz="1200" dirty="0" err="1">
                <a:solidFill>
                  <a:schemeClr val="accent2"/>
                </a:solidFill>
                <a:ea typeface="Calibri"/>
                <a:cs typeface="Calibri"/>
              </a:rPr>
              <a:t>RedCLARA</a:t>
            </a:r>
            <a:endParaRPr lang="en-GB" dirty="0">
              <a:solidFill>
                <a:schemeClr val="accent2"/>
              </a:solidFill>
              <a:ea typeface="Calibri"/>
              <a:cs typeface="Calibri"/>
            </a:endParaRPr>
          </a:p>
          <a:p>
            <a:endParaRPr lang="en-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2"/>
                </a:solidFill>
              </a:rPr>
              <a:t>(We design, plan, build and operate the large-scale, high-performance GÉANT network that connects European NRENs to each other and the rest of the world for sharing, accessing and processing the high data volumes generated by research and education communities and for testing innovative technologies and concepts</a:t>
            </a:r>
            <a:r>
              <a:rPr lang="en-GB" sz="1200" b="0" dirty="0">
                <a:solidFill>
                  <a:schemeClr val="accent1">
                    <a:lumMod val="49000"/>
                  </a:schemeClr>
                </a:solidFill>
              </a:rPr>
              <a:t>.) </a:t>
            </a:r>
          </a:p>
          <a:p>
            <a:endParaRPr lang="en-GB" dirty="0"/>
          </a:p>
        </p:txBody>
      </p:sp>
      <p:sp>
        <p:nvSpPr>
          <p:cNvPr id="4" name="Slide Number Placeholder 3"/>
          <p:cNvSpPr>
            <a:spLocks noGrp="1"/>
          </p:cNvSpPr>
          <p:nvPr>
            <p:ph type="sldNum" sz="quarter" idx="10"/>
          </p:nvPr>
        </p:nvSpPr>
        <p:spPr/>
        <p:txBody>
          <a:bodyPr/>
          <a:lstStyle/>
          <a:p>
            <a:fld id="{EAA26957-3063-4AF5-9C10-771E4439D98E}" type="slidenum">
              <a:rPr lang="en-GB" smtClean="0"/>
              <a:t>10</a:t>
            </a:fld>
            <a:endParaRPr lang="en-GB"/>
          </a:p>
        </p:txBody>
      </p:sp>
    </p:spTree>
    <p:extLst>
      <p:ext uri="{BB962C8B-B14F-4D97-AF65-F5344CB8AC3E}">
        <p14:creationId xmlns:p14="http://schemas.microsoft.com/office/powerpoint/2010/main" val="4099608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16" name="Title Placeholder 1">
            <a:extLst>
              <a:ext uri="{FF2B5EF4-FFF2-40B4-BE49-F238E27FC236}">
                <a16:creationId xmlns:a16="http://schemas.microsoft.com/office/drawing/2014/main" id="{400FA2B3-1505-3A41-A87D-80572BB3C143}"/>
              </a:ext>
            </a:extLst>
          </p:cNvPr>
          <p:cNvSpPr>
            <a:spLocks noGrp="1"/>
          </p:cNvSpPr>
          <p:nvPr>
            <p:ph type="title"/>
          </p:nvPr>
        </p:nvSpPr>
        <p:spPr>
          <a:xfrm>
            <a:off x="998895" y="786634"/>
            <a:ext cx="9894723" cy="612508"/>
          </a:xfrm>
          <a:prstGeom prst="rect">
            <a:avLst/>
          </a:prstGeom>
        </p:spPr>
        <p:txBody>
          <a:bodyPr vert="horz" lIns="91440" tIns="45720" rIns="91440" bIns="45720" rtlCol="0" anchor="ctr">
            <a:noAutofit/>
          </a:bodyPr>
          <a:lstStyle>
            <a:lvl1pPr>
              <a:defRPr sz="2800"/>
            </a:lvl1pPr>
          </a:lstStyle>
          <a:p>
            <a:r>
              <a:rPr lang="en-GB"/>
              <a:t>Click to edit Master title style</a:t>
            </a:r>
            <a:endParaRPr lang="en-GB" dirty="0"/>
          </a:p>
        </p:txBody>
      </p:sp>
      <p:sp>
        <p:nvSpPr>
          <p:cNvPr id="4" name="Content Placeholder 3">
            <a:extLst>
              <a:ext uri="{FF2B5EF4-FFF2-40B4-BE49-F238E27FC236}">
                <a16:creationId xmlns:a16="http://schemas.microsoft.com/office/drawing/2014/main" id="{EC916E53-B331-D746-836D-0D6BAC2D7CF0}"/>
              </a:ext>
            </a:extLst>
          </p:cNvPr>
          <p:cNvSpPr>
            <a:spLocks noGrp="1"/>
          </p:cNvSpPr>
          <p:nvPr>
            <p:ph sz="quarter" idx="10"/>
          </p:nvPr>
        </p:nvSpPr>
        <p:spPr>
          <a:xfrm>
            <a:off x="998895" y="1567629"/>
            <a:ext cx="9894887" cy="450373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34079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16" name="Title Placeholder 1">
            <a:extLst>
              <a:ext uri="{FF2B5EF4-FFF2-40B4-BE49-F238E27FC236}">
                <a16:creationId xmlns:a16="http://schemas.microsoft.com/office/drawing/2014/main" id="{439A0EAE-9DC7-E64C-B528-7FE2DD3BEA30}"/>
              </a:ext>
            </a:extLst>
          </p:cNvPr>
          <p:cNvSpPr>
            <a:spLocks noGrp="1"/>
          </p:cNvSpPr>
          <p:nvPr>
            <p:ph type="title"/>
          </p:nvPr>
        </p:nvSpPr>
        <p:spPr>
          <a:xfrm>
            <a:off x="998895" y="786634"/>
            <a:ext cx="9894723" cy="645559"/>
          </a:xfrm>
          <a:prstGeom prst="rect">
            <a:avLst/>
          </a:prstGeom>
        </p:spPr>
        <p:txBody>
          <a:bodyPr vert="horz" lIns="91440" tIns="45720" rIns="91440" bIns="45720" rtlCol="0" anchor="ctr">
            <a:normAutofit/>
          </a:bodyPr>
          <a:lstStyle>
            <a:lvl1pPr>
              <a:defRPr>
                <a:solidFill>
                  <a:schemeClr val="accent2">
                    <a:lumMod val="90000"/>
                    <a:lumOff val="10000"/>
                  </a:schemeClr>
                </a:solidFill>
              </a:defRPr>
            </a:lvl1pPr>
          </a:lstStyle>
          <a:p>
            <a:r>
              <a:rPr lang="en-GB"/>
              <a:t>Click to edit Master title style</a:t>
            </a:r>
            <a:endParaRPr lang="en-GB" dirty="0"/>
          </a:p>
        </p:txBody>
      </p:sp>
      <p:sp>
        <p:nvSpPr>
          <p:cNvPr id="17" name="Content Placeholder 3">
            <a:extLst>
              <a:ext uri="{FF2B5EF4-FFF2-40B4-BE49-F238E27FC236}">
                <a16:creationId xmlns:a16="http://schemas.microsoft.com/office/drawing/2014/main" id="{0444729D-076A-B34E-817B-AAAD4F608C6D}"/>
              </a:ext>
            </a:extLst>
          </p:cNvPr>
          <p:cNvSpPr>
            <a:spLocks noGrp="1"/>
          </p:cNvSpPr>
          <p:nvPr>
            <p:ph sz="quarter" idx="10"/>
          </p:nvPr>
        </p:nvSpPr>
        <p:spPr>
          <a:xfrm>
            <a:off x="998895" y="1567629"/>
            <a:ext cx="9894887" cy="4503737"/>
          </a:xfrm>
          <a:prstGeom prst="rect">
            <a:avLst/>
          </a:prstGeom>
        </p:spPr>
        <p:txBody>
          <a:bodyPr/>
          <a:lstStyle>
            <a:lvl1pPr>
              <a:defRPr>
                <a:solidFill>
                  <a:schemeClr val="accent2">
                    <a:lumMod val="90000"/>
                    <a:lumOff val="10000"/>
                  </a:schemeClr>
                </a:solidFill>
              </a:defRPr>
            </a:lvl1pPr>
            <a:lvl2pPr>
              <a:defRPr>
                <a:solidFill>
                  <a:schemeClr val="accent2">
                    <a:lumMod val="90000"/>
                    <a:lumOff val="10000"/>
                  </a:schemeClr>
                </a:solidFill>
              </a:defRPr>
            </a:lvl2pPr>
            <a:lvl3pPr>
              <a:defRPr>
                <a:solidFill>
                  <a:schemeClr val="accent2">
                    <a:lumMod val="90000"/>
                    <a:lumOff val="10000"/>
                  </a:schemeClr>
                </a:solidFill>
              </a:defRPr>
            </a:lvl3pPr>
            <a:lvl4pPr>
              <a:defRPr>
                <a:solidFill>
                  <a:schemeClr val="accent2">
                    <a:lumMod val="90000"/>
                    <a:lumOff val="10000"/>
                  </a:schemeClr>
                </a:solidFill>
              </a:defRPr>
            </a:lvl4pPr>
            <a:lvl5pPr>
              <a:defRPr>
                <a:solidFill>
                  <a:schemeClr val="accent2">
                    <a:lumMod val="90000"/>
                    <a:lumOff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000926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411F-B76A-CD0C-0238-B223FDDD85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958F12-4710-DFC4-0FA7-F290E6B1E3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DD407-D3B5-644A-1C95-86F09D82A12F}"/>
              </a:ext>
            </a:extLst>
          </p:cNvPr>
          <p:cNvSpPr>
            <a:spLocks noGrp="1"/>
          </p:cNvSpPr>
          <p:nvPr>
            <p:ph type="dt" sz="half" idx="10"/>
          </p:nvPr>
        </p:nvSpPr>
        <p:spPr/>
        <p:txBody>
          <a:bodyPr/>
          <a:lstStyle/>
          <a:p>
            <a:fld id="{E9660D47-714F-094E-A30C-3BA07AA5AEE2}" type="datetimeFigureOut">
              <a:rPr lang="en-US" smtClean="0"/>
              <a:t>5/21/2025</a:t>
            </a:fld>
            <a:endParaRPr lang="en-US"/>
          </a:p>
        </p:txBody>
      </p:sp>
      <p:sp>
        <p:nvSpPr>
          <p:cNvPr id="5" name="Footer Placeholder 4">
            <a:extLst>
              <a:ext uri="{FF2B5EF4-FFF2-40B4-BE49-F238E27FC236}">
                <a16:creationId xmlns:a16="http://schemas.microsoft.com/office/drawing/2014/main" id="{C8FBB71F-A573-1016-8D26-B738496BC2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32E8C-357D-7B7A-6356-74796D4510CC}"/>
              </a:ext>
            </a:extLst>
          </p:cNvPr>
          <p:cNvSpPr>
            <a:spLocks noGrp="1"/>
          </p:cNvSpPr>
          <p:nvPr>
            <p:ph type="sldNum" sz="quarter" idx="12"/>
          </p:nvPr>
        </p:nvSpPr>
        <p:spPr/>
        <p:txBody>
          <a:bodyPr/>
          <a:lstStyle/>
          <a:p>
            <a:fld id="{542F962F-339E-C54A-A107-0923DD70C58C}" type="slidenum">
              <a:rPr lang="en-US" smtClean="0"/>
              <a:t>‹#›</a:t>
            </a:fld>
            <a:endParaRPr lang="en-US"/>
          </a:p>
        </p:txBody>
      </p:sp>
    </p:spTree>
    <p:extLst>
      <p:ext uri="{BB962C8B-B14F-4D97-AF65-F5344CB8AC3E}">
        <p14:creationId xmlns:p14="http://schemas.microsoft.com/office/powerpoint/2010/main" val="4067569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9" name="Title 3"/>
          <p:cNvSpPr txBox="1">
            <a:spLocks/>
          </p:cNvSpPr>
          <p:nvPr userDrawn="1"/>
        </p:nvSpPr>
        <p:spPr>
          <a:xfrm>
            <a:off x="8229601" y="2547258"/>
            <a:ext cx="2373086" cy="1523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baseline="0">
                <a:solidFill>
                  <a:srgbClr val="004361"/>
                </a:solidFill>
                <a:latin typeface="Calibri"/>
                <a:ea typeface="Verdana" panose="020B0604030504040204" pitchFamily="34" charset="0"/>
                <a:cs typeface="Verdana" panose="020B0604030504040204" pitchFamily="34" charset="0"/>
              </a:defRPr>
            </a:lvl1pPr>
          </a:lstStyle>
          <a:p>
            <a:pPr algn="ctr"/>
            <a:endParaRPr lang="en-GB" sz="2100" b="0" dirty="0">
              <a:solidFill>
                <a:schemeClr val="bg1"/>
              </a:solidFill>
            </a:endParaRPr>
          </a:p>
        </p:txBody>
      </p:sp>
      <p:sp>
        <p:nvSpPr>
          <p:cNvPr id="4" name="Title 3">
            <a:extLst>
              <a:ext uri="{FF2B5EF4-FFF2-40B4-BE49-F238E27FC236}">
                <a16:creationId xmlns:a16="http://schemas.microsoft.com/office/drawing/2014/main" id="{45F60BE7-E0AD-60EB-E54E-71FAC7066F03}"/>
              </a:ext>
            </a:extLst>
          </p:cNvPr>
          <p:cNvSpPr>
            <a:spLocks noGrp="1"/>
          </p:cNvSpPr>
          <p:nvPr>
            <p:ph type="title"/>
          </p:nvPr>
        </p:nvSpPr>
        <p:spPr/>
        <p:txBody>
          <a:bodyPr/>
          <a:lstStyle>
            <a:lvl1pPr>
              <a:defRPr>
                <a:solidFill>
                  <a:schemeClr val="accent1">
                    <a:lumMod val="50000"/>
                  </a:schemeClr>
                </a:solidFill>
              </a:defRPr>
            </a:lvl1pPr>
          </a:lstStyle>
          <a:p>
            <a:r>
              <a:rPr lang="en-GB" dirty="0"/>
              <a:t>Click to edit Master title style</a:t>
            </a:r>
            <a:endParaRPr lang="en-US" dirty="0"/>
          </a:p>
        </p:txBody>
      </p:sp>
      <p:sp>
        <p:nvSpPr>
          <p:cNvPr id="5" name="Content Placeholder 3">
            <a:extLst>
              <a:ext uri="{FF2B5EF4-FFF2-40B4-BE49-F238E27FC236}">
                <a16:creationId xmlns:a16="http://schemas.microsoft.com/office/drawing/2014/main" id="{DD495E07-E614-EE58-5799-2011B90705B3}"/>
              </a:ext>
            </a:extLst>
          </p:cNvPr>
          <p:cNvSpPr>
            <a:spLocks noGrp="1"/>
          </p:cNvSpPr>
          <p:nvPr>
            <p:ph sz="quarter" idx="10"/>
          </p:nvPr>
        </p:nvSpPr>
        <p:spPr>
          <a:xfrm>
            <a:off x="454525" y="1567629"/>
            <a:ext cx="11282950" cy="4788566"/>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814488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8895" y="698797"/>
            <a:ext cx="9923105" cy="749851"/>
          </a:xfrm>
          <a:prstGeom prst="rect">
            <a:avLst/>
          </a:prstGeom>
        </p:spPr>
        <p:txBody>
          <a:bodyPr vert="horz" lIns="91440" tIns="45720" rIns="91440" bIns="45720" rtlCol="0" anchor="ctr">
            <a:noAutofit/>
          </a:bodyPr>
          <a:lstStyle/>
          <a:p>
            <a:r>
              <a:rPr lang="en-GB"/>
              <a:t>Click to edit Master title style</a:t>
            </a:r>
            <a:endParaRPr lang="en-GB" dirty="0"/>
          </a:p>
        </p:txBody>
      </p:sp>
      <p:sp>
        <p:nvSpPr>
          <p:cNvPr id="3" name="Text Placeholder 2"/>
          <p:cNvSpPr>
            <a:spLocks noGrp="1"/>
          </p:cNvSpPr>
          <p:nvPr>
            <p:ph type="body" idx="1"/>
          </p:nvPr>
        </p:nvSpPr>
        <p:spPr>
          <a:xfrm>
            <a:off x="998894" y="1566391"/>
            <a:ext cx="992310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Rectangle 6">
            <a:extLst>
              <a:ext uri="{FF2B5EF4-FFF2-40B4-BE49-F238E27FC236}">
                <a16:creationId xmlns:a16="http://schemas.microsoft.com/office/drawing/2014/main" id="{A0886023-3160-F54D-ABE2-A8AFA16E520E}"/>
              </a:ext>
            </a:extLst>
          </p:cNvPr>
          <p:cNvSpPr/>
          <p:nvPr userDrawn="1"/>
        </p:nvSpPr>
        <p:spPr>
          <a:xfrm>
            <a:off x="0" y="-38314"/>
            <a:ext cx="12192000" cy="593453"/>
          </a:xfrm>
          <a:prstGeom prst="rect">
            <a:avLst/>
          </a:prstGeom>
          <a:solidFill>
            <a:srgbClr val="1D2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 name="Slide Number Placeholder 5">
            <a:extLst>
              <a:ext uri="{FF2B5EF4-FFF2-40B4-BE49-F238E27FC236}">
                <a16:creationId xmlns:a16="http://schemas.microsoft.com/office/drawing/2014/main" id="{B72B47DB-29AD-084C-8232-6CAF9C67327F}"/>
              </a:ext>
            </a:extLst>
          </p:cNvPr>
          <p:cNvSpPr txBox="1">
            <a:spLocks/>
          </p:cNvSpPr>
          <p:nvPr userDrawn="1"/>
        </p:nvSpPr>
        <p:spPr>
          <a:xfrm>
            <a:off x="10385562" y="105344"/>
            <a:ext cx="670560" cy="33205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EB0FA4-9B1C-4D6B-AF0A-97437B69127A}" type="slidenum">
              <a:rPr lang="en-GB" smtClean="0">
                <a:solidFill>
                  <a:schemeClr val="bg1"/>
                </a:solidFill>
              </a:rPr>
              <a:pPr/>
              <a:t>‹#›</a:t>
            </a:fld>
            <a:r>
              <a:rPr lang="en-GB" dirty="0">
                <a:solidFill>
                  <a:schemeClr val="accent1">
                    <a:lumMod val="60000"/>
                    <a:lumOff val="40000"/>
                  </a:schemeClr>
                </a:solidFill>
              </a:rPr>
              <a:t>     </a:t>
            </a:r>
            <a:r>
              <a:rPr lang="en-GB" dirty="0">
                <a:solidFill>
                  <a:schemeClr val="bg1"/>
                </a:solidFill>
              </a:rPr>
              <a:t>|</a:t>
            </a:r>
          </a:p>
        </p:txBody>
      </p:sp>
      <p:sp>
        <p:nvSpPr>
          <p:cNvPr id="9" name="Text Placeholder 6">
            <a:extLst>
              <a:ext uri="{FF2B5EF4-FFF2-40B4-BE49-F238E27FC236}">
                <a16:creationId xmlns:a16="http://schemas.microsoft.com/office/drawing/2014/main" id="{365F78CF-3545-4647-AFFC-4E9114BD5F00}"/>
              </a:ext>
            </a:extLst>
          </p:cNvPr>
          <p:cNvSpPr txBox="1">
            <a:spLocks/>
          </p:cNvSpPr>
          <p:nvPr userDrawn="1"/>
        </p:nvSpPr>
        <p:spPr>
          <a:xfrm>
            <a:off x="11022254" y="139678"/>
            <a:ext cx="1268825" cy="29094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solidFill>
                  <a:schemeClr val="bg1"/>
                </a:solidFill>
                <a:latin typeface="+mn-lt"/>
              </a:rPr>
              <a:t>GEANT.ORG</a:t>
            </a:r>
            <a:endParaRPr lang="en-GB" sz="1200" b="0" dirty="0">
              <a:solidFill>
                <a:schemeClr val="bg1"/>
              </a:solidFill>
              <a:latin typeface="+mn-lt"/>
            </a:endParaRPr>
          </a:p>
        </p:txBody>
      </p:sp>
      <p:pic>
        <p:nvPicPr>
          <p:cNvPr id="5" name="Picture 4" descr="A picture containing aircraft&#10;&#10;Description automatically generated">
            <a:extLst>
              <a:ext uri="{FF2B5EF4-FFF2-40B4-BE49-F238E27FC236}">
                <a16:creationId xmlns:a16="http://schemas.microsoft.com/office/drawing/2014/main" id="{A3DBBBB7-9CE4-D342-A765-EF35A5E661D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5719" t="73613" r="52315" b="21211"/>
          <a:stretch/>
        </p:blipFill>
        <p:spPr>
          <a:xfrm flipH="1">
            <a:off x="0" y="-38313"/>
            <a:ext cx="10286482" cy="593452"/>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9" r:id="rId2"/>
    <p:sldLayoutId id="2147483660" r:id="rId3"/>
    <p:sldLayoutId id="2147483662" r:id="rId4"/>
  </p:sldLayoutIdLst>
  <p:hf hdr="0" ftr="0" dt="0"/>
  <p:txStyles>
    <p:titleStyle>
      <a:lvl1pPr algn="l" defTabSz="914400" rtl="0" eaLnBrk="1" latinLnBrk="0" hangingPunct="1">
        <a:lnSpc>
          <a:spcPct val="90000"/>
        </a:lnSpc>
        <a:spcBef>
          <a:spcPct val="0"/>
        </a:spcBef>
        <a:buNone/>
        <a:defRPr lang="en-GB" sz="2800" b="1" kern="1200" baseline="0" dirty="0">
          <a:solidFill>
            <a:schemeClr val="accent2">
              <a:lumMod val="90000"/>
              <a:lumOff val="1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2">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accent2">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2.emf"/><Relationship Id="rId4" Type="http://schemas.openxmlformats.org/officeDocument/2006/relationships/image" Target="../media/image61.sv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52.emf"/></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hyperlink" Target="https://security.geant.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security.geant.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6.emf"/></Relationships>
</file>

<file path=ppt/slides/_rels/slide18.xml.rels><?xml version="1.0" encoding="UTF-8" standalone="yes"?>
<Relationships xmlns="http://schemas.openxmlformats.org/package/2006/relationships"><Relationship Id="rId3" Type="http://schemas.openxmlformats.org/officeDocument/2006/relationships/hyperlink" Target="https://security.geant.org/security-newsletter/"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66.emf"/><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9" Type="http://schemas.openxmlformats.org/officeDocument/2006/relationships/image" Target="../media/image42.jpeg"/><Relationship Id="rId21" Type="http://schemas.openxmlformats.org/officeDocument/2006/relationships/image" Target="../media/image24.tiff"/><Relationship Id="rId34" Type="http://schemas.openxmlformats.org/officeDocument/2006/relationships/image" Target="../media/image37.jpeg"/><Relationship Id="rId42" Type="http://schemas.openxmlformats.org/officeDocument/2006/relationships/image" Target="../media/image45.jpeg"/><Relationship Id="rId7" Type="http://schemas.openxmlformats.org/officeDocument/2006/relationships/image" Target="../media/image10.gif"/><Relationship Id="rId2" Type="http://schemas.openxmlformats.org/officeDocument/2006/relationships/notesSlide" Target="../notesSlides/notesSlide2.xml"/><Relationship Id="rId16" Type="http://schemas.openxmlformats.org/officeDocument/2006/relationships/image" Target="../media/image19.png"/><Relationship Id="rId20" Type="http://schemas.openxmlformats.org/officeDocument/2006/relationships/image" Target="../media/image23.tiff"/><Relationship Id="rId29" Type="http://schemas.openxmlformats.org/officeDocument/2006/relationships/image" Target="../media/image32.jpg"/><Relationship Id="rId41"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gif"/><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40" Type="http://schemas.openxmlformats.org/officeDocument/2006/relationships/image" Target="../media/image43.png"/><Relationship Id="rId5" Type="http://schemas.openxmlformats.org/officeDocument/2006/relationships/image" Target="../media/image8.jpe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jpg"/><Relationship Id="rId36" Type="http://schemas.openxmlformats.org/officeDocument/2006/relationships/image" Target="../media/image39.jpeg"/><Relationship Id="rId10" Type="http://schemas.openxmlformats.org/officeDocument/2006/relationships/image" Target="../media/image13.gif"/><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12.gif"/><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gif"/><Relationship Id="rId30" Type="http://schemas.openxmlformats.org/officeDocument/2006/relationships/image" Target="../media/image33.gif"/><Relationship Id="rId35" Type="http://schemas.openxmlformats.org/officeDocument/2006/relationships/image" Target="../media/image38.png"/><Relationship Id="rId8" Type="http://schemas.openxmlformats.org/officeDocument/2006/relationships/image" Target="../media/image11.jpeg"/><Relationship Id="rId3" Type="http://schemas.openxmlformats.org/officeDocument/2006/relationships/image" Target="../media/image6.png"/><Relationship Id="rId12" Type="http://schemas.openxmlformats.org/officeDocument/2006/relationships/image" Target="../media/image15.gif"/><Relationship Id="rId17" Type="http://schemas.openxmlformats.org/officeDocument/2006/relationships/image" Target="../media/image20.jpeg"/><Relationship Id="rId25" Type="http://schemas.openxmlformats.org/officeDocument/2006/relationships/image" Target="../media/image28.png"/><Relationship Id="rId33" Type="http://schemas.openxmlformats.org/officeDocument/2006/relationships/image" Target="../media/image36.jpeg"/><Relationship Id="rId38" Type="http://schemas.openxmlformats.org/officeDocument/2006/relationships/image" Target="../media/image41.jpe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66.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twitter.com/eduroam" TargetMode="External"/><Relationship Id="rId5" Type="http://schemas.openxmlformats.org/officeDocument/2006/relationships/hyperlink" Target="https://eduroam.org/" TargetMode="External"/><Relationship Id="rId4" Type="http://schemas.openxmlformats.org/officeDocument/2006/relationships/image" Target="../media/image74.gif"/></Relationships>
</file>

<file path=ppt/slides/_rels/slide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6.emf"/><Relationship Id="rId5" Type="http://schemas.openxmlformats.org/officeDocument/2006/relationships/image" Target="../media/image76.png"/><Relationship Id="rId4" Type="http://schemas.openxmlformats.org/officeDocument/2006/relationships/hyperlink" Target="https://edugain.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78.jpe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sv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84.sv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84.sv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84.sv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6.jpg"/><Relationship Id="rId4" Type="http://schemas.openxmlformats.org/officeDocument/2006/relationships/image" Target="../media/image47.sv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7.sv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sv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8.sv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8.svg"/></Relationships>
</file>

<file path=ppt/slides/_rels/slide33.xml.rels><?xml version="1.0" encoding="UTF-8" standalone="yes"?>
<Relationships xmlns="http://schemas.openxmlformats.org/package/2006/relationships"><Relationship Id="rId8" Type="http://schemas.openxmlformats.org/officeDocument/2006/relationships/hyperlink" Target="https://e-academy.geant.org/moodle/" TargetMode="External"/><Relationship Id="rId3" Type="http://schemas.openxmlformats.org/officeDocument/2006/relationships/image" Target="../media/image91.jpeg"/><Relationship Id="rId7" Type="http://schemas.openxmlformats.org/officeDocument/2006/relationships/hyperlink" Target="https://www.youtube.com/@GEANTtv/featured" TargetMode="External"/><Relationship Id="rId12" Type="http://schemas.openxmlformats.org/officeDocument/2006/relationships/image" Target="../media/image88.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4.jpeg"/><Relationship Id="rId11" Type="http://schemas.openxmlformats.org/officeDocument/2006/relationships/image" Target="../media/image87.png"/><Relationship Id="rId5" Type="http://schemas.openxmlformats.org/officeDocument/2006/relationships/image" Target="../media/image93.jpeg"/><Relationship Id="rId10" Type="http://schemas.openxmlformats.org/officeDocument/2006/relationships/hyperlink" Target="https://community.geant.org/geant-mentoring-programme/" TargetMode="External"/><Relationship Id="rId4" Type="http://schemas.openxmlformats.org/officeDocument/2006/relationships/image" Target="../media/image92.jpeg"/><Relationship Id="rId9" Type="http://schemas.openxmlformats.org/officeDocument/2006/relationships/hyperlink" Target="https://learning.geant.org/future-talent-programm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88.sv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hyperlink" Target="https://www.youtube.com/@GEANTtv/featured" TargetMode="External"/><Relationship Id="rId4" Type="http://schemas.openxmlformats.org/officeDocument/2006/relationships/hyperlink" Target="https://e-academy.geant.org/moodl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7.sv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6.svg"/><Relationship Id="rId11" Type="http://schemas.openxmlformats.org/officeDocument/2006/relationships/image" Target="../media/image52.emf"/><Relationship Id="rId5" Type="http://schemas.openxmlformats.org/officeDocument/2006/relationships/image" Target="../media/image55.png"/><Relationship Id="rId10" Type="http://schemas.openxmlformats.org/officeDocument/2006/relationships/image" Target="../media/image47.svg"/><Relationship Id="rId4" Type="http://schemas.openxmlformats.org/officeDocument/2006/relationships/image" Target="../media/image54.sv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2.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B45E650-A7C9-7941-B8C1-9EB62BC38C2F}"/>
              </a:ext>
            </a:extLst>
          </p:cNvPr>
          <p:cNvSpPr/>
          <p:nvPr/>
        </p:nvSpPr>
        <p:spPr>
          <a:xfrm>
            <a:off x="0" y="0"/>
            <a:ext cx="12192000" cy="6858000"/>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C01D1AD-FF15-244B-B225-8E5849DDC674}"/>
              </a:ext>
            </a:extLst>
          </p:cNvPr>
          <p:cNvPicPr>
            <a:picLocks noChangeAspect="1"/>
          </p:cNvPicPr>
          <p:nvPr/>
        </p:nvPicPr>
        <p:blipFill rotWithShape="1">
          <a:blip r:embed="rId3">
            <a:extLst>
              <a:ext uri="{28A0092B-C50C-407E-A947-70E740481C1C}">
                <a14:useLocalDpi xmlns:a14="http://schemas.microsoft.com/office/drawing/2010/main" val="0"/>
              </a:ext>
            </a:extLst>
          </a:blip>
          <a:srcRect l="21422" t="52611" r="43229" b="19183"/>
          <a:stretch/>
        </p:blipFill>
        <p:spPr>
          <a:xfrm>
            <a:off x="0" y="0"/>
            <a:ext cx="12192000" cy="6858000"/>
          </a:xfrm>
          <a:prstGeom prst="rect">
            <a:avLst/>
          </a:prstGeom>
        </p:spPr>
      </p:pic>
      <p:sp>
        <p:nvSpPr>
          <p:cNvPr id="9" name="Text Placeholder 10"/>
          <p:cNvSpPr txBox="1">
            <a:spLocks/>
          </p:cNvSpPr>
          <p:nvPr/>
        </p:nvSpPr>
        <p:spPr>
          <a:xfrm>
            <a:off x="1255494" y="1620946"/>
            <a:ext cx="7545606" cy="1427054"/>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dirty="0">
                <a:solidFill>
                  <a:schemeClr val="bg1"/>
                </a:solidFill>
              </a:rPr>
              <a:t>Community-Driven Excellence:      Advancing Spanish and European R&amp;E</a:t>
            </a:r>
            <a:endParaRPr lang="en-US" dirty="0">
              <a:solidFill>
                <a:schemeClr val="bg1"/>
              </a:solidFill>
              <a:ea typeface="Calibri"/>
              <a:cs typeface="Calibri"/>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 b="15504"/>
          <a:stretch/>
        </p:blipFill>
        <p:spPr>
          <a:xfrm>
            <a:off x="1353030" y="682159"/>
            <a:ext cx="1432450" cy="689706"/>
          </a:xfrm>
          <a:prstGeom prst="rect">
            <a:avLst/>
          </a:prstGeom>
        </p:spPr>
      </p:pic>
      <p:sp>
        <p:nvSpPr>
          <p:cNvPr id="13" name="Text Placeholder 6"/>
          <p:cNvSpPr txBox="1">
            <a:spLocks/>
          </p:cNvSpPr>
          <p:nvPr/>
        </p:nvSpPr>
        <p:spPr>
          <a:xfrm>
            <a:off x="1239210" y="3845481"/>
            <a:ext cx="6753726" cy="73226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b="1" dirty="0">
                <a:solidFill>
                  <a:schemeClr val="bg1"/>
                </a:solidFill>
              </a:rPr>
              <a:t>Lise Fuhr</a:t>
            </a:r>
          </a:p>
          <a:p>
            <a:pPr>
              <a:lnSpc>
                <a:spcPct val="150000"/>
              </a:lnSpc>
              <a:spcBef>
                <a:spcPts val="0"/>
              </a:spcBef>
            </a:pPr>
            <a:r>
              <a:rPr lang="en-US" sz="2000" dirty="0">
                <a:solidFill>
                  <a:schemeClr val="bg1"/>
                </a:solidFill>
              </a:rPr>
              <a:t>CEO </a:t>
            </a:r>
            <a:r>
              <a:rPr lang="en-US" sz="2000" cap="all" dirty="0" err="1">
                <a:solidFill>
                  <a:schemeClr val="bg1"/>
                </a:solidFill>
              </a:rPr>
              <a:t>Géant</a:t>
            </a:r>
            <a:endParaRPr lang="en-GB" sz="2000" cap="all" dirty="0">
              <a:solidFill>
                <a:schemeClr val="bg1"/>
              </a:solidFill>
            </a:endParaRPr>
          </a:p>
        </p:txBody>
      </p:sp>
      <p:sp>
        <p:nvSpPr>
          <p:cNvPr id="24" name="Text Placeholder 6">
            <a:extLst>
              <a:ext uri="{FF2B5EF4-FFF2-40B4-BE49-F238E27FC236}">
                <a16:creationId xmlns:a16="http://schemas.microsoft.com/office/drawing/2014/main" id="{E4D4F5F2-667F-9F48-BEA4-D811E44CE491}"/>
              </a:ext>
            </a:extLst>
          </p:cNvPr>
          <p:cNvSpPr txBox="1">
            <a:spLocks/>
          </p:cNvSpPr>
          <p:nvPr/>
        </p:nvSpPr>
        <p:spPr>
          <a:xfrm>
            <a:off x="1255494" y="5073436"/>
            <a:ext cx="5467827" cy="42767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rPr>
              <a:t>Jornadas </a:t>
            </a:r>
            <a:r>
              <a:rPr lang="en-US" sz="1600" dirty="0" err="1">
                <a:solidFill>
                  <a:schemeClr val="bg1"/>
                </a:solidFill>
              </a:rPr>
              <a:t>Técnicas</a:t>
            </a:r>
            <a:r>
              <a:rPr lang="en-US" sz="1600" dirty="0">
                <a:solidFill>
                  <a:schemeClr val="bg1"/>
                </a:solidFill>
              </a:rPr>
              <a:t> de </a:t>
            </a:r>
            <a:r>
              <a:rPr lang="en-US" sz="1600" dirty="0" err="1">
                <a:solidFill>
                  <a:schemeClr val="bg1"/>
                </a:solidFill>
              </a:rPr>
              <a:t>RedIRIS</a:t>
            </a:r>
            <a:r>
              <a:rPr lang="en-US" sz="1600" dirty="0">
                <a:solidFill>
                  <a:schemeClr val="bg1"/>
                </a:solidFill>
              </a:rPr>
              <a:t> 2025, Toledo</a:t>
            </a:r>
            <a:endParaRPr lang="en-GB" sz="1600" dirty="0">
              <a:solidFill>
                <a:schemeClr val="bg1"/>
              </a:solidFill>
            </a:endParaRPr>
          </a:p>
        </p:txBody>
      </p:sp>
      <p:sp>
        <p:nvSpPr>
          <p:cNvPr id="31" name="Text Placeholder 6">
            <a:extLst>
              <a:ext uri="{FF2B5EF4-FFF2-40B4-BE49-F238E27FC236}">
                <a16:creationId xmlns:a16="http://schemas.microsoft.com/office/drawing/2014/main" id="{BF97B6D9-9532-6C4C-BD89-9525855C36B1}"/>
              </a:ext>
            </a:extLst>
          </p:cNvPr>
          <p:cNvSpPr txBox="1">
            <a:spLocks/>
          </p:cNvSpPr>
          <p:nvPr/>
        </p:nvSpPr>
        <p:spPr>
          <a:xfrm>
            <a:off x="1255494" y="5375228"/>
            <a:ext cx="5467827" cy="42767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rPr>
              <a:t>21st May 2025</a:t>
            </a:r>
            <a:endParaRPr lang="en-GB" sz="1600" dirty="0">
              <a:solidFill>
                <a:schemeClr val="bg1"/>
              </a:solidFill>
            </a:endParaRPr>
          </a:p>
        </p:txBody>
      </p:sp>
      <p:pic>
        <p:nvPicPr>
          <p:cNvPr id="2" name="Picture 1" descr="Blue text on a black background&#10;&#10;AI-generated content may be incorrect.">
            <a:extLst>
              <a:ext uri="{FF2B5EF4-FFF2-40B4-BE49-F238E27FC236}">
                <a16:creationId xmlns:a16="http://schemas.microsoft.com/office/drawing/2014/main" id="{68F748FD-5B0B-F07E-5ED6-81BE7FCF959C}"/>
              </a:ext>
            </a:extLst>
          </p:cNvPr>
          <p:cNvPicPr>
            <a:picLocks noChangeAspect="1"/>
          </p:cNvPicPr>
          <p:nvPr/>
        </p:nvPicPr>
        <p:blipFill>
          <a:blip r:embed="rId5"/>
          <a:stretch>
            <a:fillRect/>
          </a:stretch>
        </p:blipFill>
        <p:spPr>
          <a:xfrm>
            <a:off x="8329613" y="5948363"/>
            <a:ext cx="3543300" cy="742950"/>
          </a:xfrm>
          <a:prstGeom prst="rect">
            <a:avLst/>
          </a:prstGeom>
        </p:spPr>
      </p:pic>
    </p:spTree>
    <p:extLst>
      <p:ext uri="{BB962C8B-B14F-4D97-AF65-F5344CB8AC3E}">
        <p14:creationId xmlns:p14="http://schemas.microsoft.com/office/powerpoint/2010/main" val="4101351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C19CC-0ADA-0120-50D9-DF30E0808ECF}"/>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C984695F-3A03-5BE1-B548-26E4EC1BAF51}"/>
              </a:ext>
            </a:extLst>
          </p:cNvPr>
          <p:cNvSpPr/>
          <p:nvPr/>
        </p:nvSpPr>
        <p:spPr>
          <a:xfrm>
            <a:off x="491459" y="989488"/>
            <a:ext cx="1584155" cy="1584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Group brainstorm with solid fill">
            <a:extLst>
              <a:ext uri="{FF2B5EF4-FFF2-40B4-BE49-F238E27FC236}">
                <a16:creationId xmlns:a16="http://schemas.microsoft.com/office/drawing/2014/main" id="{81659EE6-A62C-8CFF-10A3-662709C905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311" y="1312718"/>
            <a:ext cx="914400" cy="914400"/>
          </a:xfrm>
          <a:prstGeom prst="rect">
            <a:avLst/>
          </a:prstGeom>
        </p:spPr>
      </p:pic>
      <p:sp>
        <p:nvSpPr>
          <p:cNvPr id="3" name="Oval 2">
            <a:extLst>
              <a:ext uri="{FF2B5EF4-FFF2-40B4-BE49-F238E27FC236}">
                <a16:creationId xmlns:a16="http://schemas.microsoft.com/office/drawing/2014/main" id="{01995787-6086-A4A8-56CF-D825D55FC6F8}"/>
              </a:ext>
            </a:extLst>
          </p:cNvPr>
          <p:cNvSpPr/>
          <p:nvPr/>
        </p:nvSpPr>
        <p:spPr>
          <a:xfrm>
            <a:off x="712807" y="1210836"/>
            <a:ext cx="1141457" cy="1141457"/>
          </a:xfrm>
          <a:prstGeom prst="ellipse">
            <a:avLst/>
          </a:prstGeom>
          <a:solidFill>
            <a:srgbClr val="9E1E63"/>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E79"/>
              </a:solidFill>
              <a:highlight>
                <a:srgbClr val="9E1E63"/>
              </a:highlight>
            </a:endParaRPr>
          </a:p>
        </p:txBody>
      </p:sp>
      <p:pic>
        <p:nvPicPr>
          <p:cNvPr id="8" name="Picture 7">
            <a:extLst>
              <a:ext uri="{FF2B5EF4-FFF2-40B4-BE49-F238E27FC236}">
                <a16:creationId xmlns:a16="http://schemas.microsoft.com/office/drawing/2014/main" id="{5778E513-C56F-4B5F-5C3D-3E28C48E522A}"/>
              </a:ext>
            </a:extLst>
          </p:cNvPr>
          <p:cNvPicPr>
            <a:picLocks noChangeAspect="1"/>
          </p:cNvPicPr>
          <p:nvPr/>
        </p:nvPicPr>
        <p:blipFill>
          <a:blip r:embed="rId5"/>
          <a:stretch>
            <a:fillRect/>
          </a:stretch>
        </p:blipFill>
        <p:spPr>
          <a:xfrm>
            <a:off x="732262" y="1242375"/>
            <a:ext cx="1100404" cy="1085680"/>
          </a:xfrm>
          <a:prstGeom prst="rect">
            <a:avLst/>
          </a:prstGeom>
        </p:spPr>
      </p:pic>
      <p:sp>
        <p:nvSpPr>
          <p:cNvPr id="14" name="Rounded Rectangle 13">
            <a:extLst>
              <a:ext uri="{FF2B5EF4-FFF2-40B4-BE49-F238E27FC236}">
                <a16:creationId xmlns:a16="http://schemas.microsoft.com/office/drawing/2014/main" id="{7923AEE6-87E5-3563-7F53-C26A06CE7403}"/>
              </a:ext>
            </a:extLst>
          </p:cNvPr>
          <p:cNvSpPr/>
          <p:nvPr/>
        </p:nvSpPr>
        <p:spPr>
          <a:xfrm>
            <a:off x="1854264" y="996491"/>
            <a:ext cx="9073566" cy="1577152"/>
          </a:xfrm>
          <a:prstGeom prst="roundRect">
            <a:avLst>
              <a:gd name="adj" fmla="val 50000"/>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en-US" sz="2400" dirty="0">
              <a:solidFill>
                <a:srgbClr val="1F4E79"/>
              </a:solidFill>
            </a:endParaRPr>
          </a:p>
        </p:txBody>
      </p:sp>
      <p:sp>
        <p:nvSpPr>
          <p:cNvPr id="15" name="TextBox 14">
            <a:extLst>
              <a:ext uri="{FF2B5EF4-FFF2-40B4-BE49-F238E27FC236}">
                <a16:creationId xmlns:a16="http://schemas.microsoft.com/office/drawing/2014/main" id="{9821BA31-ABFA-2B2C-557C-EC67DD8417FE}"/>
              </a:ext>
            </a:extLst>
          </p:cNvPr>
          <p:cNvSpPr txBox="1"/>
          <p:nvPr/>
        </p:nvSpPr>
        <p:spPr>
          <a:xfrm>
            <a:off x="2296962" y="1303349"/>
            <a:ext cx="8242268" cy="1015663"/>
          </a:xfrm>
          <a:prstGeom prst="rect">
            <a:avLst/>
          </a:prstGeom>
          <a:noFill/>
        </p:spPr>
        <p:txBody>
          <a:bodyPr wrap="square" anchor="ctr">
            <a:spAutoFit/>
          </a:bodyPr>
          <a:lstStyle/>
          <a:p>
            <a:pPr marL="0" indent="0">
              <a:spcBef>
                <a:spcPts val="0"/>
              </a:spcBef>
              <a:spcAft>
                <a:spcPts val="800"/>
              </a:spcAft>
              <a:buNone/>
            </a:pPr>
            <a:r>
              <a:rPr lang="en-US" sz="2000" b="1" dirty="0">
                <a:solidFill>
                  <a:srgbClr val="1F4E79"/>
                </a:solidFill>
              </a:rPr>
              <a:t>The GÉANT network is the most advanced and well-connected research and education network in the world, enabling secure collaboration and partnership, even for </a:t>
            </a:r>
            <a:r>
              <a:rPr lang="en-US" sz="2000" b="1" dirty="0">
                <a:solidFill>
                  <a:srgbClr val="1F4E79"/>
                </a:solidFill>
                <a:effectLst/>
                <a:latin typeface="Aptos" panose="020B0004020202020204" pitchFamily="34" charset="0"/>
                <a:ea typeface="Aptos" panose="020B0004020202020204" pitchFamily="34" charset="0"/>
                <a:cs typeface="Times New Roman" panose="02020603050405020304" pitchFamily="18" charset="0"/>
              </a:rPr>
              <a:t>the most demanding scientific applications.</a:t>
            </a:r>
            <a:endParaRPr lang="en-US" sz="2000" b="1" dirty="0">
              <a:solidFill>
                <a:srgbClr val="1F4E79"/>
              </a:solidFill>
            </a:endParaRPr>
          </a:p>
        </p:txBody>
      </p:sp>
      <p:sp>
        <p:nvSpPr>
          <p:cNvPr id="17" name="TextBox 16">
            <a:extLst>
              <a:ext uri="{FF2B5EF4-FFF2-40B4-BE49-F238E27FC236}">
                <a16:creationId xmlns:a16="http://schemas.microsoft.com/office/drawing/2014/main" id="{E086081A-4148-2255-2D84-79F0E2170466}"/>
              </a:ext>
            </a:extLst>
          </p:cNvPr>
          <p:cNvSpPr txBox="1"/>
          <p:nvPr/>
        </p:nvSpPr>
        <p:spPr>
          <a:xfrm rot="16200000">
            <a:off x="-790013" y="4152285"/>
            <a:ext cx="3955067" cy="949427"/>
          </a:xfrm>
          <a:prstGeom prst="rect">
            <a:avLst/>
          </a:prstGeom>
          <a:noFill/>
        </p:spPr>
        <p:txBody>
          <a:bodyPr wrap="square" rtlCol="0">
            <a:spAutoFit/>
          </a:bodyPr>
          <a:lstStyle/>
          <a:p>
            <a:pPr algn="r">
              <a:lnSpc>
                <a:spcPts val="2200"/>
              </a:lnSpc>
            </a:pPr>
            <a:r>
              <a:rPr lang="en-US" sz="2400" b="1" dirty="0">
                <a:solidFill>
                  <a:srgbClr val="1F4E79"/>
                </a:solidFill>
              </a:rPr>
              <a:t>High-Performance connectivity, engineered for R&amp;E </a:t>
            </a:r>
          </a:p>
        </p:txBody>
      </p:sp>
      <p:sp>
        <p:nvSpPr>
          <p:cNvPr id="19" name="Rounded Rectangle 18">
            <a:extLst>
              <a:ext uri="{FF2B5EF4-FFF2-40B4-BE49-F238E27FC236}">
                <a16:creationId xmlns:a16="http://schemas.microsoft.com/office/drawing/2014/main" id="{2109A794-16CF-A740-116C-74B853072CAC}"/>
              </a:ext>
            </a:extLst>
          </p:cNvPr>
          <p:cNvSpPr/>
          <p:nvPr/>
        </p:nvSpPr>
        <p:spPr>
          <a:xfrm>
            <a:off x="2075611" y="2580646"/>
            <a:ext cx="8867208" cy="3955066"/>
          </a:xfrm>
          <a:prstGeom prst="roundRect">
            <a:avLst>
              <a:gd name="adj" fmla="val 15416"/>
            </a:avLst>
          </a:prstGeom>
          <a:noFill/>
          <a:ln w="38100">
            <a:solidFill>
              <a:srgbClr val="F0416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spcBef>
                <a:spcPts val="0"/>
              </a:spcBef>
              <a:spcAft>
                <a:spcPts val="800"/>
              </a:spcAft>
              <a:buFont typeface="Arial" panose="020B0604020202020204" pitchFamily="34" charset="0"/>
              <a:buChar char="•"/>
            </a:pPr>
            <a:r>
              <a:rPr lang="en-US" sz="2000" dirty="0">
                <a:solidFill>
                  <a:srgbClr val="1F4E79"/>
                </a:solidFill>
              </a:rPr>
              <a:t>Engineered to meet the specific needs of the R&amp;E Community</a:t>
            </a:r>
          </a:p>
          <a:p>
            <a:pPr marL="628650" lvl="1" indent="-171450">
              <a:spcAft>
                <a:spcPts val="800"/>
              </a:spcAft>
              <a:buFont typeface="Arial" panose="020B0604020202020204" pitchFamily="34" charset="0"/>
              <a:buChar char="•"/>
            </a:pPr>
            <a:r>
              <a:rPr lang="en-US" dirty="0">
                <a:solidFill>
                  <a:srgbClr val="1F4E79"/>
                </a:solidFill>
              </a:rPr>
              <a:t>a maximum of 60% utilization before the infrastructure is being upgraded free of charge (commercial ISPs have utilization of 95%)</a:t>
            </a:r>
          </a:p>
          <a:p>
            <a:pPr marL="628650" lvl="1" indent="-171450">
              <a:spcAft>
                <a:spcPts val="800"/>
              </a:spcAft>
              <a:buFont typeface="Arial" panose="020B0604020202020204" pitchFamily="34" charset="0"/>
              <a:buChar char="•"/>
            </a:pPr>
            <a:r>
              <a:rPr lang="en-US" dirty="0" err="1">
                <a:solidFill>
                  <a:srgbClr val="1F4E79"/>
                </a:solidFill>
              </a:rPr>
              <a:t>optimised</a:t>
            </a:r>
            <a:r>
              <a:rPr lang="en-US" dirty="0">
                <a:solidFill>
                  <a:srgbClr val="1F4E79"/>
                </a:solidFill>
              </a:rPr>
              <a:t> for R&amp;E traffic which occurs in peaks rather than a constant flow of traffic</a:t>
            </a:r>
          </a:p>
          <a:p>
            <a:pPr marL="171450" indent="-171450">
              <a:spcBef>
                <a:spcPts val="0"/>
              </a:spcBef>
              <a:spcAft>
                <a:spcPts val="800"/>
              </a:spcAft>
              <a:buFont typeface="Arial" panose="020B0604020202020204" pitchFamily="34" charset="0"/>
              <a:buChar char="•"/>
            </a:pPr>
            <a:r>
              <a:rPr lang="en-US" sz="2000" dirty="0">
                <a:solidFill>
                  <a:srgbClr val="1F4E79"/>
                </a:solidFill>
              </a:rPr>
              <a:t>Reliable, robust, and with unprecedented capillarity</a:t>
            </a:r>
            <a:endParaRPr lang="en-US" dirty="0">
              <a:solidFill>
                <a:srgbClr val="1F4E79"/>
              </a:solidFill>
            </a:endParaRPr>
          </a:p>
          <a:p>
            <a:pPr marL="628650" lvl="1" indent="-171450">
              <a:spcAft>
                <a:spcPts val="800"/>
              </a:spcAft>
              <a:buFont typeface="Arial" panose="020B0604020202020204" pitchFamily="34" charset="0"/>
              <a:buChar char="•"/>
            </a:pPr>
            <a:r>
              <a:rPr lang="en-US" dirty="0">
                <a:solidFill>
                  <a:srgbClr val="1F4E79"/>
                </a:solidFill>
              </a:rPr>
              <a:t>99.99% monthly access availability</a:t>
            </a:r>
          </a:p>
          <a:p>
            <a:pPr marL="628650" lvl="1" indent="-171450">
              <a:spcAft>
                <a:spcPts val="800"/>
              </a:spcAft>
              <a:buFont typeface="Arial" panose="020B0604020202020204" pitchFamily="34" charset="0"/>
              <a:buChar char="•"/>
            </a:pPr>
            <a:r>
              <a:rPr lang="en-US" dirty="0">
                <a:solidFill>
                  <a:srgbClr val="1F4E79"/>
                </a:solidFill>
              </a:rPr>
              <a:t>over 4,000 terabytes of data transferred every day via the GÉANT IP backbone</a:t>
            </a:r>
          </a:p>
          <a:p>
            <a:pPr marL="628650" lvl="1" indent="-171450">
              <a:spcAft>
                <a:spcPts val="800"/>
              </a:spcAft>
              <a:buFont typeface="Arial" panose="020B0604020202020204" pitchFamily="34" charset="0"/>
              <a:buChar char="•"/>
            </a:pPr>
            <a:r>
              <a:rPr lang="en-US" dirty="0">
                <a:solidFill>
                  <a:srgbClr val="1F4E79"/>
                </a:solidFill>
              </a:rPr>
              <a:t>connecting over 50 million users at more than 10,000 institutions across Europe and reaching over 100 national networks worldwide</a:t>
            </a:r>
          </a:p>
          <a:p>
            <a:pPr marL="171450" indent="-171450">
              <a:spcBef>
                <a:spcPts val="0"/>
              </a:spcBef>
              <a:spcAft>
                <a:spcPts val="800"/>
              </a:spcAft>
              <a:buFont typeface="Arial" panose="020B0604020202020204" pitchFamily="34" charset="0"/>
              <a:buChar char="•"/>
            </a:pPr>
            <a:endParaRPr lang="en-US" sz="1600" dirty="0">
              <a:solidFill>
                <a:srgbClr val="1F4E79"/>
              </a:solidFill>
            </a:endParaRPr>
          </a:p>
        </p:txBody>
      </p:sp>
    </p:spTree>
    <p:extLst>
      <p:ext uri="{BB962C8B-B14F-4D97-AF65-F5344CB8AC3E}">
        <p14:creationId xmlns:p14="http://schemas.microsoft.com/office/powerpoint/2010/main" val="1374258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0CA15-27EB-D188-2BE1-17D2D4A20C8C}"/>
              </a:ext>
            </a:extLst>
          </p:cNvPr>
          <p:cNvSpPr>
            <a:spLocks noGrp="1"/>
          </p:cNvSpPr>
          <p:nvPr>
            <p:ph type="title"/>
          </p:nvPr>
        </p:nvSpPr>
        <p:spPr/>
        <p:txBody>
          <a:bodyPr/>
          <a:lstStyle/>
          <a:p>
            <a:r>
              <a:rPr lang="en-NL" dirty="0"/>
              <a:t>Traffic keeps flowing – Even in a crisis</a:t>
            </a:r>
          </a:p>
        </p:txBody>
      </p:sp>
      <p:pic>
        <p:nvPicPr>
          <p:cNvPr id="4" name="Picture 3">
            <a:extLst>
              <a:ext uri="{FF2B5EF4-FFF2-40B4-BE49-F238E27FC236}">
                <a16:creationId xmlns:a16="http://schemas.microsoft.com/office/drawing/2014/main" id="{45E6BC16-4101-F3F7-AABB-AD9923C857CC}"/>
              </a:ext>
            </a:extLst>
          </p:cNvPr>
          <p:cNvPicPr>
            <a:picLocks noChangeAspect="1"/>
          </p:cNvPicPr>
          <p:nvPr/>
        </p:nvPicPr>
        <p:blipFill>
          <a:blip r:embed="rId3"/>
          <a:stretch>
            <a:fillRect/>
          </a:stretch>
        </p:blipFill>
        <p:spPr>
          <a:xfrm>
            <a:off x="210823" y="2037856"/>
            <a:ext cx="11770354" cy="3753343"/>
          </a:xfrm>
          <a:prstGeom prst="rect">
            <a:avLst/>
          </a:prstGeom>
        </p:spPr>
      </p:pic>
      <p:pic>
        <p:nvPicPr>
          <p:cNvPr id="5" name="Picture 4">
            <a:extLst>
              <a:ext uri="{FF2B5EF4-FFF2-40B4-BE49-F238E27FC236}">
                <a16:creationId xmlns:a16="http://schemas.microsoft.com/office/drawing/2014/main" id="{23292DC0-5C76-1429-8793-6579FF600A40}"/>
              </a:ext>
            </a:extLst>
          </p:cNvPr>
          <p:cNvPicPr>
            <a:picLocks noChangeAspect="1"/>
          </p:cNvPicPr>
          <p:nvPr/>
        </p:nvPicPr>
        <p:blipFill>
          <a:blip r:embed="rId4"/>
          <a:stretch>
            <a:fillRect/>
          </a:stretch>
        </p:blipFill>
        <p:spPr>
          <a:xfrm>
            <a:off x="254737" y="744574"/>
            <a:ext cx="613118" cy="613118"/>
          </a:xfrm>
          <a:prstGeom prst="rect">
            <a:avLst/>
          </a:prstGeom>
        </p:spPr>
      </p:pic>
    </p:spTree>
    <p:extLst>
      <p:ext uri="{BB962C8B-B14F-4D97-AF65-F5344CB8AC3E}">
        <p14:creationId xmlns:p14="http://schemas.microsoft.com/office/powerpoint/2010/main" val="284982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A9D63-E755-8290-66CB-333086AB517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A4A18E9-575B-9F58-B6F3-E22DB87F21ED}"/>
              </a:ext>
            </a:extLst>
          </p:cNvPr>
          <p:cNvGrpSpPr/>
          <p:nvPr/>
        </p:nvGrpSpPr>
        <p:grpSpPr>
          <a:xfrm>
            <a:off x="5218733" y="1388532"/>
            <a:ext cx="6033468" cy="3086485"/>
            <a:chOff x="5393267" y="1388533"/>
            <a:chExt cx="5858933" cy="2997200"/>
          </a:xfrm>
        </p:grpSpPr>
        <p:pic>
          <p:nvPicPr>
            <p:cNvPr id="3" name="Picture 2" descr="A map of the world with different colored lines&#10;&#10;Description automatically generated">
              <a:extLst>
                <a:ext uri="{FF2B5EF4-FFF2-40B4-BE49-F238E27FC236}">
                  <a16:creationId xmlns:a16="http://schemas.microsoft.com/office/drawing/2014/main" id="{B680CE0A-0CBC-B141-B732-8D93626B3B03}"/>
                </a:ext>
              </a:extLst>
            </p:cNvPr>
            <p:cNvPicPr>
              <a:picLocks noChangeAspect="1"/>
            </p:cNvPicPr>
            <p:nvPr/>
          </p:nvPicPr>
          <p:blipFill>
            <a:blip r:embed="rId3">
              <a:extLst>
                <a:ext uri="{28A0092B-C50C-407E-A947-70E740481C1C}">
                  <a14:useLocalDpi xmlns:a14="http://schemas.microsoft.com/office/drawing/2010/main" val="0"/>
                </a:ext>
              </a:extLst>
            </a:blip>
            <a:srcRect l="6561" t="3483" r="2424" b="13811"/>
            <a:stretch/>
          </p:blipFill>
          <p:spPr>
            <a:xfrm>
              <a:off x="5393267" y="1388533"/>
              <a:ext cx="5858933" cy="2997200"/>
            </a:xfrm>
            <a:prstGeom prst="rect">
              <a:avLst/>
            </a:prstGeom>
          </p:spPr>
        </p:pic>
        <p:sp>
          <p:nvSpPr>
            <p:cNvPr id="4" name="Rectangle 3">
              <a:extLst>
                <a:ext uri="{FF2B5EF4-FFF2-40B4-BE49-F238E27FC236}">
                  <a16:creationId xmlns:a16="http://schemas.microsoft.com/office/drawing/2014/main" id="{D1BF1EA3-6403-60C5-149C-42593AC5D155}"/>
                </a:ext>
              </a:extLst>
            </p:cNvPr>
            <p:cNvSpPr/>
            <p:nvPr/>
          </p:nvSpPr>
          <p:spPr>
            <a:xfrm>
              <a:off x="5427133" y="1422400"/>
              <a:ext cx="3302000"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2C4B7E4F-2917-6EEE-CB0E-13A3B67763F2}"/>
              </a:ext>
            </a:extLst>
          </p:cNvPr>
          <p:cNvSpPr txBox="1"/>
          <p:nvPr/>
        </p:nvSpPr>
        <p:spPr>
          <a:xfrm>
            <a:off x="1019788" y="1289953"/>
            <a:ext cx="4635945" cy="4308872"/>
          </a:xfrm>
          <a:prstGeom prst="rect">
            <a:avLst/>
          </a:prstGeom>
          <a:noFill/>
        </p:spPr>
        <p:txBody>
          <a:bodyPr wrap="square" rtlCol="0">
            <a:spAutoFit/>
          </a:bodyPr>
          <a:lstStyle/>
          <a:p>
            <a:endParaRPr lang="en-US" sz="1600" b="0" i="0" u="none" strike="noStrike" dirty="0">
              <a:solidFill>
                <a:srgbClr val="003F5E"/>
              </a:solidFill>
              <a:effectLst/>
            </a:endParaRPr>
          </a:p>
          <a:p>
            <a:r>
              <a:rPr lang="en-US" sz="2400" b="1" dirty="0">
                <a:solidFill>
                  <a:srgbClr val="003F5E"/>
                </a:solidFill>
              </a:rPr>
              <a:t>SC24 Demo: A world-scale multi-path data transfer experiment</a:t>
            </a:r>
          </a:p>
          <a:p>
            <a:endParaRPr lang="en-US" sz="2400" b="1" i="0" u="none" strike="noStrike" dirty="0">
              <a:solidFill>
                <a:srgbClr val="003F5E"/>
              </a:solidFill>
              <a:effectLst/>
            </a:endParaRPr>
          </a:p>
          <a:p>
            <a:r>
              <a:rPr lang="en-US" b="0" i="0" u="none" strike="noStrike" dirty="0">
                <a:solidFill>
                  <a:srgbClr val="003F5E"/>
                </a:solidFill>
                <a:effectLst/>
              </a:rPr>
              <a:t>The ambitious experiment, held at SC24 and coordinated by NICT (National Institute of Information and Communications Technology), NII (National Institute of Informatics) and GÉANT, used the MMCFTP (Massively Multi-Connections file transfer protocol), developed by NII to transfer data between Japan and the US over ten different 100Gbps lines, simultaneously. </a:t>
            </a:r>
          </a:p>
          <a:p>
            <a:endParaRPr lang="en-US" sz="2400" b="1" i="0" u="none" strike="noStrike" dirty="0">
              <a:solidFill>
                <a:srgbClr val="003F5E"/>
              </a:solidFill>
              <a:effectLst/>
            </a:endParaRPr>
          </a:p>
        </p:txBody>
      </p:sp>
      <p:pic>
        <p:nvPicPr>
          <p:cNvPr id="6" name="Picture 5">
            <a:extLst>
              <a:ext uri="{FF2B5EF4-FFF2-40B4-BE49-F238E27FC236}">
                <a16:creationId xmlns:a16="http://schemas.microsoft.com/office/drawing/2014/main" id="{00951BFD-2D1C-F296-AE8C-B458B27C9FA7}"/>
              </a:ext>
            </a:extLst>
          </p:cNvPr>
          <p:cNvPicPr>
            <a:picLocks noChangeAspect="1"/>
          </p:cNvPicPr>
          <p:nvPr/>
        </p:nvPicPr>
        <p:blipFill>
          <a:blip r:embed="rId4"/>
          <a:stretch>
            <a:fillRect/>
          </a:stretch>
        </p:blipFill>
        <p:spPr>
          <a:xfrm>
            <a:off x="254737" y="744574"/>
            <a:ext cx="613118" cy="613118"/>
          </a:xfrm>
          <a:prstGeom prst="rect">
            <a:avLst/>
          </a:prstGeom>
        </p:spPr>
      </p:pic>
      <p:sp>
        <p:nvSpPr>
          <p:cNvPr id="7" name="Rounded Rectangle 6">
            <a:extLst>
              <a:ext uri="{FF2B5EF4-FFF2-40B4-BE49-F238E27FC236}">
                <a16:creationId xmlns:a16="http://schemas.microsoft.com/office/drawing/2014/main" id="{7562E29A-68AC-2164-E0A4-5C2ECC8D22D8}"/>
              </a:ext>
            </a:extLst>
          </p:cNvPr>
          <p:cNvSpPr/>
          <p:nvPr/>
        </p:nvSpPr>
        <p:spPr>
          <a:xfrm>
            <a:off x="783771" y="1295920"/>
            <a:ext cx="10141528" cy="4546652"/>
          </a:xfrm>
          <a:prstGeom prst="roundRect">
            <a:avLst>
              <a:gd name="adj" fmla="val 11213"/>
            </a:avLst>
          </a:prstGeom>
          <a:noFill/>
          <a:ln w="38100" cap="rnd">
            <a:solidFill>
              <a:srgbClr val="F04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1D24F17-19E3-0CAF-D0C2-CE5F0A5CECBC}"/>
              </a:ext>
            </a:extLst>
          </p:cNvPr>
          <p:cNvGrpSpPr/>
          <p:nvPr/>
        </p:nvGrpSpPr>
        <p:grpSpPr>
          <a:xfrm>
            <a:off x="8713212" y="3796824"/>
            <a:ext cx="2933206" cy="2573201"/>
            <a:chOff x="9179626" y="3371057"/>
            <a:chExt cx="2933206" cy="2573201"/>
          </a:xfrm>
        </p:grpSpPr>
        <p:sp>
          <p:nvSpPr>
            <p:cNvPr id="9" name="Rounded Rectangle 8">
              <a:extLst>
                <a:ext uri="{FF2B5EF4-FFF2-40B4-BE49-F238E27FC236}">
                  <a16:creationId xmlns:a16="http://schemas.microsoft.com/office/drawing/2014/main" id="{F22E2A64-D4E2-C7DC-8AD9-E77E4F54F1DC}"/>
                </a:ext>
              </a:extLst>
            </p:cNvPr>
            <p:cNvSpPr/>
            <p:nvPr/>
          </p:nvSpPr>
          <p:spPr>
            <a:xfrm>
              <a:off x="9179626" y="4643252"/>
              <a:ext cx="2921330" cy="1301006"/>
            </a:xfrm>
            <a:prstGeom prst="roundRect">
              <a:avLst/>
            </a:prstGeom>
            <a:solidFill>
              <a:schemeClr val="bg1"/>
            </a:solidFill>
            <a:ln w="38100">
              <a:solidFill>
                <a:srgbClr val="F0416D"/>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27B529C-4DA1-79D4-3219-9699A81E8DF1}"/>
                </a:ext>
              </a:extLst>
            </p:cNvPr>
            <p:cNvSpPr txBox="1"/>
            <p:nvPr/>
          </p:nvSpPr>
          <p:spPr>
            <a:xfrm>
              <a:off x="10114013" y="5145523"/>
              <a:ext cx="1969789" cy="738664"/>
            </a:xfrm>
            <a:prstGeom prst="rect">
              <a:avLst/>
            </a:prstGeom>
            <a:noFill/>
          </p:spPr>
          <p:txBody>
            <a:bodyPr wrap="square" rtlCol="0">
              <a:spAutoFit/>
            </a:bodyPr>
            <a:lstStyle/>
            <a:p>
              <a:r>
                <a:rPr lang="en-US" sz="1400" b="1" i="0" u="none" strike="noStrike" dirty="0" err="1">
                  <a:solidFill>
                    <a:srgbClr val="003F5E"/>
                  </a:solidFill>
                  <a:effectLst/>
                  <a:latin typeface="Open Sans" panose="020B0606030504020204" pitchFamily="34" charset="0"/>
                </a:rPr>
                <a:t>Hidehisa</a:t>
              </a:r>
              <a:r>
                <a:rPr lang="en-US" sz="1400" b="1" dirty="0">
                  <a:solidFill>
                    <a:srgbClr val="003F5E"/>
                  </a:solidFill>
                  <a:latin typeface="Open Sans" panose="020B0606030504020204" pitchFamily="34" charset="0"/>
                </a:rPr>
                <a:t> </a:t>
              </a:r>
              <a:r>
                <a:rPr lang="en-US" sz="1400" b="1" i="0" u="none" strike="noStrike" dirty="0">
                  <a:solidFill>
                    <a:srgbClr val="003F5E"/>
                  </a:solidFill>
                  <a:effectLst/>
                  <a:latin typeface="Open Sans" panose="020B0606030504020204" pitchFamily="34" charset="0"/>
                </a:rPr>
                <a:t>Nagano </a:t>
              </a:r>
              <a:r>
                <a:rPr lang="en-US" sz="1400" b="0" i="1" u="none" strike="noStrike" dirty="0">
                  <a:solidFill>
                    <a:srgbClr val="003F5E"/>
                  </a:solidFill>
                  <a:effectLst/>
                  <a:latin typeface="Open Sans" panose="020B0606030504020204" pitchFamily="34" charset="0"/>
                </a:rPr>
                <a:t>Director General at ICT R&amp;D Center of NICT</a:t>
              </a:r>
              <a:endParaRPr lang="en-US" sz="1400" i="1" u="none" strike="noStrike" dirty="0">
                <a:solidFill>
                  <a:srgbClr val="003F5E"/>
                </a:solidFill>
                <a:effectLst/>
                <a:latin typeface="Open Sans" panose="020B0606030504020204" pitchFamily="34" charset="0"/>
              </a:endParaRPr>
            </a:p>
          </p:txBody>
        </p:sp>
        <p:pic>
          <p:nvPicPr>
            <p:cNvPr id="11" name="Graphic 10" descr="User with solid fill">
              <a:extLst>
                <a:ext uri="{FF2B5EF4-FFF2-40B4-BE49-F238E27FC236}">
                  <a16:creationId xmlns:a16="http://schemas.microsoft.com/office/drawing/2014/main" id="{C667BD70-3506-44FD-3134-7401ED15CE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76289" y="5158570"/>
              <a:ext cx="667132" cy="667132"/>
            </a:xfrm>
            <a:prstGeom prst="rect">
              <a:avLst/>
            </a:prstGeom>
          </p:spPr>
        </p:pic>
        <p:sp>
          <p:nvSpPr>
            <p:cNvPr id="12" name="Rounded Rectangular Callout 11">
              <a:extLst>
                <a:ext uri="{FF2B5EF4-FFF2-40B4-BE49-F238E27FC236}">
                  <a16:creationId xmlns:a16="http://schemas.microsoft.com/office/drawing/2014/main" id="{77B96187-7000-4005-BCAE-8CC745BF84F4}"/>
                </a:ext>
              </a:extLst>
            </p:cNvPr>
            <p:cNvSpPr/>
            <p:nvPr/>
          </p:nvSpPr>
          <p:spPr>
            <a:xfrm>
              <a:off x="9179627" y="3371057"/>
              <a:ext cx="2933205" cy="1655956"/>
            </a:xfrm>
            <a:prstGeom prst="wedgeRoundRectCallout">
              <a:avLst/>
            </a:prstGeom>
            <a:solidFill>
              <a:srgbClr val="F04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u="none" strike="noStrike" dirty="0">
                  <a:solidFill>
                    <a:schemeClr val="bg1"/>
                  </a:solidFill>
                  <a:effectLst/>
                  <a:latin typeface="Open Sans" panose="020B0606030504020204" pitchFamily="34" charset="0"/>
                </a:rPr>
                <a:t>“</a:t>
              </a:r>
              <a:r>
                <a:rPr lang="en-US" sz="1400" u="none" strike="noStrike" dirty="0">
                  <a:solidFill>
                    <a:schemeClr val="bg1"/>
                  </a:solidFill>
                  <a:effectLst/>
                  <a:latin typeface="Open Sans" panose="020B0606030504020204" pitchFamily="34" charset="0"/>
                </a:rPr>
                <a:t>We constructed a world-scale 800 Gbps experimental network. This would not have been possible without the cooperation of many </a:t>
              </a:r>
              <a:r>
                <a:rPr lang="en-US" sz="1400" u="none" strike="noStrike" dirty="0" err="1">
                  <a:solidFill>
                    <a:schemeClr val="bg1"/>
                  </a:solidFill>
                  <a:effectLst/>
                  <a:latin typeface="Open Sans" panose="020B0606030504020204" pitchFamily="34" charset="0"/>
                </a:rPr>
                <a:t>organisations</a:t>
              </a:r>
              <a:r>
                <a:rPr lang="en-US" sz="1400" u="none" strike="noStrike" dirty="0">
                  <a:solidFill>
                    <a:schemeClr val="bg1"/>
                  </a:solidFill>
                  <a:effectLst/>
                  <a:latin typeface="Open Sans" panose="020B0606030504020204" pitchFamily="34" charset="0"/>
                </a:rPr>
                <a:t>.”</a:t>
              </a:r>
            </a:p>
          </p:txBody>
        </p:sp>
      </p:grpSp>
    </p:spTree>
    <p:extLst>
      <p:ext uri="{BB962C8B-B14F-4D97-AF65-F5344CB8AC3E}">
        <p14:creationId xmlns:p14="http://schemas.microsoft.com/office/powerpoint/2010/main" val="3355629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F7F19-2C85-8FCC-CADF-AB0E0F12D7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7BAA15-394E-1672-D97D-55176D4E9AA8}"/>
              </a:ext>
            </a:extLst>
          </p:cNvPr>
          <p:cNvSpPr>
            <a:spLocks noGrp="1"/>
          </p:cNvSpPr>
          <p:nvPr>
            <p:ph type="title"/>
          </p:nvPr>
        </p:nvSpPr>
        <p:spPr/>
        <p:txBody>
          <a:bodyPr/>
          <a:lstStyle/>
          <a:p>
            <a:pPr algn="ctr"/>
            <a:r>
              <a:rPr lang="en-NL" dirty="0"/>
              <a:t>GÉANT’s Strategic Goals</a:t>
            </a:r>
          </a:p>
        </p:txBody>
      </p:sp>
      <p:pic>
        <p:nvPicPr>
          <p:cNvPr id="6" name="Picture 5">
            <a:extLst>
              <a:ext uri="{FF2B5EF4-FFF2-40B4-BE49-F238E27FC236}">
                <a16:creationId xmlns:a16="http://schemas.microsoft.com/office/drawing/2014/main" id="{8FE3F125-8FCE-37F8-B5A8-D39DFEE64AD6}"/>
              </a:ext>
            </a:extLst>
          </p:cNvPr>
          <p:cNvPicPr>
            <a:picLocks noChangeAspect="1"/>
          </p:cNvPicPr>
          <p:nvPr/>
        </p:nvPicPr>
        <p:blipFill>
          <a:blip r:embed="rId3"/>
          <a:stretch>
            <a:fillRect/>
          </a:stretch>
        </p:blipFill>
        <p:spPr>
          <a:xfrm>
            <a:off x="0" y="1924050"/>
            <a:ext cx="12015784" cy="3314699"/>
          </a:xfrm>
          <a:prstGeom prst="rect">
            <a:avLst/>
          </a:prstGeom>
        </p:spPr>
      </p:pic>
    </p:spTree>
    <p:extLst>
      <p:ext uri="{BB962C8B-B14F-4D97-AF65-F5344CB8AC3E}">
        <p14:creationId xmlns:p14="http://schemas.microsoft.com/office/powerpoint/2010/main" val="2322484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44A74-1FD7-CDBF-86E0-4D2611C23C38}"/>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58A20D0F-15AC-D54F-6EB1-C432858B6B53}"/>
              </a:ext>
            </a:extLst>
          </p:cNvPr>
          <p:cNvSpPr/>
          <p:nvPr/>
        </p:nvSpPr>
        <p:spPr>
          <a:xfrm>
            <a:off x="491459" y="989488"/>
            <a:ext cx="1584155" cy="1584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D19D9A90-264B-331D-5AB6-9225DC078A74}"/>
              </a:ext>
            </a:extLst>
          </p:cNvPr>
          <p:cNvSpPr/>
          <p:nvPr/>
        </p:nvSpPr>
        <p:spPr>
          <a:xfrm>
            <a:off x="1854264" y="996491"/>
            <a:ext cx="9073566" cy="1792012"/>
          </a:xfrm>
          <a:prstGeom prst="roundRect">
            <a:avLst>
              <a:gd name="adj" fmla="val 50000"/>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en-US" sz="2400" dirty="0">
              <a:solidFill>
                <a:srgbClr val="1F4E79"/>
              </a:solidFill>
            </a:endParaRPr>
          </a:p>
        </p:txBody>
      </p:sp>
      <p:sp>
        <p:nvSpPr>
          <p:cNvPr id="15" name="TextBox 14">
            <a:extLst>
              <a:ext uri="{FF2B5EF4-FFF2-40B4-BE49-F238E27FC236}">
                <a16:creationId xmlns:a16="http://schemas.microsoft.com/office/drawing/2014/main" id="{F6184792-22EC-05F2-2EBE-24613B0269E0}"/>
              </a:ext>
            </a:extLst>
          </p:cNvPr>
          <p:cNvSpPr txBox="1"/>
          <p:nvPr/>
        </p:nvSpPr>
        <p:spPr>
          <a:xfrm>
            <a:off x="2296961" y="1272347"/>
            <a:ext cx="8645858" cy="1107996"/>
          </a:xfrm>
          <a:prstGeom prst="rect">
            <a:avLst/>
          </a:prstGeom>
          <a:noFill/>
        </p:spPr>
        <p:txBody>
          <a:bodyPr wrap="square" anchor="ctr">
            <a:spAutoFit/>
          </a:bodyPr>
          <a:lstStyle/>
          <a:p>
            <a:pPr marL="0" indent="0">
              <a:spcBef>
                <a:spcPts val="0"/>
              </a:spcBef>
              <a:spcAft>
                <a:spcPts val="800"/>
              </a:spcAft>
              <a:buNone/>
            </a:pPr>
            <a:r>
              <a:rPr lang="en-US" sz="2200" b="1" dirty="0">
                <a:solidFill>
                  <a:srgbClr val="1F4E79"/>
                </a:solidFill>
              </a:rPr>
              <a:t>From trusted identity management to cloud access and cybersecurity, GÉANT’s services empower R&amp;E institutions to operate efficiently, innovate, and work jointly on a global scale.</a:t>
            </a:r>
          </a:p>
        </p:txBody>
      </p:sp>
      <p:sp>
        <p:nvSpPr>
          <p:cNvPr id="17" name="TextBox 16">
            <a:extLst>
              <a:ext uri="{FF2B5EF4-FFF2-40B4-BE49-F238E27FC236}">
                <a16:creationId xmlns:a16="http://schemas.microsoft.com/office/drawing/2014/main" id="{BF100BC1-0856-BEB7-3B9E-F7342EEDF0C7}"/>
              </a:ext>
            </a:extLst>
          </p:cNvPr>
          <p:cNvSpPr txBox="1"/>
          <p:nvPr/>
        </p:nvSpPr>
        <p:spPr>
          <a:xfrm rot="16200000">
            <a:off x="-790013" y="4293349"/>
            <a:ext cx="3955067" cy="667299"/>
          </a:xfrm>
          <a:prstGeom prst="rect">
            <a:avLst/>
          </a:prstGeom>
          <a:noFill/>
        </p:spPr>
        <p:txBody>
          <a:bodyPr wrap="square" rtlCol="0">
            <a:spAutoFit/>
          </a:bodyPr>
          <a:lstStyle/>
          <a:p>
            <a:pPr algn="r">
              <a:lnSpc>
                <a:spcPts val="2200"/>
              </a:lnSpc>
            </a:pPr>
            <a:r>
              <a:rPr lang="en-US" sz="2400" b="1" dirty="0">
                <a:solidFill>
                  <a:srgbClr val="1F4E79"/>
                </a:solidFill>
              </a:rPr>
              <a:t>Advanced, tailored, and secure services </a:t>
            </a:r>
          </a:p>
        </p:txBody>
      </p:sp>
      <p:sp>
        <p:nvSpPr>
          <p:cNvPr id="19" name="Rounded Rectangle 18">
            <a:extLst>
              <a:ext uri="{FF2B5EF4-FFF2-40B4-BE49-F238E27FC236}">
                <a16:creationId xmlns:a16="http://schemas.microsoft.com/office/drawing/2014/main" id="{6B2A13F9-6EA7-F871-B1CE-0D0BA5E75809}"/>
              </a:ext>
            </a:extLst>
          </p:cNvPr>
          <p:cNvSpPr/>
          <p:nvPr/>
        </p:nvSpPr>
        <p:spPr>
          <a:xfrm>
            <a:off x="2075613" y="3619500"/>
            <a:ext cx="9073563" cy="2656104"/>
          </a:xfrm>
          <a:prstGeom prst="roundRect">
            <a:avLst>
              <a:gd name="adj" fmla="val 15416"/>
            </a:avLst>
          </a:prstGeom>
          <a:noFill/>
          <a:ln w="38100">
            <a:solidFill>
              <a:srgbClr val="F04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800"/>
              </a:spcAft>
            </a:pPr>
            <a:endParaRPr lang="en-US" sz="3400" b="1" dirty="0">
              <a:solidFill>
                <a:srgbClr val="1F4E79"/>
              </a:solidFill>
            </a:endParaRPr>
          </a:p>
        </p:txBody>
      </p:sp>
      <p:sp>
        <p:nvSpPr>
          <p:cNvPr id="4" name="Oval 3">
            <a:extLst>
              <a:ext uri="{FF2B5EF4-FFF2-40B4-BE49-F238E27FC236}">
                <a16:creationId xmlns:a16="http://schemas.microsoft.com/office/drawing/2014/main" id="{FFE8162C-C87C-B1F8-C92D-B465E8669EBC}"/>
              </a:ext>
            </a:extLst>
          </p:cNvPr>
          <p:cNvSpPr/>
          <p:nvPr/>
        </p:nvSpPr>
        <p:spPr>
          <a:xfrm>
            <a:off x="712806" y="1202719"/>
            <a:ext cx="1141457" cy="1141457"/>
          </a:xfrm>
          <a:prstGeom prst="ellipse">
            <a:avLst/>
          </a:prstGeom>
          <a:solidFill>
            <a:srgbClr val="19AA88"/>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E79"/>
              </a:solidFill>
            </a:endParaRPr>
          </a:p>
        </p:txBody>
      </p:sp>
      <p:pic>
        <p:nvPicPr>
          <p:cNvPr id="6" name="Picture 5">
            <a:extLst>
              <a:ext uri="{FF2B5EF4-FFF2-40B4-BE49-F238E27FC236}">
                <a16:creationId xmlns:a16="http://schemas.microsoft.com/office/drawing/2014/main" id="{97193043-128E-B634-8AFB-93AD4095EBDF}"/>
              </a:ext>
            </a:extLst>
          </p:cNvPr>
          <p:cNvPicPr>
            <a:picLocks noChangeAspect="1"/>
          </p:cNvPicPr>
          <p:nvPr/>
        </p:nvPicPr>
        <p:blipFill>
          <a:blip r:embed="rId3"/>
          <a:stretch>
            <a:fillRect/>
          </a:stretch>
        </p:blipFill>
        <p:spPr>
          <a:xfrm>
            <a:off x="740706" y="1228816"/>
            <a:ext cx="1090195" cy="1090195"/>
          </a:xfrm>
          <a:prstGeom prst="rect">
            <a:avLst/>
          </a:prstGeom>
        </p:spPr>
      </p:pic>
      <p:sp>
        <p:nvSpPr>
          <p:cNvPr id="5" name="TextBox 4">
            <a:extLst>
              <a:ext uri="{FF2B5EF4-FFF2-40B4-BE49-F238E27FC236}">
                <a16:creationId xmlns:a16="http://schemas.microsoft.com/office/drawing/2014/main" id="{8E93F664-9A00-EDED-4D3E-934DA4DCB045}"/>
              </a:ext>
            </a:extLst>
          </p:cNvPr>
          <p:cNvSpPr txBox="1"/>
          <p:nvPr/>
        </p:nvSpPr>
        <p:spPr>
          <a:xfrm>
            <a:off x="2296961" y="3824167"/>
            <a:ext cx="8852216" cy="181588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800" dirty="0">
                <a:solidFill>
                  <a:schemeClr val="accent2"/>
                </a:solidFill>
              </a:rPr>
              <a:t>DDoS, Trusted Certificates, Firewall on Demand, RTBH etc.</a:t>
            </a:r>
          </a:p>
          <a:p>
            <a:pPr marL="285750" indent="-285750">
              <a:buFont typeface="Arial" panose="020B0604020202020204" pitchFamily="34" charset="0"/>
              <a:buChar char="•"/>
            </a:pPr>
            <a:r>
              <a:rPr lang="en-GB" sz="2800" dirty="0">
                <a:solidFill>
                  <a:schemeClr val="accent2"/>
                </a:solidFill>
              </a:rPr>
              <a:t>Training and Awareness</a:t>
            </a:r>
          </a:p>
          <a:p>
            <a:pPr marL="285750" indent="-285750">
              <a:buFont typeface="Arial" panose="020B0604020202020204" pitchFamily="34" charset="0"/>
              <a:buChar char="•"/>
            </a:pPr>
            <a:r>
              <a:rPr lang="en-GB" sz="2800" dirty="0">
                <a:solidFill>
                  <a:schemeClr val="accent2"/>
                </a:solidFill>
              </a:rPr>
              <a:t>Research Activities</a:t>
            </a:r>
          </a:p>
          <a:p>
            <a:pPr marL="285750" indent="-285750">
              <a:buFont typeface="Arial" panose="020B0604020202020204" pitchFamily="34" charset="0"/>
              <a:buChar char="•"/>
            </a:pPr>
            <a:r>
              <a:rPr lang="en-GB" sz="2800" dirty="0">
                <a:solidFill>
                  <a:schemeClr val="accent2"/>
                </a:solidFill>
              </a:rPr>
              <a:t>Security Baseline and Benchmarking</a:t>
            </a:r>
          </a:p>
        </p:txBody>
      </p:sp>
    </p:spTree>
    <p:extLst>
      <p:ext uri="{BB962C8B-B14F-4D97-AF65-F5344CB8AC3E}">
        <p14:creationId xmlns:p14="http://schemas.microsoft.com/office/powerpoint/2010/main" val="3638845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4C5C-C210-A17B-457C-4391ED79BB8C}"/>
              </a:ext>
            </a:extLst>
          </p:cNvPr>
          <p:cNvSpPr>
            <a:spLocks noGrp="1"/>
          </p:cNvSpPr>
          <p:nvPr>
            <p:ph type="title"/>
          </p:nvPr>
        </p:nvSpPr>
        <p:spPr>
          <a:xfrm>
            <a:off x="998895" y="1212035"/>
            <a:ext cx="9894723" cy="655426"/>
          </a:xfrm>
        </p:spPr>
        <p:txBody>
          <a:bodyPr vert="horz" lIns="91440" tIns="45720" rIns="91440" bIns="45720" rtlCol="0" anchor="ctr">
            <a:noAutofit/>
          </a:bodyPr>
          <a:lstStyle/>
          <a:p>
            <a:r>
              <a:rPr lang="en-GB" dirty="0">
                <a:cs typeface="Calibri"/>
              </a:rPr>
              <a:t>GÉANT Security</a:t>
            </a:r>
            <a:br>
              <a:rPr lang="en-GB">
                <a:ea typeface="Calibri"/>
                <a:cs typeface="Calibri"/>
              </a:rPr>
            </a:br>
            <a:br>
              <a:rPr lang="en-GB">
                <a:cs typeface="Calibri"/>
              </a:rPr>
            </a:br>
            <a:endParaRPr lang="en-GB">
              <a:ea typeface="Calibri"/>
              <a:cs typeface="Calibri"/>
            </a:endParaRPr>
          </a:p>
        </p:txBody>
      </p:sp>
      <p:sp>
        <p:nvSpPr>
          <p:cNvPr id="3" name="Content Placeholder 2">
            <a:extLst>
              <a:ext uri="{FF2B5EF4-FFF2-40B4-BE49-F238E27FC236}">
                <a16:creationId xmlns:a16="http://schemas.microsoft.com/office/drawing/2014/main" id="{369A523E-977E-800B-3CCE-DC39E0ACA814}"/>
              </a:ext>
            </a:extLst>
          </p:cNvPr>
          <p:cNvSpPr>
            <a:spLocks noGrp="1"/>
          </p:cNvSpPr>
          <p:nvPr>
            <p:ph sz="quarter" idx="10"/>
          </p:nvPr>
        </p:nvSpPr>
        <p:spPr>
          <a:xfrm>
            <a:off x="998895" y="2092764"/>
            <a:ext cx="10194042" cy="4503737"/>
          </a:xfrm>
        </p:spPr>
        <p:txBody>
          <a:bodyPr vert="horz" lIns="91440" tIns="45720" rIns="91440" bIns="45720" rtlCol="0" anchor="t">
            <a:normAutofit/>
          </a:bodyPr>
          <a:lstStyle/>
          <a:p>
            <a:pPr lvl="1">
              <a:lnSpc>
                <a:spcPct val="100000"/>
              </a:lnSpc>
            </a:pPr>
            <a:r>
              <a:rPr lang="en-GB" sz="2000" b="1" dirty="0" err="1">
                <a:cs typeface="Calibri"/>
              </a:rPr>
              <a:t>DDos</a:t>
            </a:r>
            <a:r>
              <a:rPr lang="en-GB" sz="2000" b="1" dirty="0">
                <a:cs typeface="Calibri"/>
              </a:rPr>
              <a:t> Protection</a:t>
            </a:r>
            <a:r>
              <a:rPr lang="en-GB" sz="2000" dirty="0">
                <a:cs typeface="Calibri"/>
              </a:rPr>
              <a:t> - A combination of detection and mitigation tools protects the connection of an NREN from unwanted excessive traffic coming through the GÉANT network </a:t>
            </a:r>
            <a:endParaRPr lang="en-GB" sz="2000" dirty="0">
              <a:ea typeface="Calibri"/>
              <a:cs typeface="Calibri"/>
            </a:endParaRPr>
          </a:p>
          <a:p>
            <a:pPr marL="457200" lvl="1" indent="0">
              <a:lnSpc>
                <a:spcPct val="100000"/>
              </a:lnSpc>
              <a:buNone/>
            </a:pPr>
            <a:endParaRPr lang="en-GB" sz="2000" b="1" dirty="0">
              <a:cs typeface="Calibri"/>
            </a:endParaRPr>
          </a:p>
          <a:p>
            <a:pPr lvl="1">
              <a:lnSpc>
                <a:spcPct val="100000"/>
              </a:lnSpc>
            </a:pPr>
            <a:r>
              <a:rPr lang="en-GB" sz="2000" b="1" dirty="0">
                <a:cs typeface="Calibri"/>
              </a:rPr>
              <a:t>Trusted Certificate Services</a:t>
            </a:r>
            <a:r>
              <a:rPr lang="en-GB" sz="2000" dirty="0">
                <a:cs typeface="Calibri"/>
              </a:rPr>
              <a:t> - The Trusted Certificate Service gives NRENs and their constituents easy access to high quality certificates of the most used types: SSL, grid, client, code signing and document signing.</a:t>
            </a:r>
          </a:p>
          <a:p>
            <a:pPr marL="457200" lvl="1" indent="0">
              <a:lnSpc>
                <a:spcPct val="100000"/>
              </a:lnSpc>
              <a:buNone/>
            </a:pPr>
            <a:endParaRPr lang="en-GB" sz="2000" dirty="0">
              <a:ea typeface="Calibri"/>
              <a:cs typeface="Calibri"/>
            </a:endParaRPr>
          </a:p>
          <a:p>
            <a:pPr lvl="1">
              <a:lnSpc>
                <a:spcPct val="100000"/>
              </a:lnSpc>
            </a:pPr>
            <a:r>
              <a:rPr lang="en-GB" sz="2000" b="1" dirty="0">
                <a:cs typeface="Calibri"/>
              </a:rPr>
              <a:t>Firewall on Demand</a:t>
            </a:r>
            <a:r>
              <a:rPr lang="en-GB" sz="2000" dirty="0">
                <a:cs typeface="Calibri"/>
              </a:rPr>
              <a:t> - A BGP-</a:t>
            </a:r>
            <a:r>
              <a:rPr lang="en-GB" sz="2000" dirty="0" err="1">
                <a:cs typeface="Calibri"/>
              </a:rPr>
              <a:t>FlowSpec</a:t>
            </a:r>
            <a:r>
              <a:rPr lang="en-GB" sz="2000" dirty="0">
                <a:cs typeface="Calibri"/>
              </a:rPr>
              <a:t>-based (RFC5575, RFC7674) DDoS mitigation solution which was previously developed in earlier phases of the GÉANT project and is currently provided in the GÉANT core network  </a:t>
            </a:r>
            <a:endParaRPr lang="en-GB" sz="2000" dirty="0">
              <a:ea typeface="Calibri" panose="020F0502020204030204"/>
              <a:cs typeface="Calibri"/>
            </a:endParaRPr>
          </a:p>
          <a:p>
            <a:pPr lvl="1"/>
            <a:endParaRPr lang="en-GB" dirty="0">
              <a:ea typeface="Calibri" panose="020F0502020204030204"/>
              <a:cs typeface="Calibri"/>
            </a:endParaRPr>
          </a:p>
        </p:txBody>
      </p:sp>
      <p:sp>
        <p:nvSpPr>
          <p:cNvPr id="6" name="TextBox 5" descr="GÉANT Security​ homepage web link">
            <a:extLst>
              <a:ext uri="{FF2B5EF4-FFF2-40B4-BE49-F238E27FC236}">
                <a16:creationId xmlns:a16="http://schemas.microsoft.com/office/drawing/2014/main" id="{4FE0A547-6580-A5FE-233A-367049F66FA5}"/>
              </a:ext>
            </a:extLst>
          </p:cNvPr>
          <p:cNvSpPr txBox="1"/>
          <p:nvPr/>
        </p:nvSpPr>
        <p:spPr>
          <a:xfrm>
            <a:off x="1001146" y="6039870"/>
            <a:ext cx="287927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b="1" dirty="0">
                <a:solidFill>
                  <a:srgbClr val="365C71"/>
                </a:solidFill>
                <a:cs typeface="Calibri"/>
                <a:hlinkClick r:id="rId2"/>
              </a:rPr>
              <a:t>security.geant.org</a:t>
            </a:r>
            <a:endParaRPr lang="en-GB" sz="2000" b="1" dirty="0">
              <a:solidFill>
                <a:srgbClr val="365C71"/>
              </a:solidFill>
              <a:ea typeface="Calibri"/>
              <a:cs typeface="Calibri"/>
            </a:endParaRPr>
          </a:p>
        </p:txBody>
      </p:sp>
      <p:sp>
        <p:nvSpPr>
          <p:cNvPr id="7" name="TextBox 6">
            <a:extLst>
              <a:ext uri="{FF2B5EF4-FFF2-40B4-BE49-F238E27FC236}">
                <a16:creationId xmlns:a16="http://schemas.microsoft.com/office/drawing/2014/main" id="{75433CD8-077E-F6BB-6C12-A2532221E460}"/>
              </a:ext>
            </a:extLst>
          </p:cNvPr>
          <p:cNvSpPr txBox="1"/>
          <p:nvPr/>
        </p:nvSpPr>
        <p:spPr>
          <a:xfrm>
            <a:off x="999067" y="1467555"/>
            <a:ext cx="72361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1F4E79"/>
                </a:solidFill>
              </a:rPr>
              <a:t>Helping protect and secure vital research and education resources</a:t>
            </a:r>
            <a:endParaRPr lang="en-GB" dirty="0"/>
          </a:p>
        </p:txBody>
      </p:sp>
      <p:pic>
        <p:nvPicPr>
          <p:cNvPr id="4" name="Picture 3">
            <a:extLst>
              <a:ext uri="{FF2B5EF4-FFF2-40B4-BE49-F238E27FC236}">
                <a16:creationId xmlns:a16="http://schemas.microsoft.com/office/drawing/2014/main" id="{950DBE66-5EAD-4619-1A4A-21E0873876C4}"/>
              </a:ext>
            </a:extLst>
          </p:cNvPr>
          <p:cNvPicPr>
            <a:picLocks noChangeAspect="1"/>
          </p:cNvPicPr>
          <p:nvPr/>
        </p:nvPicPr>
        <p:blipFill>
          <a:blip r:embed="rId3"/>
          <a:stretch>
            <a:fillRect/>
          </a:stretch>
        </p:blipFill>
        <p:spPr>
          <a:xfrm>
            <a:off x="343469" y="771671"/>
            <a:ext cx="655426" cy="655426"/>
          </a:xfrm>
          <a:prstGeom prst="rect">
            <a:avLst/>
          </a:prstGeom>
        </p:spPr>
      </p:pic>
    </p:spTree>
    <p:extLst>
      <p:ext uri="{BB962C8B-B14F-4D97-AF65-F5344CB8AC3E}">
        <p14:creationId xmlns:p14="http://schemas.microsoft.com/office/powerpoint/2010/main" val="3564027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4C5C-C210-A17B-457C-4391ED79BB8C}"/>
              </a:ext>
            </a:extLst>
          </p:cNvPr>
          <p:cNvSpPr>
            <a:spLocks noGrp="1"/>
          </p:cNvSpPr>
          <p:nvPr>
            <p:ph type="title"/>
          </p:nvPr>
        </p:nvSpPr>
        <p:spPr>
          <a:xfrm>
            <a:off x="998895" y="856435"/>
            <a:ext cx="6620946" cy="655426"/>
          </a:xfrm>
        </p:spPr>
        <p:txBody>
          <a:bodyPr>
            <a:normAutofit/>
          </a:bodyPr>
          <a:lstStyle/>
          <a:p>
            <a:r>
              <a:rPr lang="en-GB" dirty="0">
                <a:cs typeface="Calibri"/>
              </a:rPr>
              <a:t>GÉANT Security</a:t>
            </a:r>
          </a:p>
        </p:txBody>
      </p:sp>
      <p:sp>
        <p:nvSpPr>
          <p:cNvPr id="3" name="Content Placeholder 2">
            <a:extLst>
              <a:ext uri="{FF2B5EF4-FFF2-40B4-BE49-F238E27FC236}">
                <a16:creationId xmlns:a16="http://schemas.microsoft.com/office/drawing/2014/main" id="{369A523E-977E-800B-3CCE-DC39E0ACA814}"/>
              </a:ext>
            </a:extLst>
          </p:cNvPr>
          <p:cNvSpPr>
            <a:spLocks noGrp="1"/>
          </p:cNvSpPr>
          <p:nvPr>
            <p:ph sz="quarter" idx="10"/>
          </p:nvPr>
        </p:nvSpPr>
        <p:spPr>
          <a:xfrm>
            <a:off x="998895" y="2143564"/>
            <a:ext cx="10301287" cy="4503737"/>
          </a:xfrm>
        </p:spPr>
        <p:txBody>
          <a:bodyPr vert="horz" lIns="91440" tIns="45720" rIns="91440" bIns="45720" rtlCol="0" anchor="t">
            <a:normAutofit/>
          </a:bodyPr>
          <a:lstStyle/>
          <a:p>
            <a:pPr marL="0" indent="0">
              <a:lnSpc>
                <a:spcPct val="100000"/>
              </a:lnSpc>
              <a:buNone/>
            </a:pPr>
            <a:r>
              <a:rPr lang="en-GB" sz="1800" dirty="0">
                <a:cs typeface="Calibri"/>
              </a:rPr>
              <a:t>Training and awareness:</a:t>
            </a:r>
            <a:endParaRPr lang="en-US" sz="1800" dirty="0">
              <a:ea typeface="Calibri" panose="020F0502020204030204"/>
              <a:cs typeface="Calibri" panose="020F0502020204030204"/>
            </a:endParaRPr>
          </a:p>
          <a:p>
            <a:pPr lvl="1">
              <a:lnSpc>
                <a:spcPct val="100000"/>
              </a:lnSpc>
            </a:pPr>
            <a:r>
              <a:rPr lang="en-GB" sz="1800" b="1" dirty="0">
                <a:cs typeface="Calibri"/>
              </a:rPr>
              <a:t>CLAW</a:t>
            </a:r>
            <a:r>
              <a:rPr lang="en-GB" sz="1800" dirty="0">
                <a:cs typeface="Calibri"/>
              </a:rPr>
              <a:t> - The annual CLAW event supplies training and exercises for participants from NRENs for both communication teams as for technical (ICT, Security) teams as well as management. </a:t>
            </a:r>
            <a:endParaRPr lang="en-GB" sz="1800" dirty="0">
              <a:ea typeface="Calibri"/>
              <a:cs typeface="Calibri"/>
            </a:endParaRPr>
          </a:p>
          <a:p>
            <a:pPr lvl="1">
              <a:lnSpc>
                <a:spcPct val="100000"/>
              </a:lnSpc>
            </a:pPr>
            <a:r>
              <a:rPr lang="en-GB" sz="1800" b="1" dirty="0">
                <a:cs typeface="Calibri"/>
              </a:rPr>
              <a:t>Training</a:t>
            </a:r>
            <a:r>
              <a:rPr lang="en-GB" sz="1800" dirty="0">
                <a:cs typeface="Calibri"/>
              </a:rPr>
              <a:t> - A range of security training services available, both classroom based and online.</a:t>
            </a:r>
            <a:endParaRPr lang="en-GB" sz="1800" dirty="0">
              <a:ea typeface="Calibri"/>
              <a:cs typeface="Calibri"/>
            </a:endParaRPr>
          </a:p>
          <a:p>
            <a:pPr lvl="2">
              <a:lnSpc>
                <a:spcPct val="100000"/>
              </a:lnSpc>
            </a:pPr>
            <a:r>
              <a:rPr lang="en-GB" sz="1800" dirty="0">
                <a:cs typeface="Calibri"/>
              </a:rPr>
              <a:t>Transits I and II: flagship classroom training for incident response team </a:t>
            </a:r>
            <a:endParaRPr lang="en-GB" sz="1800" dirty="0">
              <a:ea typeface="Calibri"/>
              <a:cs typeface="Calibri"/>
            </a:endParaRPr>
          </a:p>
          <a:p>
            <a:pPr lvl="2">
              <a:lnSpc>
                <a:spcPct val="100000"/>
              </a:lnSpc>
            </a:pPr>
            <a:r>
              <a:rPr lang="en-GB" sz="1800" dirty="0">
                <a:cs typeface="Calibri"/>
              </a:rPr>
              <a:t>Operational network security: Online training, 4 modules of 4 to 5 1-hour webinars </a:t>
            </a:r>
            <a:endParaRPr lang="en-GB" sz="1800" dirty="0">
              <a:ea typeface="Calibri"/>
              <a:cs typeface="Calibri"/>
            </a:endParaRPr>
          </a:p>
          <a:p>
            <a:pPr lvl="2">
              <a:lnSpc>
                <a:spcPct val="100000"/>
              </a:lnSpc>
            </a:pPr>
            <a:r>
              <a:rPr lang="en-GB" sz="1800" dirty="0">
                <a:cs typeface="Calibri"/>
              </a:rPr>
              <a:t>Forensics Online training 2 modules of webinars</a:t>
            </a:r>
            <a:endParaRPr lang="en-GB" sz="1800" dirty="0">
              <a:ea typeface="Calibri"/>
              <a:cs typeface="Calibri"/>
            </a:endParaRPr>
          </a:p>
          <a:p>
            <a:pPr lvl="2">
              <a:lnSpc>
                <a:spcPct val="100000"/>
              </a:lnSpc>
            </a:pPr>
            <a:r>
              <a:rPr lang="en-GB" sz="1800" dirty="0">
                <a:cs typeface="Calibri"/>
              </a:rPr>
              <a:t>Blue team training: A small scale online hands-on training for incident response teams focused on analysis and forensics.</a:t>
            </a:r>
            <a:endParaRPr lang="en-GB" sz="1800" dirty="0">
              <a:ea typeface="Calibri"/>
              <a:cs typeface="Calibri"/>
            </a:endParaRPr>
          </a:p>
          <a:p>
            <a:pPr lvl="1">
              <a:lnSpc>
                <a:spcPct val="100000"/>
              </a:lnSpc>
            </a:pPr>
            <a:r>
              <a:rPr lang="en-GB" sz="1800" b="1" dirty="0">
                <a:cs typeface="Calibri"/>
              </a:rPr>
              <a:t>Cybersecurity month</a:t>
            </a:r>
            <a:r>
              <a:rPr lang="en-GB" sz="1800" dirty="0">
                <a:cs typeface="Calibri"/>
              </a:rPr>
              <a:t> - Security awareness made easy with a library of materials and a full annual campaign every October.</a:t>
            </a:r>
            <a:endParaRPr lang="en-GB" sz="1800" dirty="0">
              <a:ea typeface="Calibri"/>
              <a:cs typeface="Calibri"/>
            </a:endParaRPr>
          </a:p>
          <a:p>
            <a:pPr lvl="1">
              <a:lnSpc>
                <a:spcPct val="100000"/>
              </a:lnSpc>
            </a:pPr>
            <a:endParaRPr lang="en-GB" dirty="0">
              <a:ea typeface="Calibri" panose="020F0502020204030204"/>
              <a:cs typeface="Calibri"/>
            </a:endParaRPr>
          </a:p>
          <a:p>
            <a:pPr lvl="1">
              <a:lnSpc>
                <a:spcPct val="100000"/>
              </a:lnSpc>
            </a:pPr>
            <a:endParaRPr lang="en-GB" dirty="0">
              <a:ea typeface="Calibri" panose="020F0502020204030204"/>
              <a:cs typeface="Calibri"/>
            </a:endParaRPr>
          </a:p>
        </p:txBody>
      </p:sp>
      <p:sp>
        <p:nvSpPr>
          <p:cNvPr id="7" name="TextBox 6" descr="GÉANT Security​ homepage web link">
            <a:extLst>
              <a:ext uri="{FF2B5EF4-FFF2-40B4-BE49-F238E27FC236}">
                <a16:creationId xmlns:a16="http://schemas.microsoft.com/office/drawing/2014/main" id="{E7A61EAE-368E-23D2-DFB7-61F0354AB8A6}"/>
              </a:ext>
            </a:extLst>
          </p:cNvPr>
          <p:cNvSpPr txBox="1"/>
          <p:nvPr/>
        </p:nvSpPr>
        <p:spPr>
          <a:xfrm>
            <a:off x="1001146" y="6017292"/>
            <a:ext cx="287927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b="1" dirty="0">
                <a:solidFill>
                  <a:srgbClr val="365C71"/>
                </a:solidFill>
                <a:cs typeface="Calibri"/>
                <a:hlinkClick r:id="rId3"/>
              </a:rPr>
              <a:t>security.geant.org</a:t>
            </a:r>
            <a:endParaRPr lang="en-GB" sz="2000" b="1" dirty="0">
              <a:solidFill>
                <a:srgbClr val="365C71"/>
              </a:solidFill>
              <a:ea typeface="Calibri"/>
              <a:cs typeface="Calibri"/>
            </a:endParaRPr>
          </a:p>
        </p:txBody>
      </p:sp>
      <p:sp>
        <p:nvSpPr>
          <p:cNvPr id="6" name="TextBox 5">
            <a:extLst>
              <a:ext uri="{FF2B5EF4-FFF2-40B4-BE49-F238E27FC236}">
                <a16:creationId xmlns:a16="http://schemas.microsoft.com/office/drawing/2014/main" id="{1BD99E33-014E-5800-895C-95C43444E859}"/>
              </a:ext>
            </a:extLst>
          </p:cNvPr>
          <p:cNvSpPr txBox="1"/>
          <p:nvPr/>
        </p:nvSpPr>
        <p:spPr>
          <a:xfrm>
            <a:off x="999067" y="1512711"/>
            <a:ext cx="73377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1F4E79"/>
                </a:solidFill>
              </a:rPr>
              <a:t>Helping protect and secure vital research and education resources</a:t>
            </a:r>
            <a:r>
              <a:rPr lang="en-GB" sz="2000" dirty="0">
                <a:ea typeface="Calibri"/>
                <a:cs typeface="Calibri"/>
              </a:rPr>
              <a:t>​</a:t>
            </a:r>
          </a:p>
        </p:txBody>
      </p:sp>
      <p:pic>
        <p:nvPicPr>
          <p:cNvPr id="4" name="Picture 3">
            <a:extLst>
              <a:ext uri="{FF2B5EF4-FFF2-40B4-BE49-F238E27FC236}">
                <a16:creationId xmlns:a16="http://schemas.microsoft.com/office/drawing/2014/main" id="{719BBF74-BF66-6FA6-1E84-5B9B4AD538E5}"/>
              </a:ext>
            </a:extLst>
          </p:cNvPr>
          <p:cNvPicPr>
            <a:picLocks noChangeAspect="1"/>
          </p:cNvPicPr>
          <p:nvPr/>
        </p:nvPicPr>
        <p:blipFill>
          <a:blip r:embed="rId4"/>
          <a:stretch>
            <a:fillRect/>
          </a:stretch>
        </p:blipFill>
        <p:spPr>
          <a:xfrm>
            <a:off x="343469" y="869147"/>
            <a:ext cx="655426" cy="655426"/>
          </a:xfrm>
          <a:prstGeom prst="rect">
            <a:avLst/>
          </a:prstGeom>
        </p:spPr>
      </p:pic>
    </p:spTree>
    <p:extLst>
      <p:ext uri="{BB962C8B-B14F-4D97-AF65-F5344CB8AC3E}">
        <p14:creationId xmlns:p14="http://schemas.microsoft.com/office/powerpoint/2010/main" val="2445382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962E1-7E72-8121-3363-F5C1E8DBEBBC}"/>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4B3B5F9F-D9E2-2020-F1EE-C9C1E6210A8B}"/>
              </a:ext>
            </a:extLst>
          </p:cNvPr>
          <p:cNvSpPr/>
          <p:nvPr/>
        </p:nvSpPr>
        <p:spPr>
          <a:xfrm>
            <a:off x="783771" y="1295920"/>
            <a:ext cx="10141528" cy="4546652"/>
          </a:xfrm>
          <a:prstGeom prst="roundRect">
            <a:avLst>
              <a:gd name="adj" fmla="val 11213"/>
            </a:avLst>
          </a:prstGeom>
          <a:noFill/>
          <a:ln w="38100" cap="rnd">
            <a:solidFill>
              <a:srgbClr val="F04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75F591-25EF-4440-AB5C-3A71CC2AFE70}"/>
              </a:ext>
            </a:extLst>
          </p:cNvPr>
          <p:cNvSpPr txBox="1">
            <a:spLocks/>
          </p:cNvSpPr>
          <p:nvPr/>
        </p:nvSpPr>
        <p:spPr>
          <a:xfrm>
            <a:off x="974010" y="1593727"/>
            <a:ext cx="4037827" cy="3968353"/>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pPr>
            <a:r>
              <a:rPr lang="en-US" sz="2400" b="1" dirty="0">
                <a:solidFill>
                  <a:srgbClr val="003F5E"/>
                </a:solidFill>
              </a:rPr>
              <a:t>Developing a Security Intelligence Hub for NRENs</a:t>
            </a:r>
            <a:endParaRPr lang="en-US" sz="2400" dirty="0">
              <a:solidFill>
                <a:srgbClr val="003F5E"/>
              </a:solidFill>
            </a:endParaRPr>
          </a:p>
          <a:p>
            <a:pPr>
              <a:spcBef>
                <a:spcPts val="1200"/>
              </a:spcBef>
            </a:pPr>
            <a:r>
              <a:rPr lang="en-US" sz="1600" dirty="0">
                <a:solidFill>
                  <a:srgbClr val="003F5E"/>
                </a:solidFill>
              </a:rPr>
              <a:t>The primary goal of the Security Intelligence Hub is to enable threat intelligence sharing, reduce duplication of effort, and provide verified, actionable data. </a:t>
            </a:r>
          </a:p>
          <a:p>
            <a:pPr>
              <a:spcBef>
                <a:spcPts val="1200"/>
              </a:spcBef>
            </a:pPr>
            <a:r>
              <a:rPr lang="en-US" sz="1600" dirty="0">
                <a:solidFill>
                  <a:srgbClr val="003F5E"/>
                </a:solidFill>
              </a:rPr>
              <a:t>This platform will facilitate the sharing of actionable threat data, such as Indicators of Compromise (IOCs), enabling NRENs to collaborate more effectively and strengthen collective </a:t>
            </a:r>
            <a:r>
              <a:rPr lang="en-US" sz="1600" dirty="0" err="1">
                <a:solidFill>
                  <a:srgbClr val="003F5E"/>
                </a:solidFill>
              </a:rPr>
              <a:t>defences</a:t>
            </a:r>
            <a:r>
              <a:rPr lang="en-US" sz="1600" dirty="0">
                <a:solidFill>
                  <a:srgbClr val="003F5E"/>
                </a:solidFill>
              </a:rPr>
              <a:t> against threats such as ransomware, phishing, crypto mining and more.</a:t>
            </a:r>
          </a:p>
          <a:p>
            <a:endParaRPr lang="en-US" sz="1600" dirty="0">
              <a:solidFill>
                <a:srgbClr val="003F5E"/>
              </a:solidFill>
              <a:latin typeface="Open Sans" panose="020B0606030504020204" pitchFamily="34" charset="0"/>
            </a:endParaRPr>
          </a:p>
        </p:txBody>
      </p:sp>
      <p:pic>
        <p:nvPicPr>
          <p:cNvPr id="6" name="Picture 5">
            <a:extLst>
              <a:ext uri="{FF2B5EF4-FFF2-40B4-BE49-F238E27FC236}">
                <a16:creationId xmlns:a16="http://schemas.microsoft.com/office/drawing/2014/main" id="{ECAC78BD-4BE0-1829-AAC0-8889D7D06FCA}"/>
              </a:ext>
            </a:extLst>
          </p:cNvPr>
          <p:cNvPicPr>
            <a:picLocks noChangeAspect="1"/>
          </p:cNvPicPr>
          <p:nvPr/>
        </p:nvPicPr>
        <p:blipFill>
          <a:blip r:embed="rId3"/>
          <a:srcRect l="65835" t="54699" r="11827" b="10354"/>
          <a:stretch/>
        </p:blipFill>
        <p:spPr>
          <a:xfrm>
            <a:off x="4865751" y="1631863"/>
            <a:ext cx="4231356" cy="3982882"/>
          </a:xfrm>
          <a:prstGeom prst="rect">
            <a:avLst/>
          </a:prstGeom>
        </p:spPr>
      </p:pic>
      <p:grpSp>
        <p:nvGrpSpPr>
          <p:cNvPr id="7" name="Group 6">
            <a:extLst>
              <a:ext uri="{FF2B5EF4-FFF2-40B4-BE49-F238E27FC236}">
                <a16:creationId xmlns:a16="http://schemas.microsoft.com/office/drawing/2014/main" id="{CB69D8BB-38A0-9994-F833-C20992493C38}"/>
              </a:ext>
            </a:extLst>
          </p:cNvPr>
          <p:cNvGrpSpPr/>
          <p:nvPr/>
        </p:nvGrpSpPr>
        <p:grpSpPr>
          <a:xfrm>
            <a:off x="8891076" y="2645947"/>
            <a:ext cx="2933206" cy="2573201"/>
            <a:chOff x="9179626" y="3371057"/>
            <a:chExt cx="2933206" cy="2573201"/>
          </a:xfrm>
        </p:grpSpPr>
        <p:sp>
          <p:nvSpPr>
            <p:cNvPr id="8" name="Rounded Rectangle 7">
              <a:extLst>
                <a:ext uri="{FF2B5EF4-FFF2-40B4-BE49-F238E27FC236}">
                  <a16:creationId xmlns:a16="http://schemas.microsoft.com/office/drawing/2014/main" id="{BEC80FC3-5BBE-BB1D-6CCA-8EFA5FAEDB49}"/>
                </a:ext>
              </a:extLst>
            </p:cNvPr>
            <p:cNvSpPr/>
            <p:nvPr/>
          </p:nvSpPr>
          <p:spPr>
            <a:xfrm>
              <a:off x="9179626" y="4643252"/>
              <a:ext cx="2921330" cy="1301006"/>
            </a:xfrm>
            <a:prstGeom prst="roundRect">
              <a:avLst/>
            </a:prstGeom>
            <a:solidFill>
              <a:schemeClr val="bg1"/>
            </a:solidFill>
            <a:ln w="38100">
              <a:solidFill>
                <a:srgbClr val="F0416D"/>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a:extLst>
                <a:ext uri="{FF2B5EF4-FFF2-40B4-BE49-F238E27FC236}">
                  <a16:creationId xmlns:a16="http://schemas.microsoft.com/office/drawing/2014/main" id="{63DD6DAA-9666-FD1D-BA7D-596D230AB1CA}"/>
                </a:ext>
              </a:extLst>
            </p:cNvPr>
            <p:cNvSpPr/>
            <p:nvPr/>
          </p:nvSpPr>
          <p:spPr>
            <a:xfrm>
              <a:off x="9179627" y="3371057"/>
              <a:ext cx="2933205" cy="1655956"/>
            </a:xfrm>
            <a:prstGeom prst="wedgeRoundRectCallout">
              <a:avLst>
                <a:gd name="adj1" fmla="val -20524"/>
                <a:gd name="adj2" fmla="val 47739"/>
                <a:gd name="adj3" fmla="val 16667"/>
              </a:avLst>
            </a:prstGeom>
            <a:solidFill>
              <a:srgbClr val="F04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l">
                <a:buNone/>
              </a:pPr>
              <a:r>
                <a:rPr lang="en-US" sz="1600" b="0" i="0" u="none" strike="noStrike" dirty="0">
                  <a:solidFill>
                    <a:schemeClr val="bg1"/>
                  </a:solidFill>
                  <a:effectLst/>
                </a:rPr>
                <a:t>Creating a central point of contact for cybersecurity within the R&amp;E community</a:t>
              </a:r>
            </a:p>
          </p:txBody>
        </p:sp>
        <p:sp>
          <p:nvSpPr>
            <p:cNvPr id="10" name="TextBox 9">
              <a:extLst>
                <a:ext uri="{FF2B5EF4-FFF2-40B4-BE49-F238E27FC236}">
                  <a16:creationId xmlns:a16="http://schemas.microsoft.com/office/drawing/2014/main" id="{792D7373-B217-6AD6-F773-73B4CC204778}"/>
                </a:ext>
              </a:extLst>
            </p:cNvPr>
            <p:cNvSpPr txBox="1"/>
            <p:nvPr/>
          </p:nvSpPr>
          <p:spPr>
            <a:xfrm>
              <a:off x="9267215" y="5120514"/>
              <a:ext cx="2735993" cy="738664"/>
            </a:xfrm>
            <a:prstGeom prst="rect">
              <a:avLst/>
            </a:prstGeom>
            <a:noFill/>
          </p:spPr>
          <p:txBody>
            <a:bodyPr wrap="square" rtlCol="0">
              <a:spAutoFit/>
            </a:bodyPr>
            <a:lstStyle/>
            <a:p>
              <a:r>
                <a:rPr lang="en-US" sz="1400" dirty="0">
                  <a:solidFill>
                    <a:srgbClr val="1F4E79"/>
                  </a:solidFill>
                </a:rPr>
                <a:t>GÉANT</a:t>
              </a:r>
              <a:r>
                <a:rPr lang="en-US" sz="1400" i="1" dirty="0">
                  <a:solidFill>
                    <a:srgbClr val="1F4E79"/>
                  </a:solidFill>
                </a:rPr>
                <a:t> and the NRENs will build and maintain a joint, hybrid security Intelligence team</a:t>
              </a:r>
            </a:p>
          </p:txBody>
        </p:sp>
      </p:grpSp>
      <p:pic>
        <p:nvPicPr>
          <p:cNvPr id="11" name="Picture 10">
            <a:extLst>
              <a:ext uri="{FF2B5EF4-FFF2-40B4-BE49-F238E27FC236}">
                <a16:creationId xmlns:a16="http://schemas.microsoft.com/office/drawing/2014/main" id="{6E43C919-7DDA-A310-9D55-FB860764B874}"/>
              </a:ext>
            </a:extLst>
          </p:cNvPr>
          <p:cNvPicPr>
            <a:picLocks noChangeAspect="1"/>
          </p:cNvPicPr>
          <p:nvPr/>
        </p:nvPicPr>
        <p:blipFill>
          <a:blip r:embed="rId4"/>
          <a:stretch>
            <a:fillRect/>
          </a:stretch>
        </p:blipFill>
        <p:spPr>
          <a:xfrm>
            <a:off x="260325" y="761189"/>
            <a:ext cx="579931" cy="579931"/>
          </a:xfrm>
          <a:prstGeom prst="rect">
            <a:avLst/>
          </a:prstGeom>
        </p:spPr>
      </p:pic>
    </p:spTree>
    <p:extLst>
      <p:ext uri="{BB962C8B-B14F-4D97-AF65-F5344CB8AC3E}">
        <p14:creationId xmlns:p14="http://schemas.microsoft.com/office/powerpoint/2010/main" val="2340873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A481A-36E1-9CE8-EFBD-2A98B68BDB14}"/>
              </a:ext>
            </a:extLst>
          </p:cNvPr>
          <p:cNvSpPr>
            <a:spLocks noGrp="1"/>
          </p:cNvSpPr>
          <p:nvPr>
            <p:ph type="title"/>
          </p:nvPr>
        </p:nvSpPr>
        <p:spPr/>
        <p:txBody>
          <a:bodyPr>
            <a:normAutofit/>
          </a:bodyPr>
          <a:lstStyle/>
          <a:p>
            <a:r>
              <a:rPr lang="en-GB" err="1">
                <a:ea typeface="Calibri"/>
                <a:cs typeface="Calibri"/>
              </a:rPr>
              <a:t>CyberSecurity</a:t>
            </a:r>
            <a:r>
              <a:rPr lang="en-GB" dirty="0">
                <a:ea typeface="Calibri"/>
                <a:cs typeface="Calibri"/>
              </a:rPr>
              <a:t> </a:t>
            </a:r>
            <a:r>
              <a:rPr lang="en-GB">
                <a:ea typeface="Calibri"/>
                <a:cs typeface="Calibri"/>
              </a:rPr>
              <a:t>monthly</a:t>
            </a:r>
            <a:r>
              <a:rPr lang="en-GB" dirty="0">
                <a:ea typeface="Calibri"/>
                <a:cs typeface="Calibri"/>
              </a:rPr>
              <a:t> </a:t>
            </a:r>
            <a:r>
              <a:rPr lang="en-GB">
                <a:ea typeface="Calibri"/>
                <a:cs typeface="Calibri"/>
              </a:rPr>
              <a:t>newsletter</a:t>
            </a:r>
            <a:endParaRPr lang="en-GB"/>
          </a:p>
        </p:txBody>
      </p:sp>
      <p:sp>
        <p:nvSpPr>
          <p:cNvPr id="3" name="Content Placeholder 2">
            <a:extLst>
              <a:ext uri="{FF2B5EF4-FFF2-40B4-BE49-F238E27FC236}">
                <a16:creationId xmlns:a16="http://schemas.microsoft.com/office/drawing/2014/main" id="{EF29DA88-E0B3-547B-A278-5F19F1D9A43A}"/>
              </a:ext>
            </a:extLst>
          </p:cNvPr>
          <p:cNvSpPr>
            <a:spLocks noGrp="1"/>
          </p:cNvSpPr>
          <p:nvPr>
            <p:ph sz="quarter" idx="10"/>
          </p:nvPr>
        </p:nvSpPr>
        <p:spPr>
          <a:xfrm>
            <a:off x="998895" y="1567629"/>
            <a:ext cx="9194975" cy="3070048"/>
          </a:xfrm>
        </p:spPr>
        <p:txBody>
          <a:bodyPr vert="horz" lIns="91440" tIns="45720" rIns="91440" bIns="45720" rtlCol="0" anchor="t">
            <a:normAutofit/>
          </a:bodyPr>
          <a:lstStyle/>
          <a:p>
            <a:r>
              <a:rPr lang="en-GB" sz="1800" dirty="0">
                <a:ea typeface="Calibri"/>
                <a:cs typeface="Calibri"/>
              </a:rPr>
              <a:t>Sharing the latest news, threats and solutions focused on the research and education sector.</a:t>
            </a:r>
            <a:endParaRPr lang="en-US" sz="1800" dirty="0">
              <a:ea typeface="Calibri"/>
              <a:cs typeface="Calibri"/>
            </a:endParaRPr>
          </a:p>
          <a:p>
            <a:r>
              <a:rPr lang="en-GB" sz="1800" dirty="0">
                <a:ea typeface="Calibri"/>
                <a:cs typeface="Calibri"/>
              </a:rPr>
              <a:t>Over 350 subscribers in the first two months.</a:t>
            </a:r>
          </a:p>
          <a:p>
            <a:r>
              <a:rPr lang="en-GB" sz="1800" dirty="0">
                <a:ea typeface="Calibri"/>
                <a:cs typeface="Calibri"/>
              </a:rPr>
              <a:t>Full archive and subscription link at: </a:t>
            </a:r>
            <a:r>
              <a:rPr lang="en-US" sz="1800" b="1" dirty="0">
                <a:ea typeface="Calibri"/>
                <a:cs typeface="Calibri"/>
                <a:hlinkClick r:id="rId3"/>
              </a:rPr>
              <a:t>security.geant.org/security-newsletter/</a:t>
            </a:r>
          </a:p>
          <a:p>
            <a:endParaRPr lang="en-US" sz="1800" b="1" dirty="0">
              <a:ea typeface="+mn-lt"/>
              <a:cs typeface="+mn-lt"/>
            </a:endParaRPr>
          </a:p>
          <a:p>
            <a:endParaRPr lang="en-US" sz="1800" b="1" dirty="0">
              <a:ea typeface="+mn-lt"/>
              <a:cs typeface="+mn-lt"/>
            </a:endParaRPr>
          </a:p>
        </p:txBody>
      </p:sp>
      <p:sp>
        <p:nvSpPr>
          <p:cNvPr id="5" name="TextBox 4">
            <a:extLst>
              <a:ext uri="{FF2B5EF4-FFF2-40B4-BE49-F238E27FC236}">
                <a16:creationId xmlns:a16="http://schemas.microsoft.com/office/drawing/2014/main" id="{F870F8D8-5F7A-2108-4BA9-3056A573A60A}"/>
              </a:ext>
            </a:extLst>
          </p:cNvPr>
          <p:cNvSpPr txBox="1"/>
          <p:nvPr/>
        </p:nvSpPr>
        <p:spPr>
          <a:xfrm>
            <a:off x="999067" y="3227917"/>
            <a:ext cx="52041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a:t>
            </a:r>
            <a:endParaRPr lang="en-US" sz="2000" b="1" u="sng" dirty="0">
              <a:solidFill>
                <a:srgbClr val="0563C1"/>
              </a:solidFill>
              <a:ea typeface="Calibri"/>
              <a:cs typeface="Segoe UI"/>
            </a:endParaRPr>
          </a:p>
        </p:txBody>
      </p:sp>
      <p:pic>
        <p:nvPicPr>
          <p:cNvPr id="7" name="Picture 6">
            <a:extLst>
              <a:ext uri="{FF2B5EF4-FFF2-40B4-BE49-F238E27FC236}">
                <a16:creationId xmlns:a16="http://schemas.microsoft.com/office/drawing/2014/main" id="{83324ED7-0C5C-040B-3DCD-65EEEDBBC7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60091" y="3036568"/>
            <a:ext cx="9475210" cy="3199838"/>
          </a:xfrm>
          <a:prstGeom prst="rect">
            <a:avLst/>
          </a:prstGeom>
        </p:spPr>
      </p:pic>
      <p:pic>
        <p:nvPicPr>
          <p:cNvPr id="4" name="Picture 3">
            <a:extLst>
              <a:ext uri="{FF2B5EF4-FFF2-40B4-BE49-F238E27FC236}">
                <a16:creationId xmlns:a16="http://schemas.microsoft.com/office/drawing/2014/main" id="{D0F429A9-366E-3557-34B3-2864149A3673}"/>
              </a:ext>
            </a:extLst>
          </p:cNvPr>
          <p:cNvPicPr>
            <a:picLocks noChangeAspect="1"/>
          </p:cNvPicPr>
          <p:nvPr/>
        </p:nvPicPr>
        <p:blipFill>
          <a:blip r:embed="rId5"/>
          <a:stretch>
            <a:fillRect/>
          </a:stretch>
        </p:blipFill>
        <p:spPr>
          <a:xfrm>
            <a:off x="343469" y="771671"/>
            <a:ext cx="655426" cy="655426"/>
          </a:xfrm>
          <a:prstGeom prst="rect">
            <a:avLst/>
          </a:prstGeom>
        </p:spPr>
      </p:pic>
    </p:spTree>
    <p:extLst>
      <p:ext uri="{BB962C8B-B14F-4D97-AF65-F5344CB8AC3E}">
        <p14:creationId xmlns:p14="http://schemas.microsoft.com/office/powerpoint/2010/main" val="753888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DBFB-1D39-9CC4-3C8B-66DFF542D75E}"/>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9B37A616-AC8E-26DE-CD93-2BD07DAEA76B}"/>
              </a:ext>
            </a:extLst>
          </p:cNvPr>
          <p:cNvSpPr/>
          <p:nvPr/>
        </p:nvSpPr>
        <p:spPr>
          <a:xfrm>
            <a:off x="491459" y="989488"/>
            <a:ext cx="1584155" cy="1584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64CEACB7-5C26-AD56-3F19-C571DFD68335}"/>
              </a:ext>
            </a:extLst>
          </p:cNvPr>
          <p:cNvSpPr/>
          <p:nvPr/>
        </p:nvSpPr>
        <p:spPr>
          <a:xfrm>
            <a:off x="1854264" y="996491"/>
            <a:ext cx="9073566" cy="1577152"/>
          </a:xfrm>
          <a:prstGeom prst="roundRect">
            <a:avLst>
              <a:gd name="adj" fmla="val 50000"/>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en-US" sz="2400" dirty="0">
              <a:solidFill>
                <a:srgbClr val="1F4E79"/>
              </a:solidFill>
            </a:endParaRPr>
          </a:p>
        </p:txBody>
      </p:sp>
      <p:sp>
        <p:nvSpPr>
          <p:cNvPr id="15" name="TextBox 14">
            <a:extLst>
              <a:ext uri="{FF2B5EF4-FFF2-40B4-BE49-F238E27FC236}">
                <a16:creationId xmlns:a16="http://schemas.microsoft.com/office/drawing/2014/main" id="{0E92A1F2-50BD-C05E-EDA0-E8141B9B1CB7}"/>
              </a:ext>
            </a:extLst>
          </p:cNvPr>
          <p:cNvSpPr txBox="1"/>
          <p:nvPr/>
        </p:nvSpPr>
        <p:spPr>
          <a:xfrm>
            <a:off x="2296962" y="1303348"/>
            <a:ext cx="8645858" cy="1015663"/>
          </a:xfrm>
          <a:prstGeom prst="rect">
            <a:avLst/>
          </a:prstGeom>
          <a:noFill/>
        </p:spPr>
        <p:txBody>
          <a:bodyPr wrap="square" anchor="ctr">
            <a:spAutoFit/>
          </a:bodyPr>
          <a:lstStyle/>
          <a:p>
            <a:pPr marL="0" indent="0">
              <a:spcBef>
                <a:spcPts val="0"/>
              </a:spcBef>
              <a:spcAft>
                <a:spcPts val="800"/>
              </a:spcAft>
              <a:buNone/>
            </a:pPr>
            <a:r>
              <a:rPr lang="en-US" sz="2000" b="1" dirty="0">
                <a:solidFill>
                  <a:srgbClr val="1F4E79"/>
                </a:solidFill>
              </a:rPr>
              <a:t>From trusted identity management to cloud access and cybersecurity, GÉANT’s services empower R&amp;E institutions to operate efficiently, innovate, and work jointly on a global scale.</a:t>
            </a:r>
          </a:p>
        </p:txBody>
      </p:sp>
      <p:sp>
        <p:nvSpPr>
          <p:cNvPr id="17" name="TextBox 16">
            <a:extLst>
              <a:ext uri="{FF2B5EF4-FFF2-40B4-BE49-F238E27FC236}">
                <a16:creationId xmlns:a16="http://schemas.microsoft.com/office/drawing/2014/main" id="{0DCBB4C7-2FC9-A169-1E23-822E7B82EC98}"/>
              </a:ext>
            </a:extLst>
          </p:cNvPr>
          <p:cNvSpPr txBox="1"/>
          <p:nvPr/>
        </p:nvSpPr>
        <p:spPr>
          <a:xfrm rot="16200000">
            <a:off x="-790013" y="4293349"/>
            <a:ext cx="3955067" cy="667299"/>
          </a:xfrm>
          <a:prstGeom prst="rect">
            <a:avLst/>
          </a:prstGeom>
          <a:noFill/>
        </p:spPr>
        <p:txBody>
          <a:bodyPr wrap="square" rtlCol="0">
            <a:spAutoFit/>
          </a:bodyPr>
          <a:lstStyle/>
          <a:p>
            <a:pPr algn="r">
              <a:lnSpc>
                <a:spcPts val="2200"/>
              </a:lnSpc>
            </a:pPr>
            <a:r>
              <a:rPr lang="en-US" sz="2400" b="1" dirty="0">
                <a:solidFill>
                  <a:srgbClr val="1F4E79"/>
                </a:solidFill>
              </a:rPr>
              <a:t>Advanced, tailored, and secure services </a:t>
            </a:r>
          </a:p>
        </p:txBody>
      </p:sp>
      <p:sp>
        <p:nvSpPr>
          <p:cNvPr id="4" name="Oval 3">
            <a:extLst>
              <a:ext uri="{FF2B5EF4-FFF2-40B4-BE49-F238E27FC236}">
                <a16:creationId xmlns:a16="http://schemas.microsoft.com/office/drawing/2014/main" id="{8F05B703-6077-6654-6343-9B6A88E362DB}"/>
              </a:ext>
            </a:extLst>
          </p:cNvPr>
          <p:cNvSpPr/>
          <p:nvPr/>
        </p:nvSpPr>
        <p:spPr>
          <a:xfrm>
            <a:off x="712806" y="1202719"/>
            <a:ext cx="1141457" cy="1141457"/>
          </a:xfrm>
          <a:prstGeom prst="ellipse">
            <a:avLst/>
          </a:prstGeom>
          <a:solidFill>
            <a:srgbClr val="19AA88"/>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E79"/>
              </a:solidFill>
            </a:endParaRPr>
          </a:p>
        </p:txBody>
      </p:sp>
      <p:pic>
        <p:nvPicPr>
          <p:cNvPr id="6" name="Picture 5">
            <a:extLst>
              <a:ext uri="{FF2B5EF4-FFF2-40B4-BE49-F238E27FC236}">
                <a16:creationId xmlns:a16="http://schemas.microsoft.com/office/drawing/2014/main" id="{FE914D68-D811-E96C-9CD7-805EF73BDDB5}"/>
              </a:ext>
            </a:extLst>
          </p:cNvPr>
          <p:cNvPicPr>
            <a:picLocks noChangeAspect="1"/>
          </p:cNvPicPr>
          <p:nvPr/>
        </p:nvPicPr>
        <p:blipFill>
          <a:blip r:embed="rId3"/>
          <a:stretch>
            <a:fillRect/>
          </a:stretch>
        </p:blipFill>
        <p:spPr>
          <a:xfrm>
            <a:off x="740706" y="1228816"/>
            <a:ext cx="1090195" cy="1090195"/>
          </a:xfrm>
          <a:prstGeom prst="rect">
            <a:avLst/>
          </a:prstGeom>
        </p:spPr>
      </p:pic>
      <p:pic>
        <p:nvPicPr>
          <p:cNvPr id="3" name="Picture 2" descr="A blue and white text&#10;&#10;AI-generated content may be incorrect.">
            <a:extLst>
              <a:ext uri="{FF2B5EF4-FFF2-40B4-BE49-F238E27FC236}">
                <a16:creationId xmlns:a16="http://schemas.microsoft.com/office/drawing/2014/main" id="{2BC80956-A459-B359-4554-496081C019B1}"/>
              </a:ext>
            </a:extLst>
          </p:cNvPr>
          <p:cNvPicPr>
            <a:picLocks noChangeAspect="1"/>
          </p:cNvPicPr>
          <p:nvPr/>
        </p:nvPicPr>
        <p:blipFill>
          <a:blip r:embed="rId4"/>
          <a:stretch>
            <a:fillRect/>
          </a:stretch>
        </p:blipFill>
        <p:spPr>
          <a:xfrm>
            <a:off x="2408107" y="2767402"/>
            <a:ext cx="3153556" cy="1872834"/>
          </a:xfrm>
          <a:prstGeom prst="rect">
            <a:avLst/>
          </a:prstGeom>
        </p:spPr>
      </p:pic>
      <p:pic>
        <p:nvPicPr>
          <p:cNvPr id="5" name="Picture 4" descr="A close-up of a logo&#10;&#10;AI-generated content may be incorrect.">
            <a:extLst>
              <a:ext uri="{FF2B5EF4-FFF2-40B4-BE49-F238E27FC236}">
                <a16:creationId xmlns:a16="http://schemas.microsoft.com/office/drawing/2014/main" id="{B94A9F32-4C4D-D540-4270-A1DC6848C822}"/>
              </a:ext>
            </a:extLst>
          </p:cNvPr>
          <p:cNvPicPr>
            <a:picLocks noChangeAspect="1"/>
          </p:cNvPicPr>
          <p:nvPr/>
        </p:nvPicPr>
        <p:blipFill>
          <a:blip r:embed="rId5"/>
          <a:stretch>
            <a:fillRect/>
          </a:stretch>
        </p:blipFill>
        <p:spPr>
          <a:xfrm>
            <a:off x="2516474" y="4814810"/>
            <a:ext cx="3711315" cy="1375660"/>
          </a:xfrm>
          <a:prstGeom prst="rect">
            <a:avLst/>
          </a:prstGeom>
        </p:spPr>
      </p:pic>
      <p:pic>
        <p:nvPicPr>
          <p:cNvPr id="9" name="Picture 8" descr="A group of blue and white hearts with text&#10;&#10;AI-generated content may be incorrect.">
            <a:extLst>
              <a:ext uri="{FF2B5EF4-FFF2-40B4-BE49-F238E27FC236}">
                <a16:creationId xmlns:a16="http://schemas.microsoft.com/office/drawing/2014/main" id="{83273272-C528-8C1D-BFC1-2709D58CA887}"/>
              </a:ext>
            </a:extLst>
          </p:cNvPr>
          <p:cNvPicPr>
            <a:picLocks noChangeAspect="1"/>
          </p:cNvPicPr>
          <p:nvPr/>
        </p:nvPicPr>
        <p:blipFill>
          <a:blip r:embed="rId6"/>
          <a:stretch>
            <a:fillRect/>
          </a:stretch>
        </p:blipFill>
        <p:spPr>
          <a:xfrm>
            <a:off x="7197933" y="2564568"/>
            <a:ext cx="2455577" cy="2241030"/>
          </a:xfrm>
          <a:prstGeom prst="rect">
            <a:avLst/>
          </a:prstGeom>
        </p:spPr>
      </p:pic>
      <p:pic>
        <p:nvPicPr>
          <p:cNvPr id="8" name="Picture 7" descr="A blue text on a white background&#10;&#10;AI-generated content may be incorrect.">
            <a:extLst>
              <a:ext uri="{FF2B5EF4-FFF2-40B4-BE49-F238E27FC236}">
                <a16:creationId xmlns:a16="http://schemas.microsoft.com/office/drawing/2014/main" id="{5210A07C-DACD-1F21-5178-C0EC99938DFB}"/>
              </a:ext>
            </a:extLst>
          </p:cNvPr>
          <p:cNvPicPr>
            <a:picLocks noChangeAspect="1"/>
          </p:cNvPicPr>
          <p:nvPr/>
        </p:nvPicPr>
        <p:blipFill>
          <a:blip r:embed="rId7"/>
          <a:stretch>
            <a:fillRect/>
          </a:stretch>
        </p:blipFill>
        <p:spPr>
          <a:xfrm>
            <a:off x="8330159" y="4815902"/>
            <a:ext cx="3563912" cy="2023048"/>
          </a:xfrm>
          <a:prstGeom prst="rect">
            <a:avLst/>
          </a:prstGeom>
        </p:spPr>
      </p:pic>
    </p:spTree>
    <p:extLst>
      <p:ext uri="{BB962C8B-B14F-4D97-AF65-F5344CB8AC3E}">
        <p14:creationId xmlns:p14="http://schemas.microsoft.com/office/powerpoint/2010/main" val="4183706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16468-B547-3686-E1AE-3BB5614148AE}"/>
              </a:ext>
              <a:ext uri="{C183D7F6-B498-43B3-948B-1728B52AA6E4}">
                <adec:decorative xmlns:adec="http://schemas.microsoft.com/office/drawing/2017/decorative" val="0"/>
              </a:ext>
            </a:extLst>
          </p:cNvPr>
          <p:cNvSpPr>
            <a:spLocks noGrp="1"/>
          </p:cNvSpPr>
          <p:nvPr>
            <p:ph type="title"/>
          </p:nvPr>
        </p:nvSpPr>
        <p:spPr/>
        <p:txBody>
          <a:bodyPr>
            <a:normAutofit/>
          </a:bodyPr>
          <a:lstStyle/>
          <a:p>
            <a:r>
              <a:rPr lang="en-GB" sz="2800" b="1" i="0" u="none" strike="noStrike" baseline="0" dirty="0">
                <a:solidFill>
                  <a:schemeClr val="accent2"/>
                </a:solidFill>
                <a:latin typeface="Calibri"/>
                <a:ea typeface="Calibri"/>
                <a:cs typeface="Calibri"/>
              </a:rPr>
              <a:t>GÉANT: a European Membership Organisation</a:t>
            </a:r>
            <a:endParaRPr lang="en-GB" dirty="0">
              <a:solidFill>
                <a:schemeClr val="accent2"/>
              </a:solidFill>
              <a:latin typeface="Calibri"/>
              <a:ea typeface="Calibri"/>
              <a:cs typeface="Calibri"/>
            </a:endParaRPr>
          </a:p>
        </p:txBody>
      </p:sp>
      <p:sp>
        <p:nvSpPr>
          <p:cNvPr id="3" name="Content Placeholder 2">
            <a:extLst>
              <a:ext uri="{FF2B5EF4-FFF2-40B4-BE49-F238E27FC236}">
                <a16:creationId xmlns:a16="http://schemas.microsoft.com/office/drawing/2014/main" id="{71D87E8F-7300-62D1-FEDD-EEA64F74664C}"/>
              </a:ext>
              <a:ext uri="{C183D7F6-B498-43B3-948B-1728B52AA6E4}">
                <adec:decorative xmlns:adec="http://schemas.microsoft.com/office/drawing/2017/decorative" val="0"/>
              </a:ext>
            </a:extLst>
          </p:cNvPr>
          <p:cNvSpPr>
            <a:spLocks noGrp="1"/>
          </p:cNvSpPr>
          <p:nvPr>
            <p:ph sz="quarter" idx="10"/>
          </p:nvPr>
        </p:nvSpPr>
        <p:spPr>
          <a:xfrm>
            <a:off x="636946" y="1424754"/>
            <a:ext cx="6465240" cy="2303462"/>
          </a:xfrm>
        </p:spPr>
        <p:txBody>
          <a:bodyPr vert="horz" lIns="91440" tIns="45720" rIns="91440" bIns="45720" rtlCol="0" anchor="t">
            <a:normAutofit fontScale="92500" lnSpcReduction="10000"/>
          </a:bodyPr>
          <a:lstStyle/>
          <a:p>
            <a:r>
              <a:rPr lang="en-GB" sz="1800" b="0" i="0" u="none" strike="noStrike" baseline="0" dirty="0">
                <a:solidFill>
                  <a:schemeClr val="accent2"/>
                </a:solidFill>
                <a:latin typeface="Calibri"/>
                <a:ea typeface="Calibri"/>
                <a:cs typeface="Calibri"/>
              </a:rPr>
              <a:t>GÉANT represents all of Europe, bringing together 37 National Research and Education Networks (NRENs) plus </a:t>
            </a:r>
            <a:r>
              <a:rPr lang="en-GB" sz="1800" b="0" i="0" u="none" baseline="0" dirty="0">
                <a:solidFill>
                  <a:schemeClr val="accent2"/>
                </a:solidFill>
                <a:latin typeface="Calibri"/>
                <a:ea typeface="Calibri"/>
                <a:cs typeface="Calibri"/>
              </a:rPr>
              <a:t>NORDUnet (representing the Nordic countries</a:t>
            </a:r>
            <a:r>
              <a:rPr lang="en-GB" sz="1800" dirty="0">
                <a:solidFill>
                  <a:schemeClr val="accent2"/>
                </a:solidFill>
                <a:latin typeface="Calibri"/>
                <a:ea typeface="Calibri"/>
                <a:cs typeface="Calibri"/>
              </a:rPr>
              <a:t>)</a:t>
            </a:r>
            <a:endParaRPr lang="en-GB" sz="1800" b="0" i="0" u="none" baseline="0" dirty="0">
              <a:solidFill>
                <a:schemeClr val="accent2"/>
              </a:solidFill>
              <a:latin typeface="Calibri"/>
              <a:ea typeface="Calibri"/>
              <a:cs typeface="Calibri"/>
            </a:endParaRPr>
          </a:p>
          <a:p>
            <a:pPr algn="l"/>
            <a:r>
              <a:rPr lang="en-GB" sz="1800" dirty="0">
                <a:solidFill>
                  <a:schemeClr val="accent2"/>
                </a:solidFill>
                <a:latin typeface="Calibri"/>
                <a:ea typeface="Calibri"/>
                <a:cs typeface="Calibri"/>
              </a:rPr>
              <a:t>Jointly we support </a:t>
            </a:r>
            <a:r>
              <a:rPr lang="en-GB" sz="1800" b="0" i="0" u="none" strike="noStrike" baseline="0" dirty="0">
                <a:solidFill>
                  <a:schemeClr val="accent2"/>
                </a:solidFill>
                <a:latin typeface="Calibri"/>
                <a:ea typeface="Calibri"/>
                <a:cs typeface="Calibri"/>
              </a:rPr>
              <a:t>10,000 institutions and 50 million citizens across the continent. </a:t>
            </a:r>
          </a:p>
          <a:p>
            <a:pPr algn="l"/>
            <a:r>
              <a:rPr lang="en-GB" sz="1800" b="0" i="0" u="none" strike="noStrike" baseline="0" dirty="0">
                <a:solidFill>
                  <a:schemeClr val="accent2"/>
                </a:solidFill>
                <a:latin typeface="Calibri"/>
                <a:ea typeface="Calibri"/>
                <a:cs typeface="Calibri"/>
              </a:rPr>
              <a:t>GÉANT members connect universities, research institutions, laboratories, supercomputers, and more.</a:t>
            </a:r>
          </a:p>
          <a:p>
            <a:r>
              <a:rPr lang="en-GB" sz="1800" dirty="0">
                <a:solidFill>
                  <a:schemeClr val="accent2"/>
                </a:solidFill>
                <a:latin typeface="Calibri"/>
                <a:ea typeface="Calibri"/>
                <a:cs typeface="Calibri"/>
              </a:rPr>
              <a:t>GÉANT is funded by the membership and the European Commission</a:t>
            </a:r>
          </a:p>
          <a:p>
            <a:pPr marL="0" indent="0">
              <a:buNone/>
            </a:pPr>
            <a:endParaRPr lang="en-GB" sz="1800" dirty="0">
              <a:solidFill>
                <a:schemeClr val="accent2"/>
              </a:solidFill>
              <a:latin typeface="Calibri"/>
              <a:ea typeface="Calibri"/>
              <a:cs typeface="Calibri"/>
            </a:endParaRPr>
          </a:p>
        </p:txBody>
      </p:sp>
      <p:grpSp>
        <p:nvGrpSpPr>
          <p:cNvPr id="4" name="Group 3">
            <a:extLst>
              <a:ext uri="{FF2B5EF4-FFF2-40B4-BE49-F238E27FC236}">
                <a16:creationId xmlns:a16="http://schemas.microsoft.com/office/drawing/2014/main" id="{F01818F9-EB78-5AED-CAD0-DB1DDB785184}"/>
              </a:ext>
              <a:ext uri="{C183D7F6-B498-43B3-948B-1728B52AA6E4}">
                <adec:decorative xmlns:adec="http://schemas.microsoft.com/office/drawing/2017/decorative" val="1"/>
              </a:ext>
            </a:extLst>
          </p:cNvPr>
          <p:cNvGrpSpPr/>
          <p:nvPr/>
        </p:nvGrpSpPr>
        <p:grpSpPr>
          <a:xfrm>
            <a:off x="998896" y="3863546"/>
            <a:ext cx="6257069" cy="2345386"/>
            <a:chOff x="952500" y="2832217"/>
            <a:chExt cx="10050252" cy="3559058"/>
          </a:xfrm>
        </p:grpSpPr>
        <p:pic>
          <p:nvPicPr>
            <p:cNvPr id="5" name="Picture 9" descr="A close up of a logo&#10;&#10;Description generated with very high confidence">
              <a:extLst>
                <a:ext uri="{FF2B5EF4-FFF2-40B4-BE49-F238E27FC236}">
                  <a16:creationId xmlns:a16="http://schemas.microsoft.com/office/drawing/2014/main" id="{9045E03F-C0E0-3DD9-7F03-2CE56A6D9D93}"/>
                </a:ext>
              </a:extLst>
            </p:cNvPr>
            <p:cNvPicPr>
              <a:picLocks noChangeAspect="1"/>
            </p:cNvPicPr>
            <p:nvPr/>
          </p:nvPicPr>
          <p:blipFill>
            <a:blip r:embed="rId3"/>
            <a:stretch>
              <a:fillRect/>
            </a:stretch>
          </p:blipFill>
          <p:spPr>
            <a:xfrm>
              <a:off x="5206661" y="4783171"/>
              <a:ext cx="889687" cy="509272"/>
            </a:xfrm>
            <a:prstGeom prst="rect">
              <a:avLst/>
            </a:prstGeom>
          </p:spPr>
        </p:pic>
        <p:pic>
          <p:nvPicPr>
            <p:cNvPr id="7" name="Picture 10">
              <a:extLst>
                <a:ext uri="{FF2B5EF4-FFF2-40B4-BE49-F238E27FC236}">
                  <a16:creationId xmlns:a16="http://schemas.microsoft.com/office/drawing/2014/main" id="{E0B2CF7A-97B5-B43E-6E20-96CF4E9ADDA7}"/>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52970" y="5202021"/>
              <a:ext cx="769614" cy="2356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a:extLst>
                <a:ext uri="{FF2B5EF4-FFF2-40B4-BE49-F238E27FC236}">
                  <a16:creationId xmlns:a16="http://schemas.microsoft.com/office/drawing/2014/main" id="{3EE1AC15-5A99-98A0-81F1-C899779BF06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2604" y="4182204"/>
              <a:ext cx="238581" cy="5962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9F43306-3DD4-553E-DE1E-499BEA7DD891}"/>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3538" y="4766916"/>
              <a:ext cx="446376" cy="5962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6">
              <a:extLst>
                <a:ext uri="{FF2B5EF4-FFF2-40B4-BE49-F238E27FC236}">
                  <a16:creationId xmlns:a16="http://schemas.microsoft.com/office/drawing/2014/main" id="{3A7753E6-9279-17FC-79F6-7ACD5B354C97}"/>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888" y="4453433"/>
              <a:ext cx="769614" cy="2725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8">
              <a:extLst>
                <a:ext uri="{FF2B5EF4-FFF2-40B4-BE49-F238E27FC236}">
                  <a16:creationId xmlns:a16="http://schemas.microsoft.com/office/drawing/2014/main" id="{9468CCE4-25A8-28B4-D8EE-4CE408A2E748}"/>
                </a:ext>
                <a:ext uri="{C183D7F6-B498-43B3-948B-1728B52AA6E4}">
                  <adec:decorative xmlns:adec="http://schemas.microsoft.com/office/drawing/2017/decorative" val="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0101" b="22906"/>
            <a:stretch/>
          </p:blipFill>
          <p:spPr bwMode="auto">
            <a:xfrm>
              <a:off x="7289439" y="3734325"/>
              <a:ext cx="769614" cy="2801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4">
              <a:extLst>
                <a:ext uri="{FF2B5EF4-FFF2-40B4-BE49-F238E27FC236}">
                  <a16:creationId xmlns:a16="http://schemas.microsoft.com/office/drawing/2014/main" id="{C686016A-78A5-B4F3-9C75-00960F592832}"/>
                </a:ext>
                <a:ext uri="{C183D7F6-B498-43B3-948B-1728B52AA6E4}">
                  <adec:decorative xmlns:adec="http://schemas.microsoft.com/office/drawing/2017/decorative" val="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01077" y="5079928"/>
              <a:ext cx="555305" cy="4547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0">
              <a:extLst>
                <a:ext uri="{FF2B5EF4-FFF2-40B4-BE49-F238E27FC236}">
                  <a16:creationId xmlns:a16="http://schemas.microsoft.com/office/drawing/2014/main" id="{D2A69775-485B-951D-1495-9B5F06C95DC6}"/>
                </a:ext>
                <a:ext uri="{C183D7F6-B498-43B3-948B-1728B52AA6E4}">
                  <adec:decorative xmlns:adec="http://schemas.microsoft.com/office/drawing/2017/decorative" val="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34463" y="4588149"/>
              <a:ext cx="614058" cy="4757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2">
              <a:extLst>
                <a:ext uri="{FF2B5EF4-FFF2-40B4-BE49-F238E27FC236}">
                  <a16:creationId xmlns:a16="http://schemas.microsoft.com/office/drawing/2014/main" id="{BDC57D58-4780-D03C-F654-ADD4B4A01FF1}"/>
                </a:ext>
                <a:ext uri="{C183D7F6-B498-43B3-948B-1728B52AA6E4}">
                  <adec:decorative xmlns:adec="http://schemas.microsoft.com/office/drawing/2017/decorative" val="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8971" t="1" r="15717" b="1059"/>
            <a:stretch/>
          </p:blipFill>
          <p:spPr bwMode="auto">
            <a:xfrm>
              <a:off x="6700337" y="5786961"/>
              <a:ext cx="384388" cy="4511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a:extLst>
                <a:ext uri="{FF2B5EF4-FFF2-40B4-BE49-F238E27FC236}">
                  <a16:creationId xmlns:a16="http://schemas.microsoft.com/office/drawing/2014/main" id="{241F4314-745B-8DD7-F0AE-E880CEBDBD37}"/>
                </a:ext>
                <a:ext uri="{C183D7F6-B498-43B3-948B-1728B52AA6E4}">
                  <adec:decorative xmlns:adec="http://schemas.microsoft.com/office/drawing/2017/decorative" val="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84509" y="5406461"/>
              <a:ext cx="556333" cy="4617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8">
              <a:extLst>
                <a:ext uri="{FF2B5EF4-FFF2-40B4-BE49-F238E27FC236}">
                  <a16:creationId xmlns:a16="http://schemas.microsoft.com/office/drawing/2014/main" id="{FD563C1F-4A44-C607-8448-EC2600310889}"/>
                </a:ext>
                <a:ext uri="{C183D7F6-B498-43B3-948B-1728B52AA6E4}">
                  <adec:decorative xmlns:adec="http://schemas.microsoft.com/office/drawing/2017/decorative" val="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12481" y="3736664"/>
              <a:ext cx="1054752" cy="2361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2">
              <a:extLst>
                <a:ext uri="{FF2B5EF4-FFF2-40B4-BE49-F238E27FC236}">
                  <a16:creationId xmlns:a16="http://schemas.microsoft.com/office/drawing/2014/main" id="{0E1279E0-2721-72CE-DD61-9B0A67FE5FD8}"/>
                </a:ext>
                <a:ext uri="{C183D7F6-B498-43B3-948B-1728B52AA6E4}">
                  <adec:decorative xmlns:adec="http://schemas.microsoft.com/office/drawing/2017/decorative" val="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52120" y="4450456"/>
              <a:ext cx="1044236" cy="3301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6">
              <a:extLst>
                <a:ext uri="{FF2B5EF4-FFF2-40B4-BE49-F238E27FC236}">
                  <a16:creationId xmlns:a16="http://schemas.microsoft.com/office/drawing/2014/main" id="{96E88C17-0E90-C1EF-9275-2EE7B454973A}"/>
                </a:ext>
                <a:ext uri="{C183D7F6-B498-43B3-948B-1728B52AA6E4}">
                  <adec:decorative xmlns:adec="http://schemas.microsoft.com/office/drawing/2017/decorative" val="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61847" y="4086857"/>
              <a:ext cx="701443" cy="3356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5283DC0-F5EE-5C20-F15A-775DCEC0712D}"/>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73010" y="4302621"/>
              <a:ext cx="1207079" cy="853351"/>
            </a:xfrm>
            <a:prstGeom prst="rect">
              <a:avLst/>
            </a:prstGeom>
          </p:spPr>
        </p:pic>
        <p:pic>
          <p:nvPicPr>
            <p:cNvPr id="20" name="Picture 4">
              <a:extLst>
                <a:ext uri="{FF2B5EF4-FFF2-40B4-BE49-F238E27FC236}">
                  <a16:creationId xmlns:a16="http://schemas.microsoft.com/office/drawing/2014/main" id="{2E9E6ED7-185A-4F40-6381-E7C677184D22}"/>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2573349" y="2832396"/>
              <a:ext cx="1089407" cy="542112"/>
            </a:xfrm>
            <a:prstGeom prst="rect">
              <a:avLst/>
            </a:prstGeom>
          </p:spPr>
        </p:pic>
        <p:pic>
          <p:nvPicPr>
            <p:cNvPr id="21" name="Picture 20">
              <a:extLst>
                <a:ext uri="{FF2B5EF4-FFF2-40B4-BE49-F238E27FC236}">
                  <a16:creationId xmlns:a16="http://schemas.microsoft.com/office/drawing/2014/main" id="{AB663125-CA6F-24C2-38A4-14717CF13BEB}"/>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231018" y="2930854"/>
              <a:ext cx="718304" cy="291435"/>
            </a:xfrm>
            <a:prstGeom prst="rect">
              <a:avLst/>
            </a:prstGeom>
          </p:spPr>
        </p:pic>
        <p:pic>
          <p:nvPicPr>
            <p:cNvPr id="22" name="Picture 8">
              <a:extLst>
                <a:ext uri="{FF2B5EF4-FFF2-40B4-BE49-F238E27FC236}">
                  <a16:creationId xmlns:a16="http://schemas.microsoft.com/office/drawing/2014/main" id="{6AFFE6A8-1714-9722-7D50-C432AF6F44CA}"/>
                </a:ext>
                <a:ext uri="{C183D7F6-B498-43B3-948B-1728B52AA6E4}">
                  <adec:decorative xmlns:adec="http://schemas.microsoft.com/office/drawing/2017/decorative" val="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922328" y="3860657"/>
              <a:ext cx="907104" cy="22748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B5DCF4F9-C3CA-A823-17F5-C66425D5422A}"/>
                </a:ext>
                <a:ext uri="{C183D7F6-B498-43B3-948B-1728B52AA6E4}">
                  <adec:decorative xmlns:adec="http://schemas.microsoft.com/office/drawing/2017/decorative" val="1"/>
                </a:ext>
              </a:extLst>
            </p:cNvPr>
            <p:cNvPicPr>
              <a:picLocks noChangeAspect="1"/>
            </p:cNvPicPr>
            <p:nvPr/>
          </p:nvPicPr>
          <p:blipFill>
            <a:blip r:embed="rId20"/>
            <a:stretch>
              <a:fillRect/>
            </a:stretch>
          </p:blipFill>
          <p:spPr>
            <a:xfrm>
              <a:off x="3424974" y="5320094"/>
              <a:ext cx="697451" cy="697451"/>
            </a:xfrm>
            <a:prstGeom prst="rect">
              <a:avLst/>
            </a:prstGeom>
          </p:spPr>
        </p:pic>
        <p:pic>
          <p:nvPicPr>
            <p:cNvPr id="24" name="Picture 23">
              <a:extLst>
                <a:ext uri="{FF2B5EF4-FFF2-40B4-BE49-F238E27FC236}">
                  <a16:creationId xmlns:a16="http://schemas.microsoft.com/office/drawing/2014/main" id="{E1A4744A-E6C0-CE5E-A6D5-2ECC3DD3FAC7}"/>
                </a:ex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8401710" y="3675835"/>
              <a:ext cx="1056120" cy="537010"/>
            </a:xfrm>
            <a:prstGeom prst="rect">
              <a:avLst/>
            </a:prstGeom>
          </p:spPr>
        </p:pic>
        <p:pic>
          <p:nvPicPr>
            <p:cNvPr id="25" name="Picture 24">
              <a:extLst>
                <a:ext uri="{FF2B5EF4-FFF2-40B4-BE49-F238E27FC236}">
                  <a16:creationId xmlns:a16="http://schemas.microsoft.com/office/drawing/2014/main" id="{FD319B02-AE80-5EE2-CDEA-5D833DC25D56}"/>
                </a:ext>
                <a:ext uri="{C183D7F6-B498-43B3-948B-1728B52AA6E4}">
                  <adec:decorative xmlns:adec="http://schemas.microsoft.com/office/drawing/2017/decorative" val="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419136" y="5083153"/>
              <a:ext cx="952500" cy="352425"/>
            </a:xfrm>
            <a:prstGeom prst="rect">
              <a:avLst/>
            </a:prstGeom>
          </p:spPr>
        </p:pic>
        <p:pic>
          <p:nvPicPr>
            <p:cNvPr id="26" name="Picture 25">
              <a:extLst>
                <a:ext uri="{FF2B5EF4-FFF2-40B4-BE49-F238E27FC236}">
                  <a16:creationId xmlns:a16="http://schemas.microsoft.com/office/drawing/2014/main" id="{35EEDAC6-6708-AF89-9EBD-FBC386FA06D6}"/>
                </a:ext>
                <a:ext uri="{C183D7F6-B498-43B3-948B-1728B52AA6E4}">
                  <adec:decorative xmlns:adec="http://schemas.microsoft.com/office/drawing/2017/decorative" val="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08370" y="2881250"/>
              <a:ext cx="952500" cy="390525"/>
            </a:xfrm>
            <a:prstGeom prst="rect">
              <a:avLst/>
            </a:prstGeom>
          </p:spPr>
        </p:pic>
        <p:pic>
          <p:nvPicPr>
            <p:cNvPr id="27" name="Picture 26">
              <a:extLst>
                <a:ext uri="{FF2B5EF4-FFF2-40B4-BE49-F238E27FC236}">
                  <a16:creationId xmlns:a16="http://schemas.microsoft.com/office/drawing/2014/main" id="{1825FEDE-4EF4-E59D-1049-27C8358A705D}"/>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851613" y="4281260"/>
              <a:ext cx="647402" cy="543818"/>
            </a:xfrm>
            <a:prstGeom prst="rect">
              <a:avLst/>
            </a:prstGeom>
          </p:spPr>
        </p:pic>
        <p:pic>
          <p:nvPicPr>
            <p:cNvPr id="28" name="Picture 27">
              <a:extLst>
                <a:ext uri="{FF2B5EF4-FFF2-40B4-BE49-F238E27FC236}">
                  <a16:creationId xmlns:a16="http://schemas.microsoft.com/office/drawing/2014/main" id="{4677C32B-D059-34A3-62C3-35FF297412F6}"/>
                </a:ext>
                <a:ext uri="{C183D7F6-B498-43B3-948B-1728B52AA6E4}">
                  <adec:decorative xmlns:adec="http://schemas.microsoft.com/office/drawing/2017/decorative" val="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228320" y="2832217"/>
              <a:ext cx="665163" cy="665163"/>
            </a:xfrm>
            <a:prstGeom prst="rect">
              <a:avLst/>
            </a:prstGeom>
          </p:spPr>
        </p:pic>
        <p:pic>
          <p:nvPicPr>
            <p:cNvPr id="29" name="Picture 28">
              <a:extLst>
                <a:ext uri="{FF2B5EF4-FFF2-40B4-BE49-F238E27FC236}">
                  <a16:creationId xmlns:a16="http://schemas.microsoft.com/office/drawing/2014/main" id="{7214C7D0-E194-E14C-4CC3-3B358B316DF6}"/>
                </a:ext>
                <a:ext uri="{C183D7F6-B498-43B3-948B-1728B52AA6E4}">
                  <adec:decorative xmlns:adec="http://schemas.microsoft.com/office/drawing/2017/decorative" val="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672695" y="5788797"/>
              <a:ext cx="1009650" cy="361950"/>
            </a:xfrm>
            <a:prstGeom prst="rect">
              <a:avLst/>
            </a:prstGeom>
          </p:spPr>
        </p:pic>
        <p:pic>
          <p:nvPicPr>
            <p:cNvPr id="30" name="Picture 29">
              <a:extLst>
                <a:ext uri="{FF2B5EF4-FFF2-40B4-BE49-F238E27FC236}">
                  <a16:creationId xmlns:a16="http://schemas.microsoft.com/office/drawing/2014/main" id="{748BA652-8FD4-A51B-D338-992E2A66C195}"/>
                </a:ext>
                <a:ext uri="{C183D7F6-B498-43B3-948B-1728B52AA6E4}">
                  <adec:decorative xmlns:adec="http://schemas.microsoft.com/office/drawing/2017/decorative" val="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603225" y="3429022"/>
              <a:ext cx="952500" cy="666750"/>
            </a:xfrm>
            <a:prstGeom prst="rect">
              <a:avLst/>
            </a:prstGeom>
          </p:spPr>
        </p:pic>
        <p:pic>
          <p:nvPicPr>
            <p:cNvPr id="31" name="Picture 30">
              <a:extLst>
                <a:ext uri="{FF2B5EF4-FFF2-40B4-BE49-F238E27FC236}">
                  <a16:creationId xmlns:a16="http://schemas.microsoft.com/office/drawing/2014/main" id="{19B5FDF9-949D-93A7-207A-7CD42C700F8A}"/>
                </a:ext>
                <a:ext uri="{C183D7F6-B498-43B3-948B-1728B52AA6E4}">
                  <adec:decorative xmlns:adec="http://schemas.microsoft.com/office/drawing/2017/decorative" val="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340688" y="2984456"/>
              <a:ext cx="723900" cy="463296"/>
            </a:xfrm>
            <a:prstGeom prst="rect">
              <a:avLst/>
            </a:prstGeom>
          </p:spPr>
        </p:pic>
        <p:pic>
          <p:nvPicPr>
            <p:cNvPr id="32" name="Picture 31">
              <a:extLst>
                <a:ext uri="{FF2B5EF4-FFF2-40B4-BE49-F238E27FC236}">
                  <a16:creationId xmlns:a16="http://schemas.microsoft.com/office/drawing/2014/main" id="{716A97CA-3C57-C2E7-5CA8-8759C45B47BA}"/>
                </a:ext>
                <a:ext uri="{C183D7F6-B498-43B3-948B-1728B52AA6E4}">
                  <adec:decorative xmlns:adec="http://schemas.microsoft.com/office/drawing/2017/decorative" val="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050252" y="5796714"/>
              <a:ext cx="952500" cy="323850"/>
            </a:xfrm>
            <a:prstGeom prst="rect">
              <a:avLst/>
            </a:prstGeom>
          </p:spPr>
        </p:pic>
        <p:pic>
          <p:nvPicPr>
            <p:cNvPr id="33" name="Picture 32">
              <a:extLst>
                <a:ext uri="{FF2B5EF4-FFF2-40B4-BE49-F238E27FC236}">
                  <a16:creationId xmlns:a16="http://schemas.microsoft.com/office/drawing/2014/main" id="{C2B477EC-B8A9-C2D8-9C3D-E1833B6CACDC}"/>
                </a:ext>
                <a:ext uri="{C183D7F6-B498-43B3-948B-1728B52AA6E4}">
                  <adec:decorative xmlns:adec="http://schemas.microsoft.com/office/drawing/2017/decorative" val="1"/>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66904" y="4281309"/>
              <a:ext cx="952500" cy="666750"/>
            </a:xfrm>
            <a:prstGeom prst="rect">
              <a:avLst/>
            </a:prstGeom>
          </p:spPr>
        </p:pic>
        <p:pic>
          <p:nvPicPr>
            <p:cNvPr id="34" name="Picture 33">
              <a:extLst>
                <a:ext uri="{FF2B5EF4-FFF2-40B4-BE49-F238E27FC236}">
                  <a16:creationId xmlns:a16="http://schemas.microsoft.com/office/drawing/2014/main" id="{9A159360-F030-8335-FFFC-F0FA10E37FE5}"/>
                </a:ext>
                <a:ext uri="{C183D7F6-B498-43B3-948B-1728B52AA6E4}">
                  <adec:decorative xmlns:adec="http://schemas.microsoft.com/office/drawing/2017/decorative" val="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546105" y="5704801"/>
              <a:ext cx="626938" cy="626938"/>
            </a:xfrm>
            <a:prstGeom prst="rect">
              <a:avLst/>
            </a:prstGeom>
          </p:spPr>
        </p:pic>
        <p:pic>
          <p:nvPicPr>
            <p:cNvPr id="35" name="Picture 10">
              <a:extLst>
                <a:ext uri="{FF2B5EF4-FFF2-40B4-BE49-F238E27FC236}">
                  <a16:creationId xmlns:a16="http://schemas.microsoft.com/office/drawing/2014/main" id="{16A52408-397D-956E-FC5A-0109FEF10171}"/>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10049974" y="5203857"/>
              <a:ext cx="952500" cy="247650"/>
            </a:xfrm>
            <a:prstGeom prst="rect">
              <a:avLst/>
            </a:prstGeom>
          </p:spPr>
        </p:pic>
        <p:pic>
          <p:nvPicPr>
            <p:cNvPr id="36" name="Picture 7">
              <a:extLst>
                <a:ext uri="{FF2B5EF4-FFF2-40B4-BE49-F238E27FC236}">
                  <a16:creationId xmlns:a16="http://schemas.microsoft.com/office/drawing/2014/main" id="{167ECE1B-7799-4B74-2AA4-A59C036AAA95}"/>
                </a:ext>
                <a:ext uri="{C183D7F6-B498-43B3-948B-1728B52AA6E4}">
                  <adec:decorative xmlns:adec="http://schemas.microsoft.com/office/drawing/2017/decorative" val="1"/>
                </a:ext>
              </a:extLst>
            </p:cNvPr>
            <p:cNvPicPr>
              <a:picLocks noChangeAspect="1"/>
            </p:cNvPicPr>
            <p:nvPr/>
          </p:nvPicPr>
          <p:blipFill>
            <a:blip r:embed="rId33"/>
            <a:stretch>
              <a:fillRect/>
            </a:stretch>
          </p:blipFill>
          <p:spPr>
            <a:xfrm>
              <a:off x="1065117" y="3782812"/>
              <a:ext cx="952500" cy="247650"/>
            </a:xfrm>
            <a:prstGeom prst="rect">
              <a:avLst/>
            </a:prstGeom>
          </p:spPr>
        </p:pic>
        <p:pic>
          <p:nvPicPr>
            <p:cNvPr id="37" name="Picture 7">
              <a:extLst>
                <a:ext uri="{FF2B5EF4-FFF2-40B4-BE49-F238E27FC236}">
                  <a16:creationId xmlns:a16="http://schemas.microsoft.com/office/drawing/2014/main" id="{990EEEE2-D65D-96A8-6B61-2BFA6DBA5866}"/>
                </a:ext>
                <a:ext uri="{C183D7F6-B498-43B3-948B-1728B52AA6E4}">
                  <adec:decorative xmlns:adec="http://schemas.microsoft.com/office/drawing/2017/decorative" val="1"/>
                </a:ext>
              </a:extLst>
            </p:cNvPr>
            <p:cNvPicPr>
              <a:picLocks noChangeAspect="1"/>
            </p:cNvPicPr>
            <p:nvPr/>
          </p:nvPicPr>
          <p:blipFill>
            <a:blip r:embed="rId34"/>
            <a:stretch>
              <a:fillRect/>
            </a:stretch>
          </p:blipFill>
          <p:spPr>
            <a:xfrm>
              <a:off x="3988669" y="3374025"/>
              <a:ext cx="1414812" cy="552219"/>
            </a:xfrm>
            <a:prstGeom prst="rect">
              <a:avLst/>
            </a:prstGeom>
          </p:spPr>
        </p:pic>
        <p:pic>
          <p:nvPicPr>
            <p:cNvPr id="38" name="Picture 7">
              <a:extLst>
                <a:ext uri="{FF2B5EF4-FFF2-40B4-BE49-F238E27FC236}">
                  <a16:creationId xmlns:a16="http://schemas.microsoft.com/office/drawing/2014/main" id="{14198B93-57E1-D306-ED59-5D01B09A107E}"/>
                </a:ext>
                <a:ext uri="{C183D7F6-B498-43B3-948B-1728B52AA6E4}">
                  <adec:decorative xmlns:adec="http://schemas.microsoft.com/office/drawing/2017/decorative" val="1"/>
                </a:ext>
              </a:extLst>
            </p:cNvPr>
            <p:cNvPicPr>
              <a:picLocks noChangeAspect="1"/>
            </p:cNvPicPr>
            <p:nvPr/>
          </p:nvPicPr>
          <p:blipFill>
            <a:blip r:embed="rId35"/>
            <a:stretch>
              <a:fillRect/>
            </a:stretch>
          </p:blipFill>
          <p:spPr>
            <a:xfrm>
              <a:off x="7486902" y="2931524"/>
              <a:ext cx="952500" cy="409575"/>
            </a:xfrm>
            <a:prstGeom prst="rect">
              <a:avLst/>
            </a:prstGeom>
          </p:spPr>
        </p:pic>
        <p:pic>
          <p:nvPicPr>
            <p:cNvPr id="39" name="Picture 38">
              <a:extLst>
                <a:ext uri="{FF2B5EF4-FFF2-40B4-BE49-F238E27FC236}">
                  <a16:creationId xmlns:a16="http://schemas.microsoft.com/office/drawing/2014/main" id="{9D007F57-63F9-183F-D244-BB97EFCD9957}"/>
                </a:ext>
                <a:ext uri="{C183D7F6-B498-43B3-948B-1728B52AA6E4}">
                  <adec:decorative xmlns:adec="http://schemas.microsoft.com/office/drawing/2017/decorative" val="1"/>
                </a:ext>
              </a:extLst>
            </p:cNvPr>
            <p:cNvPicPr>
              <a:picLocks noChangeAspect="1"/>
            </p:cNvPicPr>
            <p:nvPr/>
          </p:nvPicPr>
          <p:blipFill>
            <a:blip r:embed="rId36"/>
            <a:stretch>
              <a:fillRect/>
            </a:stretch>
          </p:blipFill>
          <p:spPr>
            <a:xfrm>
              <a:off x="8846491" y="2985088"/>
              <a:ext cx="952500" cy="285750"/>
            </a:xfrm>
            <a:prstGeom prst="rect">
              <a:avLst/>
            </a:prstGeom>
          </p:spPr>
        </p:pic>
        <p:pic>
          <p:nvPicPr>
            <p:cNvPr id="40" name="Picture 39">
              <a:extLst>
                <a:ext uri="{FF2B5EF4-FFF2-40B4-BE49-F238E27FC236}">
                  <a16:creationId xmlns:a16="http://schemas.microsoft.com/office/drawing/2014/main" id="{FCDF6F6A-36E9-4C35-FE14-46022FBDEF8B}"/>
                </a:ext>
                <a:ext uri="{C183D7F6-B498-43B3-948B-1728B52AA6E4}">
                  <adec:decorative xmlns:adec="http://schemas.microsoft.com/office/drawing/2017/decorative" val="1"/>
                </a:ext>
              </a:extLst>
            </p:cNvPr>
            <p:cNvPicPr>
              <a:picLocks noChangeAspect="1"/>
            </p:cNvPicPr>
            <p:nvPr/>
          </p:nvPicPr>
          <p:blipFill>
            <a:blip r:embed="rId37"/>
            <a:stretch>
              <a:fillRect/>
            </a:stretch>
          </p:blipFill>
          <p:spPr>
            <a:xfrm>
              <a:off x="2062281" y="5100756"/>
              <a:ext cx="1190625" cy="447675"/>
            </a:xfrm>
            <a:prstGeom prst="rect">
              <a:avLst/>
            </a:prstGeom>
          </p:spPr>
        </p:pic>
        <p:pic>
          <p:nvPicPr>
            <p:cNvPr id="41" name="Picture 40" descr="A blue square with white text&#10;&#10;Description automatically generated">
              <a:extLst>
                <a:ext uri="{FF2B5EF4-FFF2-40B4-BE49-F238E27FC236}">
                  <a16:creationId xmlns:a16="http://schemas.microsoft.com/office/drawing/2014/main" id="{0D3D9976-0299-34BE-2300-13EDB23201F7}"/>
                </a:ext>
              </a:extLst>
            </p:cNvPr>
            <p:cNvPicPr>
              <a:picLocks noChangeAspect="1"/>
            </p:cNvPicPr>
            <p:nvPr/>
          </p:nvPicPr>
          <p:blipFill>
            <a:blip r:embed="rId38"/>
            <a:stretch>
              <a:fillRect/>
            </a:stretch>
          </p:blipFill>
          <p:spPr>
            <a:xfrm>
              <a:off x="952500" y="2914650"/>
              <a:ext cx="1428750" cy="533400"/>
            </a:xfrm>
            <a:prstGeom prst="rect">
              <a:avLst/>
            </a:prstGeom>
          </p:spPr>
        </p:pic>
        <p:pic>
          <p:nvPicPr>
            <p:cNvPr id="42" name="Picture 41">
              <a:extLst>
                <a:ext uri="{FF2B5EF4-FFF2-40B4-BE49-F238E27FC236}">
                  <a16:creationId xmlns:a16="http://schemas.microsoft.com/office/drawing/2014/main" id="{3A3C5D3E-2B7D-0EEA-EE8D-76F9906DD434}"/>
                </a:ext>
                <a:ext uri="{C183D7F6-B498-43B3-948B-1728B52AA6E4}">
                  <adec:decorative xmlns:adec="http://schemas.microsoft.com/office/drawing/2017/decorative" val="1"/>
                </a:ext>
              </a:extLst>
            </p:cNvPr>
            <p:cNvPicPr>
              <a:picLocks noChangeAspect="1"/>
            </p:cNvPicPr>
            <p:nvPr/>
          </p:nvPicPr>
          <p:blipFill>
            <a:blip r:embed="rId39"/>
            <a:stretch>
              <a:fillRect/>
            </a:stretch>
          </p:blipFill>
          <p:spPr>
            <a:xfrm>
              <a:off x="2062163" y="5867400"/>
              <a:ext cx="1190625" cy="323850"/>
            </a:xfrm>
            <a:prstGeom prst="rect">
              <a:avLst/>
            </a:prstGeom>
          </p:spPr>
        </p:pic>
        <p:pic>
          <p:nvPicPr>
            <p:cNvPr id="43" name="Picture 42">
              <a:extLst>
                <a:ext uri="{FF2B5EF4-FFF2-40B4-BE49-F238E27FC236}">
                  <a16:creationId xmlns:a16="http://schemas.microsoft.com/office/drawing/2014/main" id="{C04C0514-1C8A-16DA-BB4A-C59B3693CD8F}"/>
                </a:ext>
                <a:ext uri="{C183D7F6-B498-43B3-948B-1728B52AA6E4}">
                  <adec:decorative xmlns:adec="http://schemas.microsoft.com/office/drawing/2017/decorative" val="1"/>
                </a:ext>
              </a:extLst>
            </p:cNvPr>
            <p:cNvPicPr>
              <a:picLocks noChangeAspect="1"/>
            </p:cNvPicPr>
            <p:nvPr/>
          </p:nvPicPr>
          <p:blipFill>
            <a:blip r:embed="rId40"/>
            <a:stretch>
              <a:fillRect/>
            </a:stretch>
          </p:blipFill>
          <p:spPr>
            <a:xfrm>
              <a:off x="952500" y="5786438"/>
              <a:ext cx="952500" cy="447675"/>
            </a:xfrm>
            <a:prstGeom prst="rect">
              <a:avLst/>
            </a:prstGeom>
          </p:spPr>
        </p:pic>
        <p:pic>
          <p:nvPicPr>
            <p:cNvPr id="44" name="Picture 43">
              <a:extLst>
                <a:ext uri="{FF2B5EF4-FFF2-40B4-BE49-F238E27FC236}">
                  <a16:creationId xmlns:a16="http://schemas.microsoft.com/office/drawing/2014/main" id="{CC3C8E01-3D5D-7781-6060-958DE2F10AE7}"/>
                </a:ext>
                <a:ext uri="{C183D7F6-B498-43B3-948B-1728B52AA6E4}">
                  <adec:decorative xmlns:adec="http://schemas.microsoft.com/office/drawing/2017/decorative" val="1"/>
                </a:ext>
              </a:extLst>
            </p:cNvPr>
            <p:cNvPicPr>
              <a:picLocks noChangeAspect="1"/>
            </p:cNvPicPr>
            <p:nvPr/>
          </p:nvPicPr>
          <p:blipFill>
            <a:blip r:embed="rId41"/>
            <a:stretch>
              <a:fillRect/>
            </a:stretch>
          </p:blipFill>
          <p:spPr>
            <a:xfrm>
              <a:off x="4381500" y="5629275"/>
              <a:ext cx="762000" cy="762000"/>
            </a:xfrm>
            <a:prstGeom prst="rect">
              <a:avLst/>
            </a:prstGeom>
          </p:spPr>
        </p:pic>
      </p:grpSp>
      <p:pic>
        <p:nvPicPr>
          <p:cNvPr id="45" name="Picture 4">
            <a:extLst>
              <a:ext uri="{FF2B5EF4-FFF2-40B4-BE49-F238E27FC236}">
                <a16:creationId xmlns:a16="http://schemas.microsoft.com/office/drawing/2014/main" id="{18B2F137-24BF-46A8-5E61-CFBB0B8BAF17}"/>
              </a:ext>
              <a:ext uri="{C183D7F6-B498-43B3-948B-1728B52AA6E4}">
                <adec:decorative xmlns:adec="http://schemas.microsoft.com/office/drawing/2017/decorative" val="1"/>
              </a:ext>
            </a:extLst>
          </p:cNvPr>
          <p:cNvPicPr>
            <a:picLocks noChangeAspect="1"/>
          </p:cNvPicPr>
          <p:nvPr/>
        </p:nvPicPr>
        <p:blipFill>
          <a:blip r:embed="rId42"/>
          <a:stretch>
            <a:fillRect/>
          </a:stretch>
        </p:blipFill>
        <p:spPr>
          <a:xfrm>
            <a:off x="7610994" y="1573408"/>
            <a:ext cx="4338139" cy="4773410"/>
          </a:xfrm>
          <a:prstGeom prst="rect">
            <a:avLst/>
          </a:prstGeom>
        </p:spPr>
      </p:pic>
    </p:spTree>
    <p:extLst>
      <p:ext uri="{BB962C8B-B14F-4D97-AF65-F5344CB8AC3E}">
        <p14:creationId xmlns:p14="http://schemas.microsoft.com/office/powerpoint/2010/main" val="1051612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ADAA26C-EB0B-4185-B8FD-5BEAC3569A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47613" y="2934855"/>
            <a:ext cx="4722186" cy="2510852"/>
          </a:xfrm>
          <a:prstGeom prst="rect">
            <a:avLst/>
          </a:prstGeom>
        </p:spPr>
      </p:pic>
      <p:sp>
        <p:nvSpPr>
          <p:cNvPr id="8" name="Content Placeholder 2"/>
          <p:cNvSpPr txBox="1">
            <a:spLocks/>
          </p:cNvSpPr>
          <p:nvPr/>
        </p:nvSpPr>
        <p:spPr>
          <a:xfrm>
            <a:off x="998895" y="1349433"/>
            <a:ext cx="4881838" cy="43062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accent2"/>
                </a:solidFill>
              </a:rPr>
              <a:t>Linking students to the global community</a:t>
            </a:r>
            <a:endParaRPr lang="en-GB" sz="2000" b="1" dirty="0">
              <a:solidFill>
                <a:schemeClr val="accent2"/>
              </a:solidFill>
              <a:ea typeface="Calibri"/>
              <a:cs typeface="Calibri"/>
            </a:endParaRP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8013" y="1559973"/>
            <a:ext cx="2646194" cy="1091898"/>
          </a:xfrm>
          <a:prstGeom prst="rect">
            <a:avLst/>
          </a:prstGeom>
        </p:spPr>
      </p:pic>
      <p:sp>
        <p:nvSpPr>
          <p:cNvPr id="3" name="Rectangle 2"/>
          <p:cNvSpPr/>
          <p:nvPr/>
        </p:nvSpPr>
        <p:spPr>
          <a:xfrm>
            <a:off x="998895" y="1717970"/>
            <a:ext cx="6442727" cy="5392766"/>
          </a:xfrm>
          <a:prstGeom prst="rect">
            <a:avLst/>
          </a:prstGeom>
        </p:spPr>
        <p:txBody>
          <a:bodyPr wrap="square" lIns="91440" tIns="45720" rIns="91440" bIns="45720" anchor="t">
            <a:spAutoFit/>
          </a:bodyPr>
          <a:lstStyle/>
          <a:p>
            <a:r>
              <a:rPr lang="en-GB" dirty="0" err="1">
                <a:solidFill>
                  <a:schemeClr val="accent2"/>
                </a:solidFill>
              </a:rPr>
              <a:t>eduroam</a:t>
            </a:r>
            <a:r>
              <a:rPr lang="en-GB" dirty="0">
                <a:solidFill>
                  <a:schemeClr val="accent2"/>
                </a:solidFill>
              </a:rPr>
              <a:t> provides a secure global roaming infrastructure for the research and education; users authenticate locally and get online in </a:t>
            </a:r>
            <a:r>
              <a:rPr lang="en-GB" dirty="0" err="1">
                <a:solidFill>
                  <a:schemeClr val="accent2"/>
                </a:solidFill>
              </a:rPr>
              <a:t>eduroam</a:t>
            </a:r>
            <a:r>
              <a:rPr lang="en-GB" dirty="0">
                <a:solidFill>
                  <a:schemeClr val="accent2"/>
                </a:solidFill>
              </a:rPr>
              <a:t>-enabled locations</a:t>
            </a:r>
            <a:endParaRPr lang="en-US" dirty="0">
              <a:solidFill>
                <a:schemeClr val="accent2"/>
              </a:solidFill>
              <a:ea typeface="Calibri"/>
              <a:cs typeface="Calibri"/>
            </a:endParaRPr>
          </a:p>
          <a:p>
            <a:endParaRPr lang="en-GB" b="1" dirty="0">
              <a:solidFill>
                <a:schemeClr val="accent2"/>
              </a:solidFill>
              <a:ea typeface="Calibri"/>
              <a:cs typeface="Calibri"/>
            </a:endParaRPr>
          </a:p>
          <a:p>
            <a:r>
              <a:rPr lang="en-GB" b="1" dirty="0">
                <a:solidFill>
                  <a:schemeClr val="accent2"/>
                </a:solidFill>
              </a:rPr>
              <a:t>A global network of users across 106 territories.</a:t>
            </a:r>
            <a:endParaRPr lang="en-GB" b="1" dirty="0">
              <a:solidFill>
                <a:schemeClr val="accent2"/>
              </a:solidFill>
              <a:ea typeface="Calibri"/>
              <a:cs typeface="Calibri"/>
            </a:endParaRPr>
          </a:p>
          <a:p>
            <a:endParaRPr lang="en-GB" b="1" dirty="0">
              <a:solidFill>
                <a:schemeClr val="accent2"/>
              </a:solidFill>
              <a:ea typeface="Calibri"/>
              <a:cs typeface="Calibri"/>
            </a:endParaRPr>
          </a:p>
          <a:p>
            <a:r>
              <a:rPr lang="en-GB" b="1" dirty="0">
                <a:solidFill>
                  <a:schemeClr val="accent2"/>
                </a:solidFill>
              </a:rPr>
              <a:t>More than 8.4 billion national and international authentications in 2024. </a:t>
            </a:r>
            <a:endParaRPr lang="en-GB" b="1" dirty="0">
              <a:solidFill>
                <a:schemeClr val="accent2"/>
              </a:solidFill>
              <a:ea typeface="Calibri"/>
              <a:cs typeface="Calibri"/>
            </a:endParaRPr>
          </a:p>
          <a:p>
            <a:endParaRPr lang="en-GB" dirty="0">
              <a:solidFill>
                <a:schemeClr val="accent2"/>
              </a:solidFill>
              <a:ea typeface="Calibri"/>
              <a:cs typeface="Calibri"/>
            </a:endParaRPr>
          </a:p>
          <a:p>
            <a:pPr>
              <a:lnSpc>
                <a:spcPct val="107000"/>
              </a:lnSpc>
              <a:spcBef>
                <a:spcPts val="200"/>
              </a:spcBef>
              <a:spcAft>
                <a:spcPts val="0"/>
              </a:spcAft>
            </a:pPr>
            <a:r>
              <a:rPr lang="en-GB" b="1" dirty="0">
                <a:solidFill>
                  <a:schemeClr val="accent2"/>
                </a:solidFill>
                <a:ea typeface="Times New Roman" panose="02020603050405020304" pitchFamily="18" charset="0"/>
                <a:cs typeface="Times New Roman"/>
              </a:rPr>
              <a:t>A worldwide success story </a:t>
            </a:r>
          </a:p>
          <a:p>
            <a:pPr>
              <a:lnSpc>
                <a:spcPct val="107000"/>
              </a:lnSpc>
              <a:spcBef>
                <a:spcPts val="200"/>
              </a:spcBef>
            </a:pPr>
            <a:r>
              <a:rPr lang="en-GB" dirty="0">
                <a:solidFill>
                  <a:schemeClr val="accent2"/>
                </a:solidFill>
                <a:ea typeface="Calibri"/>
                <a:cs typeface="Times New Roman"/>
              </a:rPr>
              <a:t>From its early beginnings as a joint venture between a few European universities to today – with millions of users in more than 100 territories worldwide, </a:t>
            </a:r>
            <a:r>
              <a:rPr lang="en-GB" dirty="0" err="1">
                <a:solidFill>
                  <a:schemeClr val="accent2"/>
                </a:solidFill>
                <a:ea typeface="Calibri"/>
                <a:cs typeface="Times New Roman"/>
              </a:rPr>
              <a:t>eduroam</a:t>
            </a:r>
            <a:r>
              <a:rPr lang="en-GB" dirty="0">
                <a:solidFill>
                  <a:schemeClr val="accent2"/>
                </a:solidFill>
                <a:ea typeface="Calibri"/>
                <a:cs typeface="Times New Roman"/>
              </a:rPr>
              <a:t> has been an amazing success story and an example of research and education collaboration.</a:t>
            </a:r>
          </a:p>
          <a:p>
            <a:pPr>
              <a:lnSpc>
                <a:spcPct val="107000"/>
              </a:lnSpc>
              <a:spcBef>
                <a:spcPts val="200"/>
              </a:spcBef>
              <a:spcAft>
                <a:spcPts val="0"/>
              </a:spcAft>
            </a:pPr>
            <a:endParaRPr lang="en-GB" sz="1700" dirty="0">
              <a:solidFill>
                <a:schemeClr val="accent1">
                  <a:lumMod val="50000"/>
                </a:schemeClr>
              </a:solidFill>
              <a:ea typeface="Calibri" panose="020F0502020204030204" pitchFamily="34" charset="0"/>
              <a:cs typeface="Times New Roman" panose="02020603050405020304" pitchFamily="18" charset="0"/>
            </a:endParaRPr>
          </a:p>
          <a:p>
            <a:pPr>
              <a:lnSpc>
                <a:spcPct val="107000"/>
              </a:lnSpc>
              <a:spcAft>
                <a:spcPts val="800"/>
              </a:spcAft>
            </a:pPr>
            <a:endParaRPr lang="en-GB" sz="1700" dirty="0">
              <a:solidFill>
                <a:schemeClr val="accent1">
                  <a:lumMod val="50000"/>
                </a:schemeClr>
              </a:solidFill>
              <a:cs typeface="Calibri"/>
            </a:endParaRPr>
          </a:p>
          <a:p>
            <a:endParaRPr lang="en-GB" sz="1700" dirty="0">
              <a:solidFill>
                <a:schemeClr val="accent1">
                  <a:lumMod val="50000"/>
                </a:schemeClr>
              </a:solidFill>
              <a:cs typeface="Calibri"/>
            </a:endParaRPr>
          </a:p>
        </p:txBody>
      </p:sp>
      <p:sp>
        <p:nvSpPr>
          <p:cNvPr id="5" name="Title 4">
            <a:extLst>
              <a:ext uri="{FF2B5EF4-FFF2-40B4-BE49-F238E27FC236}">
                <a16:creationId xmlns:a16="http://schemas.microsoft.com/office/drawing/2014/main" id="{57132C8E-CFAC-4854-8FA3-18398F8F9BE2}"/>
              </a:ext>
            </a:extLst>
          </p:cNvPr>
          <p:cNvSpPr>
            <a:spLocks noGrp="1"/>
          </p:cNvSpPr>
          <p:nvPr>
            <p:ph type="title"/>
          </p:nvPr>
        </p:nvSpPr>
        <p:spPr/>
        <p:txBody>
          <a:bodyPr/>
          <a:lstStyle/>
          <a:p>
            <a:r>
              <a:rPr lang="en-GB" dirty="0">
                <a:solidFill>
                  <a:schemeClr val="accent2"/>
                </a:solidFill>
              </a:rPr>
              <a:t>eduroam</a:t>
            </a:r>
            <a:endParaRPr lang="en-GB" dirty="0">
              <a:solidFill>
                <a:schemeClr val="accent2"/>
              </a:solidFill>
              <a:ea typeface="Calibri"/>
              <a:cs typeface="Calibri"/>
            </a:endParaRPr>
          </a:p>
        </p:txBody>
      </p:sp>
      <p:sp>
        <p:nvSpPr>
          <p:cNvPr id="4" name="TextBox 3">
            <a:extLst>
              <a:ext uri="{FF2B5EF4-FFF2-40B4-BE49-F238E27FC236}">
                <a16:creationId xmlns:a16="http://schemas.microsoft.com/office/drawing/2014/main" id="{E79F3DAB-E989-4C1B-93DC-A6C55E594255}"/>
              </a:ext>
            </a:extLst>
          </p:cNvPr>
          <p:cNvSpPr txBox="1"/>
          <p:nvPr/>
        </p:nvSpPr>
        <p:spPr>
          <a:xfrm>
            <a:off x="996494" y="6198628"/>
            <a:ext cx="3685326"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1D286B"/>
                </a:solidFill>
                <a:hlinkClick r:id="rId5"/>
              </a:rPr>
              <a:t>eduroam.org</a:t>
            </a:r>
            <a:r>
              <a:rPr lang="en-GB" sz="2000" b="1" dirty="0">
                <a:solidFill>
                  <a:srgbClr val="1D286B"/>
                </a:solidFill>
              </a:rPr>
              <a:t>     </a:t>
            </a:r>
            <a:r>
              <a:rPr lang="en-GB" sz="2000" b="1" dirty="0">
                <a:solidFill>
                  <a:srgbClr val="1D286B"/>
                </a:solidFill>
                <a:hlinkClick r:id="rId6"/>
              </a:rPr>
              <a:t>@eduroam</a:t>
            </a:r>
            <a:r>
              <a:rPr lang="en-GB" sz="2000" dirty="0">
                <a:solidFill>
                  <a:srgbClr val="1D286B"/>
                </a:solidFill>
                <a:cs typeface="Calibri"/>
                <a:hlinkClick r:id="rId6"/>
              </a:rPr>
              <a:t>​</a:t>
            </a:r>
            <a:endParaRPr lang="en-GB" sz="2000">
              <a:solidFill>
                <a:srgbClr val="1D286B"/>
              </a:solidFill>
            </a:endParaRPr>
          </a:p>
        </p:txBody>
      </p:sp>
      <p:pic>
        <p:nvPicPr>
          <p:cNvPr id="6" name="Picture 5">
            <a:extLst>
              <a:ext uri="{FF2B5EF4-FFF2-40B4-BE49-F238E27FC236}">
                <a16:creationId xmlns:a16="http://schemas.microsoft.com/office/drawing/2014/main" id="{D7297DB3-3994-098E-4E44-348058839B92}"/>
              </a:ext>
            </a:extLst>
          </p:cNvPr>
          <p:cNvPicPr>
            <a:picLocks noChangeAspect="1"/>
          </p:cNvPicPr>
          <p:nvPr/>
        </p:nvPicPr>
        <p:blipFill>
          <a:blip r:embed="rId7"/>
          <a:stretch>
            <a:fillRect/>
          </a:stretch>
        </p:blipFill>
        <p:spPr>
          <a:xfrm>
            <a:off x="343469" y="771671"/>
            <a:ext cx="655426" cy="655426"/>
          </a:xfrm>
          <a:prstGeom prst="rect">
            <a:avLst/>
          </a:prstGeom>
        </p:spPr>
      </p:pic>
    </p:spTree>
    <p:extLst>
      <p:ext uri="{BB962C8B-B14F-4D97-AF65-F5344CB8AC3E}">
        <p14:creationId xmlns:p14="http://schemas.microsoft.com/office/powerpoint/2010/main" val="2598682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998895" y="1397135"/>
            <a:ext cx="9121328" cy="70737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accent2"/>
                </a:solidFill>
              </a:rPr>
              <a:t>Enabling secure Single Sign On services to global research and educational resources</a:t>
            </a:r>
            <a:endParaRPr lang="en-GB" sz="1800" b="1" dirty="0">
              <a:solidFill>
                <a:schemeClr val="accent2"/>
              </a:solidFill>
              <a:ea typeface="Calibri" panose="020F0502020204030204"/>
              <a:cs typeface="Calibri" panose="020F0502020204030204"/>
            </a:endParaRPr>
          </a:p>
        </p:txBody>
      </p:sp>
      <p:sp>
        <p:nvSpPr>
          <p:cNvPr id="3" name="Rectangle 2"/>
          <p:cNvSpPr/>
          <p:nvPr/>
        </p:nvSpPr>
        <p:spPr>
          <a:xfrm>
            <a:off x="998028" y="1906061"/>
            <a:ext cx="6966017" cy="1754326"/>
          </a:xfrm>
          <a:prstGeom prst="rect">
            <a:avLst/>
          </a:prstGeom>
        </p:spPr>
        <p:txBody>
          <a:bodyPr wrap="square" lIns="91440" tIns="45720" rIns="91440" bIns="45720" anchor="t">
            <a:spAutoFit/>
          </a:bodyPr>
          <a:lstStyle/>
          <a:p>
            <a:r>
              <a:rPr lang="en-GB" b="1" dirty="0">
                <a:solidFill>
                  <a:schemeClr val="accent2"/>
                </a:solidFill>
              </a:rPr>
              <a:t>Federated identities enable users to access a wide range of services using their account managed by their 'home’ institution.</a:t>
            </a:r>
            <a:endParaRPr lang="en-GB" dirty="0">
              <a:solidFill>
                <a:schemeClr val="accent2"/>
              </a:solidFill>
              <a:ea typeface="Calibri"/>
              <a:cs typeface="Calibri"/>
            </a:endParaRPr>
          </a:p>
          <a:p>
            <a:endParaRPr lang="en-GB" dirty="0">
              <a:solidFill>
                <a:schemeClr val="accent2"/>
              </a:solidFill>
              <a:ea typeface="Calibri"/>
              <a:cs typeface="Calibri"/>
            </a:endParaRPr>
          </a:p>
          <a:p>
            <a:pPr marL="285750" indent="-285750">
              <a:buFont typeface="Arial"/>
              <a:buChar char="•"/>
            </a:pPr>
            <a:r>
              <a:rPr lang="en-GB" dirty="0">
                <a:solidFill>
                  <a:schemeClr val="accent2"/>
                </a:solidFill>
              </a:rPr>
              <a:t>Improves access.</a:t>
            </a:r>
            <a:endParaRPr lang="en-GB" dirty="0">
              <a:solidFill>
                <a:schemeClr val="accent2"/>
              </a:solidFill>
              <a:ea typeface="Calibri" panose="020F0502020204030204"/>
              <a:cs typeface="Calibri" panose="020F0502020204030204"/>
            </a:endParaRPr>
          </a:p>
          <a:p>
            <a:pPr marL="285750" indent="-285750">
              <a:buFont typeface="Arial" panose="020B0604020202020204" pitchFamily="34" charset="0"/>
              <a:buChar char="•"/>
            </a:pPr>
            <a:r>
              <a:rPr lang="en-GB" dirty="0">
                <a:solidFill>
                  <a:schemeClr val="accent2"/>
                </a:solidFill>
              </a:rPr>
              <a:t>Improves security.</a:t>
            </a:r>
            <a:endParaRPr lang="en-GB" dirty="0">
              <a:solidFill>
                <a:schemeClr val="accent2"/>
              </a:solidFill>
              <a:ea typeface="Calibri" panose="020F0502020204030204"/>
              <a:cs typeface="Calibri" panose="020F0502020204030204"/>
            </a:endParaRPr>
          </a:p>
          <a:p>
            <a:pPr marL="285750" indent="-285750">
              <a:buFont typeface="Arial" panose="020B0604020202020204" pitchFamily="34" charset="0"/>
              <a:buChar char="•"/>
            </a:pPr>
            <a:r>
              <a:rPr lang="en-GB" dirty="0">
                <a:solidFill>
                  <a:schemeClr val="accent2"/>
                </a:solidFill>
              </a:rPr>
              <a:t>Reduces management overhead and costs.</a:t>
            </a:r>
            <a:endParaRPr lang="en-GB" dirty="0">
              <a:solidFill>
                <a:schemeClr val="accent2"/>
              </a:solidFill>
              <a:ea typeface="Calibri"/>
              <a:cs typeface="Calibri"/>
            </a:endParaRPr>
          </a:p>
        </p:txBody>
      </p:sp>
      <p:pic>
        <p:nvPicPr>
          <p:cNvPr id="10" name="Picture 4">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045" y="2024336"/>
            <a:ext cx="3450593" cy="889178"/>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descr="January 2024:​&#10;&#10;79 Federations active​&#10;9,109 Entities​&#10;5,525 Identity Providers​&#10;3,604 Service Providers&#10;&#10;edugain.org"/>
          <p:cNvSpPr/>
          <p:nvPr/>
        </p:nvSpPr>
        <p:spPr>
          <a:xfrm>
            <a:off x="8078328" y="3430283"/>
            <a:ext cx="3113578" cy="2928842"/>
          </a:xfrm>
          <a:prstGeom prst="rect">
            <a:avLst/>
          </a:prstGeom>
          <a:solidFill>
            <a:srgbClr val="F0893B"/>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4344" tIns="164344" rIns="164344" bIns="164344" numCol="1" spcCol="1270" anchor="ctr" anchorCtr="0">
            <a:noAutofit/>
          </a:bodyPr>
          <a:lstStyle/>
          <a:p>
            <a:pPr algn="ctr" defTabSz="711200">
              <a:lnSpc>
                <a:spcPct val="90000"/>
              </a:lnSpc>
              <a:spcBef>
                <a:spcPct val="0"/>
              </a:spcBef>
              <a:spcAft>
                <a:spcPct val="35000"/>
              </a:spcAft>
            </a:pPr>
            <a:r>
              <a:rPr lang="en-US" sz="2400" dirty="0">
                <a:solidFill>
                  <a:schemeClr val="bg1"/>
                </a:solidFill>
              </a:rPr>
              <a:t> </a:t>
            </a:r>
            <a:r>
              <a:rPr lang="en-US" dirty="0">
                <a:solidFill>
                  <a:schemeClr val="bg1"/>
                </a:solidFill>
              </a:rPr>
              <a:t>January 2024:</a:t>
            </a:r>
            <a:endParaRPr lang="en-US">
              <a:solidFill>
                <a:schemeClr val="bg1"/>
              </a:solidFill>
              <a:ea typeface="Calibri"/>
              <a:cs typeface="Calibri"/>
            </a:endParaRPr>
          </a:p>
          <a:p>
            <a:pPr algn="ctr" defTabSz="711200">
              <a:lnSpc>
                <a:spcPct val="90000"/>
              </a:lnSpc>
              <a:spcBef>
                <a:spcPct val="0"/>
              </a:spcBef>
              <a:spcAft>
                <a:spcPct val="35000"/>
              </a:spcAft>
            </a:pPr>
            <a:r>
              <a:rPr lang="en-US" dirty="0">
                <a:solidFill>
                  <a:schemeClr val="bg1"/>
                </a:solidFill>
              </a:rPr>
              <a:t>79 Federations</a:t>
            </a:r>
            <a:r>
              <a:rPr lang="en-US" kern="1200" dirty="0">
                <a:solidFill>
                  <a:schemeClr val="bg1"/>
                </a:solidFill>
              </a:rPr>
              <a:t> active</a:t>
            </a:r>
            <a:endParaRPr lang="en-US" kern="1200">
              <a:solidFill>
                <a:schemeClr val="bg1"/>
              </a:solidFill>
              <a:ea typeface="Calibri"/>
              <a:cs typeface="Calibri"/>
            </a:endParaRPr>
          </a:p>
          <a:p>
            <a:pPr algn="ctr" defTabSz="711200">
              <a:lnSpc>
                <a:spcPct val="90000"/>
              </a:lnSpc>
              <a:spcBef>
                <a:spcPct val="0"/>
              </a:spcBef>
              <a:spcAft>
                <a:spcPct val="35000"/>
              </a:spcAft>
            </a:pPr>
            <a:r>
              <a:rPr lang="en-US" dirty="0">
                <a:solidFill>
                  <a:schemeClr val="bg1"/>
                </a:solidFill>
              </a:rPr>
              <a:t>9,109 Entities</a:t>
            </a:r>
            <a:endParaRPr lang="en-US">
              <a:solidFill>
                <a:schemeClr val="bg1"/>
              </a:solidFill>
              <a:ea typeface="Calibri"/>
              <a:cs typeface="Calibri"/>
            </a:endParaRPr>
          </a:p>
          <a:p>
            <a:pPr algn="ctr" defTabSz="711200">
              <a:lnSpc>
                <a:spcPct val="90000"/>
              </a:lnSpc>
              <a:spcBef>
                <a:spcPct val="0"/>
              </a:spcBef>
              <a:spcAft>
                <a:spcPct val="35000"/>
              </a:spcAft>
            </a:pPr>
            <a:r>
              <a:rPr lang="en-US" dirty="0">
                <a:solidFill>
                  <a:schemeClr val="bg1"/>
                </a:solidFill>
                <a:cs typeface="Calibri"/>
              </a:rPr>
              <a:t>5,525 Identity</a:t>
            </a:r>
            <a:r>
              <a:rPr lang="en-US" kern="1200" dirty="0">
                <a:solidFill>
                  <a:schemeClr val="bg1"/>
                </a:solidFill>
                <a:cs typeface="Calibri"/>
              </a:rPr>
              <a:t> Providers</a:t>
            </a:r>
            <a:endParaRPr lang="en-US" kern="1200">
              <a:solidFill>
                <a:schemeClr val="bg1"/>
              </a:solidFill>
              <a:ea typeface="Calibri"/>
              <a:cs typeface="Calibri"/>
            </a:endParaRPr>
          </a:p>
          <a:p>
            <a:pPr algn="ctr" defTabSz="711200">
              <a:lnSpc>
                <a:spcPct val="90000"/>
              </a:lnSpc>
              <a:spcBef>
                <a:spcPct val="0"/>
              </a:spcBef>
              <a:spcAft>
                <a:spcPct val="35000"/>
              </a:spcAft>
            </a:pPr>
            <a:r>
              <a:rPr lang="en-US" dirty="0">
                <a:solidFill>
                  <a:schemeClr val="bg1"/>
                </a:solidFill>
                <a:cs typeface="Calibri"/>
              </a:rPr>
              <a:t>3,604 Service Providers</a:t>
            </a:r>
            <a:endParaRPr lang="en-US" dirty="0">
              <a:solidFill>
                <a:schemeClr val="bg1"/>
              </a:solidFill>
              <a:ea typeface="Calibri"/>
              <a:cs typeface="Calibri"/>
            </a:endParaRPr>
          </a:p>
          <a:p>
            <a:pPr algn="ctr" defTabSz="711200">
              <a:lnSpc>
                <a:spcPct val="90000"/>
              </a:lnSpc>
              <a:spcBef>
                <a:spcPct val="0"/>
              </a:spcBef>
              <a:spcAft>
                <a:spcPct val="35000"/>
              </a:spcAft>
            </a:pPr>
            <a:endParaRPr lang="en-US" sz="2000" dirty="0">
              <a:solidFill>
                <a:schemeClr val="bg1"/>
              </a:solidFill>
              <a:ea typeface="Calibri"/>
              <a:cs typeface="Calibri"/>
            </a:endParaRPr>
          </a:p>
          <a:p>
            <a:pPr algn="ctr" defTabSz="711200">
              <a:lnSpc>
                <a:spcPct val="90000"/>
              </a:lnSpc>
              <a:spcBef>
                <a:spcPct val="0"/>
              </a:spcBef>
              <a:spcAft>
                <a:spcPct val="35000"/>
              </a:spcAft>
            </a:pPr>
            <a:r>
              <a:rPr lang="en-US" sz="2000" b="1" dirty="0">
                <a:solidFill>
                  <a:schemeClr val="bg1"/>
                </a:solidFill>
                <a:ea typeface="Calibri"/>
                <a:cs typeface="Calibri"/>
                <a:hlinkClick r:id="rId4">
                  <a:extLst>
                    <a:ext uri="{A12FA001-AC4F-418D-AE19-62706E023703}">
                      <ahyp:hlinkClr xmlns:ahyp="http://schemas.microsoft.com/office/drawing/2018/hyperlinkcolor" val="tx"/>
                    </a:ext>
                  </a:extLst>
                </a:hlinkClick>
              </a:rPr>
              <a:t>edugain.org</a:t>
            </a:r>
          </a:p>
        </p:txBody>
      </p:sp>
      <p:sp>
        <p:nvSpPr>
          <p:cNvPr id="6" name="Title 5">
            <a:extLst>
              <a:ext uri="{FF2B5EF4-FFF2-40B4-BE49-F238E27FC236}">
                <a16:creationId xmlns:a16="http://schemas.microsoft.com/office/drawing/2014/main" id="{2A785669-3E63-4700-9BA7-A8ADF9198B4C}"/>
              </a:ext>
            </a:extLst>
          </p:cNvPr>
          <p:cNvSpPr>
            <a:spLocks noGrp="1"/>
          </p:cNvSpPr>
          <p:nvPr>
            <p:ph type="title"/>
          </p:nvPr>
        </p:nvSpPr>
        <p:spPr/>
        <p:txBody>
          <a:bodyPr/>
          <a:lstStyle/>
          <a:p>
            <a:r>
              <a:rPr lang="en-GB" dirty="0">
                <a:solidFill>
                  <a:schemeClr val="accent2"/>
                </a:solidFill>
              </a:rPr>
              <a:t>eduGAIN</a:t>
            </a:r>
            <a:endParaRPr lang="en-GB" dirty="0">
              <a:solidFill>
                <a:schemeClr val="accent2"/>
              </a:solidFill>
              <a:ea typeface="Calibri"/>
              <a:cs typeface="Calibri"/>
            </a:endParaRPr>
          </a:p>
        </p:txBody>
      </p:sp>
      <p:pic>
        <p:nvPicPr>
          <p:cNvPr id="4" name="Picture 6">
            <a:extLst>
              <a:ext uri="{FF2B5EF4-FFF2-40B4-BE49-F238E27FC236}">
                <a16:creationId xmlns:a16="http://schemas.microsoft.com/office/drawing/2014/main" id="{FC91C7BF-80FB-D2A5-8927-1A410ACEB90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42057" y="4167306"/>
            <a:ext cx="4943231" cy="2451226"/>
          </a:xfrm>
          <a:prstGeom prst="rect">
            <a:avLst/>
          </a:prstGeom>
        </p:spPr>
      </p:pic>
      <p:pic>
        <p:nvPicPr>
          <p:cNvPr id="2" name="Picture 1">
            <a:extLst>
              <a:ext uri="{FF2B5EF4-FFF2-40B4-BE49-F238E27FC236}">
                <a16:creationId xmlns:a16="http://schemas.microsoft.com/office/drawing/2014/main" id="{E0F12D4A-0424-50F9-526A-58E9374BE5CB}"/>
              </a:ext>
            </a:extLst>
          </p:cNvPr>
          <p:cNvPicPr>
            <a:picLocks noChangeAspect="1"/>
          </p:cNvPicPr>
          <p:nvPr/>
        </p:nvPicPr>
        <p:blipFill>
          <a:blip r:embed="rId6"/>
          <a:stretch>
            <a:fillRect/>
          </a:stretch>
        </p:blipFill>
        <p:spPr>
          <a:xfrm>
            <a:off x="343469" y="771671"/>
            <a:ext cx="655426" cy="655426"/>
          </a:xfrm>
          <a:prstGeom prst="rect">
            <a:avLst/>
          </a:prstGeom>
        </p:spPr>
      </p:pic>
    </p:spTree>
    <p:extLst>
      <p:ext uri="{BB962C8B-B14F-4D97-AF65-F5344CB8AC3E}">
        <p14:creationId xmlns:p14="http://schemas.microsoft.com/office/powerpoint/2010/main" val="2467616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6CDF0-E29F-08C7-F6FC-51F96E611993}"/>
              </a:ext>
            </a:extLst>
          </p:cNvPr>
          <p:cNvSpPr>
            <a:spLocks noGrp="1"/>
          </p:cNvSpPr>
          <p:nvPr>
            <p:ph type="title"/>
          </p:nvPr>
        </p:nvSpPr>
        <p:spPr/>
        <p:txBody>
          <a:bodyPr>
            <a:normAutofit/>
          </a:bodyPr>
          <a:lstStyle/>
          <a:p>
            <a:r>
              <a:rPr lang="en-GB" dirty="0">
                <a:solidFill>
                  <a:schemeClr val="accent2"/>
                </a:solidFill>
              </a:rPr>
              <a:t>Securing Students Identities</a:t>
            </a:r>
            <a:endParaRPr lang="en-GB" dirty="0">
              <a:solidFill>
                <a:schemeClr val="accent2"/>
              </a:solidFill>
              <a:ea typeface="Calibri"/>
              <a:cs typeface="Calibri"/>
            </a:endParaRPr>
          </a:p>
        </p:txBody>
      </p:sp>
      <p:sp>
        <p:nvSpPr>
          <p:cNvPr id="3" name="Content Placeholder 2">
            <a:extLst>
              <a:ext uri="{FF2B5EF4-FFF2-40B4-BE49-F238E27FC236}">
                <a16:creationId xmlns:a16="http://schemas.microsoft.com/office/drawing/2014/main" id="{4A662DDE-7A92-2DF2-1270-BBEFE0A5D64F}"/>
              </a:ext>
            </a:extLst>
          </p:cNvPr>
          <p:cNvSpPr>
            <a:spLocks noGrp="1"/>
          </p:cNvSpPr>
          <p:nvPr>
            <p:ph sz="quarter" idx="10"/>
          </p:nvPr>
        </p:nvSpPr>
        <p:spPr>
          <a:xfrm>
            <a:off x="647186" y="1567629"/>
            <a:ext cx="10897627" cy="2193924"/>
          </a:xfrm>
        </p:spPr>
        <p:txBody>
          <a:bodyPr vert="horz" lIns="91440" tIns="45720" rIns="91440" bIns="45720" rtlCol="0" anchor="t">
            <a:noAutofit/>
          </a:bodyPr>
          <a:lstStyle/>
          <a:p>
            <a:r>
              <a:rPr lang="en-GB" b="0" i="0" u="none" strike="noStrike" baseline="0" dirty="0">
                <a:solidFill>
                  <a:schemeClr val="accent2"/>
                </a:solidFill>
                <a:latin typeface="Calibri"/>
                <a:ea typeface="Calibri"/>
                <a:cs typeface="Calibri"/>
              </a:rPr>
              <a:t>GÉANT’s </a:t>
            </a:r>
            <a:r>
              <a:rPr lang="en-GB" b="0" i="0" u="none" strike="noStrike" baseline="0" dirty="0" err="1">
                <a:solidFill>
                  <a:schemeClr val="accent2"/>
                </a:solidFill>
                <a:latin typeface="Calibri"/>
                <a:ea typeface="Calibri"/>
                <a:cs typeface="Calibri"/>
              </a:rPr>
              <a:t>MyAcademicID</a:t>
            </a:r>
            <a:r>
              <a:rPr lang="en-GB" b="0" i="0" u="none" strike="noStrike" baseline="0" dirty="0">
                <a:solidFill>
                  <a:schemeClr val="accent2"/>
                </a:solidFill>
                <a:latin typeface="Calibri"/>
                <a:ea typeface="Calibri"/>
                <a:cs typeface="Calibri"/>
              </a:rPr>
              <a:t> service</a:t>
            </a:r>
          </a:p>
          <a:p>
            <a:r>
              <a:rPr lang="en-GB" dirty="0">
                <a:solidFill>
                  <a:schemeClr val="accent2"/>
                </a:solidFill>
                <a:latin typeface="Calibri"/>
                <a:ea typeface="Calibri"/>
                <a:cs typeface="Calibri"/>
              </a:rPr>
              <a:t>B</a:t>
            </a:r>
            <a:r>
              <a:rPr lang="en-GB" b="0" i="0" u="none" strike="noStrike" baseline="0" dirty="0">
                <a:solidFill>
                  <a:schemeClr val="accent2"/>
                </a:solidFill>
                <a:latin typeface="Calibri"/>
                <a:ea typeface="Calibri"/>
                <a:cs typeface="Calibri"/>
              </a:rPr>
              <a:t>uilt on the Core AAI platform</a:t>
            </a:r>
          </a:p>
          <a:p>
            <a:r>
              <a:rPr lang="en-GB" b="0" i="0" u="none" strike="noStrike" baseline="0" dirty="0">
                <a:solidFill>
                  <a:schemeClr val="accent2"/>
                </a:solidFill>
                <a:latin typeface="Calibri"/>
                <a:ea typeface="Calibri"/>
                <a:cs typeface="Calibri"/>
              </a:rPr>
              <a:t>Supporting the CEF</a:t>
            </a:r>
            <a:endParaRPr lang="en-GB" dirty="0">
              <a:solidFill>
                <a:schemeClr val="accent2"/>
              </a:solidFill>
              <a:latin typeface="Calibri"/>
              <a:ea typeface="Calibri"/>
              <a:cs typeface="Calibri"/>
            </a:endParaRPr>
          </a:p>
          <a:p>
            <a:r>
              <a:rPr lang="en-GB" b="0" i="0" u="none" strike="noStrike" baseline="0" dirty="0">
                <a:solidFill>
                  <a:schemeClr val="accent2"/>
                </a:solidFill>
                <a:latin typeface="Calibri"/>
                <a:ea typeface="Calibri"/>
                <a:cs typeface="Calibri"/>
              </a:rPr>
              <a:t>Funded through the European Student Card Initiative</a:t>
            </a:r>
            <a:r>
              <a:rPr lang="en-GB" dirty="0">
                <a:solidFill>
                  <a:schemeClr val="accent2"/>
                </a:solidFill>
                <a:latin typeface="Calibri"/>
                <a:ea typeface="Calibri"/>
                <a:cs typeface="Calibri"/>
              </a:rPr>
              <a:t>.</a:t>
            </a:r>
            <a:endParaRPr lang="en-GB" dirty="0">
              <a:solidFill>
                <a:schemeClr val="accent2"/>
              </a:solidFill>
              <a:ea typeface="Calibri" panose="020F0502020204030204"/>
              <a:cs typeface="Calibri" panose="020F0502020204030204"/>
            </a:endParaRPr>
          </a:p>
        </p:txBody>
      </p:sp>
      <p:pic>
        <p:nvPicPr>
          <p:cNvPr id="4" name="Picture 3">
            <a:extLst>
              <a:ext uri="{FF2B5EF4-FFF2-40B4-BE49-F238E27FC236}">
                <a16:creationId xmlns:a16="http://schemas.microsoft.com/office/drawing/2014/main" id="{88DB93B9-5A10-160C-CAE6-3B4EF116EFF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34274" y="1359884"/>
            <a:ext cx="3854644" cy="1191759"/>
          </a:xfrm>
          <a:prstGeom prst="rect">
            <a:avLst/>
          </a:prstGeom>
        </p:spPr>
      </p:pic>
      <p:pic>
        <p:nvPicPr>
          <p:cNvPr id="3074" name="Picture 2">
            <a:extLst>
              <a:ext uri="{FF2B5EF4-FFF2-40B4-BE49-F238E27FC236}">
                <a16:creationId xmlns:a16="http://schemas.microsoft.com/office/drawing/2014/main" id="{F9515E51-74C2-28CD-25B5-FC88A5B467FD}"/>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6036" y="3761553"/>
            <a:ext cx="4858777" cy="27336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8EDCA65-59BF-0328-79CD-BC147083D3BB}"/>
              </a:ext>
            </a:extLst>
          </p:cNvPr>
          <p:cNvPicPr>
            <a:picLocks noChangeAspect="1"/>
          </p:cNvPicPr>
          <p:nvPr/>
        </p:nvPicPr>
        <p:blipFill>
          <a:blip r:embed="rId5"/>
          <a:stretch>
            <a:fillRect/>
          </a:stretch>
        </p:blipFill>
        <p:spPr>
          <a:xfrm>
            <a:off x="260325" y="761189"/>
            <a:ext cx="579931" cy="579931"/>
          </a:xfrm>
          <a:prstGeom prst="rect">
            <a:avLst/>
          </a:prstGeom>
        </p:spPr>
      </p:pic>
      <p:sp>
        <p:nvSpPr>
          <p:cNvPr id="8" name="TextBox 7">
            <a:extLst>
              <a:ext uri="{FF2B5EF4-FFF2-40B4-BE49-F238E27FC236}">
                <a16:creationId xmlns:a16="http://schemas.microsoft.com/office/drawing/2014/main" id="{5217D7C9-FCE6-278F-FF15-F47D26E5CADF}"/>
              </a:ext>
            </a:extLst>
          </p:cNvPr>
          <p:cNvSpPr txBox="1"/>
          <p:nvPr/>
        </p:nvSpPr>
        <p:spPr>
          <a:xfrm>
            <a:off x="594799" y="3988062"/>
            <a:ext cx="6143624" cy="2123658"/>
          </a:xfrm>
          <a:prstGeom prst="rect">
            <a:avLst/>
          </a:prstGeom>
          <a:noFill/>
        </p:spPr>
        <p:txBody>
          <a:bodyPr wrap="square">
            <a:spAutoFit/>
          </a:bodyPr>
          <a:lstStyle/>
          <a:p>
            <a:r>
              <a:rPr lang="en-GB" sz="2200" dirty="0">
                <a:solidFill>
                  <a:schemeClr val="accent3"/>
                </a:solidFill>
                <a:ea typeface="Calibri" panose="020F0502020204030204"/>
                <a:cs typeface="Calibri" panose="020F0502020204030204"/>
              </a:rPr>
              <a:t>The development of </a:t>
            </a:r>
            <a:r>
              <a:rPr lang="en-GB" sz="2200" dirty="0" err="1">
                <a:solidFill>
                  <a:schemeClr val="accent3"/>
                </a:solidFill>
                <a:ea typeface="Calibri" panose="020F0502020204030204"/>
                <a:cs typeface="Calibri" panose="020F0502020204030204"/>
              </a:rPr>
              <a:t>MyAcademicID</a:t>
            </a:r>
            <a:r>
              <a:rPr lang="en-GB" sz="2200" dirty="0">
                <a:solidFill>
                  <a:schemeClr val="accent3"/>
                </a:solidFill>
                <a:ea typeface="Calibri" panose="020F0502020204030204"/>
                <a:cs typeface="Calibri" panose="020F0502020204030204"/>
              </a:rPr>
              <a:t> is continued in the </a:t>
            </a:r>
            <a:r>
              <a:rPr lang="en-GB" sz="2200" b="1" dirty="0">
                <a:solidFill>
                  <a:schemeClr val="accent3"/>
                </a:solidFill>
                <a:ea typeface="Calibri" panose="020F0502020204030204"/>
                <a:cs typeface="Calibri" panose="020F0502020204030204"/>
              </a:rPr>
              <a:t>EU Digital Identity Wallets</a:t>
            </a:r>
            <a:r>
              <a:rPr lang="en-GB" sz="2200" dirty="0">
                <a:solidFill>
                  <a:schemeClr val="accent3"/>
                </a:solidFill>
                <a:ea typeface="Calibri" panose="020F0502020204030204"/>
                <a:cs typeface="Calibri" panose="020F0502020204030204"/>
              </a:rPr>
              <a:t>.</a:t>
            </a:r>
          </a:p>
          <a:p>
            <a:endParaRPr lang="en-GB" sz="2200" dirty="0">
              <a:solidFill>
                <a:schemeClr val="accent3"/>
              </a:solidFill>
              <a:ea typeface="Calibri" panose="020F0502020204030204"/>
              <a:cs typeface="Calibri" panose="020F0502020204030204"/>
            </a:endParaRPr>
          </a:p>
          <a:p>
            <a:r>
              <a:rPr lang="en-GB" sz="2200" dirty="0">
                <a:solidFill>
                  <a:schemeClr val="accent3"/>
                </a:solidFill>
                <a:ea typeface="Calibri" panose="020F0502020204030204"/>
                <a:cs typeface="Calibri" panose="020F0502020204030204"/>
              </a:rPr>
              <a:t>GÉANT is involved in the </a:t>
            </a:r>
            <a:r>
              <a:rPr lang="en-GB" sz="2200" b="1" dirty="0">
                <a:solidFill>
                  <a:schemeClr val="accent3"/>
                </a:solidFill>
                <a:ea typeface="Calibri" panose="020F0502020204030204"/>
                <a:cs typeface="Calibri" panose="020F0502020204030204"/>
              </a:rPr>
              <a:t>large-scale pilot DC4EU </a:t>
            </a:r>
            <a:r>
              <a:rPr lang="en-GB" sz="2200" dirty="0">
                <a:solidFill>
                  <a:schemeClr val="accent3"/>
                </a:solidFill>
                <a:ea typeface="Calibri" panose="020F0502020204030204"/>
                <a:cs typeface="Calibri" panose="020F0502020204030204"/>
              </a:rPr>
              <a:t>under the Digital Europe Programme, testing use cases for education and social security.</a:t>
            </a:r>
          </a:p>
        </p:txBody>
      </p:sp>
    </p:spTree>
    <p:extLst>
      <p:ext uri="{BB962C8B-B14F-4D97-AF65-F5344CB8AC3E}">
        <p14:creationId xmlns:p14="http://schemas.microsoft.com/office/powerpoint/2010/main" val="1671116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4139A-0412-8DAA-27F4-3A33FB1ED8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7283E4-C325-BAFE-C634-4CABD9AA84BC}"/>
              </a:ext>
            </a:extLst>
          </p:cNvPr>
          <p:cNvSpPr>
            <a:spLocks noGrp="1"/>
          </p:cNvSpPr>
          <p:nvPr>
            <p:ph type="title"/>
          </p:nvPr>
        </p:nvSpPr>
        <p:spPr/>
        <p:txBody>
          <a:bodyPr/>
          <a:lstStyle/>
          <a:p>
            <a:pPr algn="ctr"/>
            <a:r>
              <a:rPr lang="en-NL" dirty="0"/>
              <a:t>GÉANT’s Strategic Goals</a:t>
            </a:r>
          </a:p>
        </p:txBody>
      </p:sp>
      <p:pic>
        <p:nvPicPr>
          <p:cNvPr id="6" name="Picture 5">
            <a:extLst>
              <a:ext uri="{FF2B5EF4-FFF2-40B4-BE49-F238E27FC236}">
                <a16:creationId xmlns:a16="http://schemas.microsoft.com/office/drawing/2014/main" id="{935A9260-005D-36D2-F04A-EA55AE140804}"/>
              </a:ext>
            </a:extLst>
          </p:cNvPr>
          <p:cNvPicPr>
            <a:picLocks noChangeAspect="1"/>
          </p:cNvPicPr>
          <p:nvPr/>
        </p:nvPicPr>
        <p:blipFill>
          <a:blip r:embed="rId3"/>
          <a:stretch>
            <a:fillRect/>
          </a:stretch>
        </p:blipFill>
        <p:spPr>
          <a:xfrm>
            <a:off x="0" y="1924050"/>
            <a:ext cx="12015784" cy="3314699"/>
          </a:xfrm>
          <a:prstGeom prst="rect">
            <a:avLst/>
          </a:prstGeom>
        </p:spPr>
      </p:pic>
    </p:spTree>
    <p:extLst>
      <p:ext uri="{BB962C8B-B14F-4D97-AF65-F5344CB8AC3E}">
        <p14:creationId xmlns:p14="http://schemas.microsoft.com/office/powerpoint/2010/main" val="1067738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E3438-7C85-7494-683C-5C351E3A2CD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FF0EF9D-9F51-3DC0-3012-C667DF4C9595}"/>
              </a:ext>
            </a:extLst>
          </p:cNvPr>
          <p:cNvGrpSpPr/>
          <p:nvPr/>
        </p:nvGrpSpPr>
        <p:grpSpPr>
          <a:xfrm>
            <a:off x="5361206" y="1285876"/>
            <a:ext cx="5556180" cy="4629150"/>
            <a:chOff x="1257905" y="604123"/>
            <a:chExt cx="7926490" cy="6232679"/>
          </a:xfrm>
        </p:grpSpPr>
        <p:pic>
          <p:nvPicPr>
            <p:cNvPr id="11" name="Picture 1">
              <a:extLst>
                <a:ext uri="{FF2B5EF4-FFF2-40B4-BE49-F238E27FC236}">
                  <a16:creationId xmlns:a16="http://schemas.microsoft.com/office/drawing/2014/main" id="{391491F5-18A7-3B65-7956-0442ADADD2E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88" r="4281"/>
            <a:stretch/>
          </p:blipFill>
          <p:spPr bwMode="auto">
            <a:xfrm>
              <a:off x="1293757" y="604123"/>
              <a:ext cx="7890638" cy="6232679"/>
            </a:xfrm>
            <a:prstGeom prst="round1Rect">
              <a:avLst>
                <a:gd name="adj" fmla="val 12312"/>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4581159-E34F-A3F7-28F2-10E0FDE1154E}"/>
                </a:ext>
              </a:extLst>
            </p:cNvPr>
            <p:cNvSpPr txBox="1"/>
            <p:nvPr/>
          </p:nvSpPr>
          <p:spPr>
            <a:xfrm>
              <a:off x="6353071" y="3197922"/>
              <a:ext cx="348172" cy="246221"/>
            </a:xfrm>
            <a:prstGeom prst="rect">
              <a:avLst/>
            </a:prstGeom>
            <a:noFill/>
          </p:spPr>
          <p:txBody>
            <a:bodyPr wrap="none" rtlCol="0">
              <a:spAutoFit/>
            </a:bodyPr>
            <a:lstStyle/>
            <a:p>
              <a:r>
                <a:rPr lang="en-US" sz="1000" dirty="0"/>
                <a:t>IRE</a:t>
              </a:r>
              <a:endParaRPr lang="en-GB" sz="1000" dirty="0"/>
            </a:p>
          </p:txBody>
        </p:sp>
        <p:sp>
          <p:nvSpPr>
            <p:cNvPr id="14" name="TextBox 13">
              <a:extLst>
                <a:ext uri="{FF2B5EF4-FFF2-40B4-BE49-F238E27FC236}">
                  <a16:creationId xmlns:a16="http://schemas.microsoft.com/office/drawing/2014/main" id="{3AF6713B-28D9-0E94-533E-661B2445C5FB}"/>
                </a:ext>
              </a:extLst>
            </p:cNvPr>
            <p:cNvSpPr txBox="1"/>
            <p:nvPr/>
          </p:nvSpPr>
          <p:spPr>
            <a:xfrm>
              <a:off x="4546449" y="4981772"/>
              <a:ext cx="551754" cy="400110"/>
            </a:xfrm>
            <a:prstGeom prst="rect">
              <a:avLst/>
            </a:prstGeom>
            <a:noFill/>
          </p:spPr>
          <p:txBody>
            <a:bodyPr wrap="none" rtlCol="0">
              <a:spAutoFit/>
            </a:bodyPr>
            <a:lstStyle/>
            <a:p>
              <a:r>
                <a:rPr lang="en-US" sz="1000" dirty="0"/>
                <a:t>METAS</a:t>
              </a:r>
            </a:p>
            <a:p>
              <a:r>
                <a:rPr lang="en-US" sz="1000" dirty="0"/>
                <a:t>Bern</a:t>
              </a:r>
              <a:endParaRPr lang="en-GB" sz="1000" dirty="0"/>
            </a:p>
          </p:txBody>
        </p:sp>
        <p:cxnSp>
          <p:nvCxnSpPr>
            <p:cNvPr id="15" name="Straight Connector 14">
              <a:extLst>
                <a:ext uri="{FF2B5EF4-FFF2-40B4-BE49-F238E27FC236}">
                  <a16:creationId xmlns:a16="http://schemas.microsoft.com/office/drawing/2014/main" id="{782B31E3-0C9A-1D7B-7032-FD20649341AC}"/>
                </a:ext>
              </a:extLst>
            </p:cNvPr>
            <p:cNvCxnSpPr>
              <a:cxnSpLocks/>
            </p:cNvCxnSpPr>
            <p:nvPr/>
          </p:nvCxnSpPr>
          <p:spPr>
            <a:xfrm>
              <a:off x="2403333" y="4140827"/>
              <a:ext cx="751115" cy="1606332"/>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E8D0AA-31BE-FA47-C086-1ADE111E08C7}"/>
                </a:ext>
              </a:extLst>
            </p:cNvPr>
            <p:cNvCxnSpPr>
              <a:cxnSpLocks/>
              <a:endCxn id="47" idx="2"/>
            </p:cNvCxnSpPr>
            <p:nvPr/>
          </p:nvCxnSpPr>
          <p:spPr>
            <a:xfrm flipV="1">
              <a:off x="2360088" y="3257408"/>
              <a:ext cx="263574" cy="583511"/>
            </a:xfrm>
            <a:prstGeom prst="line">
              <a:avLst/>
            </a:prstGeom>
            <a:ln w="254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5663EB-6455-A0ED-F547-D57F6C6F782D}"/>
                </a:ext>
              </a:extLst>
            </p:cNvPr>
            <p:cNvCxnSpPr>
              <a:cxnSpLocks/>
            </p:cNvCxnSpPr>
            <p:nvPr/>
          </p:nvCxnSpPr>
          <p:spPr>
            <a:xfrm flipV="1">
              <a:off x="3519361" y="2428657"/>
              <a:ext cx="1660035" cy="6420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151489-F9CD-1811-A67C-6957522F67F6}"/>
                </a:ext>
              </a:extLst>
            </p:cNvPr>
            <p:cNvCxnSpPr>
              <a:cxnSpLocks/>
            </p:cNvCxnSpPr>
            <p:nvPr/>
          </p:nvCxnSpPr>
          <p:spPr>
            <a:xfrm flipH="1" flipV="1">
              <a:off x="7309482" y="2271237"/>
              <a:ext cx="1200519" cy="81627"/>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4FCFB3-306C-DF85-4762-E33870F6397E}"/>
                </a:ext>
              </a:extLst>
            </p:cNvPr>
            <p:cNvCxnSpPr>
              <a:cxnSpLocks/>
            </p:cNvCxnSpPr>
            <p:nvPr/>
          </p:nvCxnSpPr>
          <p:spPr>
            <a:xfrm flipH="1">
              <a:off x="5271268" y="2329638"/>
              <a:ext cx="1068571" cy="14287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AC134C6-B83B-8E23-94BA-C24676367A4E}"/>
                </a:ext>
              </a:extLst>
            </p:cNvPr>
            <p:cNvCxnSpPr>
              <a:cxnSpLocks/>
              <a:stCxn id="109" idx="3"/>
            </p:cNvCxnSpPr>
            <p:nvPr/>
          </p:nvCxnSpPr>
          <p:spPr>
            <a:xfrm>
              <a:off x="7354285" y="3123879"/>
              <a:ext cx="726171" cy="530299"/>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112D25-6E9D-E6CB-C62E-8DFFC179F6ED}"/>
                </a:ext>
              </a:extLst>
            </p:cNvPr>
            <p:cNvCxnSpPr>
              <a:cxnSpLocks/>
              <a:stCxn id="24" idx="2"/>
            </p:cNvCxnSpPr>
            <p:nvPr/>
          </p:nvCxnSpPr>
          <p:spPr>
            <a:xfrm>
              <a:off x="6254491" y="3884774"/>
              <a:ext cx="678724" cy="176596"/>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6365A14-AA62-F2A1-D0A6-B5B201D7B880}"/>
                </a:ext>
              </a:extLst>
            </p:cNvPr>
            <p:cNvCxnSpPr>
              <a:cxnSpLocks/>
              <a:stCxn id="24" idx="2"/>
              <a:endCxn id="70" idx="0"/>
            </p:cNvCxnSpPr>
            <p:nvPr/>
          </p:nvCxnSpPr>
          <p:spPr>
            <a:xfrm flipH="1">
              <a:off x="5526002" y="3884774"/>
              <a:ext cx="728489" cy="5518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Picture 10" descr="Office - Free maps and location icons">
              <a:extLst>
                <a:ext uri="{FF2B5EF4-FFF2-40B4-BE49-F238E27FC236}">
                  <a16:creationId xmlns:a16="http://schemas.microsoft.com/office/drawing/2014/main" id="{C3BE12BA-A24A-B28A-315D-4FC9ED93EC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7867" y="3591527"/>
              <a:ext cx="293247" cy="2932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Office - Free maps and location icons">
              <a:extLst>
                <a:ext uri="{FF2B5EF4-FFF2-40B4-BE49-F238E27FC236}">
                  <a16:creationId xmlns:a16="http://schemas.microsoft.com/office/drawing/2014/main" id="{4015D244-D656-460C-B7D4-29DFD7C379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0183" y="5152645"/>
              <a:ext cx="259991" cy="25999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5A42654-0D27-B045-7DF1-72B3E5C78AA3}"/>
                </a:ext>
              </a:extLst>
            </p:cNvPr>
            <p:cNvSpPr txBox="1"/>
            <p:nvPr/>
          </p:nvSpPr>
          <p:spPr>
            <a:xfrm>
              <a:off x="1670186" y="2171976"/>
              <a:ext cx="575799" cy="400110"/>
            </a:xfrm>
            <a:prstGeom prst="rect">
              <a:avLst/>
            </a:prstGeom>
            <a:noFill/>
          </p:spPr>
          <p:txBody>
            <a:bodyPr wrap="none" rtlCol="0">
              <a:spAutoFit/>
            </a:bodyPr>
            <a:lstStyle/>
            <a:p>
              <a:r>
                <a:rPr lang="en-US" sz="1000" dirty="0"/>
                <a:t>NPL</a:t>
              </a:r>
            </a:p>
            <a:p>
              <a:r>
                <a:rPr lang="en-US" sz="1000" dirty="0"/>
                <a:t>London</a:t>
              </a:r>
              <a:endParaRPr lang="en-GB" sz="1000" dirty="0"/>
            </a:p>
          </p:txBody>
        </p:sp>
        <p:sp>
          <p:nvSpPr>
            <p:cNvPr id="27" name="TextBox 26">
              <a:extLst>
                <a:ext uri="{FF2B5EF4-FFF2-40B4-BE49-F238E27FC236}">
                  <a16:creationId xmlns:a16="http://schemas.microsoft.com/office/drawing/2014/main" id="{E85F680F-0F32-24BD-231B-CB79D45CF8A0}"/>
                </a:ext>
              </a:extLst>
            </p:cNvPr>
            <p:cNvSpPr txBox="1"/>
            <p:nvPr/>
          </p:nvSpPr>
          <p:spPr>
            <a:xfrm>
              <a:off x="1778952" y="3977471"/>
              <a:ext cx="434734" cy="400110"/>
            </a:xfrm>
            <a:prstGeom prst="rect">
              <a:avLst/>
            </a:prstGeom>
            <a:noFill/>
          </p:spPr>
          <p:txBody>
            <a:bodyPr wrap="none" rtlCol="0">
              <a:spAutoFit/>
            </a:bodyPr>
            <a:lstStyle/>
            <a:p>
              <a:r>
                <a:rPr lang="en-US" sz="1000" dirty="0"/>
                <a:t>OP</a:t>
              </a:r>
            </a:p>
            <a:p>
              <a:r>
                <a:rPr lang="en-US" sz="1000" dirty="0"/>
                <a:t>Paris</a:t>
              </a:r>
              <a:endParaRPr lang="en-GB" sz="1000" dirty="0"/>
            </a:p>
          </p:txBody>
        </p:sp>
        <p:sp>
          <p:nvSpPr>
            <p:cNvPr id="28" name="TextBox 27">
              <a:extLst>
                <a:ext uri="{FF2B5EF4-FFF2-40B4-BE49-F238E27FC236}">
                  <a16:creationId xmlns:a16="http://schemas.microsoft.com/office/drawing/2014/main" id="{1EFBF334-2869-3FCA-D9AA-C5DC6BD7C673}"/>
                </a:ext>
              </a:extLst>
            </p:cNvPr>
            <p:cNvSpPr txBox="1"/>
            <p:nvPr/>
          </p:nvSpPr>
          <p:spPr>
            <a:xfrm>
              <a:off x="3109631" y="3095776"/>
              <a:ext cx="609462" cy="400110"/>
            </a:xfrm>
            <a:prstGeom prst="rect">
              <a:avLst/>
            </a:prstGeom>
            <a:noFill/>
          </p:spPr>
          <p:txBody>
            <a:bodyPr wrap="none" rtlCol="0">
              <a:spAutoFit/>
            </a:bodyPr>
            <a:lstStyle/>
            <a:p>
              <a:r>
                <a:rPr lang="en-US" sz="1000" dirty="0"/>
                <a:t>OB</a:t>
              </a:r>
            </a:p>
            <a:p>
              <a:r>
                <a:rPr lang="en-US" sz="1000" dirty="0"/>
                <a:t>Brussels</a:t>
              </a:r>
              <a:endParaRPr lang="en-GB" sz="1000" dirty="0"/>
            </a:p>
          </p:txBody>
        </p:sp>
        <p:sp>
          <p:nvSpPr>
            <p:cNvPr id="29" name="TextBox 28">
              <a:extLst>
                <a:ext uri="{FF2B5EF4-FFF2-40B4-BE49-F238E27FC236}">
                  <a16:creationId xmlns:a16="http://schemas.microsoft.com/office/drawing/2014/main" id="{3B19F312-02A4-724A-BC0D-1EC49365BA30}"/>
                </a:ext>
              </a:extLst>
            </p:cNvPr>
            <p:cNvSpPr txBox="1"/>
            <p:nvPr/>
          </p:nvSpPr>
          <p:spPr>
            <a:xfrm>
              <a:off x="4515785" y="1864440"/>
              <a:ext cx="912429" cy="400110"/>
            </a:xfrm>
            <a:prstGeom prst="rect">
              <a:avLst/>
            </a:prstGeom>
            <a:noFill/>
          </p:spPr>
          <p:txBody>
            <a:bodyPr wrap="none" rtlCol="0">
              <a:spAutoFit/>
            </a:bodyPr>
            <a:lstStyle/>
            <a:p>
              <a:r>
                <a:rPr lang="en-US" sz="1000" dirty="0"/>
                <a:t>PTB</a:t>
              </a:r>
            </a:p>
            <a:p>
              <a:r>
                <a:rPr lang="en-US" sz="1000" dirty="0"/>
                <a:t>Braunschweig</a:t>
              </a:r>
              <a:endParaRPr lang="en-GB" sz="1000" dirty="0"/>
            </a:p>
          </p:txBody>
        </p:sp>
        <p:sp>
          <p:nvSpPr>
            <p:cNvPr id="30" name="TextBox 29">
              <a:extLst>
                <a:ext uri="{FF2B5EF4-FFF2-40B4-BE49-F238E27FC236}">
                  <a16:creationId xmlns:a16="http://schemas.microsoft.com/office/drawing/2014/main" id="{7EE9FA82-9457-65FB-A87E-F4662452272F}"/>
                </a:ext>
              </a:extLst>
            </p:cNvPr>
            <p:cNvSpPr txBox="1"/>
            <p:nvPr/>
          </p:nvSpPr>
          <p:spPr>
            <a:xfrm>
              <a:off x="3542802" y="5360981"/>
              <a:ext cx="579005" cy="400110"/>
            </a:xfrm>
            <a:prstGeom prst="rect">
              <a:avLst/>
            </a:prstGeom>
            <a:noFill/>
          </p:spPr>
          <p:txBody>
            <a:bodyPr wrap="none" rtlCol="0">
              <a:spAutoFit/>
            </a:bodyPr>
            <a:lstStyle/>
            <a:p>
              <a:r>
                <a:rPr lang="en-US" sz="1000" dirty="0"/>
                <a:t>CERN</a:t>
              </a:r>
              <a:br>
                <a:rPr lang="en-US" sz="1000" dirty="0"/>
              </a:br>
              <a:r>
                <a:rPr lang="en-US" sz="1000" dirty="0"/>
                <a:t>Geneva</a:t>
              </a:r>
              <a:endParaRPr lang="en-GB" sz="1000" dirty="0"/>
            </a:p>
          </p:txBody>
        </p:sp>
        <p:sp>
          <p:nvSpPr>
            <p:cNvPr id="31" name="TextBox 30">
              <a:extLst>
                <a:ext uri="{FF2B5EF4-FFF2-40B4-BE49-F238E27FC236}">
                  <a16:creationId xmlns:a16="http://schemas.microsoft.com/office/drawing/2014/main" id="{44D0436E-857E-E917-EE35-3B26F03E8816}"/>
                </a:ext>
              </a:extLst>
            </p:cNvPr>
            <p:cNvSpPr txBox="1"/>
            <p:nvPr/>
          </p:nvSpPr>
          <p:spPr>
            <a:xfrm>
              <a:off x="3313420" y="4360415"/>
              <a:ext cx="750526" cy="246221"/>
            </a:xfrm>
            <a:prstGeom prst="rect">
              <a:avLst/>
            </a:prstGeom>
            <a:noFill/>
          </p:spPr>
          <p:txBody>
            <a:bodyPr wrap="none" rtlCol="0">
              <a:spAutoFit/>
            </a:bodyPr>
            <a:lstStyle/>
            <a:p>
              <a:r>
                <a:rPr lang="en-US" sz="1000" dirty="0"/>
                <a:t>Strasbourg</a:t>
              </a:r>
              <a:endParaRPr lang="en-GB" sz="1000" dirty="0"/>
            </a:p>
          </p:txBody>
        </p:sp>
        <p:sp>
          <p:nvSpPr>
            <p:cNvPr id="32" name="TextBox 31">
              <a:extLst>
                <a:ext uri="{FF2B5EF4-FFF2-40B4-BE49-F238E27FC236}">
                  <a16:creationId xmlns:a16="http://schemas.microsoft.com/office/drawing/2014/main" id="{491F81D3-8A46-C792-46E6-9F5F49FD3577}"/>
                </a:ext>
              </a:extLst>
            </p:cNvPr>
            <p:cNvSpPr txBox="1"/>
            <p:nvPr/>
          </p:nvSpPr>
          <p:spPr>
            <a:xfrm>
              <a:off x="5939027" y="3356575"/>
              <a:ext cx="548548" cy="246221"/>
            </a:xfrm>
            <a:prstGeom prst="rect">
              <a:avLst/>
            </a:prstGeom>
            <a:noFill/>
          </p:spPr>
          <p:txBody>
            <a:bodyPr wrap="none" rtlCol="0">
              <a:spAutoFit/>
            </a:bodyPr>
            <a:lstStyle/>
            <a:p>
              <a:r>
                <a:rPr lang="en-US" sz="1000" dirty="0"/>
                <a:t>Prague</a:t>
              </a:r>
              <a:endParaRPr lang="en-GB" sz="1000" dirty="0"/>
            </a:p>
          </p:txBody>
        </p:sp>
        <p:sp>
          <p:nvSpPr>
            <p:cNvPr id="33" name="TextBox 32">
              <a:extLst>
                <a:ext uri="{FF2B5EF4-FFF2-40B4-BE49-F238E27FC236}">
                  <a16:creationId xmlns:a16="http://schemas.microsoft.com/office/drawing/2014/main" id="{4BF09282-8BF2-4E56-7055-8D288868EA95}"/>
                </a:ext>
              </a:extLst>
            </p:cNvPr>
            <p:cNvSpPr txBox="1"/>
            <p:nvPr/>
          </p:nvSpPr>
          <p:spPr>
            <a:xfrm>
              <a:off x="6674103" y="4097164"/>
              <a:ext cx="434734" cy="400110"/>
            </a:xfrm>
            <a:prstGeom prst="rect">
              <a:avLst/>
            </a:prstGeom>
            <a:noFill/>
          </p:spPr>
          <p:txBody>
            <a:bodyPr wrap="none" rtlCol="0">
              <a:spAutoFit/>
            </a:bodyPr>
            <a:lstStyle/>
            <a:p>
              <a:r>
                <a:rPr lang="en-US" sz="1000" dirty="0"/>
                <a:t>ISI</a:t>
              </a:r>
            </a:p>
            <a:p>
              <a:r>
                <a:rPr lang="en-US" sz="1000" dirty="0"/>
                <a:t>Brno</a:t>
              </a:r>
              <a:endParaRPr lang="en-GB" sz="1000" dirty="0"/>
            </a:p>
          </p:txBody>
        </p:sp>
        <p:sp>
          <p:nvSpPr>
            <p:cNvPr id="34" name="TextBox 33">
              <a:extLst>
                <a:ext uri="{FF2B5EF4-FFF2-40B4-BE49-F238E27FC236}">
                  <a16:creationId xmlns:a16="http://schemas.microsoft.com/office/drawing/2014/main" id="{7610F2EF-CBCB-CDEB-9E58-0AA8ED572C42}"/>
                </a:ext>
              </a:extLst>
            </p:cNvPr>
            <p:cNvSpPr txBox="1"/>
            <p:nvPr/>
          </p:nvSpPr>
          <p:spPr>
            <a:xfrm>
              <a:off x="8421478" y="2546545"/>
              <a:ext cx="606256" cy="400110"/>
            </a:xfrm>
            <a:prstGeom prst="rect">
              <a:avLst/>
            </a:prstGeom>
            <a:noFill/>
          </p:spPr>
          <p:txBody>
            <a:bodyPr wrap="none" rtlCol="0">
              <a:spAutoFit/>
            </a:bodyPr>
            <a:lstStyle/>
            <a:p>
              <a:r>
                <a:rPr lang="en-US" sz="1000" dirty="0"/>
                <a:t>GUM</a:t>
              </a:r>
            </a:p>
            <a:p>
              <a:r>
                <a:rPr lang="en-US" sz="1000" dirty="0"/>
                <a:t>Warsaw</a:t>
              </a:r>
              <a:endParaRPr lang="en-GB" sz="1000" dirty="0"/>
            </a:p>
          </p:txBody>
        </p:sp>
        <p:sp>
          <p:nvSpPr>
            <p:cNvPr id="35" name="TextBox 34">
              <a:extLst>
                <a:ext uri="{FF2B5EF4-FFF2-40B4-BE49-F238E27FC236}">
                  <a16:creationId xmlns:a16="http://schemas.microsoft.com/office/drawing/2014/main" id="{2FE02935-62EF-6BDC-39AF-CB580B91EF01}"/>
                </a:ext>
              </a:extLst>
            </p:cNvPr>
            <p:cNvSpPr txBox="1"/>
            <p:nvPr/>
          </p:nvSpPr>
          <p:spPr>
            <a:xfrm>
              <a:off x="6758961" y="1717593"/>
              <a:ext cx="564578" cy="400110"/>
            </a:xfrm>
            <a:prstGeom prst="rect">
              <a:avLst/>
            </a:prstGeom>
            <a:noFill/>
          </p:spPr>
          <p:txBody>
            <a:bodyPr wrap="none" rtlCol="0">
              <a:spAutoFit/>
            </a:bodyPr>
            <a:lstStyle/>
            <a:p>
              <a:r>
                <a:rPr lang="en-US" sz="1000" dirty="0"/>
                <a:t>PSNC</a:t>
              </a:r>
            </a:p>
            <a:p>
              <a:r>
                <a:rPr lang="en-US" sz="1000" dirty="0"/>
                <a:t>Poznan</a:t>
              </a:r>
              <a:endParaRPr lang="en-GB" sz="1000" dirty="0"/>
            </a:p>
          </p:txBody>
        </p:sp>
        <p:cxnSp>
          <p:nvCxnSpPr>
            <p:cNvPr id="36" name="Straight Connector 35">
              <a:extLst>
                <a:ext uri="{FF2B5EF4-FFF2-40B4-BE49-F238E27FC236}">
                  <a16:creationId xmlns:a16="http://schemas.microsoft.com/office/drawing/2014/main" id="{3F18AAD8-3CCF-C0C7-7F35-2B7C39DEB60B}"/>
                </a:ext>
              </a:extLst>
            </p:cNvPr>
            <p:cNvCxnSpPr>
              <a:cxnSpLocks/>
            </p:cNvCxnSpPr>
            <p:nvPr/>
          </p:nvCxnSpPr>
          <p:spPr>
            <a:xfrm>
              <a:off x="2518897" y="3999179"/>
              <a:ext cx="1415129" cy="371156"/>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0228D43-6402-EB74-4AB8-63CAECAB4F87}"/>
                </a:ext>
              </a:extLst>
            </p:cNvPr>
            <p:cNvCxnSpPr>
              <a:cxnSpLocks/>
              <a:endCxn id="70" idx="1"/>
            </p:cNvCxnSpPr>
            <p:nvPr/>
          </p:nvCxnSpPr>
          <p:spPr>
            <a:xfrm>
              <a:off x="4501551" y="4062690"/>
              <a:ext cx="909400" cy="48903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EF14E2A-260C-E25A-6EEA-91DFA0E2B346}"/>
                </a:ext>
              </a:extLst>
            </p:cNvPr>
            <p:cNvSpPr txBox="1"/>
            <p:nvPr/>
          </p:nvSpPr>
          <p:spPr>
            <a:xfrm>
              <a:off x="5582011" y="4478617"/>
              <a:ext cx="814647" cy="246221"/>
            </a:xfrm>
            <a:prstGeom prst="rect">
              <a:avLst/>
            </a:prstGeom>
            <a:noFill/>
          </p:spPr>
          <p:txBody>
            <a:bodyPr wrap="none" rtlCol="0">
              <a:spAutoFit/>
            </a:bodyPr>
            <a:lstStyle/>
            <a:p>
              <a:r>
                <a:rPr lang="en-US" sz="1000" dirty="0"/>
                <a:t>Munich MPI</a:t>
              </a:r>
              <a:endParaRPr lang="en-GB" sz="1000" dirty="0"/>
            </a:p>
          </p:txBody>
        </p:sp>
        <p:cxnSp>
          <p:nvCxnSpPr>
            <p:cNvPr id="39" name="Straight Connector 38">
              <a:extLst>
                <a:ext uri="{FF2B5EF4-FFF2-40B4-BE49-F238E27FC236}">
                  <a16:creationId xmlns:a16="http://schemas.microsoft.com/office/drawing/2014/main" id="{69E5EB2F-C96E-EFF1-D59C-E6E93EDC0837}"/>
                </a:ext>
              </a:extLst>
            </p:cNvPr>
            <p:cNvCxnSpPr>
              <a:cxnSpLocks/>
            </p:cNvCxnSpPr>
            <p:nvPr/>
          </p:nvCxnSpPr>
          <p:spPr>
            <a:xfrm>
              <a:off x="7093637" y="4252907"/>
              <a:ext cx="41751" cy="225639"/>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CA45F54-61DB-8CA9-19BE-9B56C9FD1144}"/>
                </a:ext>
              </a:extLst>
            </p:cNvPr>
            <p:cNvCxnSpPr>
              <a:cxnSpLocks/>
              <a:endCxn id="69" idx="3"/>
            </p:cNvCxnSpPr>
            <p:nvPr/>
          </p:nvCxnSpPr>
          <p:spPr>
            <a:xfrm flipH="1">
              <a:off x="6580436" y="2231677"/>
              <a:ext cx="439901" cy="68383"/>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14ECE9E-CF1D-8E4C-A3F2-A986481B3E28}"/>
                </a:ext>
              </a:extLst>
            </p:cNvPr>
            <p:cNvCxnSpPr>
              <a:cxnSpLocks/>
            </p:cNvCxnSpPr>
            <p:nvPr/>
          </p:nvCxnSpPr>
          <p:spPr>
            <a:xfrm flipH="1" flipV="1">
              <a:off x="7815935" y="3802306"/>
              <a:ext cx="270976" cy="69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2" descr="house&quot; Icon - Download for free – Iconduck">
              <a:extLst>
                <a:ext uri="{FF2B5EF4-FFF2-40B4-BE49-F238E27FC236}">
                  <a16:creationId xmlns:a16="http://schemas.microsoft.com/office/drawing/2014/main" id="{5F22354F-6B82-5893-A51C-2364352ED8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2699" y="3676540"/>
              <a:ext cx="179323" cy="164379"/>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42">
              <a:extLst>
                <a:ext uri="{FF2B5EF4-FFF2-40B4-BE49-F238E27FC236}">
                  <a16:creationId xmlns:a16="http://schemas.microsoft.com/office/drawing/2014/main" id="{CFD0ACC2-B180-15FF-04B9-0C034A7715D8}"/>
                </a:ext>
              </a:extLst>
            </p:cNvPr>
            <p:cNvCxnSpPr>
              <a:cxnSpLocks/>
            </p:cNvCxnSpPr>
            <p:nvPr/>
          </p:nvCxnSpPr>
          <p:spPr>
            <a:xfrm flipH="1">
              <a:off x="7239523" y="1848303"/>
              <a:ext cx="493035" cy="314396"/>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E443319-9C01-8BF0-42A6-AEB5BA92D0B3}"/>
                </a:ext>
              </a:extLst>
            </p:cNvPr>
            <p:cNvSpPr txBox="1"/>
            <p:nvPr/>
          </p:nvSpPr>
          <p:spPr>
            <a:xfrm>
              <a:off x="7964385" y="1530711"/>
              <a:ext cx="494046" cy="400110"/>
            </a:xfrm>
            <a:prstGeom prst="rect">
              <a:avLst/>
            </a:prstGeom>
            <a:noFill/>
          </p:spPr>
          <p:txBody>
            <a:bodyPr wrap="none" rtlCol="0">
              <a:spAutoFit/>
            </a:bodyPr>
            <a:lstStyle/>
            <a:p>
              <a:r>
                <a:rPr lang="en-US" sz="1000" dirty="0"/>
                <a:t>UMK</a:t>
              </a:r>
            </a:p>
            <a:p>
              <a:r>
                <a:rPr lang="en-US" sz="1000" dirty="0"/>
                <a:t>Torun</a:t>
              </a:r>
              <a:endParaRPr lang="en-GB" sz="1000" dirty="0"/>
            </a:p>
          </p:txBody>
        </p:sp>
        <p:sp>
          <p:nvSpPr>
            <p:cNvPr id="45" name="TextBox 44">
              <a:extLst>
                <a:ext uri="{FF2B5EF4-FFF2-40B4-BE49-F238E27FC236}">
                  <a16:creationId xmlns:a16="http://schemas.microsoft.com/office/drawing/2014/main" id="{4B79CEE4-E83B-91C7-D602-2C2C46255E77}"/>
                </a:ext>
              </a:extLst>
            </p:cNvPr>
            <p:cNvSpPr txBox="1"/>
            <p:nvPr/>
          </p:nvSpPr>
          <p:spPr>
            <a:xfrm>
              <a:off x="8174046" y="3529871"/>
              <a:ext cx="591829" cy="254044"/>
            </a:xfrm>
            <a:prstGeom prst="rect">
              <a:avLst/>
            </a:prstGeom>
            <a:noFill/>
          </p:spPr>
          <p:txBody>
            <a:bodyPr wrap="none" rtlCol="0">
              <a:spAutoFit/>
            </a:bodyPr>
            <a:lstStyle/>
            <a:p>
              <a:r>
                <a:rPr lang="en-US" sz="1051" dirty="0" err="1"/>
                <a:t>Cieszyn</a:t>
              </a:r>
              <a:endParaRPr lang="en-GB" sz="1051" dirty="0"/>
            </a:p>
          </p:txBody>
        </p:sp>
        <p:sp>
          <p:nvSpPr>
            <p:cNvPr id="46" name="TextBox 45">
              <a:extLst>
                <a:ext uri="{FF2B5EF4-FFF2-40B4-BE49-F238E27FC236}">
                  <a16:creationId xmlns:a16="http://schemas.microsoft.com/office/drawing/2014/main" id="{FCC0E479-E042-3541-5297-164930DEC2C6}"/>
                </a:ext>
              </a:extLst>
            </p:cNvPr>
            <p:cNvSpPr txBox="1"/>
            <p:nvPr/>
          </p:nvSpPr>
          <p:spPr>
            <a:xfrm>
              <a:off x="5957251" y="1976705"/>
              <a:ext cx="554960" cy="246221"/>
            </a:xfrm>
            <a:prstGeom prst="rect">
              <a:avLst/>
            </a:prstGeom>
            <a:noFill/>
          </p:spPr>
          <p:txBody>
            <a:bodyPr wrap="none" rtlCol="0">
              <a:spAutoFit/>
            </a:bodyPr>
            <a:lstStyle/>
            <a:p>
              <a:r>
                <a:rPr lang="en-US" sz="1000" dirty="0" err="1"/>
                <a:t>Slubice</a:t>
              </a:r>
              <a:endParaRPr lang="en-GB" sz="1000" dirty="0"/>
            </a:p>
          </p:txBody>
        </p:sp>
        <p:sp>
          <p:nvSpPr>
            <p:cNvPr id="47" name="TextBox 46">
              <a:extLst>
                <a:ext uri="{FF2B5EF4-FFF2-40B4-BE49-F238E27FC236}">
                  <a16:creationId xmlns:a16="http://schemas.microsoft.com/office/drawing/2014/main" id="{4FFF7D61-1DC5-F0B9-0E0B-186A794EB383}"/>
                </a:ext>
              </a:extLst>
            </p:cNvPr>
            <p:cNvSpPr txBox="1"/>
            <p:nvPr/>
          </p:nvSpPr>
          <p:spPr>
            <a:xfrm>
              <a:off x="2423928" y="3003364"/>
              <a:ext cx="399468" cy="254044"/>
            </a:xfrm>
            <a:prstGeom prst="rect">
              <a:avLst/>
            </a:prstGeom>
            <a:noFill/>
          </p:spPr>
          <p:txBody>
            <a:bodyPr wrap="none" rtlCol="0">
              <a:spAutoFit/>
            </a:bodyPr>
            <a:lstStyle/>
            <a:p>
              <a:r>
                <a:rPr lang="en-US" sz="1051" dirty="0"/>
                <a:t>Lille</a:t>
              </a:r>
              <a:endParaRPr lang="en-GB" sz="1051" dirty="0"/>
            </a:p>
          </p:txBody>
        </p:sp>
        <p:cxnSp>
          <p:nvCxnSpPr>
            <p:cNvPr id="48" name="Straight Connector 47">
              <a:extLst>
                <a:ext uri="{FF2B5EF4-FFF2-40B4-BE49-F238E27FC236}">
                  <a16:creationId xmlns:a16="http://schemas.microsoft.com/office/drawing/2014/main" id="{4EA73619-6E26-F7CA-723A-92C4AA8E2BA7}"/>
                </a:ext>
              </a:extLst>
            </p:cNvPr>
            <p:cNvCxnSpPr>
              <a:cxnSpLocks/>
              <a:endCxn id="94" idx="1"/>
            </p:cNvCxnSpPr>
            <p:nvPr/>
          </p:nvCxnSpPr>
          <p:spPr>
            <a:xfrm>
              <a:off x="4279040" y="6024259"/>
              <a:ext cx="367925" cy="20188"/>
            </a:xfrm>
            <a:prstGeom prst="line">
              <a:avLst/>
            </a:prstGeom>
            <a:ln w="25400">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18D7804-F6F1-2555-5BC3-7ECA21B8B122}"/>
                </a:ext>
              </a:extLst>
            </p:cNvPr>
            <p:cNvSpPr txBox="1"/>
            <p:nvPr/>
          </p:nvSpPr>
          <p:spPr>
            <a:xfrm>
              <a:off x="3922894" y="6128419"/>
              <a:ext cx="510076" cy="400110"/>
            </a:xfrm>
            <a:prstGeom prst="rect">
              <a:avLst/>
            </a:prstGeom>
            <a:noFill/>
          </p:spPr>
          <p:txBody>
            <a:bodyPr wrap="none" rtlCol="0">
              <a:spAutoFit/>
            </a:bodyPr>
            <a:lstStyle/>
            <a:p>
              <a:r>
                <a:rPr lang="en-US" sz="1000" dirty="0"/>
                <a:t>INRIM</a:t>
              </a:r>
            </a:p>
            <a:p>
              <a:r>
                <a:rPr lang="en-US" sz="1000" dirty="0"/>
                <a:t>Turin</a:t>
              </a:r>
              <a:endParaRPr lang="en-GB" sz="1000" dirty="0"/>
            </a:p>
          </p:txBody>
        </p:sp>
        <p:cxnSp>
          <p:nvCxnSpPr>
            <p:cNvPr id="50" name="Straight Connector 49">
              <a:extLst>
                <a:ext uri="{FF2B5EF4-FFF2-40B4-BE49-F238E27FC236}">
                  <a16:creationId xmlns:a16="http://schemas.microsoft.com/office/drawing/2014/main" id="{B524D229-5DAE-1D2E-733C-2CD869F5B5B3}"/>
                </a:ext>
              </a:extLst>
            </p:cNvPr>
            <p:cNvCxnSpPr>
              <a:cxnSpLocks/>
              <a:stCxn id="67" idx="3"/>
              <a:endCxn id="68" idx="1"/>
            </p:cNvCxnSpPr>
            <p:nvPr/>
          </p:nvCxnSpPr>
          <p:spPr>
            <a:xfrm>
              <a:off x="3335237" y="5870196"/>
              <a:ext cx="322803" cy="72877"/>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DBDB7B5-CEC1-8CC9-3FDB-64DAFA540922}"/>
                </a:ext>
              </a:extLst>
            </p:cNvPr>
            <p:cNvCxnSpPr>
              <a:cxnSpLocks/>
              <a:endCxn id="25" idx="1"/>
            </p:cNvCxnSpPr>
            <p:nvPr/>
          </p:nvCxnSpPr>
          <p:spPr>
            <a:xfrm flipV="1">
              <a:off x="3267197" y="5282639"/>
              <a:ext cx="512987" cy="492767"/>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6177AB3-99B3-96DA-9E22-508AFEBD268A}"/>
                </a:ext>
              </a:extLst>
            </p:cNvPr>
            <p:cNvSpPr txBox="1"/>
            <p:nvPr/>
          </p:nvSpPr>
          <p:spPr>
            <a:xfrm>
              <a:off x="2479593" y="5761461"/>
              <a:ext cx="668773" cy="246221"/>
            </a:xfrm>
            <a:prstGeom prst="rect">
              <a:avLst/>
            </a:prstGeom>
            <a:noFill/>
          </p:spPr>
          <p:txBody>
            <a:bodyPr wrap="none" rtlCol="0">
              <a:spAutoFit/>
            </a:bodyPr>
            <a:lstStyle/>
            <a:p>
              <a:r>
                <a:rPr lang="en-GB" sz="1000" dirty="0"/>
                <a:t>Grenoble</a:t>
              </a:r>
            </a:p>
          </p:txBody>
        </p:sp>
        <p:sp>
          <p:nvSpPr>
            <p:cNvPr id="53" name="TextBox 52">
              <a:extLst>
                <a:ext uri="{FF2B5EF4-FFF2-40B4-BE49-F238E27FC236}">
                  <a16:creationId xmlns:a16="http://schemas.microsoft.com/office/drawing/2014/main" id="{470F160D-B571-F7E6-3579-62F70027796E}"/>
                </a:ext>
              </a:extLst>
            </p:cNvPr>
            <p:cNvSpPr txBox="1"/>
            <p:nvPr/>
          </p:nvSpPr>
          <p:spPr>
            <a:xfrm>
              <a:off x="3238173" y="5992169"/>
              <a:ext cx="620683" cy="246221"/>
            </a:xfrm>
            <a:prstGeom prst="rect">
              <a:avLst/>
            </a:prstGeom>
            <a:noFill/>
          </p:spPr>
          <p:txBody>
            <a:bodyPr wrap="none" rtlCol="0">
              <a:spAutoFit/>
            </a:bodyPr>
            <a:lstStyle/>
            <a:p>
              <a:r>
                <a:rPr lang="en-US" sz="1000" dirty="0"/>
                <a:t>Modane</a:t>
              </a:r>
              <a:endParaRPr lang="en-GB" sz="1000" dirty="0"/>
            </a:p>
          </p:txBody>
        </p:sp>
        <p:pic>
          <p:nvPicPr>
            <p:cNvPr id="54" name="Picture 2" descr="house&quot; Icon - Download for free – Iconduck">
              <a:extLst>
                <a:ext uri="{FF2B5EF4-FFF2-40B4-BE49-F238E27FC236}">
                  <a16:creationId xmlns:a16="http://schemas.microsoft.com/office/drawing/2014/main" id="{2FC2CC81-82DC-E2A1-09C1-F30D466F24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899" y="3676540"/>
              <a:ext cx="179323" cy="164379"/>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AE4FFBD6-BDDD-1A83-687B-16E4A7C3ED59}"/>
                </a:ext>
              </a:extLst>
            </p:cNvPr>
            <p:cNvSpPr txBox="1"/>
            <p:nvPr/>
          </p:nvSpPr>
          <p:spPr>
            <a:xfrm>
              <a:off x="7522742" y="3888888"/>
              <a:ext cx="607859" cy="254044"/>
            </a:xfrm>
            <a:prstGeom prst="rect">
              <a:avLst/>
            </a:prstGeom>
            <a:noFill/>
          </p:spPr>
          <p:txBody>
            <a:bodyPr wrap="none" rtlCol="0">
              <a:spAutoFit/>
            </a:bodyPr>
            <a:lstStyle/>
            <a:p>
              <a:r>
                <a:rPr lang="en-US" sz="1051" dirty="0"/>
                <a:t>Ostrava</a:t>
              </a:r>
              <a:endParaRPr lang="en-GB" sz="1051" dirty="0"/>
            </a:p>
          </p:txBody>
        </p:sp>
        <p:cxnSp>
          <p:nvCxnSpPr>
            <p:cNvPr id="56" name="Straight Connector 55">
              <a:extLst>
                <a:ext uri="{FF2B5EF4-FFF2-40B4-BE49-F238E27FC236}">
                  <a16:creationId xmlns:a16="http://schemas.microsoft.com/office/drawing/2014/main" id="{E9711363-6BC2-3F1C-23C6-E3583E030AB9}"/>
                </a:ext>
              </a:extLst>
            </p:cNvPr>
            <p:cNvCxnSpPr>
              <a:cxnSpLocks/>
            </p:cNvCxnSpPr>
            <p:nvPr/>
          </p:nvCxnSpPr>
          <p:spPr>
            <a:xfrm flipH="1">
              <a:off x="7210318" y="3824674"/>
              <a:ext cx="542039" cy="286007"/>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pic>
          <p:nvPicPr>
            <p:cNvPr id="57" name="Picture 8" descr="Science Symbols Vector Art, Icons, and Graphics for Free Download">
              <a:extLst>
                <a:ext uri="{FF2B5EF4-FFF2-40B4-BE49-F238E27FC236}">
                  <a16:creationId xmlns:a16="http://schemas.microsoft.com/office/drawing/2014/main" id="{8A467543-E129-369B-4093-32EA91914B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7574" y="2357060"/>
              <a:ext cx="230101" cy="2301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Science Symbols Vector Art, Icons, and Graphics for Free Download">
              <a:extLst>
                <a:ext uri="{FF2B5EF4-FFF2-40B4-BE49-F238E27FC236}">
                  <a16:creationId xmlns:a16="http://schemas.microsoft.com/office/drawing/2014/main" id="{32105E68-B9FD-2CE3-44B3-37C5C6B53B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300" y="1613216"/>
              <a:ext cx="230101" cy="23010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Science Symbols Vector Art, Icons, and Graphics for Free Download">
              <a:extLst>
                <a:ext uri="{FF2B5EF4-FFF2-40B4-BE49-F238E27FC236}">
                  <a16:creationId xmlns:a16="http://schemas.microsoft.com/office/drawing/2014/main" id="{123D99C1-5D85-08A1-C4CE-DE92E6513C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9220" y="2237812"/>
              <a:ext cx="230101" cy="23010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Science Symbols Vector Art, Icons, and Graphics for Free Download">
              <a:extLst>
                <a:ext uri="{FF2B5EF4-FFF2-40B4-BE49-F238E27FC236}">
                  <a16:creationId xmlns:a16="http://schemas.microsoft.com/office/drawing/2014/main" id="{9AB0C98D-935C-D8C5-13F3-E92BCBBEBA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0336" y="4497274"/>
              <a:ext cx="230101" cy="23010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Science Symbols Vector Art, Icons, and Graphics for Free Download">
              <a:extLst>
                <a:ext uri="{FF2B5EF4-FFF2-40B4-BE49-F238E27FC236}">
                  <a16:creationId xmlns:a16="http://schemas.microsoft.com/office/drawing/2014/main" id="{08E6BA70-89E7-E98F-50E7-0D49BF7D58A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0915" y="3392120"/>
              <a:ext cx="230101" cy="23010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Science Symbols Vector Art, Icons, and Graphics for Free Download">
              <a:extLst>
                <a:ext uri="{FF2B5EF4-FFF2-40B4-BE49-F238E27FC236}">
                  <a16:creationId xmlns:a16="http://schemas.microsoft.com/office/drawing/2014/main" id="{43D089C8-195B-1567-4411-F5870109AAC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1829" y="5922568"/>
              <a:ext cx="217745" cy="21774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Science Symbols Vector Art, Icons, and Graphics for Free Download">
              <a:extLst>
                <a:ext uri="{FF2B5EF4-FFF2-40B4-BE49-F238E27FC236}">
                  <a16:creationId xmlns:a16="http://schemas.microsoft.com/office/drawing/2014/main" id="{AB7268B6-40E6-6A40-51FF-18BB8D4BBAB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1787" y="5184383"/>
              <a:ext cx="230101" cy="23010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descr="Science Symbols Vector Art, Icons, and Graphics for Free Download">
              <a:extLst>
                <a:ext uri="{FF2B5EF4-FFF2-40B4-BE49-F238E27FC236}">
                  <a16:creationId xmlns:a16="http://schemas.microsoft.com/office/drawing/2014/main" id="{0DE2983F-0532-105E-375A-73F22B6AFF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0271" y="3888816"/>
              <a:ext cx="230101" cy="23010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Science Symbols Vector Art, Icons, and Graphics for Free Download">
              <a:extLst>
                <a:ext uri="{FF2B5EF4-FFF2-40B4-BE49-F238E27FC236}">
                  <a16:creationId xmlns:a16="http://schemas.microsoft.com/office/drawing/2014/main" id="{31484587-9EF6-3963-1741-C6F5E8AB5D7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1386" y="2695320"/>
              <a:ext cx="230101" cy="23010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house&quot; Icon - Download for free – Iconduck">
              <a:extLst>
                <a:ext uri="{FF2B5EF4-FFF2-40B4-BE49-F238E27FC236}">
                  <a16:creationId xmlns:a16="http://schemas.microsoft.com/office/drawing/2014/main" id="{F3497284-20B9-D033-4971-A6AF921256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1569" y="3249293"/>
              <a:ext cx="179323" cy="16437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house&quot; Icon - Download for free – Iconduck">
              <a:extLst>
                <a:ext uri="{FF2B5EF4-FFF2-40B4-BE49-F238E27FC236}">
                  <a16:creationId xmlns:a16="http://schemas.microsoft.com/office/drawing/2014/main" id="{32318AB9-7254-2E70-F243-028FC1FB80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5916" y="5788005"/>
              <a:ext cx="179323" cy="16437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ouse&quot; Icon - Download for free – Iconduck">
              <a:extLst>
                <a:ext uri="{FF2B5EF4-FFF2-40B4-BE49-F238E27FC236}">
                  <a16:creationId xmlns:a16="http://schemas.microsoft.com/office/drawing/2014/main" id="{46ACA1F3-DD33-1049-3166-D6D0B637E4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8040" y="5860883"/>
              <a:ext cx="179323" cy="16437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house&quot; Icon - Download for free – Iconduck">
              <a:extLst>
                <a:ext uri="{FF2B5EF4-FFF2-40B4-BE49-F238E27FC236}">
                  <a16:creationId xmlns:a16="http://schemas.microsoft.com/office/drawing/2014/main" id="{9CD07724-6F5F-62EF-54FE-2288CE2787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1113" y="2217869"/>
              <a:ext cx="179323" cy="16437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Science Symbols Vector Art, Icons, and Graphics for Free Download">
              <a:extLst>
                <a:ext uri="{FF2B5EF4-FFF2-40B4-BE49-F238E27FC236}">
                  <a16:creationId xmlns:a16="http://schemas.microsoft.com/office/drawing/2014/main" id="{5AB0575A-4BBE-2BE8-B46B-4D2F1280FF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951" y="4436668"/>
              <a:ext cx="230101" cy="230101"/>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7302BD19-5AC5-08DB-ECD1-244D45BDB794}"/>
                </a:ext>
              </a:extLst>
            </p:cNvPr>
            <p:cNvCxnSpPr>
              <a:cxnSpLocks/>
              <a:endCxn id="61" idx="1"/>
            </p:cNvCxnSpPr>
            <p:nvPr/>
          </p:nvCxnSpPr>
          <p:spPr>
            <a:xfrm flipV="1">
              <a:off x="6315026" y="3507171"/>
              <a:ext cx="115889" cy="191663"/>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969531-BA11-F503-9E35-C8AFEAB5BD3E}"/>
                </a:ext>
              </a:extLst>
            </p:cNvPr>
            <p:cNvCxnSpPr>
              <a:cxnSpLocks/>
              <a:endCxn id="95" idx="1"/>
            </p:cNvCxnSpPr>
            <p:nvPr/>
          </p:nvCxnSpPr>
          <p:spPr>
            <a:xfrm flipV="1">
              <a:off x="4197949" y="4035934"/>
              <a:ext cx="224616" cy="323703"/>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937513A4-18E2-6453-4500-7EB87C16D596}"/>
                </a:ext>
              </a:extLst>
            </p:cNvPr>
            <p:cNvSpPr txBox="1"/>
            <p:nvPr/>
          </p:nvSpPr>
          <p:spPr>
            <a:xfrm>
              <a:off x="4739817" y="3791481"/>
              <a:ext cx="679994" cy="246221"/>
            </a:xfrm>
            <a:prstGeom prst="rect">
              <a:avLst/>
            </a:prstGeom>
            <a:noFill/>
          </p:spPr>
          <p:txBody>
            <a:bodyPr wrap="none" rtlCol="0">
              <a:spAutoFit/>
            </a:bodyPr>
            <a:lstStyle/>
            <a:p>
              <a:r>
                <a:rPr lang="en-US" sz="1000" dirty="0"/>
                <a:t>Karlsruhe</a:t>
              </a:r>
              <a:endParaRPr lang="en-GB" sz="1000" dirty="0"/>
            </a:p>
          </p:txBody>
        </p:sp>
        <p:cxnSp>
          <p:nvCxnSpPr>
            <p:cNvPr id="74" name="Straight Connector 73">
              <a:extLst>
                <a:ext uri="{FF2B5EF4-FFF2-40B4-BE49-F238E27FC236}">
                  <a16:creationId xmlns:a16="http://schemas.microsoft.com/office/drawing/2014/main" id="{854F1CD5-0B9D-4A64-618A-82B3BFDDDA27}"/>
                </a:ext>
              </a:extLst>
            </p:cNvPr>
            <p:cNvCxnSpPr>
              <a:cxnSpLocks/>
              <a:stCxn id="57" idx="2"/>
            </p:cNvCxnSpPr>
            <p:nvPr/>
          </p:nvCxnSpPr>
          <p:spPr>
            <a:xfrm flipH="1">
              <a:off x="4566010" y="2587162"/>
              <a:ext cx="596615" cy="139111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B5E918FE-DF1F-0D0C-F6D7-A52835893788}"/>
                </a:ext>
              </a:extLst>
            </p:cNvPr>
            <p:cNvSpPr txBox="1"/>
            <p:nvPr/>
          </p:nvSpPr>
          <p:spPr>
            <a:xfrm>
              <a:off x="4818053" y="6202221"/>
              <a:ext cx="479618" cy="246221"/>
            </a:xfrm>
            <a:prstGeom prst="rect">
              <a:avLst/>
            </a:prstGeom>
            <a:noFill/>
          </p:spPr>
          <p:txBody>
            <a:bodyPr wrap="none" rtlCol="0">
              <a:spAutoFit/>
            </a:bodyPr>
            <a:lstStyle/>
            <a:p>
              <a:r>
                <a:rPr lang="en-US" sz="1000" dirty="0"/>
                <a:t>Milan</a:t>
              </a:r>
              <a:endParaRPr lang="en-GB" sz="1000" dirty="0"/>
            </a:p>
          </p:txBody>
        </p:sp>
        <p:cxnSp>
          <p:nvCxnSpPr>
            <p:cNvPr id="76" name="Straight Connector 75">
              <a:extLst>
                <a:ext uri="{FF2B5EF4-FFF2-40B4-BE49-F238E27FC236}">
                  <a16:creationId xmlns:a16="http://schemas.microsoft.com/office/drawing/2014/main" id="{730A0155-619A-33E7-294B-572048925EDC}"/>
                </a:ext>
              </a:extLst>
            </p:cNvPr>
            <p:cNvCxnSpPr>
              <a:cxnSpLocks/>
              <a:endCxn id="62" idx="1"/>
            </p:cNvCxnSpPr>
            <p:nvPr/>
          </p:nvCxnSpPr>
          <p:spPr>
            <a:xfrm>
              <a:off x="3834782" y="5965367"/>
              <a:ext cx="207047" cy="66072"/>
            </a:xfrm>
            <a:prstGeom prst="line">
              <a:avLst/>
            </a:prstGeom>
            <a:ln w="254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729C3F0-D0C0-6C74-24A4-70DCA5908F73}"/>
                </a:ext>
              </a:extLst>
            </p:cNvPr>
            <p:cNvCxnSpPr>
              <a:cxnSpLocks/>
              <a:stCxn id="100" idx="2"/>
            </p:cNvCxnSpPr>
            <p:nvPr/>
          </p:nvCxnSpPr>
          <p:spPr>
            <a:xfrm flipH="1">
              <a:off x="4768534" y="5193577"/>
              <a:ext cx="695621" cy="842411"/>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F926BBFE-EC0F-F9FC-3D47-F9C000CEFB1D}"/>
                </a:ext>
              </a:extLst>
            </p:cNvPr>
            <p:cNvSpPr txBox="1"/>
            <p:nvPr/>
          </p:nvSpPr>
          <p:spPr>
            <a:xfrm>
              <a:off x="3676121" y="3579943"/>
              <a:ext cx="837089" cy="400110"/>
            </a:xfrm>
            <a:prstGeom prst="rect">
              <a:avLst/>
            </a:prstGeom>
            <a:noFill/>
          </p:spPr>
          <p:txBody>
            <a:bodyPr wrap="none" rtlCol="0">
              <a:spAutoFit/>
            </a:bodyPr>
            <a:lstStyle/>
            <a:p>
              <a:r>
                <a:rPr lang="fr-FR" sz="1000" dirty="0">
                  <a:latin typeface="Inter var ISO"/>
                </a:rPr>
                <a:t>ILNAS</a:t>
              </a:r>
            </a:p>
            <a:p>
              <a:r>
                <a:rPr lang="fr-FR" sz="1000" dirty="0">
                  <a:latin typeface="Inter var ISO"/>
                </a:rPr>
                <a:t>Luxembourg</a:t>
              </a:r>
              <a:endParaRPr lang="en-GB" sz="1000" dirty="0"/>
            </a:p>
          </p:txBody>
        </p:sp>
        <p:pic>
          <p:nvPicPr>
            <p:cNvPr id="79" name="Picture 2" descr="house&quot; Icon - Download for free – Iconduck">
              <a:extLst>
                <a:ext uri="{FF2B5EF4-FFF2-40B4-BE49-F238E27FC236}">
                  <a16:creationId xmlns:a16="http://schemas.microsoft.com/office/drawing/2014/main" id="{9607F1B6-AF8C-2ABB-84AA-5F2E75E0C9C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3056" y="4338964"/>
              <a:ext cx="179323" cy="164379"/>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Straight Connector 79">
              <a:extLst>
                <a:ext uri="{FF2B5EF4-FFF2-40B4-BE49-F238E27FC236}">
                  <a16:creationId xmlns:a16="http://schemas.microsoft.com/office/drawing/2014/main" id="{513DDF48-F8F4-4172-26A5-DF13644563B3}"/>
                </a:ext>
              </a:extLst>
            </p:cNvPr>
            <p:cNvCxnSpPr>
              <a:cxnSpLocks/>
            </p:cNvCxnSpPr>
            <p:nvPr/>
          </p:nvCxnSpPr>
          <p:spPr>
            <a:xfrm>
              <a:off x="1636133" y="2895231"/>
              <a:ext cx="977619" cy="395731"/>
            </a:xfrm>
            <a:prstGeom prst="line">
              <a:avLst/>
            </a:prstGeom>
            <a:ln w="254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3A2CF97-05D7-FE82-6C54-1E437CE4A05C}"/>
                </a:ext>
              </a:extLst>
            </p:cNvPr>
            <p:cNvCxnSpPr>
              <a:cxnSpLocks/>
            </p:cNvCxnSpPr>
            <p:nvPr/>
          </p:nvCxnSpPr>
          <p:spPr>
            <a:xfrm>
              <a:off x="4121807" y="5004827"/>
              <a:ext cx="285923" cy="210559"/>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98237386-AADE-1828-8F56-081E6D65CBEA}"/>
                </a:ext>
              </a:extLst>
            </p:cNvPr>
            <p:cNvSpPr txBox="1"/>
            <p:nvPr/>
          </p:nvSpPr>
          <p:spPr>
            <a:xfrm>
              <a:off x="4129189" y="4763313"/>
              <a:ext cx="458780" cy="246221"/>
            </a:xfrm>
            <a:prstGeom prst="rect">
              <a:avLst/>
            </a:prstGeom>
            <a:noFill/>
          </p:spPr>
          <p:txBody>
            <a:bodyPr wrap="none" rtlCol="0">
              <a:spAutoFit/>
            </a:bodyPr>
            <a:lstStyle/>
            <a:p>
              <a:r>
                <a:rPr lang="en-US" sz="1000" dirty="0"/>
                <a:t>Basel</a:t>
              </a:r>
              <a:endParaRPr lang="en-GB" sz="1000" dirty="0"/>
            </a:p>
          </p:txBody>
        </p:sp>
        <p:pic>
          <p:nvPicPr>
            <p:cNvPr id="83" name="Picture 2" descr="house&quot; Icon - Download for free – Iconduck">
              <a:extLst>
                <a:ext uri="{FF2B5EF4-FFF2-40B4-BE49-F238E27FC236}">
                  <a16:creationId xmlns:a16="http://schemas.microsoft.com/office/drawing/2014/main" id="{BE2A3771-AAEB-C25D-6AEA-EC9486DC4E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0493" y="4880669"/>
              <a:ext cx="179323" cy="164379"/>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014B66AF-291D-3C60-93CB-DB1F0171407F}"/>
                </a:ext>
              </a:extLst>
            </p:cNvPr>
            <p:cNvSpPr txBox="1"/>
            <p:nvPr/>
          </p:nvSpPr>
          <p:spPr>
            <a:xfrm>
              <a:off x="7014083" y="4658312"/>
              <a:ext cx="545342" cy="400110"/>
            </a:xfrm>
            <a:prstGeom prst="rect">
              <a:avLst/>
            </a:prstGeom>
            <a:noFill/>
          </p:spPr>
          <p:txBody>
            <a:bodyPr wrap="none" rtlCol="0">
              <a:spAutoFit/>
            </a:bodyPr>
            <a:lstStyle/>
            <a:p>
              <a:r>
                <a:rPr lang="en-US" sz="1000" dirty="0"/>
                <a:t>BEV</a:t>
              </a:r>
            </a:p>
            <a:p>
              <a:r>
                <a:rPr lang="en-US" sz="1000" dirty="0"/>
                <a:t>Vienna</a:t>
              </a:r>
              <a:endParaRPr lang="en-GB" sz="1000" dirty="0"/>
            </a:p>
          </p:txBody>
        </p:sp>
        <p:cxnSp>
          <p:nvCxnSpPr>
            <p:cNvPr id="85" name="Straight Connector 84">
              <a:extLst>
                <a:ext uri="{FF2B5EF4-FFF2-40B4-BE49-F238E27FC236}">
                  <a16:creationId xmlns:a16="http://schemas.microsoft.com/office/drawing/2014/main" id="{DCD37C01-23B5-BE0B-0A6A-454F935705A6}"/>
                </a:ext>
              </a:extLst>
            </p:cNvPr>
            <p:cNvCxnSpPr>
              <a:cxnSpLocks/>
              <a:endCxn id="93" idx="1"/>
            </p:cNvCxnSpPr>
            <p:nvPr/>
          </p:nvCxnSpPr>
          <p:spPr>
            <a:xfrm flipV="1">
              <a:off x="4944399" y="5722227"/>
              <a:ext cx="1161069" cy="355588"/>
            </a:xfrm>
            <a:prstGeom prst="line">
              <a:avLst/>
            </a:prstGeom>
            <a:ln w="2540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EC2688B4-D5F1-59F4-22E0-8EC9456DB03C}"/>
                </a:ext>
              </a:extLst>
            </p:cNvPr>
            <p:cNvSpPr txBox="1"/>
            <p:nvPr/>
          </p:nvSpPr>
          <p:spPr>
            <a:xfrm>
              <a:off x="5925281" y="5887315"/>
              <a:ext cx="542136" cy="246221"/>
            </a:xfrm>
            <a:prstGeom prst="rect">
              <a:avLst/>
            </a:prstGeom>
            <a:noFill/>
          </p:spPr>
          <p:txBody>
            <a:bodyPr wrap="none" rtlCol="0">
              <a:spAutoFit/>
            </a:bodyPr>
            <a:lstStyle/>
            <a:p>
              <a:r>
                <a:rPr lang="en-US" sz="1000" dirty="0"/>
                <a:t>Trieste</a:t>
              </a:r>
              <a:endParaRPr lang="en-GB" sz="1000" dirty="0"/>
            </a:p>
          </p:txBody>
        </p:sp>
        <p:sp>
          <p:nvSpPr>
            <p:cNvPr id="87" name="TextBox 86">
              <a:extLst>
                <a:ext uri="{FF2B5EF4-FFF2-40B4-BE49-F238E27FC236}">
                  <a16:creationId xmlns:a16="http://schemas.microsoft.com/office/drawing/2014/main" id="{36F6E07D-830D-0A47-2040-65CF34A9FF59}"/>
                </a:ext>
              </a:extLst>
            </p:cNvPr>
            <p:cNvSpPr txBox="1"/>
            <p:nvPr/>
          </p:nvSpPr>
          <p:spPr>
            <a:xfrm>
              <a:off x="6380795" y="5258773"/>
              <a:ext cx="652743" cy="246221"/>
            </a:xfrm>
            <a:prstGeom prst="rect">
              <a:avLst/>
            </a:prstGeom>
            <a:noFill/>
          </p:spPr>
          <p:txBody>
            <a:bodyPr wrap="none" rtlCol="0">
              <a:spAutoFit/>
            </a:bodyPr>
            <a:lstStyle/>
            <a:p>
              <a:r>
                <a:rPr lang="en-US" sz="1000" dirty="0"/>
                <a:t>Ljubljana</a:t>
              </a:r>
              <a:endParaRPr lang="en-GB" sz="1000" dirty="0"/>
            </a:p>
          </p:txBody>
        </p:sp>
        <p:sp>
          <p:nvSpPr>
            <p:cNvPr id="88" name="TextBox 87">
              <a:extLst>
                <a:ext uri="{FF2B5EF4-FFF2-40B4-BE49-F238E27FC236}">
                  <a16:creationId xmlns:a16="http://schemas.microsoft.com/office/drawing/2014/main" id="{7AA3AB9E-5676-E6DA-99A1-9D25743F74AB}"/>
                </a:ext>
              </a:extLst>
            </p:cNvPr>
            <p:cNvSpPr txBox="1"/>
            <p:nvPr/>
          </p:nvSpPr>
          <p:spPr>
            <a:xfrm>
              <a:off x="7001545" y="5785759"/>
              <a:ext cx="542136" cy="246221"/>
            </a:xfrm>
            <a:prstGeom prst="rect">
              <a:avLst/>
            </a:prstGeom>
            <a:noFill/>
          </p:spPr>
          <p:txBody>
            <a:bodyPr wrap="none" rtlCol="0">
              <a:spAutoFit/>
            </a:bodyPr>
            <a:lstStyle/>
            <a:p>
              <a:r>
                <a:rPr lang="en-US" sz="1000" dirty="0"/>
                <a:t>Zagreb</a:t>
              </a:r>
              <a:endParaRPr lang="en-GB" sz="1000" dirty="0"/>
            </a:p>
          </p:txBody>
        </p:sp>
        <p:pic>
          <p:nvPicPr>
            <p:cNvPr id="89" name="Picture 8" descr="Science Symbols Vector Art, Icons, and Graphics for Free Download">
              <a:extLst>
                <a:ext uri="{FF2B5EF4-FFF2-40B4-BE49-F238E27FC236}">
                  <a16:creationId xmlns:a16="http://schemas.microsoft.com/office/drawing/2014/main" id="{0DAF6F22-496A-48C6-6BEA-11E0AC4A0B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0436" y="5448268"/>
              <a:ext cx="230101" cy="23010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 descr="Science Symbols Vector Art, Icons, and Graphics for Free Download">
              <a:extLst>
                <a:ext uri="{FF2B5EF4-FFF2-40B4-BE49-F238E27FC236}">
                  <a16:creationId xmlns:a16="http://schemas.microsoft.com/office/drawing/2014/main" id="{E1352956-019F-B708-4B9F-1767C959B1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9800" y="4022806"/>
              <a:ext cx="230101" cy="23010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descr="Science Symbols Vector Art, Icons, and Graphics for Free Download">
              <a:extLst>
                <a:ext uri="{FF2B5EF4-FFF2-40B4-BE49-F238E27FC236}">
                  <a16:creationId xmlns:a16="http://schemas.microsoft.com/office/drawing/2014/main" id="{ABCB6CD6-1E61-9734-BF29-A5865B753F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1968" y="3670264"/>
              <a:ext cx="230101" cy="23010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 descr="Office - Free maps and location icons">
              <a:extLst>
                <a:ext uri="{FF2B5EF4-FFF2-40B4-BE49-F238E27FC236}">
                  <a16:creationId xmlns:a16="http://schemas.microsoft.com/office/drawing/2014/main" id="{A0009CDA-4F66-0AFF-91C6-B21C33C7D3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5434" y="2110270"/>
              <a:ext cx="279063" cy="27906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0" descr="Office - Free maps and location icons">
              <a:extLst>
                <a:ext uri="{FF2B5EF4-FFF2-40B4-BE49-F238E27FC236}">
                  <a16:creationId xmlns:a16="http://schemas.microsoft.com/office/drawing/2014/main" id="{FB677A84-49EB-9E9F-047A-5275D7327B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5469" y="5582695"/>
              <a:ext cx="279063" cy="27906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descr="Office - Free maps and location icons">
              <a:extLst>
                <a:ext uri="{FF2B5EF4-FFF2-40B4-BE49-F238E27FC236}">
                  <a16:creationId xmlns:a16="http://schemas.microsoft.com/office/drawing/2014/main" id="{3356EE66-851B-4D25-E1AA-2D85A00811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6966" y="5904915"/>
              <a:ext cx="279063" cy="27906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house&quot; Icon - Download for free – Iconduck">
              <a:extLst>
                <a:ext uri="{FF2B5EF4-FFF2-40B4-BE49-F238E27FC236}">
                  <a16:creationId xmlns:a16="http://schemas.microsoft.com/office/drawing/2014/main" id="{59505CFB-F231-BFB6-5696-BD2C0887E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2565" y="3953743"/>
              <a:ext cx="179323" cy="16437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8" descr="Science Symbols Vector Art, Icons, and Graphics for Free Download">
              <a:extLst>
                <a:ext uri="{FF2B5EF4-FFF2-40B4-BE49-F238E27FC236}">
                  <a16:creationId xmlns:a16="http://schemas.microsoft.com/office/drawing/2014/main" id="{67C02008-13FF-9BDC-D53D-77F9D501F4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9180" y="5555658"/>
              <a:ext cx="230101" cy="230101"/>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A10931C2-0A07-0FB9-F33C-33494C86E98B}"/>
                </a:ext>
              </a:extLst>
            </p:cNvPr>
            <p:cNvSpPr txBox="1"/>
            <p:nvPr/>
          </p:nvSpPr>
          <p:spPr>
            <a:xfrm>
              <a:off x="5519219" y="3507082"/>
              <a:ext cx="583814" cy="246221"/>
            </a:xfrm>
            <a:prstGeom prst="rect">
              <a:avLst/>
            </a:prstGeom>
            <a:noFill/>
          </p:spPr>
          <p:txBody>
            <a:bodyPr wrap="none" rtlCol="0">
              <a:spAutoFit/>
            </a:bodyPr>
            <a:lstStyle/>
            <a:p>
              <a:r>
                <a:rPr lang="en-US" sz="1000" dirty="0"/>
                <a:t>CESNET</a:t>
              </a:r>
              <a:endParaRPr lang="en-GB" sz="1000" dirty="0"/>
            </a:p>
          </p:txBody>
        </p:sp>
        <p:cxnSp>
          <p:nvCxnSpPr>
            <p:cNvPr id="98" name="Straight Connector 97">
              <a:extLst>
                <a:ext uri="{FF2B5EF4-FFF2-40B4-BE49-F238E27FC236}">
                  <a16:creationId xmlns:a16="http://schemas.microsoft.com/office/drawing/2014/main" id="{3B045D2C-EDED-963E-BA7D-45DB7ED4E84D}"/>
                </a:ext>
              </a:extLst>
            </p:cNvPr>
            <p:cNvCxnSpPr>
              <a:cxnSpLocks/>
            </p:cNvCxnSpPr>
            <p:nvPr/>
          </p:nvCxnSpPr>
          <p:spPr>
            <a:xfrm flipV="1">
              <a:off x="3238173" y="2603521"/>
              <a:ext cx="251404" cy="4381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F8E955C4-CE0D-1C69-E69C-7D649FD73A84}"/>
                </a:ext>
              </a:extLst>
            </p:cNvPr>
            <p:cNvSpPr txBox="1"/>
            <p:nvPr/>
          </p:nvSpPr>
          <p:spPr>
            <a:xfrm>
              <a:off x="3162842" y="2113917"/>
              <a:ext cx="585693" cy="246221"/>
            </a:xfrm>
            <a:prstGeom prst="rect">
              <a:avLst/>
            </a:prstGeom>
            <a:noFill/>
          </p:spPr>
          <p:txBody>
            <a:bodyPr wrap="square" rtlCol="0">
              <a:spAutoFit/>
            </a:bodyPr>
            <a:lstStyle/>
            <a:p>
              <a:r>
                <a:rPr lang="en-US" sz="1000" dirty="0" err="1"/>
                <a:t>UvA</a:t>
              </a:r>
              <a:endParaRPr lang="en-GB" sz="1000" dirty="0"/>
            </a:p>
          </p:txBody>
        </p:sp>
        <p:pic>
          <p:nvPicPr>
            <p:cNvPr id="100" name="Picture 2" descr="house&quot; Icon - Download for free – Iconduck">
              <a:extLst>
                <a:ext uri="{FF2B5EF4-FFF2-40B4-BE49-F238E27FC236}">
                  <a16:creationId xmlns:a16="http://schemas.microsoft.com/office/drawing/2014/main" id="{909976CC-E8AA-FDB3-B464-864D2C525BA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4493" y="5029199"/>
              <a:ext cx="179323" cy="164379"/>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1DB2E5CE-A071-093A-CDD1-1B301F152EC4}"/>
                </a:ext>
              </a:extLst>
            </p:cNvPr>
            <p:cNvSpPr txBox="1"/>
            <p:nvPr/>
          </p:nvSpPr>
          <p:spPr>
            <a:xfrm>
              <a:off x="5595035" y="4971043"/>
              <a:ext cx="692818" cy="246221"/>
            </a:xfrm>
            <a:prstGeom prst="rect">
              <a:avLst/>
            </a:prstGeom>
            <a:noFill/>
          </p:spPr>
          <p:txBody>
            <a:bodyPr wrap="none" rtlCol="0">
              <a:spAutoFit/>
            </a:bodyPr>
            <a:lstStyle/>
            <a:p>
              <a:r>
                <a:rPr lang="en-US" sz="1000" dirty="0"/>
                <a:t>Innsbruck</a:t>
              </a:r>
              <a:endParaRPr lang="en-GB" sz="1000" dirty="0"/>
            </a:p>
          </p:txBody>
        </p:sp>
        <p:cxnSp>
          <p:nvCxnSpPr>
            <p:cNvPr id="102" name="Straight Connector 101">
              <a:extLst>
                <a:ext uri="{FF2B5EF4-FFF2-40B4-BE49-F238E27FC236}">
                  <a16:creationId xmlns:a16="http://schemas.microsoft.com/office/drawing/2014/main" id="{7073BCCC-E2DA-0224-2E9A-6CF1F70B3B54}"/>
                </a:ext>
              </a:extLst>
            </p:cNvPr>
            <p:cNvCxnSpPr>
              <a:cxnSpLocks/>
              <a:stCxn id="100" idx="3"/>
              <a:endCxn id="60" idx="1"/>
            </p:cNvCxnSpPr>
            <p:nvPr/>
          </p:nvCxnSpPr>
          <p:spPr>
            <a:xfrm flipV="1">
              <a:off x="5553817" y="4612324"/>
              <a:ext cx="1466521" cy="499064"/>
            </a:xfrm>
            <a:prstGeom prst="line">
              <a:avLst/>
            </a:prstGeom>
            <a:ln w="254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7EBC6B7-F38A-7DB7-C8E8-4F2F757C18F4}"/>
                </a:ext>
              </a:extLst>
            </p:cNvPr>
            <p:cNvCxnSpPr>
              <a:cxnSpLocks/>
              <a:endCxn id="100" idx="0"/>
            </p:cNvCxnSpPr>
            <p:nvPr/>
          </p:nvCxnSpPr>
          <p:spPr>
            <a:xfrm flipH="1">
              <a:off x="5464155" y="4666770"/>
              <a:ext cx="11808" cy="36243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1BDB27B-88AF-B569-F12E-DFDE0A86A121}"/>
                </a:ext>
              </a:extLst>
            </p:cNvPr>
            <p:cNvCxnSpPr>
              <a:cxnSpLocks/>
              <a:stCxn id="66" idx="3"/>
              <a:endCxn id="108" idx="3"/>
            </p:cNvCxnSpPr>
            <p:nvPr/>
          </p:nvCxnSpPr>
          <p:spPr>
            <a:xfrm flipV="1">
              <a:off x="2750893" y="3116798"/>
              <a:ext cx="445031" cy="21468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5" name="Picture 8" descr="Science Symbols Vector Art, Icons, and Graphics for Free Download">
              <a:extLst>
                <a:ext uri="{FF2B5EF4-FFF2-40B4-BE49-F238E27FC236}">
                  <a16:creationId xmlns:a16="http://schemas.microsoft.com/office/drawing/2014/main" id="{106FA18E-975C-343C-E9CA-882E323549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3127" y="2410465"/>
              <a:ext cx="177776" cy="177776"/>
            </a:xfrm>
            <a:prstGeom prst="rect">
              <a:avLst/>
            </a:prstGeom>
            <a:noFill/>
            <a:extLst>
              <a:ext uri="{909E8E84-426E-40DD-AFC4-6F175D3DCCD1}">
                <a14:hiddenFill xmlns:a14="http://schemas.microsoft.com/office/drawing/2010/main">
                  <a:solidFill>
                    <a:srgbClr val="FFFFFF"/>
                  </a:solidFill>
                </a14:hiddenFill>
              </a:ext>
            </a:extLst>
          </p:spPr>
        </p:pic>
        <p:cxnSp>
          <p:nvCxnSpPr>
            <p:cNvPr id="106" name="Straight Connector 105">
              <a:extLst>
                <a:ext uri="{FF2B5EF4-FFF2-40B4-BE49-F238E27FC236}">
                  <a16:creationId xmlns:a16="http://schemas.microsoft.com/office/drawing/2014/main" id="{C14ED9B6-B3D0-C4DA-E67A-75E459911D85}"/>
                </a:ext>
              </a:extLst>
            </p:cNvPr>
            <p:cNvCxnSpPr>
              <a:cxnSpLocks/>
              <a:endCxn id="92" idx="3"/>
            </p:cNvCxnSpPr>
            <p:nvPr/>
          </p:nvCxnSpPr>
          <p:spPr>
            <a:xfrm flipH="1">
              <a:off x="7314497" y="1623498"/>
              <a:ext cx="1815847" cy="626303"/>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421EB5A6-4F8D-E1B4-E1E9-E0B95F616A8F}"/>
                </a:ext>
              </a:extLst>
            </p:cNvPr>
            <p:cNvSpPr txBox="1"/>
            <p:nvPr/>
          </p:nvSpPr>
          <p:spPr>
            <a:xfrm>
              <a:off x="8319821" y="1219896"/>
              <a:ext cx="663964" cy="246222"/>
            </a:xfrm>
            <a:prstGeom prst="rect">
              <a:avLst/>
            </a:prstGeom>
            <a:noFill/>
          </p:spPr>
          <p:txBody>
            <a:bodyPr wrap="none" rtlCol="0">
              <a:spAutoFit/>
            </a:bodyPr>
            <a:lstStyle/>
            <a:p>
              <a:r>
                <a:rPr lang="en-US" sz="1000" dirty="0"/>
                <a:t>Lithuania</a:t>
              </a:r>
              <a:endParaRPr lang="en-GB" sz="1000" dirty="0"/>
            </a:p>
          </p:txBody>
        </p:sp>
        <p:pic>
          <p:nvPicPr>
            <p:cNvPr id="108" name="Picture 8" descr="Science Symbols Vector Art, Icons, and Graphics for Free Download">
              <a:extLst>
                <a:ext uri="{FF2B5EF4-FFF2-40B4-BE49-F238E27FC236}">
                  <a16:creationId xmlns:a16="http://schemas.microsoft.com/office/drawing/2014/main" id="{D9FED44C-B9EB-FCC0-5404-CD7409DFAF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7333" y="2997502"/>
              <a:ext cx="238591" cy="238591"/>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house&quot; Icon - Download for free – Iconduck">
              <a:extLst>
                <a:ext uri="{FF2B5EF4-FFF2-40B4-BE49-F238E27FC236}">
                  <a16:creationId xmlns:a16="http://schemas.microsoft.com/office/drawing/2014/main" id="{06011CF8-6DEC-E944-3789-E7052D3355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4963" y="3041689"/>
              <a:ext cx="179323" cy="164379"/>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house&quot; Icon - Download for free – Iconduck">
              <a:extLst>
                <a:ext uri="{FF2B5EF4-FFF2-40B4-BE49-F238E27FC236}">
                  <a16:creationId xmlns:a16="http://schemas.microsoft.com/office/drawing/2014/main" id="{E99B898B-FB1C-177F-7E49-AE034EF672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8400" y="3528355"/>
              <a:ext cx="179323" cy="164379"/>
            </a:xfrm>
            <a:prstGeom prst="rect">
              <a:avLst/>
            </a:prstGeom>
            <a:noFill/>
            <a:extLst>
              <a:ext uri="{909E8E84-426E-40DD-AFC4-6F175D3DCCD1}">
                <a14:hiddenFill xmlns:a14="http://schemas.microsoft.com/office/drawing/2010/main">
                  <a:solidFill>
                    <a:srgbClr val="FFFFFF"/>
                  </a:solidFill>
                </a14:hiddenFill>
              </a:ext>
            </a:extLst>
          </p:spPr>
        </p:pic>
        <p:cxnSp>
          <p:nvCxnSpPr>
            <p:cNvPr id="111" name="Straight Connector 110">
              <a:extLst>
                <a:ext uri="{FF2B5EF4-FFF2-40B4-BE49-F238E27FC236}">
                  <a16:creationId xmlns:a16="http://schemas.microsoft.com/office/drawing/2014/main" id="{DF8A5006-2EFD-80FA-3EAB-8308DB18C307}"/>
                </a:ext>
              </a:extLst>
            </p:cNvPr>
            <p:cNvCxnSpPr>
              <a:cxnSpLocks/>
              <a:endCxn id="109" idx="0"/>
            </p:cNvCxnSpPr>
            <p:nvPr/>
          </p:nvCxnSpPr>
          <p:spPr>
            <a:xfrm>
              <a:off x="7118100" y="2340736"/>
              <a:ext cx="146525" cy="700955"/>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B2DBF212-AC71-F65B-7208-C86A867507A7}"/>
                </a:ext>
              </a:extLst>
            </p:cNvPr>
            <p:cNvSpPr txBox="1"/>
            <p:nvPr/>
          </p:nvSpPr>
          <p:spPr>
            <a:xfrm>
              <a:off x="7338820" y="2925422"/>
              <a:ext cx="635110" cy="254044"/>
            </a:xfrm>
            <a:prstGeom prst="rect">
              <a:avLst/>
            </a:prstGeom>
            <a:noFill/>
          </p:spPr>
          <p:txBody>
            <a:bodyPr wrap="none" rtlCol="0">
              <a:spAutoFit/>
            </a:bodyPr>
            <a:lstStyle/>
            <a:p>
              <a:r>
                <a:rPr lang="en-US" sz="1051" dirty="0" err="1"/>
                <a:t>Wroclav</a:t>
              </a:r>
              <a:endParaRPr lang="en-GB" sz="1051" dirty="0"/>
            </a:p>
          </p:txBody>
        </p:sp>
        <p:cxnSp>
          <p:nvCxnSpPr>
            <p:cNvPr id="113" name="Straight Connector 112">
              <a:extLst>
                <a:ext uri="{FF2B5EF4-FFF2-40B4-BE49-F238E27FC236}">
                  <a16:creationId xmlns:a16="http://schemas.microsoft.com/office/drawing/2014/main" id="{A8B8D164-A418-5A0D-E92D-2A67551DEC11}"/>
                </a:ext>
              </a:extLst>
            </p:cNvPr>
            <p:cNvCxnSpPr>
              <a:cxnSpLocks/>
              <a:stCxn id="109" idx="2"/>
            </p:cNvCxnSpPr>
            <p:nvPr/>
          </p:nvCxnSpPr>
          <p:spPr>
            <a:xfrm flipH="1">
              <a:off x="7039146" y="3206068"/>
              <a:ext cx="225479" cy="3010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3AF636C-7044-FE41-0DC3-16478D5A5079}"/>
                </a:ext>
              </a:extLst>
            </p:cNvPr>
            <p:cNvCxnSpPr>
              <a:cxnSpLocks/>
            </p:cNvCxnSpPr>
            <p:nvPr/>
          </p:nvCxnSpPr>
          <p:spPr>
            <a:xfrm flipV="1">
              <a:off x="6245241" y="3620093"/>
              <a:ext cx="704411" cy="304923"/>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9F886F9D-E3E5-6912-4481-4798A0653B31}"/>
                </a:ext>
              </a:extLst>
            </p:cNvPr>
            <p:cNvSpPr txBox="1"/>
            <p:nvPr/>
          </p:nvSpPr>
          <p:spPr>
            <a:xfrm>
              <a:off x="7016700" y="3423705"/>
              <a:ext cx="647934" cy="430887"/>
            </a:xfrm>
            <a:prstGeom prst="rect">
              <a:avLst/>
            </a:prstGeom>
            <a:noFill/>
          </p:spPr>
          <p:txBody>
            <a:bodyPr wrap="none" rtlCol="0">
              <a:spAutoFit/>
            </a:bodyPr>
            <a:lstStyle/>
            <a:p>
              <a:r>
                <a:rPr lang="en-GB" sz="1100" dirty="0">
                  <a:latin typeface="Calibri" panose="020F0502020204030204" pitchFamily="34" charset="0"/>
                  <a:ea typeface="Calibri" panose="020F0502020204030204" pitchFamily="34" charset="0"/>
                </a:rPr>
                <a:t>Hradec</a:t>
              </a:r>
            </a:p>
            <a:p>
              <a:r>
                <a:rPr lang="en-GB" sz="1100" dirty="0">
                  <a:latin typeface="Calibri" panose="020F0502020204030204" pitchFamily="34" charset="0"/>
                  <a:ea typeface="Calibri" panose="020F0502020204030204" pitchFamily="34" charset="0"/>
                </a:rPr>
                <a:t>Kralove </a:t>
              </a:r>
              <a:endParaRPr lang="en-GB" sz="700" dirty="0"/>
            </a:p>
          </p:txBody>
        </p:sp>
        <p:sp>
          <p:nvSpPr>
            <p:cNvPr id="116" name="Oval 115">
              <a:extLst>
                <a:ext uri="{FF2B5EF4-FFF2-40B4-BE49-F238E27FC236}">
                  <a16:creationId xmlns:a16="http://schemas.microsoft.com/office/drawing/2014/main" id="{EE270085-A66C-9D83-02D5-755852F50466}"/>
                </a:ext>
              </a:extLst>
            </p:cNvPr>
            <p:cNvSpPr/>
            <p:nvPr/>
          </p:nvSpPr>
          <p:spPr>
            <a:xfrm>
              <a:off x="1438275" y="2628901"/>
              <a:ext cx="342900" cy="342900"/>
            </a:xfrm>
            <a:prstGeom prst="ellipse">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117" name="Oval 116">
              <a:extLst>
                <a:ext uri="{FF2B5EF4-FFF2-40B4-BE49-F238E27FC236}">
                  <a16:creationId xmlns:a16="http://schemas.microsoft.com/office/drawing/2014/main" id="{67EC0BB8-2B3E-2B14-21BD-8554341B63EC}"/>
                </a:ext>
              </a:extLst>
            </p:cNvPr>
            <p:cNvSpPr/>
            <p:nvPr/>
          </p:nvSpPr>
          <p:spPr>
            <a:xfrm>
              <a:off x="4981575" y="2286001"/>
              <a:ext cx="342900" cy="342900"/>
            </a:xfrm>
            <a:prstGeom prst="ellipse">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118" name="Oval 117">
              <a:extLst>
                <a:ext uri="{FF2B5EF4-FFF2-40B4-BE49-F238E27FC236}">
                  <a16:creationId xmlns:a16="http://schemas.microsoft.com/office/drawing/2014/main" id="{94E41EDB-6012-D68E-C04B-ECA506FBA215}"/>
                </a:ext>
              </a:extLst>
            </p:cNvPr>
            <p:cNvSpPr/>
            <p:nvPr/>
          </p:nvSpPr>
          <p:spPr>
            <a:xfrm>
              <a:off x="2228851" y="3810001"/>
              <a:ext cx="342900" cy="342900"/>
            </a:xfrm>
            <a:prstGeom prst="ellipse">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119" name="Oval 118">
              <a:extLst>
                <a:ext uri="{FF2B5EF4-FFF2-40B4-BE49-F238E27FC236}">
                  <a16:creationId xmlns:a16="http://schemas.microsoft.com/office/drawing/2014/main" id="{3D583C54-0815-97E4-3F4A-132D2A399D26}"/>
                </a:ext>
              </a:extLst>
            </p:cNvPr>
            <p:cNvSpPr/>
            <p:nvPr/>
          </p:nvSpPr>
          <p:spPr>
            <a:xfrm>
              <a:off x="3981451" y="5867401"/>
              <a:ext cx="342900" cy="342900"/>
            </a:xfrm>
            <a:prstGeom prst="ellipse">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120" name="Freeform 119">
              <a:extLst>
                <a:ext uri="{FF2B5EF4-FFF2-40B4-BE49-F238E27FC236}">
                  <a16:creationId xmlns:a16="http://schemas.microsoft.com/office/drawing/2014/main" id="{817CAF76-6DB7-C4EE-931F-BC3660D9C450}"/>
                </a:ext>
              </a:extLst>
            </p:cNvPr>
            <p:cNvSpPr/>
            <p:nvPr/>
          </p:nvSpPr>
          <p:spPr>
            <a:xfrm>
              <a:off x="1257905" y="2138773"/>
              <a:ext cx="4507384" cy="3971403"/>
            </a:xfrm>
            <a:custGeom>
              <a:avLst/>
              <a:gdLst>
                <a:gd name="connsiteX0" fmla="*/ 463550 w 4148137"/>
                <a:gd name="connsiteY0" fmla="*/ 774700 h 3700463"/>
                <a:gd name="connsiteX1" fmla="*/ 977900 w 4148137"/>
                <a:gd name="connsiteY1" fmla="*/ 1774825 h 3700463"/>
                <a:gd name="connsiteX2" fmla="*/ 2797175 w 4148137"/>
                <a:gd name="connsiteY2" fmla="*/ 3479800 h 3700463"/>
                <a:gd name="connsiteX3" fmla="*/ 3759200 w 4148137"/>
                <a:gd name="connsiteY3" fmla="*/ 450850 h 3700463"/>
                <a:gd name="connsiteX4" fmla="*/ 463550 w 4148137"/>
                <a:gd name="connsiteY4" fmla="*/ 774700 h 370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8137" h="3700463">
                  <a:moveTo>
                    <a:pt x="463550" y="774700"/>
                  </a:moveTo>
                  <a:cubicBezTo>
                    <a:pt x="0" y="995363"/>
                    <a:pt x="588963" y="1323975"/>
                    <a:pt x="977900" y="1774825"/>
                  </a:cubicBezTo>
                  <a:cubicBezTo>
                    <a:pt x="1366837" y="2225675"/>
                    <a:pt x="2333625" y="3700463"/>
                    <a:pt x="2797175" y="3479800"/>
                  </a:cubicBezTo>
                  <a:cubicBezTo>
                    <a:pt x="3260725" y="3259138"/>
                    <a:pt x="4148137" y="901700"/>
                    <a:pt x="3759200" y="450850"/>
                  </a:cubicBezTo>
                  <a:cubicBezTo>
                    <a:pt x="3370263" y="0"/>
                    <a:pt x="927100" y="554038"/>
                    <a:pt x="463550" y="774700"/>
                  </a:cubicBezTo>
                  <a:close/>
                </a:path>
              </a:pathLst>
            </a:custGeom>
            <a:no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121" name="TextBox 120">
              <a:extLst>
                <a:ext uri="{FF2B5EF4-FFF2-40B4-BE49-F238E27FC236}">
                  <a16:creationId xmlns:a16="http://schemas.microsoft.com/office/drawing/2014/main" id="{DE98EA71-8257-025D-52A8-DFF0500969AF}"/>
                </a:ext>
              </a:extLst>
            </p:cNvPr>
            <p:cNvSpPr txBox="1"/>
            <p:nvPr/>
          </p:nvSpPr>
          <p:spPr>
            <a:xfrm>
              <a:off x="2606744" y="2329424"/>
              <a:ext cx="585693" cy="400110"/>
            </a:xfrm>
            <a:prstGeom prst="rect">
              <a:avLst/>
            </a:prstGeom>
            <a:noFill/>
          </p:spPr>
          <p:txBody>
            <a:bodyPr wrap="square" rtlCol="0">
              <a:spAutoFit/>
            </a:bodyPr>
            <a:lstStyle/>
            <a:p>
              <a:r>
                <a:rPr lang="en-US" sz="1000" dirty="0"/>
                <a:t>VSL</a:t>
              </a:r>
            </a:p>
            <a:p>
              <a:r>
                <a:rPr lang="en-US" sz="1000" dirty="0"/>
                <a:t>Delft</a:t>
              </a:r>
              <a:endParaRPr lang="en-GB" sz="1000" dirty="0"/>
            </a:p>
          </p:txBody>
        </p:sp>
        <p:pic>
          <p:nvPicPr>
            <p:cNvPr id="122" name="Picture 8" descr="Science Symbols Vector Art, Icons, and Graphics for Free Download">
              <a:extLst>
                <a:ext uri="{FF2B5EF4-FFF2-40B4-BE49-F238E27FC236}">
                  <a16:creationId xmlns:a16="http://schemas.microsoft.com/office/drawing/2014/main" id="{3CA08D32-98CE-3830-136E-9F29E8BCBE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5560" y="2592855"/>
              <a:ext cx="177776" cy="177776"/>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ounded Rectangle 19">
            <a:extLst>
              <a:ext uri="{FF2B5EF4-FFF2-40B4-BE49-F238E27FC236}">
                <a16:creationId xmlns:a16="http://schemas.microsoft.com/office/drawing/2014/main" id="{C97E28AC-028E-C195-0FB0-7475574BF06E}"/>
              </a:ext>
            </a:extLst>
          </p:cNvPr>
          <p:cNvSpPr/>
          <p:nvPr/>
        </p:nvSpPr>
        <p:spPr>
          <a:xfrm>
            <a:off x="783771" y="1295920"/>
            <a:ext cx="10141528" cy="4546652"/>
          </a:xfrm>
          <a:prstGeom prst="roundRect">
            <a:avLst>
              <a:gd name="adj" fmla="val 11213"/>
            </a:avLst>
          </a:prstGeom>
          <a:noFill/>
          <a:ln w="38100" cap="rnd">
            <a:solidFill>
              <a:srgbClr val="F04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00EF00F-367F-A263-F869-ED2778376D13}"/>
              </a:ext>
            </a:extLst>
          </p:cNvPr>
          <p:cNvSpPr>
            <a:spLocks noGrp="1"/>
          </p:cNvSpPr>
          <p:nvPr>
            <p:ph sz="quarter" idx="10"/>
          </p:nvPr>
        </p:nvSpPr>
        <p:spPr>
          <a:xfrm>
            <a:off x="974010" y="1593727"/>
            <a:ext cx="4369515" cy="3964111"/>
          </a:xfrm>
        </p:spPr>
        <p:txBody>
          <a:bodyPr>
            <a:normAutofit/>
          </a:bodyPr>
          <a:lstStyle/>
          <a:p>
            <a:pPr marL="0" indent="0" algn="l">
              <a:spcBef>
                <a:spcPts val="0"/>
              </a:spcBef>
              <a:buNone/>
            </a:pPr>
            <a:r>
              <a:rPr lang="en-US" b="1" i="0" u="none" strike="noStrike" dirty="0">
                <a:solidFill>
                  <a:srgbClr val="003F5E"/>
                </a:solidFill>
                <a:effectLst/>
              </a:rPr>
              <a:t>Time and Frequency network</a:t>
            </a:r>
            <a:endParaRPr lang="en-US" sz="1200" b="0" i="0" u="none" strike="noStrike" dirty="0">
              <a:solidFill>
                <a:srgbClr val="003F5E"/>
              </a:solidFill>
              <a:effectLst/>
            </a:endParaRPr>
          </a:p>
          <a:p>
            <a:pPr marL="0" indent="0" algn="l">
              <a:spcBef>
                <a:spcPts val="0"/>
              </a:spcBef>
              <a:buNone/>
            </a:pPr>
            <a:endParaRPr lang="en-US" sz="1600" b="0" i="0" u="none" strike="noStrike" dirty="0">
              <a:solidFill>
                <a:srgbClr val="003F5E"/>
              </a:solidFill>
              <a:effectLst/>
            </a:endParaRPr>
          </a:p>
          <a:p>
            <a:pPr marL="0" indent="0" algn="l">
              <a:spcBef>
                <a:spcPts val="0"/>
              </a:spcBef>
              <a:buNone/>
            </a:pPr>
            <a:r>
              <a:rPr lang="en-US" sz="1600" b="0" i="0" u="none" strike="noStrike" dirty="0">
                <a:solidFill>
                  <a:srgbClr val="003F5E"/>
                </a:solidFill>
                <a:effectLst/>
              </a:rPr>
              <a:t>Starting with the GN5-2 project, GÉANT and NRENS will be working with national meteorology institutes (NMIs) to develop a pan-European </a:t>
            </a:r>
            <a:r>
              <a:rPr lang="en-US" sz="1600" b="0" i="0" u="none" strike="noStrike" dirty="0" err="1">
                <a:solidFill>
                  <a:srgbClr val="003F5E"/>
                </a:solidFill>
                <a:effectLst/>
              </a:rPr>
              <a:t>fibre</a:t>
            </a:r>
            <a:r>
              <a:rPr lang="en-US" sz="1600" b="0" i="0" u="none" strike="noStrike" dirty="0">
                <a:solidFill>
                  <a:srgbClr val="003F5E"/>
                </a:solidFill>
                <a:effectLst/>
              </a:rPr>
              <a:t> based network to support the interconnection of optical clocks, building on  GÉANT’s expertise in providing cross-border connectivity for NRENs. </a:t>
            </a:r>
          </a:p>
          <a:p>
            <a:pPr marL="0" indent="0" algn="l">
              <a:spcBef>
                <a:spcPts val="0"/>
              </a:spcBef>
              <a:buNone/>
            </a:pPr>
            <a:r>
              <a:rPr lang="en-US" sz="1200" b="0" i="0" u="none" strike="noStrike" dirty="0">
                <a:solidFill>
                  <a:srgbClr val="003F5E"/>
                </a:solidFill>
                <a:effectLst/>
              </a:rPr>
              <a:t> </a:t>
            </a:r>
          </a:p>
          <a:p>
            <a:pPr marL="0" indent="0" algn="l">
              <a:spcBef>
                <a:spcPts val="0"/>
              </a:spcBef>
              <a:buNone/>
            </a:pPr>
            <a:r>
              <a:rPr lang="en-US" sz="1600" b="0" i="0" u="none" strike="noStrike" dirty="0">
                <a:solidFill>
                  <a:srgbClr val="003F5E"/>
                </a:solidFill>
                <a:effectLst/>
              </a:rPr>
              <a:t>This network will support the redefinition of the SI second, enable fundamental physics research and ultimately improve the resilience of critical infrastructures across Europe, by providing a higher-accuracy alternative to satellite-</a:t>
            </a:r>
          </a:p>
          <a:p>
            <a:pPr marL="0" indent="0" algn="l">
              <a:spcBef>
                <a:spcPts val="0"/>
              </a:spcBef>
              <a:buNone/>
            </a:pPr>
            <a:r>
              <a:rPr lang="en-US" sz="1600" b="0" i="0" u="none" strike="noStrike" dirty="0">
                <a:solidFill>
                  <a:srgbClr val="003F5E"/>
                </a:solidFill>
                <a:effectLst/>
              </a:rPr>
              <a:t>based time and frequency distribution.</a:t>
            </a:r>
          </a:p>
          <a:p>
            <a:pPr marL="0" indent="0" algn="l">
              <a:buNone/>
            </a:pPr>
            <a:endParaRPr lang="en-US" sz="1600" b="0" i="0" u="none" strike="noStrike" dirty="0">
              <a:solidFill>
                <a:srgbClr val="003F5E"/>
              </a:solidFill>
              <a:effectLst/>
              <a:latin typeface="Open Sans" panose="020B0606030504020204" pitchFamily="34" charset="0"/>
            </a:endParaRPr>
          </a:p>
          <a:p>
            <a:pPr marL="0" indent="0" algn="l">
              <a:buNone/>
            </a:pPr>
            <a:endParaRPr lang="en-US" sz="1600" b="0" i="0" u="none" strike="noStrike" dirty="0">
              <a:solidFill>
                <a:srgbClr val="003F5E"/>
              </a:solidFill>
              <a:effectLst/>
              <a:latin typeface="Open Sans" panose="020B0606030504020204" pitchFamily="34" charset="0"/>
            </a:endParaRPr>
          </a:p>
        </p:txBody>
      </p:sp>
      <p:grpSp>
        <p:nvGrpSpPr>
          <p:cNvPr id="7" name="Group 6">
            <a:extLst>
              <a:ext uri="{FF2B5EF4-FFF2-40B4-BE49-F238E27FC236}">
                <a16:creationId xmlns:a16="http://schemas.microsoft.com/office/drawing/2014/main" id="{745779AD-FA95-D7C2-C106-431F8252CBDF}"/>
              </a:ext>
            </a:extLst>
          </p:cNvPr>
          <p:cNvGrpSpPr/>
          <p:nvPr/>
        </p:nvGrpSpPr>
        <p:grpSpPr>
          <a:xfrm>
            <a:off x="9116000" y="4114799"/>
            <a:ext cx="2752401" cy="2414588"/>
            <a:chOff x="9179626" y="3371056"/>
            <a:chExt cx="2933206" cy="2573202"/>
          </a:xfrm>
        </p:grpSpPr>
        <p:sp>
          <p:nvSpPr>
            <p:cNvPr id="8" name="Rounded Rectangle 7">
              <a:extLst>
                <a:ext uri="{FF2B5EF4-FFF2-40B4-BE49-F238E27FC236}">
                  <a16:creationId xmlns:a16="http://schemas.microsoft.com/office/drawing/2014/main" id="{D6A2CB2D-1E2F-996E-8C9A-E330C4A766B4}"/>
                </a:ext>
              </a:extLst>
            </p:cNvPr>
            <p:cNvSpPr/>
            <p:nvPr/>
          </p:nvSpPr>
          <p:spPr>
            <a:xfrm>
              <a:off x="9179626" y="4643252"/>
              <a:ext cx="2921330" cy="1301006"/>
            </a:xfrm>
            <a:prstGeom prst="roundRect">
              <a:avLst/>
            </a:prstGeom>
            <a:solidFill>
              <a:schemeClr val="bg1"/>
            </a:solidFill>
            <a:ln w="38100">
              <a:solidFill>
                <a:srgbClr val="F0416D"/>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a:extLst>
                <a:ext uri="{FF2B5EF4-FFF2-40B4-BE49-F238E27FC236}">
                  <a16:creationId xmlns:a16="http://schemas.microsoft.com/office/drawing/2014/main" id="{C6633605-F4CD-4A8C-8B79-B32BBE34B72D}"/>
                </a:ext>
              </a:extLst>
            </p:cNvPr>
            <p:cNvSpPr/>
            <p:nvPr/>
          </p:nvSpPr>
          <p:spPr>
            <a:xfrm>
              <a:off x="9179627" y="3371056"/>
              <a:ext cx="2933205" cy="1770076"/>
            </a:xfrm>
            <a:prstGeom prst="wedgeRoundRectCallout">
              <a:avLst>
                <a:gd name="adj1" fmla="val -20524"/>
                <a:gd name="adj2" fmla="val 47739"/>
                <a:gd name="adj3" fmla="val 16667"/>
              </a:avLst>
            </a:prstGeom>
            <a:solidFill>
              <a:srgbClr val="F04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Proof-of-concept link between Poznan and Braunschweig was completed</a:t>
              </a:r>
              <a:r>
                <a:rPr lang="en-US" sz="1600" b="0" i="0" u="none" strike="noStrike" dirty="0">
                  <a:solidFill>
                    <a:schemeClr val="bg1"/>
                  </a:solidFill>
                  <a:effectLst/>
                </a:rPr>
                <a:t> on 23 Sep 2024, proving both frequency and time transfer</a:t>
              </a:r>
              <a:endParaRPr lang="en-US" sz="1600" dirty="0">
                <a:solidFill>
                  <a:schemeClr val="bg1"/>
                </a:solidFill>
              </a:endParaRPr>
            </a:p>
          </p:txBody>
        </p:sp>
        <p:sp>
          <p:nvSpPr>
            <p:cNvPr id="10" name="TextBox 9">
              <a:extLst>
                <a:ext uri="{FF2B5EF4-FFF2-40B4-BE49-F238E27FC236}">
                  <a16:creationId xmlns:a16="http://schemas.microsoft.com/office/drawing/2014/main" id="{5DC817E2-B44A-5B05-CA1A-144562EAFD16}"/>
                </a:ext>
              </a:extLst>
            </p:cNvPr>
            <p:cNvSpPr txBox="1"/>
            <p:nvPr/>
          </p:nvSpPr>
          <p:spPr>
            <a:xfrm>
              <a:off x="9267215" y="5219197"/>
              <a:ext cx="2735993" cy="557590"/>
            </a:xfrm>
            <a:prstGeom prst="rect">
              <a:avLst/>
            </a:prstGeom>
            <a:noFill/>
          </p:spPr>
          <p:txBody>
            <a:bodyPr wrap="square" rtlCol="0">
              <a:spAutoFit/>
            </a:bodyPr>
            <a:lstStyle/>
            <a:p>
              <a:r>
                <a:rPr lang="en-US" sz="1400" b="0" i="1" u="none" strike="noStrike" dirty="0">
                  <a:solidFill>
                    <a:srgbClr val="003F5E"/>
                  </a:solidFill>
                  <a:effectLst/>
                </a:rPr>
                <a:t>GÉANT and NRENS working with NMIs</a:t>
              </a:r>
              <a:endParaRPr lang="en-US" sz="1400" i="1" dirty="0">
                <a:solidFill>
                  <a:srgbClr val="1F4E79"/>
                </a:solidFill>
              </a:endParaRPr>
            </a:p>
          </p:txBody>
        </p:sp>
      </p:grpSp>
      <p:sp>
        <p:nvSpPr>
          <p:cNvPr id="12" name="Oval 11">
            <a:extLst>
              <a:ext uri="{FF2B5EF4-FFF2-40B4-BE49-F238E27FC236}">
                <a16:creationId xmlns:a16="http://schemas.microsoft.com/office/drawing/2014/main" id="{B7B2BB7A-C24A-81AF-1EC9-ED4CA1628CCF}"/>
              </a:ext>
            </a:extLst>
          </p:cNvPr>
          <p:cNvSpPr/>
          <p:nvPr/>
        </p:nvSpPr>
        <p:spPr>
          <a:xfrm>
            <a:off x="4276527" y="4372752"/>
            <a:ext cx="2006539" cy="2024836"/>
          </a:xfrm>
          <a:prstGeom prst="ellipse">
            <a:avLst/>
          </a:prstGeom>
          <a:solidFill>
            <a:srgbClr val="F0416D"/>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spcBef>
                <a:spcPts val="1200"/>
              </a:spcBef>
            </a:pPr>
            <a:r>
              <a:rPr lang="en-US" sz="1600" dirty="0">
                <a:solidFill>
                  <a:schemeClr val="bg1"/>
                </a:solidFill>
              </a:rPr>
              <a:t>The ring supports 4 NMIs that are working on the redefinition of the SI second</a:t>
            </a:r>
          </a:p>
        </p:txBody>
      </p:sp>
      <p:grpSp>
        <p:nvGrpSpPr>
          <p:cNvPr id="123" name="Group 122">
            <a:extLst>
              <a:ext uri="{FF2B5EF4-FFF2-40B4-BE49-F238E27FC236}">
                <a16:creationId xmlns:a16="http://schemas.microsoft.com/office/drawing/2014/main" id="{6BC862E6-273F-395F-2249-87038D1D2AA7}"/>
              </a:ext>
            </a:extLst>
          </p:cNvPr>
          <p:cNvGrpSpPr/>
          <p:nvPr/>
        </p:nvGrpSpPr>
        <p:grpSpPr>
          <a:xfrm>
            <a:off x="304375" y="816898"/>
            <a:ext cx="586721" cy="586721"/>
            <a:chOff x="712807" y="1219234"/>
            <a:chExt cx="1141457" cy="1141457"/>
          </a:xfrm>
        </p:grpSpPr>
        <p:sp>
          <p:nvSpPr>
            <p:cNvPr id="4" name="Oval 3">
              <a:extLst>
                <a:ext uri="{FF2B5EF4-FFF2-40B4-BE49-F238E27FC236}">
                  <a16:creationId xmlns:a16="http://schemas.microsoft.com/office/drawing/2014/main" id="{4ED8C60A-EEC7-B688-6F72-A013ED4AA35D}"/>
                </a:ext>
              </a:extLst>
            </p:cNvPr>
            <p:cNvSpPr/>
            <p:nvPr/>
          </p:nvSpPr>
          <p:spPr>
            <a:xfrm>
              <a:off x="712807" y="1219234"/>
              <a:ext cx="1141457" cy="1141457"/>
            </a:xfrm>
            <a:prstGeom prst="ellipse">
              <a:avLst/>
            </a:prstGeom>
            <a:solidFill>
              <a:srgbClr val="F26B36"/>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E79"/>
                </a:solidFill>
              </a:endParaRPr>
            </a:p>
          </p:txBody>
        </p:sp>
        <p:pic>
          <p:nvPicPr>
            <p:cNvPr id="5" name="Graphic 4" descr="Lightbulb and gear with solid fill">
              <a:extLst>
                <a:ext uri="{FF2B5EF4-FFF2-40B4-BE49-F238E27FC236}">
                  <a16:creationId xmlns:a16="http://schemas.microsoft.com/office/drawing/2014/main" id="{9EDE3E2F-90CB-8160-6D0A-EE09A4D4D1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3797" y="1323082"/>
              <a:ext cx="914400" cy="914400"/>
            </a:xfrm>
            <a:prstGeom prst="rect">
              <a:avLst/>
            </a:prstGeom>
          </p:spPr>
        </p:pic>
      </p:grpSp>
    </p:spTree>
    <p:extLst>
      <p:ext uri="{BB962C8B-B14F-4D97-AF65-F5344CB8AC3E}">
        <p14:creationId xmlns:p14="http://schemas.microsoft.com/office/powerpoint/2010/main" val="3580016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14A36-F8E8-8CFB-BC91-A1B2E5AC4315}"/>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600BC88-A40C-A5A2-F3CB-93268C1D4154}"/>
              </a:ext>
            </a:extLst>
          </p:cNvPr>
          <p:cNvGrpSpPr/>
          <p:nvPr/>
        </p:nvGrpSpPr>
        <p:grpSpPr>
          <a:xfrm>
            <a:off x="304375" y="816898"/>
            <a:ext cx="586721" cy="586721"/>
            <a:chOff x="712807" y="1219234"/>
            <a:chExt cx="1141457" cy="1141457"/>
          </a:xfrm>
        </p:grpSpPr>
        <p:sp>
          <p:nvSpPr>
            <p:cNvPr id="7" name="Oval 6">
              <a:extLst>
                <a:ext uri="{FF2B5EF4-FFF2-40B4-BE49-F238E27FC236}">
                  <a16:creationId xmlns:a16="http://schemas.microsoft.com/office/drawing/2014/main" id="{4D8551B0-3477-33C6-3961-08677602ADA4}"/>
                </a:ext>
              </a:extLst>
            </p:cNvPr>
            <p:cNvSpPr/>
            <p:nvPr/>
          </p:nvSpPr>
          <p:spPr>
            <a:xfrm>
              <a:off x="712807" y="1219234"/>
              <a:ext cx="1141457" cy="1141457"/>
            </a:xfrm>
            <a:prstGeom prst="ellipse">
              <a:avLst/>
            </a:prstGeom>
            <a:solidFill>
              <a:srgbClr val="F26B36"/>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E79"/>
                </a:solidFill>
              </a:endParaRPr>
            </a:p>
          </p:txBody>
        </p:sp>
        <p:pic>
          <p:nvPicPr>
            <p:cNvPr id="8" name="Graphic 7" descr="Lightbulb and gear with solid fill">
              <a:extLst>
                <a:ext uri="{FF2B5EF4-FFF2-40B4-BE49-F238E27FC236}">
                  <a16:creationId xmlns:a16="http://schemas.microsoft.com/office/drawing/2014/main" id="{9A2A40DE-185D-8C4C-BB18-0EC43CC66B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797" y="1323082"/>
              <a:ext cx="914400" cy="914400"/>
            </a:xfrm>
            <a:prstGeom prst="rect">
              <a:avLst/>
            </a:prstGeom>
          </p:spPr>
        </p:pic>
      </p:grpSp>
      <p:sp>
        <p:nvSpPr>
          <p:cNvPr id="9" name="Rounded Rectangle 8">
            <a:extLst>
              <a:ext uri="{FF2B5EF4-FFF2-40B4-BE49-F238E27FC236}">
                <a16:creationId xmlns:a16="http://schemas.microsoft.com/office/drawing/2014/main" id="{6B53AB8E-BD9F-2EBF-1712-3A66F93D2C16}"/>
              </a:ext>
            </a:extLst>
          </p:cNvPr>
          <p:cNvSpPr/>
          <p:nvPr/>
        </p:nvSpPr>
        <p:spPr>
          <a:xfrm>
            <a:off x="783771" y="1295920"/>
            <a:ext cx="10141528" cy="4546652"/>
          </a:xfrm>
          <a:prstGeom prst="roundRect">
            <a:avLst>
              <a:gd name="adj" fmla="val 11213"/>
            </a:avLst>
          </a:prstGeom>
          <a:noFill/>
          <a:ln w="38100" cap="rnd">
            <a:solidFill>
              <a:srgbClr val="F04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0ADCD889-01B4-8D51-765F-578C8D31BE16}"/>
              </a:ext>
            </a:extLst>
          </p:cNvPr>
          <p:cNvSpPr txBox="1">
            <a:spLocks/>
          </p:cNvSpPr>
          <p:nvPr/>
        </p:nvSpPr>
        <p:spPr>
          <a:xfrm>
            <a:off x="974011" y="1593727"/>
            <a:ext cx="4778608" cy="4503737"/>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003F5E"/>
                </a:solidFill>
              </a:rPr>
              <a:t>Quantum Key Distribution (QKD)       in-the-field demonstrator</a:t>
            </a:r>
            <a:endParaRPr lang="en-US" sz="2400" dirty="0">
              <a:solidFill>
                <a:srgbClr val="003F5E"/>
              </a:solidFill>
            </a:endParaRPr>
          </a:p>
          <a:p>
            <a:endParaRPr lang="en-US" sz="1600" dirty="0">
              <a:solidFill>
                <a:srgbClr val="003F5E"/>
              </a:solidFill>
            </a:endParaRPr>
          </a:p>
          <a:p>
            <a:r>
              <a:rPr lang="en-US" sz="1600" dirty="0">
                <a:solidFill>
                  <a:srgbClr val="003F5E"/>
                </a:solidFill>
              </a:rPr>
              <a:t>The experiment was conducted in Germany, with access to the network infrastructure provided by GÉANT. </a:t>
            </a:r>
          </a:p>
          <a:p>
            <a:pPr>
              <a:spcBef>
                <a:spcPts val="600"/>
              </a:spcBef>
            </a:pPr>
            <a:r>
              <a:rPr lang="en-US" sz="1600" dirty="0">
                <a:solidFill>
                  <a:srgbClr val="003F5E"/>
                </a:solidFill>
              </a:rPr>
              <a:t>Communication was established over a link spanning 253.9 km between Frankfurt and Kehl with a 56.0 dB loss and a relay in </a:t>
            </a:r>
            <a:r>
              <a:rPr lang="en-US" sz="1600" dirty="0" err="1">
                <a:solidFill>
                  <a:srgbClr val="003F5E"/>
                </a:solidFill>
              </a:rPr>
              <a:t>Kirchfeld</a:t>
            </a:r>
            <a:r>
              <a:rPr lang="en-US" sz="1600" dirty="0">
                <a:solidFill>
                  <a:srgbClr val="003F5E"/>
                </a:solidFill>
              </a:rPr>
              <a:t>, approximately three-fifths of the way. Employing the Twin Field Quantum Key Distribution protocol, a key distribution rate of 110 bit/s over 254 km was achieved.</a:t>
            </a:r>
          </a:p>
          <a:p>
            <a:endParaRPr lang="en-US" sz="1600" dirty="0">
              <a:solidFill>
                <a:srgbClr val="003F5E"/>
              </a:solidFill>
              <a:latin typeface="Open Sans" panose="020B0606030504020204" pitchFamily="34" charset="0"/>
            </a:endParaRPr>
          </a:p>
          <a:p>
            <a:endParaRPr lang="en-US" sz="1600" dirty="0">
              <a:solidFill>
                <a:srgbClr val="003F5E"/>
              </a:solidFill>
              <a:latin typeface="Open Sans" panose="020B0606030504020204" pitchFamily="34" charset="0"/>
            </a:endParaRPr>
          </a:p>
        </p:txBody>
      </p:sp>
      <p:pic>
        <p:nvPicPr>
          <p:cNvPr id="11" name="Picture 10" descr="A diagram of a city&#10;&#10;Description automatically generated">
            <a:extLst>
              <a:ext uri="{FF2B5EF4-FFF2-40B4-BE49-F238E27FC236}">
                <a16:creationId xmlns:a16="http://schemas.microsoft.com/office/drawing/2014/main" id="{C46EAB05-139A-9559-8E22-4B18F0C2E325}"/>
              </a:ext>
            </a:extLst>
          </p:cNvPr>
          <p:cNvPicPr>
            <a:picLocks noChangeAspect="1"/>
          </p:cNvPicPr>
          <p:nvPr/>
        </p:nvPicPr>
        <p:blipFill>
          <a:blip r:embed="rId5">
            <a:extLst>
              <a:ext uri="{28A0092B-C50C-407E-A947-70E740481C1C}">
                <a14:useLocalDpi xmlns:a14="http://schemas.microsoft.com/office/drawing/2010/main" val="0"/>
              </a:ext>
            </a:extLst>
          </a:blip>
          <a:srcRect l="8601" r="2304"/>
          <a:stretch/>
        </p:blipFill>
        <p:spPr>
          <a:xfrm>
            <a:off x="6096000" y="1624089"/>
            <a:ext cx="4596143" cy="2154272"/>
          </a:xfrm>
          <a:prstGeom prst="rect">
            <a:avLst/>
          </a:prstGeom>
        </p:spPr>
      </p:pic>
      <p:grpSp>
        <p:nvGrpSpPr>
          <p:cNvPr id="12" name="Group 11">
            <a:extLst>
              <a:ext uri="{FF2B5EF4-FFF2-40B4-BE49-F238E27FC236}">
                <a16:creationId xmlns:a16="http://schemas.microsoft.com/office/drawing/2014/main" id="{CF7EFC35-3A61-843C-3AB3-BE49F8485A76}"/>
              </a:ext>
            </a:extLst>
          </p:cNvPr>
          <p:cNvGrpSpPr/>
          <p:nvPr/>
        </p:nvGrpSpPr>
        <p:grpSpPr>
          <a:xfrm>
            <a:off x="6124269" y="3910084"/>
            <a:ext cx="2933206" cy="2573201"/>
            <a:chOff x="9179626" y="3371057"/>
            <a:chExt cx="2933206" cy="2573201"/>
          </a:xfrm>
        </p:grpSpPr>
        <p:sp>
          <p:nvSpPr>
            <p:cNvPr id="13" name="Rounded Rectangle 12">
              <a:extLst>
                <a:ext uri="{FF2B5EF4-FFF2-40B4-BE49-F238E27FC236}">
                  <a16:creationId xmlns:a16="http://schemas.microsoft.com/office/drawing/2014/main" id="{89940AF7-6482-1963-6702-B12E460791E5}"/>
                </a:ext>
              </a:extLst>
            </p:cNvPr>
            <p:cNvSpPr/>
            <p:nvPr/>
          </p:nvSpPr>
          <p:spPr>
            <a:xfrm>
              <a:off x="9179626" y="4643252"/>
              <a:ext cx="2921330" cy="1301006"/>
            </a:xfrm>
            <a:prstGeom prst="roundRect">
              <a:avLst/>
            </a:prstGeom>
            <a:solidFill>
              <a:schemeClr val="bg1"/>
            </a:solidFill>
            <a:ln w="38100">
              <a:solidFill>
                <a:srgbClr val="F0416D"/>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ular Callout 15">
              <a:extLst>
                <a:ext uri="{FF2B5EF4-FFF2-40B4-BE49-F238E27FC236}">
                  <a16:creationId xmlns:a16="http://schemas.microsoft.com/office/drawing/2014/main" id="{BC61A41D-CD25-AB64-465F-4268063CEF60}"/>
                </a:ext>
              </a:extLst>
            </p:cNvPr>
            <p:cNvSpPr/>
            <p:nvPr/>
          </p:nvSpPr>
          <p:spPr>
            <a:xfrm>
              <a:off x="9179627" y="3371057"/>
              <a:ext cx="2933205" cy="1655956"/>
            </a:xfrm>
            <a:prstGeom prst="wedgeRoundRectCallout">
              <a:avLst>
                <a:gd name="adj1" fmla="val -20524"/>
                <a:gd name="adj2" fmla="val 47739"/>
                <a:gd name="adj3" fmla="val 16667"/>
              </a:avLst>
            </a:prstGeom>
            <a:solidFill>
              <a:srgbClr val="F04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T</a:t>
              </a:r>
              <a:r>
                <a:rPr lang="en-US" sz="1600" b="0" i="0" u="none" strike="noStrike" dirty="0">
                  <a:solidFill>
                    <a:schemeClr val="bg1"/>
                  </a:solidFill>
                  <a:effectLst/>
                </a:rPr>
                <a:t>he first the first major in-the-field demonstration of </a:t>
              </a:r>
              <a:r>
                <a:rPr lang="en-US" sz="1600" b="1" i="0" u="none" strike="noStrike" dirty="0">
                  <a:solidFill>
                    <a:schemeClr val="bg1"/>
                  </a:solidFill>
                  <a:effectLst/>
                </a:rPr>
                <a:t>coherent quantum communications</a:t>
              </a:r>
              <a:r>
                <a:rPr lang="en-US" sz="1600" b="0" i="0" u="none" strike="noStrike" dirty="0">
                  <a:solidFill>
                    <a:schemeClr val="bg1"/>
                  </a:solidFill>
                  <a:effectLst/>
                </a:rPr>
                <a:t> using telecoms standard equipment and infrastructure</a:t>
              </a:r>
              <a:endParaRPr lang="en-US" sz="1600" u="none" strike="noStrike" dirty="0">
                <a:solidFill>
                  <a:schemeClr val="bg1"/>
                </a:solidFill>
                <a:effectLst/>
              </a:endParaRPr>
            </a:p>
          </p:txBody>
        </p:sp>
        <p:sp>
          <p:nvSpPr>
            <p:cNvPr id="18" name="TextBox 17">
              <a:extLst>
                <a:ext uri="{FF2B5EF4-FFF2-40B4-BE49-F238E27FC236}">
                  <a16:creationId xmlns:a16="http://schemas.microsoft.com/office/drawing/2014/main" id="{72BB4F73-FAA8-8F3D-091B-477334A0A42C}"/>
                </a:ext>
              </a:extLst>
            </p:cNvPr>
            <p:cNvSpPr txBox="1"/>
            <p:nvPr/>
          </p:nvSpPr>
          <p:spPr>
            <a:xfrm>
              <a:off x="9267215" y="5120514"/>
              <a:ext cx="2735993" cy="738664"/>
            </a:xfrm>
            <a:prstGeom prst="rect">
              <a:avLst/>
            </a:prstGeom>
            <a:noFill/>
          </p:spPr>
          <p:txBody>
            <a:bodyPr wrap="square" rtlCol="0">
              <a:spAutoFit/>
            </a:bodyPr>
            <a:lstStyle/>
            <a:p>
              <a:r>
                <a:rPr lang="en-US" sz="1400" i="1" dirty="0">
                  <a:solidFill>
                    <a:srgbClr val="1F4E79"/>
                  </a:solidFill>
                </a:rPr>
                <a:t>GÉANT, Toshiba Europe limited, PSNC and the Anglia Ruskin University collaboration</a:t>
              </a:r>
            </a:p>
          </p:txBody>
        </p:sp>
      </p:grpSp>
      <p:sp>
        <p:nvSpPr>
          <p:cNvPr id="20" name="Oval 19">
            <a:extLst>
              <a:ext uri="{FF2B5EF4-FFF2-40B4-BE49-F238E27FC236}">
                <a16:creationId xmlns:a16="http://schemas.microsoft.com/office/drawing/2014/main" id="{2FE889EE-532F-5D93-94C1-EE944D987C52}"/>
              </a:ext>
            </a:extLst>
          </p:cNvPr>
          <p:cNvSpPr/>
          <p:nvPr/>
        </p:nvSpPr>
        <p:spPr>
          <a:xfrm>
            <a:off x="9762094" y="3482410"/>
            <a:ext cx="1869611" cy="1886659"/>
          </a:xfrm>
          <a:prstGeom prst="ellipse">
            <a:avLst/>
          </a:prstGeom>
          <a:solidFill>
            <a:srgbClr val="F0416D"/>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effectLst/>
              </a:rPr>
              <a:t>Quantum Communication at a national scale</a:t>
            </a:r>
            <a:endParaRPr lang="en-US" sz="1400" dirty="0"/>
          </a:p>
        </p:txBody>
      </p:sp>
    </p:spTree>
    <p:extLst>
      <p:ext uri="{BB962C8B-B14F-4D97-AF65-F5344CB8AC3E}">
        <p14:creationId xmlns:p14="http://schemas.microsoft.com/office/powerpoint/2010/main" val="2735725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1F1A-2711-6777-EE69-F976AA496F43}"/>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8B35E12F-BE9E-6C25-83CA-044021BDB691}"/>
              </a:ext>
            </a:extLst>
          </p:cNvPr>
          <p:cNvSpPr/>
          <p:nvPr/>
        </p:nvSpPr>
        <p:spPr>
          <a:xfrm>
            <a:off x="491459" y="989488"/>
            <a:ext cx="1584155" cy="1584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F9B6CBDA-AFAF-059A-7B41-B19E0B511ACD}"/>
              </a:ext>
            </a:extLst>
          </p:cNvPr>
          <p:cNvSpPr/>
          <p:nvPr/>
        </p:nvSpPr>
        <p:spPr>
          <a:xfrm>
            <a:off x="1854264" y="996490"/>
            <a:ext cx="9073566" cy="2432509"/>
          </a:xfrm>
          <a:prstGeom prst="roundRect">
            <a:avLst>
              <a:gd name="adj" fmla="val 50000"/>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en-US" sz="2400" dirty="0">
              <a:solidFill>
                <a:srgbClr val="1F4E79"/>
              </a:solidFill>
            </a:endParaRPr>
          </a:p>
        </p:txBody>
      </p:sp>
      <p:sp>
        <p:nvSpPr>
          <p:cNvPr id="15" name="TextBox 14">
            <a:extLst>
              <a:ext uri="{FF2B5EF4-FFF2-40B4-BE49-F238E27FC236}">
                <a16:creationId xmlns:a16="http://schemas.microsoft.com/office/drawing/2014/main" id="{C7517524-96AA-2F1C-4E69-E3608C73BE90}"/>
              </a:ext>
            </a:extLst>
          </p:cNvPr>
          <p:cNvSpPr txBox="1"/>
          <p:nvPr/>
        </p:nvSpPr>
        <p:spPr>
          <a:xfrm>
            <a:off x="2662627" y="1114097"/>
            <a:ext cx="7918334" cy="2246769"/>
          </a:xfrm>
          <a:prstGeom prst="rect">
            <a:avLst/>
          </a:prstGeom>
          <a:noFill/>
        </p:spPr>
        <p:txBody>
          <a:bodyPr wrap="square" anchor="ctr">
            <a:spAutoFit/>
          </a:bodyPr>
          <a:lstStyle/>
          <a:p>
            <a:pPr marL="0" indent="0">
              <a:spcBef>
                <a:spcPts val="0"/>
              </a:spcBef>
              <a:spcAft>
                <a:spcPts val="800"/>
              </a:spcAft>
              <a:buNone/>
            </a:pPr>
            <a:r>
              <a:rPr lang="en-US" sz="2800" b="1" dirty="0">
                <a:solidFill>
                  <a:srgbClr val="1F4E79"/>
                </a:solidFill>
              </a:rPr>
              <a:t>Community-driven innovation means developing solutions that address the specific challenges of member NRENs and their user communities, delivering  measurable value, a positive societal impact, and driving digital excellence.</a:t>
            </a:r>
          </a:p>
        </p:txBody>
      </p:sp>
      <p:sp>
        <p:nvSpPr>
          <p:cNvPr id="17" name="TextBox 16">
            <a:extLst>
              <a:ext uri="{FF2B5EF4-FFF2-40B4-BE49-F238E27FC236}">
                <a16:creationId xmlns:a16="http://schemas.microsoft.com/office/drawing/2014/main" id="{79D004CC-CA54-6081-FF4C-AFA1C7DDB2F8}"/>
              </a:ext>
            </a:extLst>
          </p:cNvPr>
          <p:cNvSpPr txBox="1"/>
          <p:nvPr/>
        </p:nvSpPr>
        <p:spPr>
          <a:xfrm rot="16200000">
            <a:off x="-790013" y="4293349"/>
            <a:ext cx="3955067" cy="667299"/>
          </a:xfrm>
          <a:prstGeom prst="rect">
            <a:avLst/>
          </a:prstGeom>
          <a:noFill/>
        </p:spPr>
        <p:txBody>
          <a:bodyPr wrap="square" rtlCol="0">
            <a:spAutoFit/>
          </a:bodyPr>
          <a:lstStyle/>
          <a:p>
            <a:pPr algn="r">
              <a:lnSpc>
                <a:spcPts val="2200"/>
              </a:lnSpc>
            </a:pPr>
            <a:r>
              <a:rPr lang="en-US" sz="2400" b="1" dirty="0">
                <a:solidFill>
                  <a:srgbClr val="1F4E79"/>
                </a:solidFill>
              </a:rPr>
              <a:t>Value driven innovation for digital excellence</a:t>
            </a:r>
          </a:p>
        </p:txBody>
      </p:sp>
      <p:sp>
        <p:nvSpPr>
          <p:cNvPr id="19" name="Rounded Rectangle 18">
            <a:extLst>
              <a:ext uri="{FF2B5EF4-FFF2-40B4-BE49-F238E27FC236}">
                <a16:creationId xmlns:a16="http://schemas.microsoft.com/office/drawing/2014/main" id="{32A3EEFA-5E07-5445-1761-FE2EC6BAC074}"/>
              </a:ext>
            </a:extLst>
          </p:cNvPr>
          <p:cNvSpPr/>
          <p:nvPr/>
        </p:nvSpPr>
        <p:spPr>
          <a:xfrm>
            <a:off x="2045373" y="3680902"/>
            <a:ext cx="9421649" cy="2432509"/>
          </a:xfrm>
          <a:prstGeom prst="roundRect">
            <a:avLst>
              <a:gd name="adj" fmla="val 15416"/>
            </a:avLst>
          </a:prstGeom>
          <a:noFill/>
          <a:ln w="38100">
            <a:solidFill>
              <a:srgbClr val="F0416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spcAft>
                <a:spcPts val="800"/>
              </a:spcAft>
              <a:buFont typeface="Arial" panose="020B0604020202020204" pitchFamily="34" charset="0"/>
              <a:buChar char="•"/>
            </a:pPr>
            <a:endParaRPr lang="en-US" dirty="0">
              <a:solidFill>
                <a:srgbClr val="1F4E79"/>
              </a:solidFill>
            </a:endParaRPr>
          </a:p>
          <a:p>
            <a:pPr marL="171450" indent="-171450">
              <a:spcAft>
                <a:spcPts val="800"/>
              </a:spcAft>
              <a:buFont typeface="Arial" panose="020B0604020202020204" pitchFamily="34" charset="0"/>
              <a:buChar char="•"/>
            </a:pPr>
            <a:endParaRPr lang="en-US" dirty="0">
              <a:solidFill>
                <a:srgbClr val="1F4E79"/>
              </a:solidFill>
            </a:endParaRPr>
          </a:p>
          <a:p>
            <a:pPr marL="171450" indent="-171450">
              <a:spcAft>
                <a:spcPts val="800"/>
              </a:spcAft>
              <a:buFont typeface="Arial" panose="020B0604020202020204" pitchFamily="34" charset="0"/>
              <a:buChar char="•"/>
            </a:pPr>
            <a:endParaRPr lang="en-US" dirty="0">
              <a:solidFill>
                <a:srgbClr val="1F4E79"/>
              </a:solidFill>
            </a:endParaRPr>
          </a:p>
          <a:p>
            <a:pPr marL="171450" indent="-171450">
              <a:spcAft>
                <a:spcPts val="800"/>
              </a:spcAft>
              <a:buFont typeface="Arial" panose="020B0604020202020204" pitchFamily="34" charset="0"/>
              <a:buChar char="•"/>
            </a:pPr>
            <a:endParaRPr lang="en-US" dirty="0">
              <a:solidFill>
                <a:srgbClr val="1F4E79"/>
              </a:solidFill>
            </a:endParaRPr>
          </a:p>
          <a:p>
            <a:pPr>
              <a:spcBef>
                <a:spcPts val="0"/>
              </a:spcBef>
              <a:spcAft>
                <a:spcPts val="800"/>
              </a:spcAft>
            </a:pPr>
            <a:endParaRPr lang="en-US" dirty="0">
              <a:solidFill>
                <a:srgbClr val="1F4E79"/>
              </a:solidFill>
            </a:endParaRPr>
          </a:p>
        </p:txBody>
      </p:sp>
      <p:sp>
        <p:nvSpPr>
          <p:cNvPr id="6" name="Oval 5">
            <a:extLst>
              <a:ext uri="{FF2B5EF4-FFF2-40B4-BE49-F238E27FC236}">
                <a16:creationId xmlns:a16="http://schemas.microsoft.com/office/drawing/2014/main" id="{649F5C8F-BB90-9605-8C89-0092790723FD}"/>
              </a:ext>
            </a:extLst>
          </p:cNvPr>
          <p:cNvSpPr/>
          <p:nvPr/>
        </p:nvSpPr>
        <p:spPr>
          <a:xfrm>
            <a:off x="712807" y="1219234"/>
            <a:ext cx="1141457" cy="1141457"/>
          </a:xfrm>
          <a:prstGeom prst="ellipse">
            <a:avLst/>
          </a:prstGeom>
          <a:solidFill>
            <a:srgbClr val="F26B36"/>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E79"/>
              </a:solidFill>
            </a:endParaRPr>
          </a:p>
        </p:txBody>
      </p:sp>
      <p:pic>
        <p:nvPicPr>
          <p:cNvPr id="5" name="Graphic 4" descr="Lightbulb and gear with solid fill">
            <a:extLst>
              <a:ext uri="{FF2B5EF4-FFF2-40B4-BE49-F238E27FC236}">
                <a16:creationId xmlns:a16="http://schemas.microsoft.com/office/drawing/2014/main" id="{BE7B7B55-5DDC-0E1F-08D9-4AAEA7B9F8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797" y="1323082"/>
            <a:ext cx="914400" cy="914400"/>
          </a:xfrm>
          <a:prstGeom prst="rect">
            <a:avLst/>
          </a:prstGeom>
        </p:spPr>
      </p:pic>
      <p:sp>
        <p:nvSpPr>
          <p:cNvPr id="4" name="TextBox 3">
            <a:extLst>
              <a:ext uri="{FF2B5EF4-FFF2-40B4-BE49-F238E27FC236}">
                <a16:creationId xmlns:a16="http://schemas.microsoft.com/office/drawing/2014/main" id="{168624AD-9387-782D-64BE-2820B9F6AF33}"/>
              </a:ext>
            </a:extLst>
          </p:cNvPr>
          <p:cNvSpPr txBox="1"/>
          <p:nvPr/>
        </p:nvSpPr>
        <p:spPr>
          <a:xfrm>
            <a:off x="2174266" y="3866106"/>
            <a:ext cx="9163864" cy="2062103"/>
          </a:xfrm>
          <a:prstGeom prst="rect">
            <a:avLst/>
          </a:prstGeom>
          <a:noFill/>
        </p:spPr>
        <p:txBody>
          <a:bodyPr wrap="square" rtlCol="0">
            <a:spAutoFit/>
          </a:bodyPr>
          <a:lstStyle/>
          <a:p>
            <a:pPr marL="285750" indent="-285750">
              <a:buFont typeface="Arial" panose="020B0604020202020204" pitchFamily="34" charset="0"/>
              <a:buChar char="•"/>
            </a:pPr>
            <a:r>
              <a:rPr lang="en-NL" sz="3200" dirty="0">
                <a:solidFill>
                  <a:schemeClr val="accent2"/>
                </a:solidFill>
              </a:rPr>
              <a:t>Innovation Programme</a:t>
            </a:r>
          </a:p>
          <a:p>
            <a:pPr marL="285750" indent="-285750">
              <a:buFont typeface="Arial" panose="020B0604020202020204" pitchFamily="34" charset="0"/>
              <a:buChar char="•"/>
            </a:pPr>
            <a:r>
              <a:rPr lang="en-NL" sz="3200" dirty="0">
                <a:solidFill>
                  <a:schemeClr val="accent2"/>
                </a:solidFill>
              </a:rPr>
              <a:t>Participation in EU funded projects &amp; collaborations</a:t>
            </a:r>
          </a:p>
          <a:p>
            <a:pPr marL="285750" indent="-285750">
              <a:buFont typeface="Arial" panose="020B0604020202020204" pitchFamily="34" charset="0"/>
              <a:buChar char="•"/>
            </a:pPr>
            <a:r>
              <a:rPr lang="en-NL" sz="3200" dirty="0">
                <a:solidFill>
                  <a:schemeClr val="accent2"/>
                </a:solidFill>
              </a:rPr>
              <a:t>GÉANT incubators</a:t>
            </a:r>
          </a:p>
          <a:p>
            <a:pPr marL="285750" indent="-285750">
              <a:buFont typeface="Arial" panose="020B0604020202020204" pitchFamily="34" charset="0"/>
              <a:buChar char="•"/>
            </a:pPr>
            <a:r>
              <a:rPr lang="en-NL" sz="3200" dirty="0">
                <a:solidFill>
                  <a:schemeClr val="accent2"/>
                </a:solidFill>
              </a:rPr>
              <a:t>Testing and piloting of new technologies</a:t>
            </a:r>
          </a:p>
        </p:txBody>
      </p:sp>
    </p:spTree>
    <p:extLst>
      <p:ext uri="{BB962C8B-B14F-4D97-AF65-F5344CB8AC3E}">
        <p14:creationId xmlns:p14="http://schemas.microsoft.com/office/powerpoint/2010/main" val="2687633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1F1A-2711-6777-EE69-F976AA496F43}"/>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8B35E12F-BE9E-6C25-83CA-044021BDB691}"/>
              </a:ext>
            </a:extLst>
          </p:cNvPr>
          <p:cNvSpPr/>
          <p:nvPr/>
        </p:nvSpPr>
        <p:spPr>
          <a:xfrm>
            <a:off x="491459" y="989488"/>
            <a:ext cx="1584155" cy="1584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F9B6CBDA-AFAF-059A-7B41-B19E0B511ACD}"/>
              </a:ext>
            </a:extLst>
          </p:cNvPr>
          <p:cNvSpPr/>
          <p:nvPr/>
        </p:nvSpPr>
        <p:spPr>
          <a:xfrm>
            <a:off x="1854264" y="996490"/>
            <a:ext cx="9073566" cy="827985"/>
          </a:xfrm>
          <a:prstGeom prst="roundRect">
            <a:avLst>
              <a:gd name="adj" fmla="val 50000"/>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en-US" sz="2400" dirty="0">
              <a:solidFill>
                <a:srgbClr val="1F4E79"/>
              </a:solidFill>
            </a:endParaRPr>
          </a:p>
        </p:txBody>
      </p:sp>
      <p:sp>
        <p:nvSpPr>
          <p:cNvPr id="15" name="TextBox 14">
            <a:extLst>
              <a:ext uri="{FF2B5EF4-FFF2-40B4-BE49-F238E27FC236}">
                <a16:creationId xmlns:a16="http://schemas.microsoft.com/office/drawing/2014/main" id="{C7517524-96AA-2F1C-4E69-E3608C73BE90}"/>
              </a:ext>
            </a:extLst>
          </p:cNvPr>
          <p:cNvSpPr txBox="1"/>
          <p:nvPr/>
        </p:nvSpPr>
        <p:spPr>
          <a:xfrm>
            <a:off x="2296962" y="1164261"/>
            <a:ext cx="8501026" cy="492443"/>
          </a:xfrm>
          <a:prstGeom prst="rect">
            <a:avLst/>
          </a:prstGeom>
          <a:noFill/>
        </p:spPr>
        <p:txBody>
          <a:bodyPr wrap="square" anchor="ctr">
            <a:spAutoFit/>
          </a:bodyPr>
          <a:lstStyle/>
          <a:p>
            <a:pPr marL="0" indent="0">
              <a:spcBef>
                <a:spcPts val="0"/>
              </a:spcBef>
              <a:spcAft>
                <a:spcPts val="800"/>
              </a:spcAft>
              <a:buNone/>
            </a:pPr>
            <a:r>
              <a:rPr lang="en-US" sz="2600" b="1" dirty="0">
                <a:solidFill>
                  <a:srgbClr val="1F4E79"/>
                </a:solidFill>
              </a:rPr>
              <a:t>Spanish Contributions to the Innovation </a:t>
            </a:r>
            <a:r>
              <a:rPr lang="en-US" sz="2600" b="1" dirty="0" err="1">
                <a:solidFill>
                  <a:srgbClr val="1F4E79"/>
                </a:solidFill>
              </a:rPr>
              <a:t>Programme</a:t>
            </a:r>
            <a:endParaRPr lang="en-US" sz="2600" b="1" dirty="0">
              <a:solidFill>
                <a:srgbClr val="1F4E79"/>
              </a:solidFill>
            </a:endParaRPr>
          </a:p>
        </p:txBody>
      </p:sp>
      <p:sp>
        <p:nvSpPr>
          <p:cNvPr id="17" name="TextBox 16">
            <a:extLst>
              <a:ext uri="{FF2B5EF4-FFF2-40B4-BE49-F238E27FC236}">
                <a16:creationId xmlns:a16="http://schemas.microsoft.com/office/drawing/2014/main" id="{79D004CC-CA54-6081-FF4C-AFA1C7DDB2F8}"/>
              </a:ext>
            </a:extLst>
          </p:cNvPr>
          <p:cNvSpPr txBox="1"/>
          <p:nvPr/>
        </p:nvSpPr>
        <p:spPr>
          <a:xfrm rot="16200000">
            <a:off x="-790013" y="4293349"/>
            <a:ext cx="3955067" cy="667299"/>
          </a:xfrm>
          <a:prstGeom prst="rect">
            <a:avLst/>
          </a:prstGeom>
          <a:noFill/>
        </p:spPr>
        <p:txBody>
          <a:bodyPr wrap="square" rtlCol="0">
            <a:spAutoFit/>
          </a:bodyPr>
          <a:lstStyle/>
          <a:p>
            <a:pPr algn="r">
              <a:lnSpc>
                <a:spcPts val="2200"/>
              </a:lnSpc>
            </a:pPr>
            <a:r>
              <a:rPr lang="en-US" sz="2400" b="1" dirty="0">
                <a:solidFill>
                  <a:srgbClr val="1F4E79"/>
                </a:solidFill>
              </a:rPr>
              <a:t>Value driven innovation for digital excellence</a:t>
            </a:r>
          </a:p>
        </p:txBody>
      </p:sp>
      <p:sp>
        <p:nvSpPr>
          <p:cNvPr id="19" name="Rounded Rectangle 18">
            <a:extLst>
              <a:ext uri="{FF2B5EF4-FFF2-40B4-BE49-F238E27FC236}">
                <a16:creationId xmlns:a16="http://schemas.microsoft.com/office/drawing/2014/main" id="{32A3EEFA-5E07-5445-1761-FE2EC6BAC074}"/>
              </a:ext>
            </a:extLst>
          </p:cNvPr>
          <p:cNvSpPr/>
          <p:nvPr/>
        </p:nvSpPr>
        <p:spPr>
          <a:xfrm>
            <a:off x="2075610" y="2007635"/>
            <a:ext cx="9403583" cy="4528077"/>
          </a:xfrm>
          <a:prstGeom prst="roundRect">
            <a:avLst>
              <a:gd name="adj" fmla="val 15416"/>
            </a:avLst>
          </a:prstGeom>
          <a:noFill/>
          <a:ln w="38100">
            <a:solidFill>
              <a:srgbClr val="F0416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800"/>
              </a:spcAft>
            </a:pPr>
            <a:r>
              <a:rPr lang="en-US" sz="2300" dirty="0">
                <a:solidFill>
                  <a:schemeClr val="accent2"/>
                </a:solidFill>
              </a:rPr>
              <a:t>2024: </a:t>
            </a:r>
            <a:r>
              <a:rPr lang="en-GB" sz="2300" dirty="0">
                <a:solidFill>
                  <a:schemeClr val="accent2"/>
                </a:solidFill>
              </a:rPr>
              <a:t>Design User Experiences for Digital Identities (University of Malaga)</a:t>
            </a:r>
          </a:p>
          <a:p>
            <a:pPr>
              <a:spcAft>
                <a:spcPts val="800"/>
              </a:spcAft>
            </a:pPr>
            <a:endParaRPr lang="en-GB" sz="1000" b="0" i="1" dirty="0">
              <a:solidFill>
                <a:srgbClr val="003F5F"/>
              </a:solidFill>
              <a:effectLst/>
            </a:endParaRPr>
          </a:p>
          <a:p>
            <a:pPr>
              <a:spcAft>
                <a:spcPts val="800"/>
              </a:spcAft>
            </a:pPr>
            <a:r>
              <a:rPr lang="en-GB" sz="2000" b="0" i="1" dirty="0">
                <a:solidFill>
                  <a:srgbClr val="003F5F"/>
                </a:solidFill>
                <a:effectLst/>
              </a:rPr>
              <a:t>The number of digital identities that users need to manage are increasing due to the diversification of actors offering digital services and identity provision. The main objective of this project is to explore the user experience during the users’ decision processes about the digital identities they choose for accessing digital services in the contexts of research and education. This will contribute to solving frequent mismatch adoption problems between technical solutions and user experiences with digital identities, both federated and decentralised. The aim is to develop solutions that are truly inclusive and address the unique challenges faced by these individuals.</a:t>
            </a:r>
            <a:endParaRPr lang="en-GB" sz="2000" i="1" dirty="0">
              <a:solidFill>
                <a:schemeClr val="accent2"/>
              </a:solidFill>
            </a:endParaRPr>
          </a:p>
          <a:p>
            <a:pPr>
              <a:spcAft>
                <a:spcPts val="800"/>
              </a:spcAft>
            </a:pPr>
            <a:endParaRPr lang="en-GB" sz="2300" dirty="0">
              <a:solidFill>
                <a:schemeClr val="accent2"/>
              </a:solidFill>
            </a:endParaRPr>
          </a:p>
          <a:p>
            <a:pPr>
              <a:spcAft>
                <a:spcPts val="800"/>
              </a:spcAft>
            </a:pPr>
            <a:r>
              <a:rPr lang="en-GB" sz="2300" dirty="0">
                <a:solidFill>
                  <a:schemeClr val="accent2"/>
                </a:solidFill>
              </a:rPr>
              <a:t>2022:</a:t>
            </a:r>
            <a:r>
              <a:rPr lang="en-US" sz="2300" dirty="0">
                <a:solidFill>
                  <a:schemeClr val="accent2"/>
                </a:solidFill>
              </a:rPr>
              <a:t>  SIEVA: SIEM Visibility Assessment (i2CAT)</a:t>
            </a:r>
          </a:p>
          <a:p>
            <a:pPr marL="171450" indent="-171450">
              <a:spcAft>
                <a:spcPts val="800"/>
              </a:spcAft>
              <a:buFont typeface="Arial" panose="020B0604020202020204" pitchFamily="34" charset="0"/>
              <a:buChar char="•"/>
            </a:pPr>
            <a:endParaRPr lang="en-US" dirty="0">
              <a:solidFill>
                <a:schemeClr val="accent2"/>
              </a:solidFill>
            </a:endParaRPr>
          </a:p>
          <a:p>
            <a:pPr>
              <a:spcBef>
                <a:spcPts val="0"/>
              </a:spcBef>
              <a:spcAft>
                <a:spcPts val="800"/>
              </a:spcAft>
            </a:pPr>
            <a:endParaRPr lang="en-US" dirty="0">
              <a:solidFill>
                <a:srgbClr val="1F4E79"/>
              </a:solidFill>
            </a:endParaRPr>
          </a:p>
        </p:txBody>
      </p:sp>
      <p:sp>
        <p:nvSpPr>
          <p:cNvPr id="6" name="Oval 5">
            <a:extLst>
              <a:ext uri="{FF2B5EF4-FFF2-40B4-BE49-F238E27FC236}">
                <a16:creationId xmlns:a16="http://schemas.microsoft.com/office/drawing/2014/main" id="{649F5C8F-BB90-9605-8C89-0092790723FD}"/>
              </a:ext>
            </a:extLst>
          </p:cNvPr>
          <p:cNvSpPr/>
          <p:nvPr/>
        </p:nvSpPr>
        <p:spPr>
          <a:xfrm>
            <a:off x="712807" y="1219234"/>
            <a:ext cx="1141457" cy="1141457"/>
          </a:xfrm>
          <a:prstGeom prst="ellipse">
            <a:avLst/>
          </a:prstGeom>
          <a:solidFill>
            <a:srgbClr val="F26B36"/>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E79"/>
              </a:solidFill>
            </a:endParaRPr>
          </a:p>
        </p:txBody>
      </p:sp>
      <p:pic>
        <p:nvPicPr>
          <p:cNvPr id="5" name="Graphic 4" descr="Lightbulb and gear with solid fill">
            <a:extLst>
              <a:ext uri="{FF2B5EF4-FFF2-40B4-BE49-F238E27FC236}">
                <a16:creationId xmlns:a16="http://schemas.microsoft.com/office/drawing/2014/main" id="{BE7B7B55-5DDC-0E1F-08D9-4AAEA7B9F8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797" y="1323082"/>
            <a:ext cx="914400" cy="914400"/>
          </a:xfrm>
          <a:prstGeom prst="rect">
            <a:avLst/>
          </a:prstGeom>
        </p:spPr>
      </p:pic>
    </p:spTree>
    <p:extLst>
      <p:ext uri="{BB962C8B-B14F-4D97-AF65-F5344CB8AC3E}">
        <p14:creationId xmlns:p14="http://schemas.microsoft.com/office/powerpoint/2010/main" val="1013014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AD2FA-361F-EDB9-90C9-D41502AD8C9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F612E3-6649-45D3-372D-E9689FE7CD59}"/>
              </a:ext>
            </a:extLst>
          </p:cNvPr>
          <p:cNvSpPr txBox="1"/>
          <p:nvPr/>
        </p:nvSpPr>
        <p:spPr>
          <a:xfrm>
            <a:off x="1826000" y="5018361"/>
            <a:ext cx="2175055" cy="1138773"/>
          </a:xfrm>
          <a:prstGeom prst="rect">
            <a:avLst/>
          </a:prstGeom>
          <a:noFill/>
        </p:spPr>
        <p:txBody>
          <a:bodyPr wrap="square" rtlCol="0">
            <a:spAutoFit/>
          </a:bodyPr>
          <a:lstStyle/>
          <a:p>
            <a:r>
              <a:rPr lang="en-US" sz="1600" dirty="0">
                <a:solidFill>
                  <a:schemeClr val="bg1"/>
                </a:solidFill>
              </a:rPr>
              <a:t>Strong </a:t>
            </a:r>
            <a:r>
              <a:rPr lang="en-US" sz="1600" b="1" dirty="0">
                <a:solidFill>
                  <a:schemeClr val="bg1"/>
                </a:solidFill>
              </a:rPr>
              <a:t>foundation</a:t>
            </a:r>
            <a:r>
              <a:rPr lang="en-US" sz="1600" dirty="0">
                <a:solidFill>
                  <a:schemeClr val="bg1"/>
                </a:solidFill>
              </a:rPr>
              <a:t> of long-term infrastructure</a:t>
            </a:r>
          </a:p>
          <a:p>
            <a:endParaRPr lang="en-US" sz="2000" dirty="0"/>
          </a:p>
        </p:txBody>
      </p:sp>
      <p:pic>
        <p:nvPicPr>
          <p:cNvPr id="6" name="Graphic 5" descr="Upward trend with solid fill">
            <a:extLst>
              <a:ext uri="{FF2B5EF4-FFF2-40B4-BE49-F238E27FC236}">
                <a16:creationId xmlns:a16="http://schemas.microsoft.com/office/drawing/2014/main" id="{13B0BC31-6BE9-8DF3-5B66-80809ACD96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118" y="792146"/>
            <a:ext cx="439705" cy="439705"/>
          </a:xfrm>
          <a:prstGeom prst="rect">
            <a:avLst/>
          </a:prstGeom>
        </p:spPr>
      </p:pic>
      <p:pic>
        <p:nvPicPr>
          <p:cNvPr id="9" name="Picture 8" descr="A map of europe with green squares&#10;&#10;Description automatically generated">
            <a:extLst>
              <a:ext uri="{FF2B5EF4-FFF2-40B4-BE49-F238E27FC236}">
                <a16:creationId xmlns:a16="http://schemas.microsoft.com/office/drawing/2014/main" id="{67A6C3A9-9ADC-AAA2-9CE2-3794BFDD8E56}"/>
              </a:ext>
            </a:extLst>
          </p:cNvPr>
          <p:cNvPicPr>
            <a:picLocks noChangeAspect="1"/>
          </p:cNvPicPr>
          <p:nvPr/>
        </p:nvPicPr>
        <p:blipFill>
          <a:blip r:embed="rId5">
            <a:extLst>
              <a:ext uri="{28A0092B-C50C-407E-A947-70E740481C1C}">
                <a14:useLocalDpi xmlns:a14="http://schemas.microsoft.com/office/drawing/2010/main" val="0"/>
              </a:ext>
            </a:extLst>
          </a:blip>
          <a:srcRect l="16279" r="9938"/>
          <a:stretch/>
        </p:blipFill>
        <p:spPr>
          <a:xfrm>
            <a:off x="5409790" y="2044648"/>
            <a:ext cx="5963872" cy="4546652"/>
          </a:xfrm>
          <a:prstGeom prst="rect">
            <a:avLst/>
          </a:prstGeom>
        </p:spPr>
      </p:pic>
      <p:sp>
        <p:nvSpPr>
          <p:cNvPr id="10" name="Rounded Rectangle 9">
            <a:extLst>
              <a:ext uri="{FF2B5EF4-FFF2-40B4-BE49-F238E27FC236}">
                <a16:creationId xmlns:a16="http://schemas.microsoft.com/office/drawing/2014/main" id="{9F263BCD-D769-9314-A59F-EB0A76D6AB60}"/>
              </a:ext>
            </a:extLst>
          </p:cNvPr>
          <p:cNvSpPr/>
          <p:nvPr/>
        </p:nvSpPr>
        <p:spPr>
          <a:xfrm>
            <a:off x="798822" y="2044648"/>
            <a:ext cx="10574839" cy="4546652"/>
          </a:xfrm>
          <a:prstGeom prst="roundRect">
            <a:avLst>
              <a:gd name="adj" fmla="val 11213"/>
            </a:avLst>
          </a:prstGeom>
          <a:noFill/>
          <a:ln w="38100" cap="rnd">
            <a:solidFill>
              <a:srgbClr val="F04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3C832216-A69D-AD48-D466-36939F077A15}"/>
              </a:ext>
            </a:extLst>
          </p:cNvPr>
          <p:cNvSpPr txBox="1">
            <a:spLocks/>
          </p:cNvSpPr>
          <p:nvPr/>
        </p:nvSpPr>
        <p:spPr>
          <a:xfrm>
            <a:off x="891096" y="2275034"/>
            <a:ext cx="4572012" cy="4316266"/>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endParaRPr lang="en-US" sz="1600" dirty="0">
              <a:solidFill>
                <a:srgbClr val="1F4E79"/>
              </a:solidFill>
            </a:endParaRPr>
          </a:p>
          <a:p>
            <a:pPr>
              <a:spcBef>
                <a:spcPts val="600"/>
              </a:spcBef>
            </a:pPr>
            <a:r>
              <a:rPr lang="en-US" sz="2200" dirty="0">
                <a:solidFill>
                  <a:srgbClr val="1F4E79"/>
                </a:solidFill>
              </a:rPr>
              <a:t>Previous iterations provided Cloud services to 101 Spanish institutions.</a:t>
            </a:r>
          </a:p>
          <a:p>
            <a:pPr>
              <a:spcBef>
                <a:spcPts val="600"/>
              </a:spcBef>
            </a:pPr>
            <a:r>
              <a:rPr lang="en-US" sz="2200" b="1" dirty="0">
                <a:solidFill>
                  <a:srgbClr val="1F4E79"/>
                </a:solidFill>
              </a:rPr>
              <a:t>€12.8m total Spanish consumption</a:t>
            </a:r>
            <a:endParaRPr lang="en-US" sz="2200" dirty="0">
              <a:solidFill>
                <a:srgbClr val="1F4E79"/>
              </a:solidFill>
            </a:endParaRPr>
          </a:p>
          <a:p>
            <a:pPr>
              <a:spcBef>
                <a:spcPts val="600"/>
              </a:spcBef>
            </a:pPr>
            <a:endParaRPr lang="en-US" sz="2000" dirty="0">
              <a:solidFill>
                <a:srgbClr val="1F4E79"/>
              </a:solidFill>
            </a:endParaRPr>
          </a:p>
          <a:p>
            <a:pPr>
              <a:spcBef>
                <a:spcPts val="600"/>
              </a:spcBef>
            </a:pPr>
            <a:r>
              <a:rPr lang="en-US" sz="2200" dirty="0">
                <a:solidFill>
                  <a:schemeClr val="accent3"/>
                </a:solidFill>
              </a:rPr>
              <a:t>Previous OCRE = 4 Cloud Providers</a:t>
            </a:r>
          </a:p>
          <a:p>
            <a:pPr>
              <a:spcBef>
                <a:spcPts val="600"/>
              </a:spcBef>
            </a:pPr>
            <a:r>
              <a:rPr lang="en-US" sz="2200" dirty="0">
                <a:solidFill>
                  <a:schemeClr val="accent3"/>
                </a:solidFill>
              </a:rPr>
              <a:t>OCRE 2024 = 10 Cloud Providers</a:t>
            </a:r>
          </a:p>
          <a:p>
            <a:pPr>
              <a:spcBef>
                <a:spcPts val="600"/>
              </a:spcBef>
            </a:pPr>
            <a:endParaRPr lang="en-US" sz="2200" dirty="0">
              <a:solidFill>
                <a:schemeClr val="accent3"/>
              </a:solidFill>
            </a:endParaRPr>
          </a:p>
          <a:p>
            <a:pPr>
              <a:spcBef>
                <a:spcPts val="600"/>
              </a:spcBef>
            </a:pPr>
            <a:r>
              <a:rPr lang="en-US" sz="2200" dirty="0">
                <a:solidFill>
                  <a:schemeClr val="accent3"/>
                </a:solidFill>
              </a:rPr>
              <a:t>Previous OCRE = 7 Spanish Suppliers</a:t>
            </a:r>
          </a:p>
          <a:p>
            <a:pPr>
              <a:spcBef>
                <a:spcPts val="600"/>
              </a:spcBef>
            </a:pPr>
            <a:r>
              <a:rPr lang="en-US" sz="2200" dirty="0">
                <a:solidFill>
                  <a:schemeClr val="accent3"/>
                </a:solidFill>
              </a:rPr>
              <a:t>OCRE 2024 = 12 Spanish Suppliers</a:t>
            </a:r>
          </a:p>
          <a:p>
            <a:pPr>
              <a:spcBef>
                <a:spcPts val="600"/>
              </a:spcBef>
            </a:pPr>
            <a:endParaRPr lang="en-US" sz="2200" dirty="0">
              <a:solidFill>
                <a:schemeClr val="accent1"/>
              </a:solidFill>
            </a:endParaRPr>
          </a:p>
          <a:p>
            <a:pPr>
              <a:spcBef>
                <a:spcPts val="600"/>
              </a:spcBef>
            </a:pPr>
            <a:endParaRPr lang="en-US" sz="1600" dirty="0">
              <a:solidFill>
                <a:srgbClr val="1F4E79"/>
              </a:solidFill>
            </a:endParaRPr>
          </a:p>
          <a:p>
            <a:pPr>
              <a:spcBef>
                <a:spcPts val="600"/>
              </a:spcBef>
            </a:pPr>
            <a:endParaRPr lang="en-US" sz="1600" dirty="0">
              <a:solidFill>
                <a:srgbClr val="1F4E79"/>
              </a:solidFill>
            </a:endParaRPr>
          </a:p>
          <a:p>
            <a:endParaRPr lang="en-US" sz="1600" dirty="0">
              <a:solidFill>
                <a:srgbClr val="1F4E79"/>
              </a:solidFill>
            </a:endParaRPr>
          </a:p>
          <a:p>
            <a:endParaRPr lang="en-US" sz="1600" dirty="0">
              <a:solidFill>
                <a:srgbClr val="1F4E79"/>
              </a:solidFill>
              <a:latin typeface="Open Sans" panose="020B0606030504020204" pitchFamily="34" charset="0"/>
            </a:endParaRPr>
          </a:p>
          <a:p>
            <a:endParaRPr lang="en-US" sz="1600" dirty="0">
              <a:solidFill>
                <a:srgbClr val="003F5E"/>
              </a:solidFill>
              <a:latin typeface="Open Sans" panose="020B0606030504020204" pitchFamily="34" charset="0"/>
            </a:endParaRPr>
          </a:p>
        </p:txBody>
      </p:sp>
      <p:sp>
        <p:nvSpPr>
          <p:cNvPr id="23" name="Rounded Rectangular Callout 22">
            <a:extLst>
              <a:ext uri="{FF2B5EF4-FFF2-40B4-BE49-F238E27FC236}">
                <a16:creationId xmlns:a16="http://schemas.microsoft.com/office/drawing/2014/main" id="{C79782E0-B6E8-AC21-E34E-0E8421438880}"/>
              </a:ext>
            </a:extLst>
          </p:cNvPr>
          <p:cNvSpPr/>
          <p:nvPr/>
        </p:nvSpPr>
        <p:spPr>
          <a:xfrm>
            <a:off x="8992959" y="855799"/>
            <a:ext cx="2933205" cy="2573201"/>
          </a:xfrm>
          <a:prstGeom prst="wedgeRoundRectCallout">
            <a:avLst>
              <a:gd name="adj1" fmla="val -34735"/>
              <a:gd name="adj2" fmla="val 49829"/>
              <a:gd name="adj3" fmla="val 16667"/>
            </a:avLst>
          </a:prstGeom>
          <a:solidFill>
            <a:srgbClr val="F0416D"/>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endParaRPr lang="en-US" sz="1600" dirty="0">
              <a:solidFill>
                <a:schemeClr val="bg1"/>
              </a:solidFill>
            </a:endParaRPr>
          </a:p>
        </p:txBody>
      </p:sp>
      <p:sp>
        <p:nvSpPr>
          <p:cNvPr id="24" name="Oval 23">
            <a:extLst>
              <a:ext uri="{FF2B5EF4-FFF2-40B4-BE49-F238E27FC236}">
                <a16:creationId xmlns:a16="http://schemas.microsoft.com/office/drawing/2014/main" id="{4C8A4907-7167-35EA-97BA-612F02BF946C}"/>
              </a:ext>
            </a:extLst>
          </p:cNvPr>
          <p:cNvSpPr/>
          <p:nvPr/>
        </p:nvSpPr>
        <p:spPr>
          <a:xfrm>
            <a:off x="9909819" y="4283691"/>
            <a:ext cx="1981665" cy="1999735"/>
          </a:xfrm>
          <a:prstGeom prst="ellipse">
            <a:avLst/>
          </a:prstGeom>
          <a:solidFill>
            <a:srgbClr val="F0416D"/>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p>
            <a:pPr algn="ctr"/>
            <a:r>
              <a:rPr lang="en-US" sz="1800" dirty="0">
                <a:effectLst/>
                <a:latin typeface="Aptos"/>
                <a:ea typeface="Aptos" panose="020B0004020202020204" pitchFamily="34" charset="0"/>
                <a:cs typeface="Times New Roman"/>
                <a:sym typeface="Symbol" pitchFamily="2" charset="2"/>
              </a:rPr>
              <a:t></a:t>
            </a:r>
            <a:r>
              <a:rPr lang="en-US" sz="1600" dirty="0">
                <a:effectLst/>
              </a:rPr>
              <a:t> 1000 Call </a:t>
            </a:r>
            <a:r>
              <a:rPr lang="en-US" sz="1600" dirty="0"/>
              <a:t>off</a:t>
            </a:r>
            <a:r>
              <a:rPr lang="en-US" sz="1600" dirty="0">
                <a:effectLst/>
              </a:rPr>
              <a:t> Contracts = time and effort of 1000 procurement processes saved</a:t>
            </a:r>
            <a:endParaRPr lang="en-US" sz="1400" dirty="0"/>
          </a:p>
        </p:txBody>
      </p:sp>
      <p:grpSp>
        <p:nvGrpSpPr>
          <p:cNvPr id="26" name="Group 25">
            <a:extLst>
              <a:ext uri="{FF2B5EF4-FFF2-40B4-BE49-F238E27FC236}">
                <a16:creationId xmlns:a16="http://schemas.microsoft.com/office/drawing/2014/main" id="{BB23A6CB-7F93-3CB4-95D8-2C98BB42E96C}"/>
              </a:ext>
            </a:extLst>
          </p:cNvPr>
          <p:cNvGrpSpPr/>
          <p:nvPr/>
        </p:nvGrpSpPr>
        <p:grpSpPr>
          <a:xfrm rot="10800000">
            <a:off x="10779522" y="1649821"/>
            <a:ext cx="964024" cy="1542095"/>
            <a:chOff x="9150463" y="2338837"/>
            <a:chExt cx="1175530" cy="1786973"/>
          </a:xfrm>
        </p:grpSpPr>
        <p:sp>
          <p:nvSpPr>
            <p:cNvPr id="28" name="Right Arrow 27">
              <a:extLst>
                <a:ext uri="{FF2B5EF4-FFF2-40B4-BE49-F238E27FC236}">
                  <a16:creationId xmlns:a16="http://schemas.microsoft.com/office/drawing/2014/main" id="{5C052940-FF41-8E38-BDB8-EC3C7E52EB58}"/>
                </a:ext>
              </a:extLst>
            </p:cNvPr>
            <p:cNvSpPr/>
            <p:nvPr/>
          </p:nvSpPr>
          <p:spPr>
            <a:xfrm rot="16200000">
              <a:off x="8897872" y="2591428"/>
              <a:ext cx="1554737" cy="1049555"/>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dirty="0">
                  <a:solidFill>
                    <a:srgbClr val="F0416D"/>
                  </a:solidFill>
                </a:rPr>
                <a:t>30</a:t>
              </a:r>
            </a:p>
          </p:txBody>
        </p:sp>
        <p:sp>
          <p:nvSpPr>
            <p:cNvPr id="29" name="Oval 28">
              <a:extLst>
                <a:ext uri="{FF2B5EF4-FFF2-40B4-BE49-F238E27FC236}">
                  <a16:creationId xmlns:a16="http://schemas.microsoft.com/office/drawing/2014/main" id="{01AD256C-EE9B-E04D-74DE-B9CDD1775469}"/>
                </a:ext>
              </a:extLst>
            </p:cNvPr>
            <p:cNvSpPr/>
            <p:nvPr/>
          </p:nvSpPr>
          <p:spPr>
            <a:xfrm>
              <a:off x="9601499" y="3401316"/>
              <a:ext cx="724494" cy="724494"/>
            </a:xfrm>
            <a:prstGeom prst="ellipse">
              <a:avLst/>
            </a:prstGeom>
            <a:solidFill>
              <a:schemeClr val="bg1"/>
            </a:solidFill>
            <a:ln w="38100">
              <a:solidFill>
                <a:srgbClr val="F04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0416D"/>
                  </a:solidFill>
                  <a:latin typeface="Avenir Book" panose="02000503020000020003" pitchFamily="2" charset="0"/>
                </a:rPr>
                <a:t>%</a:t>
              </a:r>
            </a:p>
          </p:txBody>
        </p:sp>
      </p:grpSp>
      <p:sp>
        <p:nvSpPr>
          <p:cNvPr id="30" name="TextBox 29">
            <a:extLst>
              <a:ext uri="{FF2B5EF4-FFF2-40B4-BE49-F238E27FC236}">
                <a16:creationId xmlns:a16="http://schemas.microsoft.com/office/drawing/2014/main" id="{0D3393BB-EA07-5318-49F3-FFA0BE39DE28}"/>
              </a:ext>
            </a:extLst>
          </p:cNvPr>
          <p:cNvSpPr txBox="1"/>
          <p:nvPr/>
        </p:nvSpPr>
        <p:spPr>
          <a:xfrm>
            <a:off x="9058384" y="1111347"/>
            <a:ext cx="1900129" cy="1815882"/>
          </a:xfrm>
          <a:prstGeom prst="rect">
            <a:avLst/>
          </a:prstGeom>
          <a:noFill/>
        </p:spPr>
        <p:txBody>
          <a:bodyPr wrap="square">
            <a:spAutoFit/>
          </a:bodyPr>
          <a:lstStyle/>
          <a:p>
            <a:r>
              <a:rPr lang="en-US" sz="1600" b="1" dirty="0">
                <a:solidFill>
                  <a:schemeClr val="bg1"/>
                </a:solidFill>
              </a:rPr>
              <a:t>Cost reductions unachievable to any single institution</a:t>
            </a:r>
            <a:r>
              <a:rPr lang="en-US" sz="1600" dirty="0">
                <a:solidFill>
                  <a:schemeClr val="bg1"/>
                </a:solidFill>
              </a:rPr>
              <a:t>: cost savings of up </a:t>
            </a:r>
          </a:p>
          <a:p>
            <a:r>
              <a:rPr lang="en-US" sz="1600" dirty="0">
                <a:solidFill>
                  <a:schemeClr val="bg1"/>
                </a:solidFill>
              </a:rPr>
              <a:t>to 30%, after moving to the framework contracts. </a:t>
            </a:r>
          </a:p>
        </p:txBody>
      </p:sp>
      <p:sp>
        <p:nvSpPr>
          <p:cNvPr id="32" name="TextBox 31">
            <a:extLst>
              <a:ext uri="{FF2B5EF4-FFF2-40B4-BE49-F238E27FC236}">
                <a16:creationId xmlns:a16="http://schemas.microsoft.com/office/drawing/2014/main" id="{FE09C9C8-E6BD-0E45-A8CE-5336654737F3}"/>
              </a:ext>
            </a:extLst>
          </p:cNvPr>
          <p:cNvSpPr txBox="1"/>
          <p:nvPr/>
        </p:nvSpPr>
        <p:spPr>
          <a:xfrm>
            <a:off x="5500782" y="6157134"/>
            <a:ext cx="3557602" cy="307777"/>
          </a:xfrm>
          <a:prstGeom prst="rect">
            <a:avLst/>
          </a:prstGeom>
          <a:noFill/>
        </p:spPr>
        <p:txBody>
          <a:bodyPr wrap="square">
            <a:spAutoFit/>
          </a:bodyPr>
          <a:lstStyle/>
          <a:p>
            <a:pPr marL="0" indent="0">
              <a:buNone/>
            </a:pPr>
            <a:r>
              <a:rPr lang="en-US" sz="1400" b="1" dirty="0">
                <a:solidFill>
                  <a:srgbClr val="1F4E79"/>
                </a:solidFill>
              </a:rPr>
              <a:t>OCRE 2024 framework includes 39 members.</a:t>
            </a:r>
          </a:p>
        </p:txBody>
      </p:sp>
      <p:grpSp>
        <p:nvGrpSpPr>
          <p:cNvPr id="2" name="Group 1">
            <a:extLst>
              <a:ext uri="{FF2B5EF4-FFF2-40B4-BE49-F238E27FC236}">
                <a16:creationId xmlns:a16="http://schemas.microsoft.com/office/drawing/2014/main" id="{1C8F7115-2DE7-B4D7-924D-05D01E6EC844}"/>
              </a:ext>
            </a:extLst>
          </p:cNvPr>
          <p:cNvGrpSpPr/>
          <p:nvPr/>
        </p:nvGrpSpPr>
        <p:grpSpPr>
          <a:xfrm>
            <a:off x="304375" y="816898"/>
            <a:ext cx="586721" cy="586721"/>
            <a:chOff x="712807" y="1219234"/>
            <a:chExt cx="1141457" cy="1141457"/>
          </a:xfrm>
        </p:grpSpPr>
        <p:sp>
          <p:nvSpPr>
            <p:cNvPr id="4" name="Oval 3">
              <a:extLst>
                <a:ext uri="{FF2B5EF4-FFF2-40B4-BE49-F238E27FC236}">
                  <a16:creationId xmlns:a16="http://schemas.microsoft.com/office/drawing/2014/main" id="{DA5FA5FB-DBD9-7781-3E4B-9D1619B38389}"/>
                </a:ext>
              </a:extLst>
            </p:cNvPr>
            <p:cNvSpPr/>
            <p:nvPr/>
          </p:nvSpPr>
          <p:spPr>
            <a:xfrm>
              <a:off x="712807" y="1219234"/>
              <a:ext cx="1141457" cy="1141457"/>
            </a:xfrm>
            <a:prstGeom prst="ellipse">
              <a:avLst/>
            </a:prstGeom>
            <a:solidFill>
              <a:srgbClr val="F26B36"/>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E79"/>
                </a:solidFill>
              </a:endParaRPr>
            </a:p>
          </p:txBody>
        </p:sp>
        <p:pic>
          <p:nvPicPr>
            <p:cNvPr id="7" name="Graphic 6" descr="Lightbulb and gear with solid fill">
              <a:extLst>
                <a:ext uri="{FF2B5EF4-FFF2-40B4-BE49-F238E27FC236}">
                  <a16:creationId xmlns:a16="http://schemas.microsoft.com/office/drawing/2014/main" id="{C274C078-55F0-7E9D-B6F7-6B9E6D8A2A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3797" y="1323082"/>
              <a:ext cx="914400" cy="914400"/>
            </a:xfrm>
            <a:prstGeom prst="rect">
              <a:avLst/>
            </a:prstGeom>
          </p:spPr>
        </p:pic>
      </p:grpSp>
      <p:sp>
        <p:nvSpPr>
          <p:cNvPr id="8" name="TextBox 7">
            <a:extLst>
              <a:ext uri="{FF2B5EF4-FFF2-40B4-BE49-F238E27FC236}">
                <a16:creationId xmlns:a16="http://schemas.microsoft.com/office/drawing/2014/main" id="{332F3C8B-1D38-6269-45E7-2065D58B0319}"/>
              </a:ext>
            </a:extLst>
          </p:cNvPr>
          <p:cNvSpPr txBox="1"/>
          <p:nvPr/>
        </p:nvSpPr>
        <p:spPr>
          <a:xfrm>
            <a:off x="1024672" y="923170"/>
            <a:ext cx="7816994" cy="1292662"/>
          </a:xfrm>
          <a:prstGeom prst="rect">
            <a:avLst/>
          </a:prstGeom>
          <a:noFill/>
        </p:spPr>
        <p:txBody>
          <a:bodyPr wrap="square" rtlCol="0">
            <a:spAutoFit/>
          </a:bodyPr>
          <a:lstStyle/>
          <a:p>
            <a:r>
              <a:rPr lang="en-US" sz="3000" b="1" dirty="0">
                <a:solidFill>
                  <a:schemeClr val="accent2"/>
                </a:solidFill>
              </a:rPr>
              <a:t>OCRE Frameworks – Open Cloud for Research Environments</a:t>
            </a:r>
            <a:endParaRPr lang="en-US" sz="3000" dirty="0">
              <a:solidFill>
                <a:schemeClr val="accent2"/>
              </a:solidFill>
            </a:endParaRPr>
          </a:p>
          <a:p>
            <a:endParaRPr lang="en-NL" dirty="0"/>
          </a:p>
        </p:txBody>
      </p:sp>
    </p:spTree>
    <p:extLst>
      <p:ext uri="{BB962C8B-B14F-4D97-AF65-F5344CB8AC3E}">
        <p14:creationId xmlns:p14="http://schemas.microsoft.com/office/powerpoint/2010/main" val="2930158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B08B2-0EE9-F177-D38D-6F9A36358B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28B69-FB39-FE96-6DC6-4E2D1495BD5D}"/>
              </a:ext>
            </a:extLst>
          </p:cNvPr>
          <p:cNvSpPr>
            <a:spLocks noGrp="1"/>
          </p:cNvSpPr>
          <p:nvPr>
            <p:ph type="title"/>
          </p:nvPr>
        </p:nvSpPr>
        <p:spPr/>
        <p:txBody>
          <a:bodyPr/>
          <a:lstStyle/>
          <a:p>
            <a:pPr algn="ctr"/>
            <a:r>
              <a:rPr lang="en-NL" dirty="0"/>
              <a:t>GÉANT’s Strategic Goals</a:t>
            </a:r>
          </a:p>
        </p:txBody>
      </p:sp>
      <p:pic>
        <p:nvPicPr>
          <p:cNvPr id="6" name="Picture 5">
            <a:extLst>
              <a:ext uri="{FF2B5EF4-FFF2-40B4-BE49-F238E27FC236}">
                <a16:creationId xmlns:a16="http://schemas.microsoft.com/office/drawing/2014/main" id="{519DE950-82E6-4B73-E869-63FE29E1E4A8}"/>
              </a:ext>
            </a:extLst>
          </p:cNvPr>
          <p:cNvPicPr>
            <a:picLocks noChangeAspect="1"/>
          </p:cNvPicPr>
          <p:nvPr/>
        </p:nvPicPr>
        <p:blipFill>
          <a:blip r:embed="rId3"/>
          <a:stretch>
            <a:fillRect/>
          </a:stretch>
        </p:blipFill>
        <p:spPr>
          <a:xfrm>
            <a:off x="0" y="1924050"/>
            <a:ext cx="12015784" cy="3314699"/>
          </a:xfrm>
          <a:prstGeom prst="rect">
            <a:avLst/>
          </a:prstGeom>
        </p:spPr>
      </p:pic>
    </p:spTree>
    <p:extLst>
      <p:ext uri="{BB962C8B-B14F-4D97-AF65-F5344CB8AC3E}">
        <p14:creationId xmlns:p14="http://schemas.microsoft.com/office/powerpoint/2010/main" val="2291460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9B1BB-447C-3232-D547-EF1A6A6C251F}"/>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20EB2D8A-6991-567F-64E3-3890D65569A3}"/>
              </a:ext>
            </a:extLst>
          </p:cNvPr>
          <p:cNvSpPr/>
          <p:nvPr/>
        </p:nvSpPr>
        <p:spPr>
          <a:xfrm>
            <a:off x="491459" y="989488"/>
            <a:ext cx="1584155" cy="1584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E7745B66-1BFD-4AF5-5362-001E67A0B8AF}"/>
              </a:ext>
            </a:extLst>
          </p:cNvPr>
          <p:cNvSpPr/>
          <p:nvPr/>
        </p:nvSpPr>
        <p:spPr>
          <a:xfrm>
            <a:off x="1854264" y="996491"/>
            <a:ext cx="9073566" cy="1577152"/>
          </a:xfrm>
          <a:prstGeom prst="roundRect">
            <a:avLst>
              <a:gd name="adj" fmla="val 50000"/>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en-US" sz="2400" dirty="0">
              <a:solidFill>
                <a:srgbClr val="1F4E79"/>
              </a:solidFill>
            </a:endParaRPr>
          </a:p>
        </p:txBody>
      </p:sp>
      <p:sp>
        <p:nvSpPr>
          <p:cNvPr id="15" name="TextBox 14">
            <a:extLst>
              <a:ext uri="{FF2B5EF4-FFF2-40B4-BE49-F238E27FC236}">
                <a16:creationId xmlns:a16="http://schemas.microsoft.com/office/drawing/2014/main" id="{F2207F4E-4103-C413-E90C-CC9A0E4E16F3}"/>
              </a:ext>
            </a:extLst>
          </p:cNvPr>
          <p:cNvSpPr txBox="1"/>
          <p:nvPr/>
        </p:nvSpPr>
        <p:spPr>
          <a:xfrm>
            <a:off x="2296962" y="1149460"/>
            <a:ext cx="8501026" cy="1323439"/>
          </a:xfrm>
          <a:prstGeom prst="rect">
            <a:avLst/>
          </a:prstGeom>
          <a:noFill/>
        </p:spPr>
        <p:txBody>
          <a:bodyPr wrap="square" anchor="ctr">
            <a:spAutoFit/>
          </a:bodyPr>
          <a:lstStyle/>
          <a:p>
            <a:pPr marL="0" indent="0">
              <a:spcBef>
                <a:spcPts val="0"/>
              </a:spcBef>
              <a:spcAft>
                <a:spcPts val="800"/>
              </a:spcAft>
              <a:buNone/>
            </a:pPr>
            <a:r>
              <a:rPr lang="en-US" sz="2000" b="1" dirty="0">
                <a:solidFill>
                  <a:srgbClr val="1F4E79"/>
                </a:solidFill>
              </a:rPr>
              <a:t>By uniting member needs and coordinating services, the GÉANT Association delivers cost-effectiveness unattainable by a single NREN. Its long-term partnership with the EC ensures dependable funding, supporting members’ financial stability and sustainability.</a:t>
            </a:r>
          </a:p>
        </p:txBody>
      </p:sp>
      <p:sp>
        <p:nvSpPr>
          <p:cNvPr id="17" name="TextBox 16">
            <a:extLst>
              <a:ext uri="{FF2B5EF4-FFF2-40B4-BE49-F238E27FC236}">
                <a16:creationId xmlns:a16="http://schemas.microsoft.com/office/drawing/2014/main" id="{CA334044-C8B5-C92A-50A6-29D2F4E50131}"/>
              </a:ext>
            </a:extLst>
          </p:cNvPr>
          <p:cNvSpPr txBox="1"/>
          <p:nvPr/>
        </p:nvSpPr>
        <p:spPr>
          <a:xfrm rot="16200000">
            <a:off x="-790013" y="4293349"/>
            <a:ext cx="3955067" cy="667299"/>
          </a:xfrm>
          <a:prstGeom prst="rect">
            <a:avLst/>
          </a:prstGeom>
          <a:noFill/>
        </p:spPr>
        <p:txBody>
          <a:bodyPr wrap="square" rtlCol="0">
            <a:spAutoFit/>
          </a:bodyPr>
          <a:lstStyle/>
          <a:p>
            <a:pPr algn="r">
              <a:lnSpc>
                <a:spcPts val="2200"/>
              </a:lnSpc>
            </a:pPr>
            <a:r>
              <a:rPr lang="en-US" sz="2400" b="1" dirty="0">
                <a:solidFill>
                  <a:srgbClr val="1F4E79"/>
                </a:solidFill>
              </a:rPr>
              <a:t>Economies of scale and financial sustainability</a:t>
            </a:r>
          </a:p>
        </p:txBody>
      </p:sp>
      <p:sp>
        <p:nvSpPr>
          <p:cNvPr id="19" name="Rounded Rectangle 18">
            <a:extLst>
              <a:ext uri="{FF2B5EF4-FFF2-40B4-BE49-F238E27FC236}">
                <a16:creationId xmlns:a16="http://schemas.microsoft.com/office/drawing/2014/main" id="{26500A6B-3C2E-6CF2-632D-9D7A4C38AB95}"/>
              </a:ext>
            </a:extLst>
          </p:cNvPr>
          <p:cNvSpPr/>
          <p:nvPr/>
        </p:nvSpPr>
        <p:spPr>
          <a:xfrm>
            <a:off x="2075611" y="2580646"/>
            <a:ext cx="8867208" cy="3955066"/>
          </a:xfrm>
          <a:prstGeom prst="roundRect">
            <a:avLst>
              <a:gd name="adj" fmla="val 15416"/>
            </a:avLst>
          </a:prstGeom>
          <a:noFill/>
          <a:ln w="38100">
            <a:solidFill>
              <a:srgbClr val="F0416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spcAft>
                <a:spcPts val="800"/>
              </a:spcAft>
              <a:buFont typeface="Arial" panose="020B0604020202020204" pitchFamily="34" charset="0"/>
              <a:buChar char="•"/>
            </a:pPr>
            <a:r>
              <a:rPr lang="en-US" sz="2000" dirty="0">
                <a:solidFill>
                  <a:srgbClr val="1F4E79"/>
                </a:solidFill>
              </a:rPr>
              <a:t>Connectivity costs reduced by consolidating national and global requirements in one network </a:t>
            </a:r>
          </a:p>
          <a:p>
            <a:pPr marL="628650" lvl="1" indent="-171450">
              <a:spcAft>
                <a:spcPts val="800"/>
              </a:spcAft>
              <a:buFont typeface="Arial" panose="020B0604020202020204" pitchFamily="34" charset="0"/>
              <a:buChar char="•"/>
            </a:pPr>
            <a:r>
              <a:rPr lang="en-US" dirty="0">
                <a:solidFill>
                  <a:srgbClr val="1F4E79"/>
                </a:solidFill>
              </a:rPr>
              <a:t>+ access to a wide range of additional services</a:t>
            </a:r>
          </a:p>
          <a:p>
            <a:pPr marL="171450" indent="-171450">
              <a:spcAft>
                <a:spcPts val="800"/>
              </a:spcAft>
              <a:buFont typeface="Arial" panose="020B0604020202020204" pitchFamily="34" charset="0"/>
              <a:buChar char="•"/>
            </a:pPr>
            <a:r>
              <a:rPr lang="en-US" sz="2000" dirty="0">
                <a:solidFill>
                  <a:srgbClr val="1F4E79"/>
                </a:solidFill>
              </a:rPr>
              <a:t>Framework agreements are delivering added value to members</a:t>
            </a:r>
          </a:p>
          <a:p>
            <a:pPr marL="628650" lvl="1" indent="-171450">
              <a:spcAft>
                <a:spcPts val="800"/>
              </a:spcAft>
              <a:buFont typeface="Arial" panose="020B0604020202020204" pitchFamily="34" charset="0"/>
              <a:buChar char="•"/>
            </a:pPr>
            <a:r>
              <a:rPr lang="en-US" dirty="0">
                <a:solidFill>
                  <a:srgbClr val="1F4E79"/>
                </a:solidFill>
              </a:rPr>
              <a:t>bargaining power, access to discounts, effort and time saved on procurement</a:t>
            </a:r>
          </a:p>
          <a:p>
            <a:pPr marL="171450" indent="-171450">
              <a:spcAft>
                <a:spcPts val="800"/>
              </a:spcAft>
              <a:buFont typeface="Arial" panose="020B0604020202020204" pitchFamily="34" charset="0"/>
              <a:buChar char="•"/>
            </a:pPr>
            <a:r>
              <a:rPr lang="en-US" sz="2000" dirty="0">
                <a:solidFill>
                  <a:srgbClr val="1F4E79"/>
                </a:solidFill>
              </a:rPr>
              <a:t>A fair division of fees among all members ensures the costs are shared with a focus on bridging the digital divide</a:t>
            </a:r>
          </a:p>
          <a:p>
            <a:pPr marL="171450" indent="-171450">
              <a:spcAft>
                <a:spcPts val="800"/>
              </a:spcAft>
              <a:buFont typeface="Arial" panose="020B0604020202020204" pitchFamily="34" charset="0"/>
              <a:buChar char="•"/>
            </a:pPr>
            <a:r>
              <a:rPr lang="en-US" sz="2000" dirty="0">
                <a:solidFill>
                  <a:srgbClr val="1F4E79"/>
                </a:solidFill>
              </a:rPr>
              <a:t>Seen by the EU as an indispensable partner </a:t>
            </a:r>
          </a:p>
          <a:p>
            <a:pPr marL="628650" lvl="1" indent="-171450">
              <a:spcAft>
                <a:spcPts val="800"/>
              </a:spcAft>
              <a:buFont typeface="Arial" panose="020B0604020202020204" pitchFamily="34" charset="0"/>
              <a:buChar char="•"/>
            </a:pPr>
            <a:r>
              <a:rPr lang="en-US" dirty="0">
                <a:solidFill>
                  <a:srgbClr val="1F4E79"/>
                </a:solidFill>
              </a:rPr>
              <a:t>opening up funding opportunities for NRENS, within GÉANT projects and more broadly</a:t>
            </a:r>
          </a:p>
          <a:p>
            <a:pPr marL="171450" indent="-171450">
              <a:spcAft>
                <a:spcPts val="800"/>
              </a:spcAft>
              <a:buFont typeface="Arial" panose="020B0604020202020204" pitchFamily="34" charset="0"/>
              <a:buChar char="•"/>
            </a:pPr>
            <a:endParaRPr lang="en-US" dirty="0">
              <a:solidFill>
                <a:srgbClr val="1F4E79"/>
              </a:solidFill>
            </a:endParaRPr>
          </a:p>
          <a:p>
            <a:pPr marL="171450" indent="-171450">
              <a:spcAft>
                <a:spcPts val="800"/>
              </a:spcAft>
              <a:buFont typeface="Arial" panose="020B0604020202020204" pitchFamily="34" charset="0"/>
              <a:buChar char="•"/>
            </a:pPr>
            <a:endParaRPr lang="en-US" dirty="0">
              <a:solidFill>
                <a:srgbClr val="1F4E79"/>
              </a:solidFill>
            </a:endParaRPr>
          </a:p>
          <a:p>
            <a:pPr>
              <a:spcBef>
                <a:spcPts val="0"/>
              </a:spcBef>
              <a:spcAft>
                <a:spcPts val="800"/>
              </a:spcAft>
            </a:pPr>
            <a:endParaRPr lang="en-US" dirty="0">
              <a:solidFill>
                <a:srgbClr val="1F4E79"/>
              </a:solidFill>
            </a:endParaRPr>
          </a:p>
        </p:txBody>
      </p:sp>
      <p:sp>
        <p:nvSpPr>
          <p:cNvPr id="3" name="Oval 2">
            <a:extLst>
              <a:ext uri="{FF2B5EF4-FFF2-40B4-BE49-F238E27FC236}">
                <a16:creationId xmlns:a16="http://schemas.microsoft.com/office/drawing/2014/main" id="{CAA4705D-4EF9-9B96-0417-90A8CA48301F}"/>
              </a:ext>
            </a:extLst>
          </p:cNvPr>
          <p:cNvSpPr/>
          <p:nvPr/>
        </p:nvSpPr>
        <p:spPr>
          <a:xfrm>
            <a:off x="727854" y="1238917"/>
            <a:ext cx="1141457" cy="1141457"/>
          </a:xfrm>
          <a:prstGeom prst="ellipse">
            <a:avLst/>
          </a:prstGeom>
          <a:solidFill>
            <a:srgbClr val="25974E"/>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E79"/>
              </a:solidFill>
            </a:endParaRPr>
          </a:p>
        </p:txBody>
      </p:sp>
      <p:pic>
        <p:nvPicPr>
          <p:cNvPr id="4" name="Graphic 3" descr="Upward trend with solid fill">
            <a:extLst>
              <a:ext uri="{FF2B5EF4-FFF2-40B4-BE49-F238E27FC236}">
                <a16:creationId xmlns:a16="http://schemas.microsoft.com/office/drawing/2014/main" id="{3EA30928-F2B9-3123-97A3-E716DB2DB1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8818" y="1393397"/>
            <a:ext cx="857681" cy="857681"/>
          </a:xfrm>
          <a:prstGeom prst="rect">
            <a:avLst/>
          </a:prstGeom>
        </p:spPr>
      </p:pic>
    </p:spTree>
    <p:extLst>
      <p:ext uri="{BB962C8B-B14F-4D97-AF65-F5344CB8AC3E}">
        <p14:creationId xmlns:p14="http://schemas.microsoft.com/office/powerpoint/2010/main" val="638510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06E59-6F14-043A-8715-F7015FA9323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80109DD2-1767-7C8B-85E7-61C70A1893B7}"/>
              </a:ext>
            </a:extLst>
          </p:cNvPr>
          <p:cNvGrpSpPr/>
          <p:nvPr/>
        </p:nvGrpSpPr>
        <p:grpSpPr>
          <a:xfrm>
            <a:off x="254000" y="761842"/>
            <a:ext cx="592825" cy="592825"/>
            <a:chOff x="703269" y="1211110"/>
            <a:chExt cx="1141457" cy="1141457"/>
          </a:xfrm>
        </p:grpSpPr>
        <p:sp>
          <p:nvSpPr>
            <p:cNvPr id="2" name="Oval 1">
              <a:extLst>
                <a:ext uri="{FF2B5EF4-FFF2-40B4-BE49-F238E27FC236}">
                  <a16:creationId xmlns:a16="http://schemas.microsoft.com/office/drawing/2014/main" id="{6139E8DE-0413-C613-9E8A-82D78F369795}"/>
                </a:ext>
              </a:extLst>
            </p:cNvPr>
            <p:cNvSpPr/>
            <p:nvPr/>
          </p:nvSpPr>
          <p:spPr>
            <a:xfrm>
              <a:off x="703269" y="1211110"/>
              <a:ext cx="1141457" cy="1141457"/>
            </a:xfrm>
            <a:prstGeom prst="ellipse">
              <a:avLst/>
            </a:prstGeom>
            <a:solidFill>
              <a:srgbClr val="1F4E79"/>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E79"/>
                </a:solidFill>
              </a:endParaRPr>
            </a:p>
          </p:txBody>
        </p:sp>
        <p:pic>
          <p:nvPicPr>
            <p:cNvPr id="3" name="Graphic 2" descr="Handshake with solid fill">
              <a:extLst>
                <a:ext uri="{FF2B5EF4-FFF2-40B4-BE49-F238E27FC236}">
                  <a16:creationId xmlns:a16="http://schemas.microsoft.com/office/drawing/2014/main" id="{4D6C0DE7-22FA-178F-5ECB-031975EFB8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970" y="1353979"/>
              <a:ext cx="914400" cy="914400"/>
            </a:xfrm>
            <a:prstGeom prst="rect">
              <a:avLst/>
            </a:prstGeom>
          </p:spPr>
        </p:pic>
      </p:grpSp>
      <p:pic>
        <p:nvPicPr>
          <p:cNvPr id="7" name="Picture 6" descr="A screenshot of a computer screen&#10;&#10;Description automatically generated">
            <a:extLst>
              <a:ext uri="{FF2B5EF4-FFF2-40B4-BE49-F238E27FC236}">
                <a16:creationId xmlns:a16="http://schemas.microsoft.com/office/drawing/2014/main" id="{EF0721ED-3263-2E6B-AFCA-640127AE4D0C}"/>
              </a:ext>
            </a:extLst>
          </p:cNvPr>
          <p:cNvPicPr>
            <a:picLocks noChangeAspect="1"/>
          </p:cNvPicPr>
          <p:nvPr/>
        </p:nvPicPr>
        <p:blipFill>
          <a:blip r:embed="rId5">
            <a:extLst>
              <a:ext uri="{28A0092B-C50C-407E-A947-70E740481C1C}">
                <a14:useLocalDpi xmlns:a14="http://schemas.microsoft.com/office/drawing/2010/main" val="0"/>
              </a:ext>
            </a:extLst>
          </a:blip>
          <a:srcRect l="63137" t="24632" r="8628" b="32143"/>
          <a:stretch/>
        </p:blipFill>
        <p:spPr>
          <a:xfrm>
            <a:off x="5720080" y="1391921"/>
            <a:ext cx="5080000" cy="4374444"/>
          </a:xfrm>
          <a:prstGeom prst="rect">
            <a:avLst/>
          </a:prstGeom>
        </p:spPr>
      </p:pic>
      <p:sp>
        <p:nvSpPr>
          <p:cNvPr id="8" name="Rounded Rectangle 7">
            <a:extLst>
              <a:ext uri="{FF2B5EF4-FFF2-40B4-BE49-F238E27FC236}">
                <a16:creationId xmlns:a16="http://schemas.microsoft.com/office/drawing/2014/main" id="{33A86B48-2055-34C6-CAA9-9BF57514683F}"/>
              </a:ext>
            </a:extLst>
          </p:cNvPr>
          <p:cNvSpPr/>
          <p:nvPr/>
        </p:nvSpPr>
        <p:spPr>
          <a:xfrm>
            <a:off x="783771" y="1295920"/>
            <a:ext cx="10141528" cy="4546652"/>
          </a:xfrm>
          <a:prstGeom prst="roundRect">
            <a:avLst>
              <a:gd name="adj" fmla="val 11213"/>
            </a:avLst>
          </a:prstGeom>
          <a:noFill/>
          <a:ln w="38100" cap="rnd">
            <a:solidFill>
              <a:srgbClr val="F04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0781CCE8-2C72-333D-2254-5EE3361E8371}"/>
              </a:ext>
            </a:extLst>
          </p:cNvPr>
          <p:cNvSpPr txBox="1">
            <a:spLocks/>
          </p:cNvSpPr>
          <p:nvPr/>
        </p:nvSpPr>
        <p:spPr>
          <a:xfrm>
            <a:off x="1004491" y="1593727"/>
            <a:ext cx="3940890" cy="4503737"/>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1F4E79"/>
                </a:solidFill>
              </a:rPr>
              <a:t>Enabling collaboration and knowledge transfer</a:t>
            </a:r>
            <a:endParaRPr lang="en-US" sz="1600" dirty="0">
              <a:solidFill>
                <a:srgbClr val="1F4E79"/>
              </a:solidFill>
            </a:endParaRPr>
          </a:p>
          <a:p>
            <a:pPr>
              <a:lnSpc>
                <a:spcPts val="1700"/>
              </a:lnSpc>
              <a:spcBef>
                <a:spcPts val="1200"/>
              </a:spcBef>
            </a:pPr>
            <a:r>
              <a:rPr lang="en-US" sz="1600" dirty="0">
                <a:solidFill>
                  <a:srgbClr val="1F4E79"/>
                </a:solidFill>
              </a:rPr>
              <a:t>GÉANT Association provides a trusted platform where communities can connect, where collaboration is facilitated, and information and knowledge can be shared. </a:t>
            </a:r>
          </a:p>
          <a:p>
            <a:pPr>
              <a:lnSpc>
                <a:spcPts val="1700"/>
              </a:lnSpc>
            </a:pPr>
            <a:r>
              <a:rPr lang="en-US" sz="1600" dirty="0">
                <a:solidFill>
                  <a:srgbClr val="1F4E79"/>
                </a:solidFill>
              </a:rPr>
              <a:t>It enables NRENs to act and work not in competition, but in alignment with each other. </a:t>
            </a:r>
            <a:endParaRPr lang="en-US" sz="2000" dirty="0">
              <a:solidFill>
                <a:srgbClr val="1F4E79"/>
              </a:solidFill>
            </a:endParaRPr>
          </a:p>
        </p:txBody>
      </p:sp>
      <p:sp>
        <p:nvSpPr>
          <p:cNvPr id="13" name="Oval 12">
            <a:extLst>
              <a:ext uri="{FF2B5EF4-FFF2-40B4-BE49-F238E27FC236}">
                <a16:creationId xmlns:a16="http://schemas.microsoft.com/office/drawing/2014/main" id="{087D6648-7EFC-4E14-4B63-AC15B7C653AB}"/>
              </a:ext>
            </a:extLst>
          </p:cNvPr>
          <p:cNvSpPr/>
          <p:nvPr/>
        </p:nvSpPr>
        <p:spPr>
          <a:xfrm>
            <a:off x="9760175" y="2993309"/>
            <a:ext cx="1852705" cy="1869598"/>
          </a:xfrm>
          <a:prstGeom prst="ellipse">
            <a:avLst/>
          </a:prstGeom>
          <a:solidFill>
            <a:srgbClr val="F0416D"/>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t>100+ events, workshops, trainings, </a:t>
            </a:r>
            <a:r>
              <a:rPr lang="en-US" sz="1600" dirty="0" err="1"/>
              <a:t>infoshares</a:t>
            </a:r>
            <a:endParaRPr lang="en-US" sz="1600" dirty="0"/>
          </a:p>
          <a:p>
            <a:pPr algn="ctr"/>
            <a:r>
              <a:rPr lang="en-US" sz="1600" dirty="0"/>
              <a:t>yearly </a:t>
            </a:r>
          </a:p>
        </p:txBody>
      </p:sp>
      <p:sp>
        <p:nvSpPr>
          <p:cNvPr id="14" name="Rounded Rectangular Callout 13">
            <a:extLst>
              <a:ext uri="{FF2B5EF4-FFF2-40B4-BE49-F238E27FC236}">
                <a16:creationId xmlns:a16="http://schemas.microsoft.com/office/drawing/2014/main" id="{659A2551-0B83-B74F-6056-2D7FB304E64D}"/>
              </a:ext>
            </a:extLst>
          </p:cNvPr>
          <p:cNvSpPr/>
          <p:nvPr/>
        </p:nvSpPr>
        <p:spPr>
          <a:xfrm>
            <a:off x="2697811" y="3943104"/>
            <a:ext cx="2769386" cy="2447536"/>
          </a:xfrm>
          <a:prstGeom prst="wedgeRoundRectCallout">
            <a:avLst>
              <a:gd name="adj1" fmla="val -35245"/>
              <a:gd name="adj2" fmla="val 49699"/>
              <a:gd name="adj3" fmla="val 16667"/>
            </a:avLst>
          </a:prstGeom>
          <a:solidFill>
            <a:srgbClr val="F04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t>14 active Special Interest Groups and Task Forces</a:t>
            </a:r>
          </a:p>
          <a:p>
            <a:r>
              <a:rPr lang="en-US" sz="1600" dirty="0"/>
              <a:t>+</a:t>
            </a:r>
          </a:p>
          <a:p>
            <a:r>
              <a:rPr lang="en-US" sz="1600" dirty="0"/>
              <a:t>Coordination and Working Groups on topics such as EOSC, HPC, Quantum Communications, etc.</a:t>
            </a:r>
          </a:p>
        </p:txBody>
      </p:sp>
    </p:spTree>
    <p:extLst>
      <p:ext uri="{BB962C8B-B14F-4D97-AF65-F5344CB8AC3E}">
        <p14:creationId xmlns:p14="http://schemas.microsoft.com/office/powerpoint/2010/main" val="476303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2B1B-5F01-6F54-D6CC-33707E19196D}"/>
              </a:ext>
            </a:extLst>
          </p:cNvPr>
          <p:cNvSpPr>
            <a:spLocks noGrp="1"/>
          </p:cNvSpPr>
          <p:nvPr>
            <p:ph type="title"/>
          </p:nvPr>
        </p:nvSpPr>
        <p:spPr/>
        <p:txBody>
          <a:bodyPr>
            <a:normAutofit/>
          </a:bodyPr>
          <a:lstStyle/>
          <a:p>
            <a:r>
              <a:rPr lang="en-GB" dirty="0">
                <a:solidFill>
                  <a:schemeClr val="accent2"/>
                </a:solidFill>
              </a:rPr>
              <a:t>Community Programme: SIGs &amp; TFs</a:t>
            </a:r>
            <a:endParaRPr lang="en-GB" dirty="0">
              <a:solidFill>
                <a:schemeClr val="accent2"/>
              </a:solidFill>
              <a:ea typeface="Calibri"/>
              <a:cs typeface="Calibri"/>
            </a:endParaRPr>
          </a:p>
        </p:txBody>
      </p:sp>
      <p:sp>
        <p:nvSpPr>
          <p:cNvPr id="3" name="Content Placeholder 2">
            <a:extLst>
              <a:ext uri="{FF2B5EF4-FFF2-40B4-BE49-F238E27FC236}">
                <a16:creationId xmlns:a16="http://schemas.microsoft.com/office/drawing/2014/main" id="{76F3AEBB-DE5C-B7F1-9132-858997A87C41}"/>
              </a:ext>
            </a:extLst>
          </p:cNvPr>
          <p:cNvSpPr>
            <a:spLocks noGrp="1"/>
          </p:cNvSpPr>
          <p:nvPr>
            <p:ph sz="quarter" idx="10"/>
          </p:nvPr>
        </p:nvSpPr>
        <p:spPr>
          <a:xfrm>
            <a:off x="998896" y="1567629"/>
            <a:ext cx="5697982" cy="4503737"/>
          </a:xfrm>
        </p:spPr>
        <p:txBody>
          <a:bodyPr vert="horz" lIns="91440" tIns="45720" rIns="91440" bIns="45720" rtlCol="0" anchor="t">
            <a:normAutofit/>
          </a:bodyPr>
          <a:lstStyle/>
          <a:p>
            <a:pPr marL="285750" indent="-285750">
              <a:buFont typeface="Arial"/>
              <a:buChar char="•"/>
            </a:pPr>
            <a:r>
              <a:rPr lang="en-GB" sz="1800" dirty="0">
                <a:solidFill>
                  <a:schemeClr val="accent2"/>
                </a:solidFill>
              </a:rPr>
              <a:t>Enable collaboration across the </a:t>
            </a:r>
            <a:r>
              <a:rPr lang="en-GB" sz="1800" dirty="0" err="1">
                <a:solidFill>
                  <a:schemeClr val="accent2"/>
                </a:solidFill>
              </a:rPr>
              <a:t>commun</a:t>
            </a:r>
            <a:r>
              <a:rPr lang="en-GB" sz="1800" dirty="0">
                <a:solidFill>
                  <a:schemeClr val="accent2"/>
                </a:solidFill>
              </a:rPr>
              <a:t>​</a:t>
            </a:r>
            <a:r>
              <a:rPr lang="en-GB" sz="1800" dirty="0" err="1">
                <a:solidFill>
                  <a:schemeClr val="accent2"/>
                </a:solidFill>
              </a:rPr>
              <a:t>ity</a:t>
            </a:r>
            <a:r>
              <a:rPr lang="en-GB" sz="1800" dirty="0">
                <a:solidFill>
                  <a:schemeClr val="accent2"/>
                </a:solidFill>
              </a:rPr>
              <a:t> for the development of the next generation of networking technologies and services.​</a:t>
            </a:r>
            <a:endParaRPr lang="en-GB" sz="1800" dirty="0">
              <a:solidFill>
                <a:schemeClr val="accent2"/>
              </a:solidFill>
              <a:ea typeface="Calibri"/>
              <a:cs typeface="Calibri"/>
            </a:endParaRPr>
          </a:p>
          <a:p>
            <a:endParaRPr lang="en-GB" sz="1800" dirty="0">
              <a:solidFill>
                <a:schemeClr val="accent2"/>
              </a:solidFill>
              <a:ea typeface="Calibri"/>
              <a:cs typeface="Calibri"/>
            </a:endParaRPr>
          </a:p>
          <a:p>
            <a:pPr marL="285750" indent="-285750">
              <a:buFont typeface="Arial" panose="020B0604020202020204" pitchFamily="34" charset="0"/>
              <a:buChar char="•"/>
            </a:pPr>
            <a:r>
              <a:rPr lang="en-GB" sz="1800" dirty="0">
                <a:solidFill>
                  <a:schemeClr val="accent2"/>
                </a:solidFill>
              </a:rPr>
              <a:t>Explore emerging issues in research and education networking, develop strategies and solutions to address them.</a:t>
            </a:r>
            <a:endParaRPr lang="en-GB" sz="1800" dirty="0">
              <a:solidFill>
                <a:schemeClr val="accent2"/>
              </a:solidFill>
              <a:ea typeface="Calibri"/>
              <a:cs typeface="Calibri"/>
            </a:endParaRPr>
          </a:p>
          <a:p>
            <a:endParaRPr lang="en-GB" sz="1800" dirty="0">
              <a:solidFill>
                <a:schemeClr val="accent2"/>
              </a:solidFill>
              <a:ea typeface="Calibri"/>
              <a:cs typeface="Calibri"/>
            </a:endParaRPr>
          </a:p>
          <a:p>
            <a:pPr marL="285750" indent="-285750">
              <a:buFont typeface="Arial" panose="020B0604020202020204" pitchFamily="34" charset="0"/>
              <a:buChar char="•"/>
            </a:pPr>
            <a:r>
              <a:rPr lang="en-GB" sz="1800" dirty="0">
                <a:solidFill>
                  <a:schemeClr val="accent2"/>
                </a:solidFill>
              </a:rPr>
              <a:t>Produce and test fresh and innovative ideas applied through specific research activities and </a:t>
            </a:r>
            <a:r>
              <a:rPr lang="en-GB" sz="1800" dirty="0" err="1">
                <a:solidFill>
                  <a:schemeClr val="accent2"/>
                </a:solidFill>
              </a:rPr>
              <a:t>initia</a:t>
            </a:r>
            <a:r>
              <a:rPr lang="en-GB" sz="1800" dirty="0">
                <a:solidFill>
                  <a:schemeClr val="accent2"/>
                </a:solidFill>
              </a:rPr>
              <a:t>​</a:t>
            </a:r>
            <a:r>
              <a:rPr lang="en-GB" sz="1800" dirty="0" err="1">
                <a:solidFill>
                  <a:schemeClr val="accent2"/>
                </a:solidFill>
              </a:rPr>
              <a:t>tives</a:t>
            </a:r>
            <a:r>
              <a:rPr lang="en-GB" sz="1800" dirty="0">
                <a:solidFill>
                  <a:schemeClr val="accent2"/>
                </a:solidFill>
              </a:rPr>
              <a:t>. </a:t>
            </a:r>
            <a:endParaRPr lang="en-GB" sz="1800" dirty="0">
              <a:solidFill>
                <a:schemeClr val="accent2"/>
              </a:solidFill>
              <a:ea typeface="Calibri"/>
              <a:cs typeface="Calibri"/>
            </a:endParaRPr>
          </a:p>
          <a:p>
            <a:endParaRPr lang="en-GB" sz="1800" dirty="0">
              <a:solidFill>
                <a:schemeClr val="accent2"/>
              </a:solidFill>
              <a:ea typeface="Calibri"/>
              <a:cs typeface="Calibri"/>
            </a:endParaRPr>
          </a:p>
          <a:p>
            <a:pPr marL="285750" indent="-285750">
              <a:buFont typeface="Arial" panose="020B0604020202020204" pitchFamily="34" charset="0"/>
              <a:buChar char="•"/>
            </a:pPr>
            <a:r>
              <a:rPr lang="en-GB" sz="1800" dirty="0">
                <a:solidFill>
                  <a:schemeClr val="accent2"/>
                </a:solidFill>
              </a:rPr>
              <a:t>Welcome grass roots and world experts.</a:t>
            </a:r>
            <a:endParaRPr lang="en-GB" sz="1800" dirty="0">
              <a:solidFill>
                <a:schemeClr val="accent2"/>
              </a:solidFill>
              <a:ea typeface="Calibri"/>
              <a:cs typeface="Calibri"/>
            </a:endParaRPr>
          </a:p>
          <a:p>
            <a:pPr marL="0" indent="0">
              <a:buNone/>
            </a:pPr>
            <a:endParaRPr lang="en-GB" sz="2000" dirty="0">
              <a:solidFill>
                <a:schemeClr val="accent2"/>
              </a:solidFill>
              <a:ea typeface="Calibri"/>
              <a:cs typeface="Calibri"/>
            </a:endParaRPr>
          </a:p>
        </p:txBody>
      </p:sp>
      <p:pic>
        <p:nvPicPr>
          <p:cNvPr id="1026" name="Picture 2">
            <a:extLst>
              <a:ext uri="{FF2B5EF4-FFF2-40B4-BE49-F238E27FC236}">
                <a16:creationId xmlns:a16="http://schemas.microsoft.com/office/drawing/2014/main" id="{41767B20-2A43-F85F-8436-E98BAAE5907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0" y="1567629"/>
            <a:ext cx="4810187" cy="42723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DDFB7B6-94F5-A901-A360-185BD62D47E9}"/>
              </a:ext>
            </a:extLst>
          </p:cNvPr>
          <p:cNvSpPr/>
          <p:nvPr/>
        </p:nvSpPr>
        <p:spPr>
          <a:xfrm>
            <a:off x="2625038" y="5652213"/>
            <a:ext cx="4398063" cy="646331"/>
          </a:xfrm>
          <a:prstGeom prst="rect">
            <a:avLst/>
          </a:prstGeom>
        </p:spPr>
        <p:txBody>
          <a:bodyPr wrap="none">
            <a:spAutoFit/>
          </a:bodyPr>
          <a:lstStyle/>
          <a:p>
            <a:r>
              <a:rPr lang="en-GB" sz="3600" b="1" dirty="0" err="1">
                <a:solidFill>
                  <a:schemeClr val="accent1"/>
                </a:solidFill>
              </a:rPr>
              <a:t>community.geant.org</a:t>
            </a:r>
            <a:r>
              <a:rPr lang="en-GB" sz="3600" b="1" dirty="0">
                <a:solidFill>
                  <a:schemeClr val="accent1"/>
                </a:solidFill>
              </a:rPr>
              <a:t> </a:t>
            </a:r>
          </a:p>
        </p:txBody>
      </p:sp>
      <p:grpSp>
        <p:nvGrpSpPr>
          <p:cNvPr id="8" name="Group 7">
            <a:extLst>
              <a:ext uri="{FF2B5EF4-FFF2-40B4-BE49-F238E27FC236}">
                <a16:creationId xmlns:a16="http://schemas.microsoft.com/office/drawing/2014/main" id="{20B008BA-C781-E1F6-344C-CC9766BAEE40}"/>
              </a:ext>
            </a:extLst>
          </p:cNvPr>
          <p:cNvGrpSpPr/>
          <p:nvPr/>
        </p:nvGrpSpPr>
        <p:grpSpPr>
          <a:xfrm>
            <a:off x="254000" y="761842"/>
            <a:ext cx="592825" cy="592825"/>
            <a:chOff x="703269" y="1211110"/>
            <a:chExt cx="1141457" cy="1141457"/>
          </a:xfrm>
        </p:grpSpPr>
        <p:sp>
          <p:nvSpPr>
            <p:cNvPr id="9" name="Oval 8">
              <a:extLst>
                <a:ext uri="{FF2B5EF4-FFF2-40B4-BE49-F238E27FC236}">
                  <a16:creationId xmlns:a16="http://schemas.microsoft.com/office/drawing/2014/main" id="{08853F79-F9A1-23AE-D6F0-06065F7862C7}"/>
                </a:ext>
              </a:extLst>
            </p:cNvPr>
            <p:cNvSpPr/>
            <p:nvPr/>
          </p:nvSpPr>
          <p:spPr>
            <a:xfrm>
              <a:off x="703269" y="1211110"/>
              <a:ext cx="1141457" cy="1141457"/>
            </a:xfrm>
            <a:prstGeom prst="ellipse">
              <a:avLst/>
            </a:prstGeom>
            <a:solidFill>
              <a:srgbClr val="1F4E79"/>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E79"/>
                </a:solidFill>
              </a:endParaRPr>
            </a:p>
          </p:txBody>
        </p:sp>
        <p:pic>
          <p:nvPicPr>
            <p:cNvPr id="10" name="Graphic 9" descr="Handshake with solid fill">
              <a:extLst>
                <a:ext uri="{FF2B5EF4-FFF2-40B4-BE49-F238E27FC236}">
                  <a16:creationId xmlns:a16="http://schemas.microsoft.com/office/drawing/2014/main" id="{3C6E4E24-E485-FFA2-6CEA-3C46953CE8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6970" y="1353979"/>
              <a:ext cx="914400" cy="914400"/>
            </a:xfrm>
            <a:prstGeom prst="rect">
              <a:avLst/>
            </a:prstGeom>
          </p:spPr>
        </p:pic>
      </p:grpSp>
    </p:spTree>
    <p:extLst>
      <p:ext uri="{BB962C8B-B14F-4D97-AF65-F5344CB8AC3E}">
        <p14:creationId xmlns:p14="http://schemas.microsoft.com/office/powerpoint/2010/main" val="3931881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0D6BE-0697-EBBA-3D3A-DFFED4D9764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B679C0C-F7B3-D891-B882-D5530DE764F9}"/>
              </a:ext>
            </a:extLst>
          </p:cNvPr>
          <p:cNvSpPr>
            <a:spLocks noGrp="1"/>
          </p:cNvSpPr>
          <p:nvPr>
            <p:ph type="title"/>
          </p:nvPr>
        </p:nvSpPr>
        <p:spPr/>
        <p:txBody>
          <a:bodyPr/>
          <a:lstStyle/>
          <a:p>
            <a:r>
              <a:rPr lang="en-US" dirty="0"/>
              <a:t>SIG on Artificial Intelligence</a:t>
            </a:r>
          </a:p>
        </p:txBody>
      </p:sp>
      <p:sp>
        <p:nvSpPr>
          <p:cNvPr id="3" name="TextBox 2">
            <a:extLst>
              <a:ext uri="{FF2B5EF4-FFF2-40B4-BE49-F238E27FC236}">
                <a16:creationId xmlns:a16="http://schemas.microsoft.com/office/drawing/2014/main" id="{9A7A5047-2C62-97F1-812F-7AB80DC33E83}"/>
              </a:ext>
            </a:extLst>
          </p:cNvPr>
          <p:cNvSpPr txBox="1"/>
          <p:nvPr/>
        </p:nvSpPr>
        <p:spPr>
          <a:xfrm>
            <a:off x="998895" y="1763623"/>
            <a:ext cx="6687008" cy="3477875"/>
          </a:xfrm>
          <a:prstGeom prst="rect">
            <a:avLst/>
          </a:prstGeom>
          <a:noFill/>
        </p:spPr>
        <p:txBody>
          <a:bodyPr wrap="square" rtlCol="0">
            <a:spAutoFit/>
          </a:bodyPr>
          <a:lstStyle/>
          <a:p>
            <a:r>
              <a:rPr lang="en-US" sz="2400" b="1" dirty="0">
                <a:solidFill>
                  <a:srgbClr val="065081"/>
                </a:solidFill>
              </a:rPr>
              <a:t>Initial Focus:</a:t>
            </a:r>
          </a:p>
          <a:p>
            <a:endParaRPr lang="en-US" sz="2000" dirty="0">
              <a:solidFill>
                <a:srgbClr val="065081"/>
              </a:solidFill>
            </a:endParaRPr>
          </a:p>
          <a:p>
            <a:r>
              <a:rPr lang="en-US" sz="2000" b="1" dirty="0">
                <a:solidFill>
                  <a:srgbClr val="065081"/>
                </a:solidFill>
              </a:rPr>
              <a:t>1. </a:t>
            </a:r>
            <a:r>
              <a:rPr lang="en-US" sz="2200" b="1" dirty="0">
                <a:solidFill>
                  <a:srgbClr val="065081"/>
                </a:solidFill>
              </a:rPr>
              <a:t>Knowledge Sharing:</a:t>
            </a:r>
          </a:p>
          <a:p>
            <a:pPr marL="285750" indent="-285750">
              <a:buFont typeface="Arial" panose="020B0604020202020204" pitchFamily="34" charset="0"/>
              <a:buChar char="•"/>
            </a:pPr>
            <a:r>
              <a:rPr lang="en-US" sz="2200" dirty="0">
                <a:solidFill>
                  <a:srgbClr val="065081"/>
                </a:solidFill>
              </a:rPr>
              <a:t>Introduction to potential applications of AI</a:t>
            </a:r>
          </a:p>
          <a:p>
            <a:pPr marL="285750" indent="-285750">
              <a:buFont typeface="Arial" panose="020B0604020202020204" pitchFamily="34" charset="0"/>
              <a:buChar char="•"/>
            </a:pPr>
            <a:r>
              <a:rPr lang="en-US" sz="2200" dirty="0">
                <a:solidFill>
                  <a:srgbClr val="065081"/>
                </a:solidFill>
              </a:rPr>
              <a:t>Comprehensive knowledge hub</a:t>
            </a:r>
          </a:p>
          <a:p>
            <a:pPr marL="285750" indent="-285750">
              <a:buFont typeface="Arial" panose="020B0604020202020204" pitchFamily="34" charset="0"/>
              <a:buChar char="•"/>
            </a:pPr>
            <a:r>
              <a:rPr lang="en-US" sz="2200" dirty="0">
                <a:solidFill>
                  <a:srgbClr val="065081"/>
                </a:solidFill>
              </a:rPr>
              <a:t>EC regulation monitoring</a:t>
            </a:r>
          </a:p>
          <a:p>
            <a:pPr marL="285750" indent="-285750">
              <a:buFont typeface="Arial" panose="020B0604020202020204" pitchFamily="34" charset="0"/>
              <a:buChar char="•"/>
            </a:pPr>
            <a:endParaRPr lang="en-US" sz="2200" dirty="0">
              <a:solidFill>
                <a:srgbClr val="065081"/>
              </a:solidFill>
            </a:endParaRPr>
          </a:p>
          <a:p>
            <a:r>
              <a:rPr lang="en-US" sz="2200" b="1" dirty="0">
                <a:solidFill>
                  <a:srgbClr val="065081"/>
                </a:solidFill>
              </a:rPr>
              <a:t>2. Use Case Development:</a:t>
            </a:r>
          </a:p>
          <a:p>
            <a:pPr marL="285750" indent="-285750">
              <a:buFont typeface="Arial" panose="020B0604020202020204" pitchFamily="34" charset="0"/>
              <a:buChar char="•"/>
            </a:pPr>
            <a:r>
              <a:rPr lang="en-US" sz="2200" dirty="0">
                <a:solidFill>
                  <a:srgbClr val="065081"/>
                </a:solidFill>
              </a:rPr>
              <a:t>Identify specific use cases within the NREN project</a:t>
            </a:r>
          </a:p>
          <a:p>
            <a:pPr marL="285750" indent="-285750">
              <a:buFont typeface="Arial" panose="020B0604020202020204" pitchFamily="34" charset="0"/>
              <a:buChar char="•"/>
            </a:pPr>
            <a:r>
              <a:rPr lang="en-US" sz="2200" dirty="0">
                <a:solidFill>
                  <a:srgbClr val="065081"/>
                </a:solidFill>
              </a:rPr>
              <a:t>Develop concepts for pilot projects</a:t>
            </a:r>
          </a:p>
        </p:txBody>
      </p:sp>
      <p:sp>
        <p:nvSpPr>
          <p:cNvPr id="6" name="Rectangle 5">
            <a:extLst>
              <a:ext uri="{FF2B5EF4-FFF2-40B4-BE49-F238E27FC236}">
                <a16:creationId xmlns:a16="http://schemas.microsoft.com/office/drawing/2014/main" id="{34F4FB51-653D-1FC8-249C-6AE2171BB77C}"/>
              </a:ext>
            </a:extLst>
          </p:cNvPr>
          <p:cNvSpPr/>
          <p:nvPr/>
        </p:nvSpPr>
        <p:spPr>
          <a:xfrm>
            <a:off x="8253623" y="1791730"/>
            <a:ext cx="2639995" cy="1025161"/>
          </a:xfrm>
          <a:prstGeom prst="rect">
            <a:avLst/>
          </a:prstGeom>
          <a:solidFill>
            <a:schemeClr val="accent2"/>
          </a:solidFill>
          <a:ln w="381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a:lnSpc>
                <a:spcPct val="115000"/>
              </a:lnSpc>
              <a:spcBef>
                <a:spcPts val="0"/>
              </a:spcBef>
            </a:pPr>
            <a:endParaRPr lang="en-US" sz="1400" kern="0" dirty="0">
              <a:solidFill>
                <a:schemeClr val="bg1"/>
              </a:solidFill>
              <a:ea typeface="Aptos" panose="020B0004020202020204" pitchFamily="34" charset="0"/>
              <a:cs typeface="Helvetica Neue" panose="02000503000000020004" pitchFamily="2" charset="0"/>
            </a:endParaRPr>
          </a:p>
          <a:p>
            <a:pPr marL="0" marR="0">
              <a:lnSpc>
                <a:spcPct val="115000"/>
              </a:lnSpc>
              <a:spcBef>
                <a:spcPts val="0"/>
              </a:spcBef>
            </a:pPr>
            <a:endParaRPr lang="en-US" sz="1400" kern="0" dirty="0">
              <a:solidFill>
                <a:schemeClr val="bg1"/>
              </a:solidFill>
              <a:ea typeface="Aptos" panose="020B0004020202020204" pitchFamily="34" charset="0"/>
              <a:cs typeface="Helvetica Neue" panose="02000503000000020004" pitchFamily="2" charset="0"/>
            </a:endParaRPr>
          </a:p>
          <a:p>
            <a:pPr marL="0" marR="0">
              <a:lnSpc>
                <a:spcPct val="115000"/>
              </a:lnSpc>
              <a:spcBef>
                <a:spcPts val="0"/>
              </a:spcBef>
            </a:pPr>
            <a:r>
              <a:rPr lang="en-US" sz="1400" kern="0" dirty="0">
                <a:solidFill>
                  <a:schemeClr val="bg1"/>
                </a:solidFill>
                <a:ea typeface="Aptos" panose="020B0004020202020204" pitchFamily="34" charset="0"/>
                <a:cs typeface="Helvetica Neue" panose="02000503000000020004" pitchFamily="2" charset="0"/>
              </a:rPr>
              <a:t>3rd SIG-AI meeting 9</a:t>
            </a:r>
            <a:r>
              <a:rPr lang="en-US" sz="1400" kern="0" baseline="30000" dirty="0">
                <a:solidFill>
                  <a:schemeClr val="bg1"/>
                </a:solidFill>
                <a:ea typeface="Aptos" panose="020B0004020202020204" pitchFamily="34" charset="0"/>
                <a:cs typeface="Helvetica Neue" panose="02000503000000020004" pitchFamily="2" charset="0"/>
              </a:rPr>
              <a:t>th</a:t>
            </a:r>
            <a:r>
              <a:rPr lang="en-US" sz="1400" kern="0" dirty="0">
                <a:solidFill>
                  <a:schemeClr val="bg1"/>
                </a:solidFill>
                <a:ea typeface="Aptos" panose="020B0004020202020204" pitchFamily="34" charset="0"/>
                <a:cs typeface="Helvetica Neue" panose="02000503000000020004" pitchFamily="2" charset="0"/>
              </a:rPr>
              <a:t> June 2025</a:t>
            </a:r>
            <a:r>
              <a:rPr lang="en-US" sz="1400" kern="0" baseline="30000" dirty="0">
                <a:solidFill>
                  <a:schemeClr val="bg1"/>
                </a:solidFill>
                <a:ea typeface="Aptos" panose="020B0004020202020204" pitchFamily="34" charset="0"/>
                <a:cs typeface="Helvetica Neue" panose="02000503000000020004" pitchFamily="2" charset="0"/>
              </a:rPr>
              <a:t> </a:t>
            </a:r>
            <a:endParaRPr lang="en-US" sz="1400" kern="0" dirty="0">
              <a:solidFill>
                <a:schemeClr val="bg1"/>
              </a:solidFill>
              <a:effectLst/>
              <a:ea typeface="Aptos" panose="020B0004020202020204" pitchFamily="34" charset="0"/>
              <a:cs typeface="Helvetica Neue" panose="02000503000000020004" pitchFamily="2" charset="0"/>
            </a:endParaRPr>
          </a:p>
        </p:txBody>
      </p:sp>
      <p:sp>
        <p:nvSpPr>
          <p:cNvPr id="8" name="Rectangle 7">
            <a:extLst>
              <a:ext uri="{FF2B5EF4-FFF2-40B4-BE49-F238E27FC236}">
                <a16:creationId xmlns:a16="http://schemas.microsoft.com/office/drawing/2014/main" id="{E02464C2-4F2E-8B23-697D-7D3A521AE2B5}"/>
              </a:ext>
            </a:extLst>
          </p:cNvPr>
          <p:cNvSpPr/>
          <p:nvPr/>
        </p:nvSpPr>
        <p:spPr>
          <a:xfrm>
            <a:off x="8253622" y="3041151"/>
            <a:ext cx="2639995" cy="3014108"/>
          </a:xfrm>
          <a:prstGeom prst="rect">
            <a:avLst/>
          </a:prstGeom>
          <a:solidFill>
            <a:schemeClr val="accent1"/>
          </a:solidFill>
          <a:ln w="381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a:lnSpc>
                <a:spcPct val="115000"/>
              </a:lnSpc>
              <a:spcBef>
                <a:spcPts val="0"/>
              </a:spcBef>
            </a:pPr>
            <a:r>
              <a:rPr lang="en-US" sz="1400" b="1" i="0" u="none" strike="noStrike" dirty="0">
                <a:solidFill>
                  <a:schemeClr val="bg1"/>
                </a:solidFill>
                <a:effectLst/>
              </a:rPr>
              <a:t>KEY QUESTIONS: </a:t>
            </a:r>
          </a:p>
          <a:p>
            <a:pPr marL="0" marR="0">
              <a:lnSpc>
                <a:spcPct val="115000"/>
              </a:lnSpc>
              <a:spcBef>
                <a:spcPts val="0"/>
              </a:spcBef>
            </a:pPr>
            <a:endParaRPr lang="en-US" sz="1400" b="1" i="0" u="none" strike="noStrike" dirty="0">
              <a:solidFill>
                <a:schemeClr val="bg1"/>
              </a:solidFill>
              <a:effectLst/>
            </a:endParaRPr>
          </a:p>
          <a:p>
            <a:pPr marL="285750" marR="0" indent="-285750">
              <a:lnSpc>
                <a:spcPct val="115000"/>
              </a:lnSpc>
              <a:spcBef>
                <a:spcPts val="0"/>
              </a:spcBef>
              <a:buFont typeface="Arial" panose="020B0604020202020204" pitchFamily="34" charset="0"/>
              <a:buChar char="•"/>
            </a:pPr>
            <a:r>
              <a:rPr lang="en-US" sz="1400" dirty="0">
                <a:solidFill>
                  <a:schemeClr val="bg1"/>
                </a:solidFill>
              </a:rPr>
              <a:t>H</a:t>
            </a:r>
            <a:r>
              <a:rPr lang="en-US" sz="1400" b="0" i="0" u="none" strike="noStrike" dirty="0">
                <a:solidFill>
                  <a:schemeClr val="bg1"/>
                </a:solidFill>
                <a:effectLst/>
              </a:rPr>
              <a:t>ow can AI enhance cybersecurity, above-the-net services, network management, and network services currently offered by GÉANT and the NRENs?</a:t>
            </a:r>
          </a:p>
          <a:p>
            <a:pPr marL="285750" marR="0" indent="-285750">
              <a:lnSpc>
                <a:spcPct val="115000"/>
              </a:lnSpc>
              <a:spcBef>
                <a:spcPts val="0"/>
              </a:spcBef>
              <a:buFont typeface="Arial" panose="020B0604020202020204" pitchFamily="34" charset="0"/>
              <a:buChar char="•"/>
            </a:pPr>
            <a:r>
              <a:rPr lang="en-US" sz="1400" b="0" i="0" u="none" strike="noStrike" dirty="0">
                <a:solidFill>
                  <a:schemeClr val="bg1"/>
                </a:solidFill>
                <a:effectLst/>
              </a:rPr>
              <a:t>How do the new EC regulations on AI affect GÉANT and the NRENs</a:t>
            </a:r>
            <a:r>
              <a:rPr lang="en-US" sz="1400" dirty="0">
                <a:solidFill>
                  <a:schemeClr val="bg1"/>
                </a:solidFill>
                <a:latin typeface="-apple-system"/>
              </a:rPr>
              <a:t>?</a:t>
            </a:r>
            <a:endParaRPr lang="en-US" sz="1400" kern="100" dirty="0">
              <a:solidFill>
                <a:schemeClr val="bg1"/>
              </a:solidFill>
              <a:effectLst/>
              <a:ea typeface="Aptos" panose="020B0004020202020204" pitchFamily="34" charset="0"/>
              <a:cs typeface="Times New Roman" panose="02020603050405020304" pitchFamily="18" charset="0"/>
            </a:endParaRPr>
          </a:p>
        </p:txBody>
      </p:sp>
      <p:sp>
        <p:nvSpPr>
          <p:cNvPr id="7" name="Pentagon 6">
            <a:extLst>
              <a:ext uri="{FF2B5EF4-FFF2-40B4-BE49-F238E27FC236}">
                <a16:creationId xmlns:a16="http://schemas.microsoft.com/office/drawing/2014/main" id="{43748AC5-DF73-50CB-74C3-B7149192C28B}"/>
              </a:ext>
            </a:extLst>
          </p:cNvPr>
          <p:cNvSpPr/>
          <p:nvPr/>
        </p:nvSpPr>
        <p:spPr>
          <a:xfrm>
            <a:off x="9576486" y="1399142"/>
            <a:ext cx="1680518" cy="733813"/>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dirty="0"/>
              <a:t>Upcoming meeting</a:t>
            </a:r>
          </a:p>
        </p:txBody>
      </p:sp>
      <p:grpSp>
        <p:nvGrpSpPr>
          <p:cNvPr id="2" name="Group 1">
            <a:extLst>
              <a:ext uri="{FF2B5EF4-FFF2-40B4-BE49-F238E27FC236}">
                <a16:creationId xmlns:a16="http://schemas.microsoft.com/office/drawing/2014/main" id="{0A092FFA-D7B7-74CD-D6D9-AD997B077D71}"/>
              </a:ext>
            </a:extLst>
          </p:cNvPr>
          <p:cNvGrpSpPr/>
          <p:nvPr/>
        </p:nvGrpSpPr>
        <p:grpSpPr>
          <a:xfrm>
            <a:off x="254000" y="761842"/>
            <a:ext cx="592825" cy="592825"/>
            <a:chOff x="703269" y="1211110"/>
            <a:chExt cx="1141457" cy="1141457"/>
          </a:xfrm>
        </p:grpSpPr>
        <p:sp>
          <p:nvSpPr>
            <p:cNvPr id="4" name="Oval 3">
              <a:extLst>
                <a:ext uri="{FF2B5EF4-FFF2-40B4-BE49-F238E27FC236}">
                  <a16:creationId xmlns:a16="http://schemas.microsoft.com/office/drawing/2014/main" id="{0E13352E-F304-ACDF-6BC9-2BD4EAFAD7F3}"/>
                </a:ext>
              </a:extLst>
            </p:cNvPr>
            <p:cNvSpPr/>
            <p:nvPr/>
          </p:nvSpPr>
          <p:spPr>
            <a:xfrm>
              <a:off x="703269" y="1211110"/>
              <a:ext cx="1141457" cy="1141457"/>
            </a:xfrm>
            <a:prstGeom prst="ellipse">
              <a:avLst/>
            </a:prstGeom>
            <a:solidFill>
              <a:srgbClr val="1F4E79"/>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E79"/>
                </a:solidFill>
              </a:endParaRPr>
            </a:p>
          </p:txBody>
        </p:sp>
        <p:pic>
          <p:nvPicPr>
            <p:cNvPr id="9" name="Graphic 8" descr="Handshake with solid fill">
              <a:extLst>
                <a:ext uri="{FF2B5EF4-FFF2-40B4-BE49-F238E27FC236}">
                  <a16:creationId xmlns:a16="http://schemas.microsoft.com/office/drawing/2014/main" id="{331FC768-7B37-99FC-DB98-E8CA0E8809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970" y="1353979"/>
              <a:ext cx="914400" cy="914400"/>
            </a:xfrm>
            <a:prstGeom prst="rect">
              <a:avLst/>
            </a:prstGeom>
          </p:spPr>
        </p:pic>
      </p:grpSp>
    </p:spTree>
    <p:extLst>
      <p:ext uri="{BB962C8B-B14F-4D97-AF65-F5344CB8AC3E}">
        <p14:creationId xmlns:p14="http://schemas.microsoft.com/office/powerpoint/2010/main" val="2560085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060B616D-E77C-EC48-A608-9888294AE69E}"/>
              </a:ext>
            </a:extLst>
          </p:cNvPr>
          <p:cNvSpPr/>
          <p:nvPr/>
        </p:nvSpPr>
        <p:spPr>
          <a:xfrm>
            <a:off x="361507" y="1977656"/>
            <a:ext cx="10174538" cy="3777479"/>
          </a:xfrm>
          <a:prstGeom prst="roundRect">
            <a:avLst>
              <a:gd name="adj" fmla="val 50000"/>
            </a:avLst>
          </a:prstGeom>
          <a:solidFill>
            <a:srgbClr val="99BDC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5">
            <a:extLst>
              <a:ext uri="{FF2B5EF4-FFF2-40B4-BE49-F238E27FC236}">
                <a16:creationId xmlns:a16="http://schemas.microsoft.com/office/drawing/2014/main" id="{9B759BED-64D0-BB4F-BD20-1A8EE81B0EF7}"/>
              </a:ext>
            </a:extLst>
          </p:cNvPr>
          <p:cNvSpPr txBox="1">
            <a:spLocks/>
          </p:cNvSpPr>
          <p:nvPr/>
        </p:nvSpPr>
        <p:spPr>
          <a:xfrm>
            <a:off x="1099620" y="2958676"/>
            <a:ext cx="2668787" cy="20136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accent2"/>
                </a:solidFill>
              </a:rPr>
              <a:t>Community includes NRENs, researchers, Higher Education and users with federated access</a:t>
            </a:r>
          </a:p>
        </p:txBody>
      </p:sp>
      <p:sp>
        <p:nvSpPr>
          <p:cNvPr id="2" name="Title 1">
            <a:extLst>
              <a:ext uri="{FF2B5EF4-FFF2-40B4-BE49-F238E27FC236}">
                <a16:creationId xmlns:a16="http://schemas.microsoft.com/office/drawing/2014/main" id="{BA22C7F7-F586-4E08-B0A6-AE3EDDD40C26}"/>
              </a:ext>
            </a:extLst>
          </p:cNvPr>
          <p:cNvSpPr>
            <a:spLocks noGrp="1"/>
          </p:cNvSpPr>
          <p:nvPr>
            <p:ph type="title"/>
          </p:nvPr>
        </p:nvSpPr>
        <p:spPr/>
        <p:txBody>
          <a:bodyPr>
            <a:normAutofit/>
          </a:bodyPr>
          <a:lstStyle/>
          <a:p>
            <a:r>
              <a:rPr lang="en-GB" dirty="0">
                <a:solidFill>
                  <a:schemeClr val="accent2"/>
                </a:solidFill>
                <a:latin typeface="+mn-lt"/>
              </a:rPr>
              <a:t>Learning Opportunities for the GÉANT Community</a:t>
            </a:r>
            <a:endParaRPr lang="en-GB" dirty="0">
              <a:solidFill>
                <a:schemeClr val="accent2"/>
              </a:solidFill>
            </a:endParaRPr>
          </a:p>
        </p:txBody>
      </p:sp>
      <p:sp>
        <p:nvSpPr>
          <p:cNvPr id="6" name="Slide Number Placeholder 5"/>
          <p:cNvSpPr>
            <a:spLocks noGrp="1"/>
          </p:cNvSpPr>
          <p:nvPr>
            <p:ph type="sldNum" sz="quarter" idx="4294967295"/>
          </p:nvPr>
        </p:nvSpPr>
        <p:spPr>
          <a:xfrm>
            <a:off x="11520488" y="6297613"/>
            <a:ext cx="671512" cy="331787"/>
          </a:xfrm>
          <a:prstGeom prst="rect">
            <a:avLst/>
          </a:prstGeom>
        </p:spPr>
        <p:txBody>
          <a:bodyPr/>
          <a:lstStyle/>
          <a:p>
            <a:fld id="{83EB0FA4-9B1C-4D6B-AF0A-97437B69127A}" type="slidenum">
              <a:rPr lang="en-GB" smtClean="0"/>
              <a:pPr/>
              <a:t>33</a:t>
            </a:fld>
            <a:r>
              <a:rPr lang="en-GB" dirty="0"/>
              <a:t>     |</a:t>
            </a:r>
          </a:p>
        </p:txBody>
      </p:sp>
      <p:sp>
        <p:nvSpPr>
          <p:cNvPr id="12" name="Rounded Rectangle 11">
            <a:extLst>
              <a:ext uri="{FF2B5EF4-FFF2-40B4-BE49-F238E27FC236}">
                <a16:creationId xmlns:a16="http://schemas.microsoft.com/office/drawing/2014/main" id="{8CC8F906-DB03-9F4C-8C0E-629D1931DBE5}"/>
              </a:ext>
            </a:extLst>
          </p:cNvPr>
          <p:cNvSpPr/>
          <p:nvPr/>
        </p:nvSpPr>
        <p:spPr>
          <a:xfrm>
            <a:off x="7239075" y="2211060"/>
            <a:ext cx="2153106" cy="1483490"/>
          </a:xfrm>
          <a:prstGeom prst="roundRect">
            <a:avLst/>
          </a:prstGeom>
          <a:blipFill>
            <a:blip r:embed="rId3" cstate="print">
              <a:extLst>
                <a:ext uri="{28A0092B-C50C-407E-A947-70E740481C1C}">
                  <a14:useLocalDpi xmlns:a14="http://schemas.microsoft.com/office/drawing/2010/main" val="0"/>
                </a:ext>
              </a:extLst>
            </a:blip>
            <a:srcRect/>
            <a:stretch>
              <a:fillRect l="-5000" r="-5000"/>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Rounded Rectangle 12">
            <a:extLst>
              <a:ext uri="{FF2B5EF4-FFF2-40B4-BE49-F238E27FC236}">
                <a16:creationId xmlns:a16="http://schemas.microsoft.com/office/drawing/2014/main" id="{0E6565B9-1FFE-7A4D-A253-4E7E102D8D1A}"/>
              </a:ext>
            </a:extLst>
          </p:cNvPr>
          <p:cNvSpPr/>
          <p:nvPr/>
        </p:nvSpPr>
        <p:spPr>
          <a:xfrm>
            <a:off x="3973878" y="3701918"/>
            <a:ext cx="2146818" cy="1479158"/>
          </a:xfrm>
          <a:prstGeom prst="roundRect">
            <a:avLst/>
          </a:prstGeom>
          <a:blipFill>
            <a:blip r:embed="rId4" cstate="print">
              <a:extLst>
                <a:ext uri="{28A0092B-C50C-407E-A947-70E740481C1C}">
                  <a14:useLocalDpi xmlns:a14="http://schemas.microsoft.com/office/drawing/2010/main" val="0"/>
                </a:ext>
              </a:extLst>
            </a:blip>
            <a:srcRect/>
            <a:stretch>
              <a:fillRect l="-2000" r="-2000"/>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4" name="Rounded Rectangle 13">
            <a:extLst>
              <a:ext uri="{FF2B5EF4-FFF2-40B4-BE49-F238E27FC236}">
                <a16:creationId xmlns:a16="http://schemas.microsoft.com/office/drawing/2014/main" id="{67A5037C-B8AE-634D-B984-6102FA0F6C6B}"/>
              </a:ext>
            </a:extLst>
          </p:cNvPr>
          <p:cNvSpPr/>
          <p:nvPr/>
        </p:nvSpPr>
        <p:spPr>
          <a:xfrm>
            <a:off x="6514178" y="4348380"/>
            <a:ext cx="2146818" cy="1479158"/>
          </a:xfrm>
          <a:prstGeom prst="roundRect">
            <a:avLst/>
          </a:prstGeom>
          <a:blipFill>
            <a:blip r:embed="rId5" cstate="print">
              <a:extLst>
                <a:ext uri="{28A0092B-C50C-407E-A947-70E740481C1C}">
                  <a14:useLocalDpi xmlns:a14="http://schemas.microsoft.com/office/drawing/2010/main" val="0"/>
                </a:ext>
              </a:extLst>
            </a:blip>
            <a:srcRect/>
            <a:stretch>
              <a:fillRect l="-23000" r="-23000"/>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grpSp>
        <p:nvGrpSpPr>
          <p:cNvPr id="21" name="Group 20">
            <a:extLst>
              <a:ext uri="{FF2B5EF4-FFF2-40B4-BE49-F238E27FC236}">
                <a16:creationId xmlns:a16="http://schemas.microsoft.com/office/drawing/2014/main" id="{B637E9B3-C811-A243-B02B-5D25C993C832}"/>
              </a:ext>
            </a:extLst>
          </p:cNvPr>
          <p:cNvGrpSpPr/>
          <p:nvPr/>
        </p:nvGrpSpPr>
        <p:grpSpPr>
          <a:xfrm>
            <a:off x="4724993" y="1565906"/>
            <a:ext cx="2205398" cy="1931847"/>
            <a:chOff x="4967658" y="1760116"/>
            <a:chExt cx="1741334" cy="1525344"/>
          </a:xfrm>
        </p:grpSpPr>
        <p:sp>
          <p:nvSpPr>
            <p:cNvPr id="11" name="Rounded Rectangle 10">
              <a:extLst>
                <a:ext uri="{FF2B5EF4-FFF2-40B4-BE49-F238E27FC236}">
                  <a16:creationId xmlns:a16="http://schemas.microsoft.com/office/drawing/2014/main" id="{22351E99-E246-E445-AC24-B0A68C123C4B}"/>
                </a:ext>
              </a:extLst>
            </p:cNvPr>
            <p:cNvSpPr/>
            <p:nvPr/>
          </p:nvSpPr>
          <p:spPr>
            <a:xfrm>
              <a:off x="4988303" y="1760116"/>
              <a:ext cx="1700045" cy="1171331"/>
            </a:xfrm>
            <a:prstGeom prst="roundRect">
              <a:avLst/>
            </a:prstGeom>
            <a:blipFill>
              <a:blip r:embed="rId6" cstate="print">
                <a:extLst>
                  <a:ext uri="{28A0092B-C50C-407E-A947-70E740481C1C}">
                    <a14:useLocalDpi xmlns:a14="http://schemas.microsoft.com/office/drawing/2010/main" val="0"/>
                  </a:ext>
                </a:extLst>
              </a:blip>
              <a:srcRect/>
              <a:stretch>
                <a:fillRect l="-1000" r="-1000"/>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0" name="Rounded Rectangle 19">
              <a:extLst>
                <a:ext uri="{FF2B5EF4-FFF2-40B4-BE49-F238E27FC236}">
                  <a16:creationId xmlns:a16="http://schemas.microsoft.com/office/drawing/2014/main" id="{400C6561-D785-9E4D-B800-FFEBC4E03381}"/>
                </a:ext>
              </a:extLst>
            </p:cNvPr>
            <p:cNvSpPr/>
            <p:nvPr/>
          </p:nvSpPr>
          <p:spPr>
            <a:xfrm>
              <a:off x="4988303" y="2771762"/>
              <a:ext cx="1700045" cy="513698"/>
            </a:xfrm>
            <a:prstGeom prst="roundRect">
              <a:avLst>
                <a:gd name="adj" fmla="val 217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2D5E89C-3585-D348-96F5-A6867D85DC52}"/>
                </a:ext>
              </a:extLst>
            </p:cNvPr>
            <p:cNvSpPr txBox="1"/>
            <p:nvPr/>
          </p:nvSpPr>
          <p:spPr>
            <a:xfrm>
              <a:off x="4967658" y="2859625"/>
              <a:ext cx="1741334" cy="291616"/>
            </a:xfrm>
            <a:prstGeom prst="rect">
              <a:avLst/>
            </a:prstGeom>
            <a:noFill/>
          </p:spPr>
          <p:txBody>
            <a:bodyPr wrap="square" rtlCol="0">
              <a:spAutoFit/>
            </a:bodyPr>
            <a:lstStyle/>
            <a:p>
              <a:pPr marL="0" lvl="0" indent="0" algn="ctr">
                <a:lnSpc>
                  <a:spcPct val="100000"/>
                </a:lnSpc>
                <a:buNone/>
              </a:pPr>
              <a:r>
                <a:rPr lang="en-GB" dirty="0">
                  <a:solidFill>
                    <a:schemeClr val="bg1"/>
                  </a:solidFill>
                  <a:hlinkClick r:id="rId7">
                    <a:extLst>
                      <a:ext uri="{A12FA001-AC4F-418D-AE19-62706E023703}">
                        <ahyp:hlinkClr xmlns:ahyp="http://schemas.microsoft.com/office/drawing/2018/hyperlinkcolor" val="tx"/>
                      </a:ext>
                    </a:extLst>
                  </a:hlinkClick>
                </a:rPr>
                <a:t>GÉANT.tv</a:t>
              </a:r>
              <a:endParaRPr lang="en-GB" sz="1800" dirty="0">
                <a:solidFill>
                  <a:schemeClr val="bg1"/>
                </a:solidFill>
              </a:endParaRPr>
            </a:p>
          </p:txBody>
        </p:sp>
      </p:grpSp>
      <p:sp>
        <p:nvSpPr>
          <p:cNvPr id="24" name="Rounded Rectangle 23">
            <a:extLst>
              <a:ext uri="{FF2B5EF4-FFF2-40B4-BE49-F238E27FC236}">
                <a16:creationId xmlns:a16="http://schemas.microsoft.com/office/drawing/2014/main" id="{88397D6E-09CC-1F44-A922-4D016E399A03}"/>
              </a:ext>
            </a:extLst>
          </p:cNvPr>
          <p:cNvSpPr/>
          <p:nvPr/>
        </p:nvSpPr>
        <p:spPr>
          <a:xfrm>
            <a:off x="7239075" y="3376619"/>
            <a:ext cx="2153106" cy="650598"/>
          </a:xfrm>
          <a:prstGeom prst="roundRect">
            <a:avLst>
              <a:gd name="adj" fmla="val 2174"/>
            </a:avLst>
          </a:prstGeom>
          <a:solidFill>
            <a:srgbClr val="712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221C294-ED04-2B46-880D-2556FFE0F429}"/>
              </a:ext>
            </a:extLst>
          </p:cNvPr>
          <p:cNvSpPr txBox="1"/>
          <p:nvPr/>
        </p:nvSpPr>
        <p:spPr>
          <a:xfrm>
            <a:off x="7212928" y="3487897"/>
            <a:ext cx="2205398" cy="369332"/>
          </a:xfrm>
          <a:prstGeom prst="rect">
            <a:avLst/>
          </a:prstGeom>
          <a:noFill/>
        </p:spPr>
        <p:txBody>
          <a:bodyPr wrap="square" rtlCol="0">
            <a:spAutoFit/>
          </a:bodyPr>
          <a:lstStyle/>
          <a:p>
            <a:pPr algn="ctr"/>
            <a:r>
              <a:rPr lang="en-GB" dirty="0">
                <a:solidFill>
                  <a:schemeClr val="bg1"/>
                </a:solidFill>
                <a:hlinkClick r:id="rId8">
                  <a:extLst>
                    <a:ext uri="{A12FA001-AC4F-418D-AE19-62706E023703}">
                      <ahyp:hlinkClr xmlns:ahyp="http://schemas.microsoft.com/office/drawing/2018/hyperlinkcolor" val="tx"/>
                    </a:ext>
                  </a:extLst>
                </a:hlinkClick>
              </a:rPr>
              <a:t>eAcademy</a:t>
            </a:r>
            <a:endParaRPr lang="en-GB" dirty="0">
              <a:solidFill>
                <a:schemeClr val="bg1"/>
              </a:solidFill>
            </a:endParaRPr>
          </a:p>
        </p:txBody>
      </p:sp>
      <p:sp>
        <p:nvSpPr>
          <p:cNvPr id="27" name="Rounded Rectangle 26">
            <a:extLst>
              <a:ext uri="{FF2B5EF4-FFF2-40B4-BE49-F238E27FC236}">
                <a16:creationId xmlns:a16="http://schemas.microsoft.com/office/drawing/2014/main" id="{BA8D8E44-CADC-4D47-BFA8-2BC2C3C03406}"/>
              </a:ext>
            </a:extLst>
          </p:cNvPr>
          <p:cNvSpPr/>
          <p:nvPr/>
        </p:nvSpPr>
        <p:spPr>
          <a:xfrm>
            <a:off x="3967590" y="4760504"/>
            <a:ext cx="2153106" cy="650598"/>
          </a:xfrm>
          <a:prstGeom prst="roundRect">
            <a:avLst>
              <a:gd name="adj" fmla="val 217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2053543-FDB9-474B-9FAA-53ED48B24A8D}"/>
              </a:ext>
            </a:extLst>
          </p:cNvPr>
          <p:cNvSpPr txBox="1"/>
          <p:nvPr/>
        </p:nvSpPr>
        <p:spPr>
          <a:xfrm>
            <a:off x="3941443" y="4871782"/>
            <a:ext cx="2205398" cy="369332"/>
          </a:xfrm>
          <a:prstGeom prst="rect">
            <a:avLst/>
          </a:prstGeom>
          <a:noFill/>
        </p:spPr>
        <p:txBody>
          <a:bodyPr wrap="square" rtlCol="0">
            <a:spAutoFit/>
          </a:bodyPr>
          <a:lstStyle/>
          <a:p>
            <a:pPr algn="ctr"/>
            <a:r>
              <a:rPr lang="en-GB" dirty="0">
                <a:solidFill>
                  <a:schemeClr val="bg1"/>
                </a:solidFill>
                <a:hlinkClick r:id="rId9">
                  <a:extLst>
                    <a:ext uri="{A12FA001-AC4F-418D-AE19-62706E023703}">
                      <ahyp:hlinkClr xmlns:ahyp="http://schemas.microsoft.com/office/drawing/2018/hyperlinkcolor" val="tx"/>
                    </a:ext>
                  </a:extLst>
                </a:hlinkClick>
              </a:rPr>
              <a:t>Future Talent</a:t>
            </a:r>
            <a:endParaRPr lang="en-GB" dirty="0">
              <a:solidFill>
                <a:schemeClr val="bg1"/>
              </a:solidFill>
            </a:endParaRPr>
          </a:p>
        </p:txBody>
      </p:sp>
      <p:sp>
        <p:nvSpPr>
          <p:cNvPr id="30" name="Rounded Rectangle 29">
            <a:extLst>
              <a:ext uri="{FF2B5EF4-FFF2-40B4-BE49-F238E27FC236}">
                <a16:creationId xmlns:a16="http://schemas.microsoft.com/office/drawing/2014/main" id="{A0D39499-B875-764A-A0B8-49225CFB6E67}"/>
              </a:ext>
            </a:extLst>
          </p:cNvPr>
          <p:cNvSpPr/>
          <p:nvPr/>
        </p:nvSpPr>
        <p:spPr>
          <a:xfrm>
            <a:off x="6514178" y="5502238"/>
            <a:ext cx="2153106" cy="650598"/>
          </a:xfrm>
          <a:prstGeom prst="roundRect">
            <a:avLst>
              <a:gd name="adj" fmla="val 217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TextBox 30">
            <a:extLst>
              <a:ext uri="{FF2B5EF4-FFF2-40B4-BE49-F238E27FC236}">
                <a16:creationId xmlns:a16="http://schemas.microsoft.com/office/drawing/2014/main" id="{32A35D6C-CC26-974C-B72F-31A9E3FCA6A7}"/>
              </a:ext>
            </a:extLst>
          </p:cNvPr>
          <p:cNvSpPr txBox="1"/>
          <p:nvPr/>
        </p:nvSpPr>
        <p:spPr>
          <a:xfrm>
            <a:off x="6488031" y="5613516"/>
            <a:ext cx="2205398" cy="369332"/>
          </a:xfrm>
          <a:prstGeom prst="rect">
            <a:avLst/>
          </a:prstGeom>
          <a:noFill/>
        </p:spPr>
        <p:txBody>
          <a:bodyPr wrap="square" rtlCol="0">
            <a:spAutoFit/>
          </a:bodyPr>
          <a:lstStyle/>
          <a:p>
            <a:pPr algn="ctr"/>
            <a:r>
              <a:rPr lang="en-GB" dirty="0">
                <a:solidFill>
                  <a:schemeClr val="bg1"/>
                </a:solidFill>
                <a:hlinkClick r:id="rId10">
                  <a:extLst>
                    <a:ext uri="{A12FA001-AC4F-418D-AE19-62706E023703}">
                      <ahyp:hlinkClr xmlns:ahyp="http://schemas.microsoft.com/office/drawing/2018/hyperlinkcolor" val="tx"/>
                    </a:ext>
                  </a:extLst>
                </a:hlinkClick>
              </a:rPr>
              <a:t>Mentoring</a:t>
            </a:r>
            <a:endParaRPr lang="en-GB" dirty="0">
              <a:solidFill>
                <a:schemeClr val="bg1"/>
              </a:solidFill>
            </a:endParaRPr>
          </a:p>
        </p:txBody>
      </p:sp>
      <p:sp>
        <p:nvSpPr>
          <p:cNvPr id="22" name="TextBox 1">
            <a:extLst>
              <a:ext uri="{FF2B5EF4-FFF2-40B4-BE49-F238E27FC236}">
                <a16:creationId xmlns:a16="http://schemas.microsoft.com/office/drawing/2014/main" id="{70FE2891-FCC0-4691-8CC8-AC3BF0382CD7}"/>
              </a:ext>
            </a:extLst>
          </p:cNvPr>
          <p:cNvSpPr txBox="1"/>
          <p:nvPr/>
        </p:nvSpPr>
        <p:spPr>
          <a:xfrm>
            <a:off x="361507" y="6284967"/>
            <a:ext cx="5017900" cy="32393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GB" sz="1400" dirty="0">
                <a:solidFill>
                  <a:schemeClr val="accent2"/>
                </a:solidFill>
              </a:rPr>
              <a:t>Click links for more information or visit </a:t>
            </a:r>
            <a:r>
              <a:rPr lang="en-GB" sz="1400" b="1" dirty="0">
                <a:solidFill>
                  <a:schemeClr val="accent2"/>
                </a:solidFill>
              </a:rPr>
              <a:t>learning.geant.org</a:t>
            </a:r>
          </a:p>
        </p:txBody>
      </p:sp>
      <p:grpSp>
        <p:nvGrpSpPr>
          <p:cNvPr id="3" name="Group 2">
            <a:extLst>
              <a:ext uri="{FF2B5EF4-FFF2-40B4-BE49-F238E27FC236}">
                <a16:creationId xmlns:a16="http://schemas.microsoft.com/office/drawing/2014/main" id="{537A1178-81E3-02C3-C735-6D39CB9FC6F5}"/>
              </a:ext>
            </a:extLst>
          </p:cNvPr>
          <p:cNvGrpSpPr/>
          <p:nvPr/>
        </p:nvGrpSpPr>
        <p:grpSpPr>
          <a:xfrm>
            <a:off x="254000" y="761842"/>
            <a:ext cx="592825" cy="592825"/>
            <a:chOff x="703269" y="1211110"/>
            <a:chExt cx="1141457" cy="1141457"/>
          </a:xfrm>
        </p:grpSpPr>
        <p:sp>
          <p:nvSpPr>
            <p:cNvPr id="4" name="Oval 3">
              <a:extLst>
                <a:ext uri="{FF2B5EF4-FFF2-40B4-BE49-F238E27FC236}">
                  <a16:creationId xmlns:a16="http://schemas.microsoft.com/office/drawing/2014/main" id="{72533171-619A-ABCE-20E9-3C221D8B1DE1}"/>
                </a:ext>
              </a:extLst>
            </p:cNvPr>
            <p:cNvSpPr/>
            <p:nvPr/>
          </p:nvSpPr>
          <p:spPr>
            <a:xfrm>
              <a:off x="703269" y="1211110"/>
              <a:ext cx="1141457" cy="1141457"/>
            </a:xfrm>
            <a:prstGeom prst="ellipse">
              <a:avLst/>
            </a:prstGeom>
            <a:solidFill>
              <a:srgbClr val="1F4E79"/>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E79"/>
                </a:solidFill>
              </a:endParaRPr>
            </a:p>
          </p:txBody>
        </p:sp>
        <p:pic>
          <p:nvPicPr>
            <p:cNvPr id="5" name="Graphic 4" descr="Handshake with solid fill">
              <a:extLst>
                <a:ext uri="{FF2B5EF4-FFF2-40B4-BE49-F238E27FC236}">
                  <a16:creationId xmlns:a16="http://schemas.microsoft.com/office/drawing/2014/main" id="{2CB5FC5E-83BB-523F-4405-7D5E4F6C2BF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6970" y="1353979"/>
              <a:ext cx="914400" cy="914400"/>
            </a:xfrm>
            <a:prstGeom prst="rect">
              <a:avLst/>
            </a:prstGeom>
          </p:spPr>
        </p:pic>
      </p:grpSp>
    </p:spTree>
    <p:extLst>
      <p:ext uri="{BB962C8B-B14F-4D97-AF65-F5344CB8AC3E}">
        <p14:creationId xmlns:p14="http://schemas.microsoft.com/office/powerpoint/2010/main" val="2013054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09958A6-B19D-1786-76BA-3052BEFE7A57}"/>
              </a:ext>
            </a:extLst>
          </p:cNvPr>
          <p:cNvGrpSpPr/>
          <p:nvPr/>
        </p:nvGrpSpPr>
        <p:grpSpPr>
          <a:xfrm>
            <a:off x="5268051" y="1515743"/>
            <a:ext cx="6323178" cy="4368436"/>
            <a:chOff x="8635939" y="3005538"/>
            <a:chExt cx="2205398" cy="1897943"/>
          </a:xfrm>
        </p:grpSpPr>
        <p:sp>
          <p:nvSpPr>
            <p:cNvPr id="5" name="Rounded Rectangle 11">
              <a:extLst>
                <a:ext uri="{FF2B5EF4-FFF2-40B4-BE49-F238E27FC236}">
                  <a16:creationId xmlns:a16="http://schemas.microsoft.com/office/drawing/2014/main" id="{0504DA9A-E127-2AA4-A208-E64C373A3CCE}"/>
                </a:ext>
              </a:extLst>
            </p:cNvPr>
            <p:cNvSpPr/>
            <p:nvPr/>
          </p:nvSpPr>
          <p:spPr>
            <a:xfrm>
              <a:off x="8635939" y="3005538"/>
              <a:ext cx="2153106" cy="1483490"/>
            </a:xfrm>
            <a:prstGeom prst="roundRect">
              <a:avLst/>
            </a:prstGeom>
            <a:blipFill>
              <a:blip r:embed="rId3">
                <a:alphaModFix/>
              </a:blip>
              <a:srcRect/>
              <a:stretch>
                <a:fillRect l="-5000" r="-5000"/>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
          <p:nvSpPr>
            <p:cNvPr id="6" name="Rounded Rectangle 23">
              <a:extLst>
                <a:ext uri="{FF2B5EF4-FFF2-40B4-BE49-F238E27FC236}">
                  <a16:creationId xmlns:a16="http://schemas.microsoft.com/office/drawing/2014/main" id="{636FBC13-4C2F-A7FB-39B9-DD3AFEB29B54}"/>
                </a:ext>
              </a:extLst>
            </p:cNvPr>
            <p:cNvSpPr/>
            <p:nvPr/>
          </p:nvSpPr>
          <p:spPr>
            <a:xfrm>
              <a:off x="8635940" y="4489028"/>
              <a:ext cx="2153106" cy="414453"/>
            </a:xfrm>
            <a:prstGeom prst="roundRect">
              <a:avLst>
                <a:gd name="adj" fmla="val 2174"/>
              </a:avLst>
            </a:prstGeom>
            <a:solidFill>
              <a:srgbClr val="712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3552574-41DC-4008-4A29-B50238925450}"/>
                </a:ext>
              </a:extLst>
            </p:cNvPr>
            <p:cNvSpPr txBox="1"/>
            <p:nvPr/>
          </p:nvSpPr>
          <p:spPr>
            <a:xfrm>
              <a:off x="8635939" y="4615795"/>
              <a:ext cx="2205398" cy="160919"/>
            </a:xfrm>
            <a:prstGeom prst="rect">
              <a:avLst/>
            </a:prstGeom>
            <a:noFill/>
          </p:spPr>
          <p:txBody>
            <a:bodyPr wrap="square" rtlCol="0">
              <a:spAutoFit/>
            </a:bodyPr>
            <a:lstStyle/>
            <a:p>
              <a:pPr algn="ctr"/>
              <a:r>
                <a:rPr lang="en-GB" sz="2400" b="1" dirty="0">
                  <a:solidFill>
                    <a:schemeClr val="bg1"/>
                  </a:solidFill>
                </a:rPr>
                <a:t>eLearning</a:t>
              </a:r>
            </a:p>
          </p:txBody>
        </p:sp>
      </p:grpSp>
      <p:sp>
        <p:nvSpPr>
          <p:cNvPr id="2" name="Title 1">
            <a:extLst>
              <a:ext uri="{FF2B5EF4-FFF2-40B4-BE49-F238E27FC236}">
                <a16:creationId xmlns:a16="http://schemas.microsoft.com/office/drawing/2014/main" id="{AE3FC7D6-4BF7-8AEF-C0F8-DABCD0AEF17D}"/>
              </a:ext>
            </a:extLst>
          </p:cNvPr>
          <p:cNvSpPr>
            <a:spLocks noGrp="1"/>
          </p:cNvSpPr>
          <p:nvPr>
            <p:ph type="title"/>
          </p:nvPr>
        </p:nvSpPr>
        <p:spPr>
          <a:xfrm>
            <a:off x="1134447" y="857909"/>
            <a:ext cx="9923105" cy="430909"/>
          </a:xfrm>
        </p:spPr>
        <p:txBody>
          <a:bodyPr/>
          <a:lstStyle/>
          <a:p>
            <a:r>
              <a:rPr lang="en-GB" dirty="0">
                <a:solidFill>
                  <a:schemeClr val="accent2">
                    <a:lumMod val="90000"/>
                    <a:lumOff val="10000"/>
                  </a:schemeClr>
                </a:solidFill>
              </a:rPr>
              <a:t>eLearning Opportunities for NRENs</a:t>
            </a:r>
          </a:p>
        </p:txBody>
      </p:sp>
      <p:sp>
        <p:nvSpPr>
          <p:cNvPr id="3" name="Content Placeholder 2">
            <a:extLst>
              <a:ext uri="{FF2B5EF4-FFF2-40B4-BE49-F238E27FC236}">
                <a16:creationId xmlns:a16="http://schemas.microsoft.com/office/drawing/2014/main" id="{23F4A101-6A9C-3B92-C249-F9666FF5493F}"/>
              </a:ext>
            </a:extLst>
          </p:cNvPr>
          <p:cNvSpPr>
            <a:spLocks noGrp="1"/>
          </p:cNvSpPr>
          <p:nvPr>
            <p:ph sz="quarter" idx="10"/>
          </p:nvPr>
        </p:nvSpPr>
        <p:spPr>
          <a:xfrm>
            <a:off x="454525" y="1650160"/>
            <a:ext cx="4462516" cy="4368435"/>
          </a:xfrm>
        </p:spPr>
        <p:txBody>
          <a:bodyPr vert="horz" lIns="91440" tIns="45720" rIns="91440" bIns="45720" rtlCol="0" anchor="t">
            <a:normAutofit lnSpcReduction="10000"/>
          </a:bodyPr>
          <a:lstStyle/>
          <a:p>
            <a:r>
              <a:rPr lang="en-GB" b="1" dirty="0">
                <a:hlinkClick r:id="rId4"/>
              </a:rPr>
              <a:t>eAcademy</a:t>
            </a:r>
            <a:r>
              <a:rPr lang="en-GB" dirty="0"/>
              <a:t>	</a:t>
            </a:r>
          </a:p>
          <a:p>
            <a:pPr lvl="1"/>
            <a:r>
              <a:rPr lang="en-GB" dirty="0">
                <a:solidFill>
                  <a:schemeClr val="accent2"/>
                </a:solidFill>
                <a:ea typeface="Calibri"/>
                <a:cs typeface="Calibri"/>
              </a:rPr>
              <a:t>Network Automation</a:t>
            </a:r>
            <a:endParaRPr lang="en-GB" dirty="0">
              <a:solidFill>
                <a:schemeClr val="accent2"/>
              </a:solidFill>
            </a:endParaRPr>
          </a:p>
          <a:p>
            <a:pPr lvl="1"/>
            <a:r>
              <a:rPr lang="en-GB" dirty="0">
                <a:solidFill>
                  <a:schemeClr val="accent2"/>
                </a:solidFill>
              </a:rPr>
              <a:t>Quantum Technologies</a:t>
            </a:r>
          </a:p>
          <a:p>
            <a:pPr lvl="1"/>
            <a:r>
              <a:rPr lang="en-GB" dirty="0">
                <a:solidFill>
                  <a:schemeClr val="accent2"/>
                </a:solidFill>
                <a:ea typeface="Calibri"/>
                <a:cs typeface="Calibri"/>
              </a:rPr>
              <a:t>Time &amp; Frequency Networks</a:t>
            </a:r>
            <a:endParaRPr lang="en-GB" dirty="0">
              <a:solidFill>
                <a:schemeClr val="accent2"/>
              </a:solidFill>
            </a:endParaRPr>
          </a:p>
          <a:p>
            <a:pPr lvl="1"/>
            <a:r>
              <a:rPr lang="en-GB" dirty="0">
                <a:solidFill>
                  <a:schemeClr val="accent2"/>
                </a:solidFill>
              </a:rPr>
              <a:t>Software Governance </a:t>
            </a:r>
            <a:endParaRPr lang="en-GB" dirty="0">
              <a:solidFill>
                <a:schemeClr val="accent2"/>
              </a:solidFill>
              <a:ea typeface="Calibri"/>
              <a:cs typeface="Calibri"/>
            </a:endParaRPr>
          </a:p>
          <a:p>
            <a:pPr lvl="1"/>
            <a:r>
              <a:rPr lang="en-GB" dirty="0">
                <a:solidFill>
                  <a:schemeClr val="accent2"/>
                </a:solidFill>
              </a:rPr>
              <a:t>Product Lifecycle Management</a:t>
            </a:r>
          </a:p>
          <a:p>
            <a:pPr lvl="1"/>
            <a:r>
              <a:rPr lang="en-GB" dirty="0">
                <a:solidFill>
                  <a:schemeClr val="accent2"/>
                </a:solidFill>
              </a:rPr>
              <a:t>Train the Trainer</a:t>
            </a:r>
          </a:p>
          <a:p>
            <a:r>
              <a:rPr lang="en-GB" b="1" dirty="0">
                <a:hlinkClick r:id="rId5"/>
              </a:rPr>
              <a:t>GÉANT.Tv</a:t>
            </a:r>
            <a:endParaRPr lang="en-GB" b="1" dirty="0"/>
          </a:p>
          <a:p>
            <a:pPr lvl="1"/>
            <a:r>
              <a:rPr lang="en-GB" dirty="0">
                <a:solidFill>
                  <a:schemeClr val="accent2"/>
                </a:solidFill>
              </a:rPr>
              <a:t>Videos and Playlists on a wealth of topics</a:t>
            </a:r>
            <a:endParaRPr lang="en-GB" dirty="0">
              <a:solidFill>
                <a:schemeClr val="accent2"/>
              </a:solidFill>
              <a:ea typeface="Calibri"/>
              <a:cs typeface="Calibri"/>
            </a:endParaRPr>
          </a:p>
          <a:p>
            <a:pPr lvl="1"/>
            <a:r>
              <a:rPr lang="en-GB" dirty="0">
                <a:solidFill>
                  <a:schemeClr val="accent2"/>
                </a:solidFill>
              </a:rPr>
              <a:t>GÉANT </a:t>
            </a:r>
            <a:r>
              <a:rPr lang="en-GB" dirty="0" err="1">
                <a:solidFill>
                  <a:schemeClr val="accent2"/>
                </a:solidFill>
              </a:rPr>
              <a:t>InfoShares</a:t>
            </a:r>
            <a:r>
              <a:rPr lang="en-GB" dirty="0">
                <a:solidFill>
                  <a:schemeClr val="accent2"/>
                </a:solidFill>
              </a:rPr>
              <a:t> </a:t>
            </a:r>
            <a:endParaRPr lang="en-GB" dirty="0">
              <a:solidFill>
                <a:schemeClr val="accent2"/>
              </a:solidFill>
              <a:ea typeface="Calibri"/>
              <a:cs typeface="Calibri"/>
            </a:endParaRPr>
          </a:p>
          <a:p>
            <a:pPr lvl="1"/>
            <a:r>
              <a:rPr lang="en-GB" dirty="0">
                <a:solidFill>
                  <a:schemeClr val="accent2"/>
                </a:solidFill>
                <a:ea typeface="Calibri"/>
                <a:cs typeface="Calibri"/>
              </a:rPr>
              <a:t>Live recordings (</a:t>
            </a:r>
            <a:r>
              <a:rPr lang="en-GB" dirty="0" err="1">
                <a:solidFill>
                  <a:schemeClr val="accent2"/>
                </a:solidFill>
                <a:ea typeface="Calibri"/>
                <a:cs typeface="Calibri"/>
              </a:rPr>
              <a:t>TNC,Conferences</a:t>
            </a:r>
            <a:r>
              <a:rPr lang="en-GB" dirty="0">
                <a:solidFill>
                  <a:schemeClr val="accent2"/>
                </a:solidFill>
                <a:ea typeface="Calibri"/>
                <a:cs typeface="Calibri"/>
              </a:rPr>
              <a:t>)</a:t>
            </a:r>
          </a:p>
          <a:p>
            <a:pPr lvl="1"/>
            <a:endParaRPr lang="en-GB" dirty="0">
              <a:ea typeface="Calibri"/>
              <a:cs typeface="Calibri"/>
            </a:endParaRPr>
          </a:p>
        </p:txBody>
      </p:sp>
      <p:grpSp>
        <p:nvGrpSpPr>
          <p:cNvPr id="8" name="Group 7">
            <a:extLst>
              <a:ext uri="{FF2B5EF4-FFF2-40B4-BE49-F238E27FC236}">
                <a16:creationId xmlns:a16="http://schemas.microsoft.com/office/drawing/2014/main" id="{3B9C08F0-45A1-1E1F-92B7-B7E4F8E786D3}"/>
              </a:ext>
            </a:extLst>
          </p:cNvPr>
          <p:cNvGrpSpPr/>
          <p:nvPr/>
        </p:nvGrpSpPr>
        <p:grpSpPr>
          <a:xfrm>
            <a:off x="254000" y="761842"/>
            <a:ext cx="592825" cy="592825"/>
            <a:chOff x="703269" y="1211110"/>
            <a:chExt cx="1141457" cy="1141457"/>
          </a:xfrm>
        </p:grpSpPr>
        <p:sp>
          <p:nvSpPr>
            <p:cNvPr id="9" name="Oval 8">
              <a:extLst>
                <a:ext uri="{FF2B5EF4-FFF2-40B4-BE49-F238E27FC236}">
                  <a16:creationId xmlns:a16="http://schemas.microsoft.com/office/drawing/2014/main" id="{1A0BDAEA-7664-1D85-797D-71F33525514F}"/>
                </a:ext>
              </a:extLst>
            </p:cNvPr>
            <p:cNvSpPr/>
            <p:nvPr/>
          </p:nvSpPr>
          <p:spPr>
            <a:xfrm>
              <a:off x="703269" y="1211110"/>
              <a:ext cx="1141457" cy="1141457"/>
            </a:xfrm>
            <a:prstGeom prst="ellipse">
              <a:avLst/>
            </a:prstGeom>
            <a:solidFill>
              <a:srgbClr val="1F4E79"/>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E79"/>
                </a:solidFill>
              </a:endParaRPr>
            </a:p>
          </p:txBody>
        </p:sp>
        <p:pic>
          <p:nvPicPr>
            <p:cNvPr id="10" name="Graphic 9" descr="Handshake with solid fill">
              <a:extLst>
                <a:ext uri="{FF2B5EF4-FFF2-40B4-BE49-F238E27FC236}">
                  <a16:creationId xmlns:a16="http://schemas.microsoft.com/office/drawing/2014/main" id="{FF41C440-1642-FE27-974A-9EA2677422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6970" y="1353979"/>
              <a:ext cx="914400" cy="914400"/>
            </a:xfrm>
            <a:prstGeom prst="rect">
              <a:avLst/>
            </a:prstGeom>
          </p:spPr>
        </p:pic>
      </p:grpSp>
    </p:spTree>
    <p:extLst>
      <p:ext uri="{BB962C8B-B14F-4D97-AF65-F5344CB8AC3E}">
        <p14:creationId xmlns:p14="http://schemas.microsoft.com/office/powerpoint/2010/main" val="3778375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E3C9B9-75E6-3158-B9FE-09592579CD0D}"/>
              </a:ext>
            </a:extLst>
          </p:cNvPr>
          <p:cNvSpPr/>
          <p:nvPr/>
        </p:nvSpPr>
        <p:spPr>
          <a:xfrm>
            <a:off x="0" y="-27122"/>
            <a:ext cx="12192000" cy="6912244"/>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rapezium 4">
            <a:extLst>
              <a:ext uri="{FF2B5EF4-FFF2-40B4-BE49-F238E27FC236}">
                <a16:creationId xmlns:a16="http://schemas.microsoft.com/office/drawing/2014/main" id="{8E2C162A-61BA-D5A7-B7B4-CABCD2A1DB90}"/>
              </a:ext>
            </a:extLst>
          </p:cNvPr>
          <p:cNvSpPr/>
          <p:nvPr/>
        </p:nvSpPr>
        <p:spPr>
          <a:xfrm rot="6945844">
            <a:off x="6702675" y="-2657880"/>
            <a:ext cx="1657905" cy="5588343"/>
          </a:xfrm>
          <a:prstGeom prst="trapezoid">
            <a:avLst>
              <a:gd name="adj" fmla="val 42818"/>
            </a:avLst>
          </a:prstGeom>
          <a:gradFill>
            <a:gsLst>
              <a:gs pos="0">
                <a:srgbClr val="FFFF00">
                  <a:alpha val="23000"/>
                </a:srgbClr>
              </a:gs>
              <a:gs pos="99000">
                <a:schemeClr val="accent1">
                  <a:lumMod val="75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rapezium 5">
            <a:extLst>
              <a:ext uri="{FF2B5EF4-FFF2-40B4-BE49-F238E27FC236}">
                <a16:creationId xmlns:a16="http://schemas.microsoft.com/office/drawing/2014/main" id="{BB1582AD-61DB-4E2C-E68D-3DE4918E8567}"/>
              </a:ext>
            </a:extLst>
          </p:cNvPr>
          <p:cNvSpPr/>
          <p:nvPr/>
        </p:nvSpPr>
        <p:spPr>
          <a:xfrm rot="5841570">
            <a:off x="2702852" y="-4817410"/>
            <a:ext cx="3118557" cy="11575448"/>
          </a:xfrm>
          <a:prstGeom prst="trapezoid">
            <a:avLst>
              <a:gd name="adj" fmla="val 46049"/>
            </a:avLst>
          </a:prstGeom>
          <a:gradFill>
            <a:gsLst>
              <a:gs pos="0">
                <a:schemeClr val="accent1">
                  <a:lumMod val="0"/>
                  <a:lumOff val="100000"/>
                  <a:alpha val="20000"/>
                </a:schemeClr>
              </a:gs>
              <a:gs pos="99000">
                <a:schemeClr val="accent1">
                  <a:lumMod val="75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rapezium 6">
            <a:extLst>
              <a:ext uri="{FF2B5EF4-FFF2-40B4-BE49-F238E27FC236}">
                <a16:creationId xmlns:a16="http://schemas.microsoft.com/office/drawing/2014/main" id="{AB9D60D6-32F3-7E88-4DA3-AD6BBE1F653E}"/>
              </a:ext>
            </a:extLst>
          </p:cNvPr>
          <p:cNvSpPr/>
          <p:nvPr/>
        </p:nvSpPr>
        <p:spPr>
          <a:xfrm rot="4836516">
            <a:off x="2937333" y="-2358724"/>
            <a:ext cx="2850210" cy="11575448"/>
          </a:xfrm>
          <a:prstGeom prst="trapezoid">
            <a:avLst>
              <a:gd name="adj" fmla="val 42818"/>
            </a:avLst>
          </a:prstGeom>
          <a:gradFill>
            <a:gsLst>
              <a:gs pos="0">
                <a:srgbClr val="FFFF00">
                  <a:alpha val="23000"/>
                </a:srgbClr>
              </a:gs>
              <a:gs pos="99000">
                <a:schemeClr val="accent1">
                  <a:lumMod val="75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DFD8399-95A1-8D9D-0036-40EEC6768CCB}"/>
              </a:ext>
            </a:extLst>
          </p:cNvPr>
          <p:cNvSpPr txBox="1">
            <a:spLocks/>
          </p:cNvSpPr>
          <p:nvPr/>
        </p:nvSpPr>
        <p:spPr>
          <a:xfrm>
            <a:off x="503019" y="3885885"/>
            <a:ext cx="5855740" cy="2538550"/>
          </a:xfrm>
          <a:prstGeom prst="rect">
            <a:avLst/>
          </a:prstGeom>
        </p:spPr>
        <p:txBody>
          <a:bodyPr vert="horz" lIns="91440" tIns="45720" rIns="91440" bIns="45720" rtlCol="0" anchor="ctr">
            <a:noAutofit/>
          </a:bodyPr>
          <a:lstStyle>
            <a:defPPr>
              <a:defRPr lang="en-US"/>
            </a:defPPr>
            <a:lvl1pPr marL="0" algn="l" defTabSz="914400" rtl="0" eaLnBrk="1" latinLnBrk="0" hangingPunct="1">
              <a:lnSpc>
                <a:spcPct val="90000"/>
              </a:lnSpc>
              <a:spcBef>
                <a:spcPct val="0"/>
              </a:spcBef>
              <a:buNone/>
              <a:defRPr lang="en-GB" sz="2800" b="1" kern="1200" dirty="0">
                <a:solidFill>
                  <a:schemeClr val="accent1">
                    <a:lumMod val="50000"/>
                  </a:schemeClr>
                </a:solidFill>
                <a:latin typeface="+mn-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dirty="0">
                <a:solidFill>
                  <a:prstClr val="white"/>
                </a:solidFill>
                <a:latin typeface="Calibri" panose="020F0502020204030204"/>
              </a:rPr>
              <a:t>Connecting future talent with the GÉANT community</a:t>
            </a:r>
            <a:endParaRPr lang="en-US" dirty="0">
              <a:solidFill>
                <a:prstClr val="white"/>
              </a:solidFill>
              <a:latin typeface="Calibri" panose="020F0502020204030204"/>
            </a:endParaRPr>
          </a:p>
          <a:p>
            <a:pPr>
              <a:defRPr/>
            </a:pPr>
            <a:endParaRPr lang="en-GB" dirty="0">
              <a:solidFill>
                <a:prstClr val="white"/>
              </a:solidFill>
              <a:latin typeface="Calibri" panose="020F0502020204030204"/>
            </a:endParaRPr>
          </a:p>
          <a:p>
            <a:pPr>
              <a:defRPr/>
            </a:pPr>
            <a:r>
              <a:rPr lang="en-GB" dirty="0">
                <a:solidFill>
                  <a:prstClr val="white"/>
                </a:solidFill>
                <a:latin typeface="Calibri" panose="020F0502020204030204"/>
              </a:rPr>
              <a:t>Spread</a:t>
            </a:r>
            <a:r>
              <a:rPr kumimoji="0" lang="en-GB" sz="2800" b="1" i="0" u="none" strike="noStrike" kern="1200" cap="none" spc="0" normalizeH="0" baseline="0" noProof="0" dirty="0">
                <a:ln>
                  <a:noFill/>
                </a:ln>
                <a:solidFill>
                  <a:prstClr val="white"/>
                </a:solidFill>
                <a:effectLst/>
                <a:uLnTx/>
                <a:uFillTx/>
                <a:latin typeface="Calibri" panose="020F0502020204030204"/>
                <a:ea typeface="+mj-ea"/>
                <a:cs typeface="+mj-cs"/>
              </a:rPr>
              <a:t> the word and find </a:t>
            </a:r>
            <a:r>
              <a:rPr lang="en-GB" dirty="0">
                <a:solidFill>
                  <a:prstClr val="white"/>
                </a:solidFill>
                <a:latin typeface="Calibri" panose="020F0502020204030204"/>
              </a:rPr>
              <a:t>out more </a:t>
            </a:r>
            <a:r>
              <a:rPr lang="en-GB" dirty="0">
                <a:solidFill>
                  <a:schemeClr val="bg1"/>
                </a:solidFill>
                <a:latin typeface="Calibri" panose="020F0502020204030204"/>
              </a:rPr>
              <a:t>at </a:t>
            </a:r>
            <a:r>
              <a:rPr lang="en-GB" dirty="0" err="1">
                <a:solidFill>
                  <a:schemeClr val="bg1"/>
                </a:solidFill>
                <a:latin typeface="Calibri" panose="020F0502020204030204"/>
              </a:rPr>
              <a:t>community.geant.org</a:t>
            </a:r>
            <a:endParaRPr lang="en-GB" sz="2800" b="1" i="0" u="none" strike="noStrike" kern="1200" cap="none" spc="0" normalizeH="0" baseline="0" noProof="0" dirty="0">
              <a:ln>
                <a:noFill/>
              </a:ln>
              <a:solidFill>
                <a:srgbClr val="FFFF00"/>
              </a:solidFill>
              <a:effectLst/>
              <a:uLnTx/>
              <a:uFillTx/>
              <a:latin typeface="Calibri" panose="020F0502020204030204"/>
              <a:ea typeface="Calibri"/>
              <a:cs typeface="Calibri"/>
            </a:endParaRPr>
          </a:p>
        </p:txBody>
      </p:sp>
      <p:sp>
        <p:nvSpPr>
          <p:cNvPr id="9" name="Rounded Rectangle 5">
            <a:extLst>
              <a:ext uri="{FF2B5EF4-FFF2-40B4-BE49-F238E27FC236}">
                <a16:creationId xmlns:a16="http://schemas.microsoft.com/office/drawing/2014/main" id="{82E73BC6-B01D-D547-359C-E1E3F2CAF950}"/>
              </a:ext>
            </a:extLst>
          </p:cNvPr>
          <p:cNvSpPr/>
          <p:nvPr/>
        </p:nvSpPr>
        <p:spPr>
          <a:xfrm>
            <a:off x="5807417" y="4329249"/>
            <a:ext cx="5572184" cy="894593"/>
          </a:xfrm>
          <a:prstGeom prst="roundRect">
            <a:avLst>
              <a:gd name="adj" fmla="val 50000"/>
            </a:avLst>
          </a:prstGeom>
          <a:solidFill>
            <a:srgbClr val="00206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B1F8A72-F2C8-BD32-9670-44EF51F971CD}"/>
              </a:ext>
            </a:extLst>
          </p:cNvPr>
          <p:cNvSpPr txBox="1">
            <a:spLocks/>
          </p:cNvSpPr>
          <p:nvPr/>
        </p:nvSpPr>
        <p:spPr>
          <a:xfrm>
            <a:off x="5986147" y="4411640"/>
            <a:ext cx="4986937" cy="799683"/>
          </a:xfrm>
          <a:prstGeom prst="rect">
            <a:avLst/>
          </a:prstGeom>
        </p:spPr>
        <p:txBody>
          <a:bodyPr vert="horz" lIns="91440" tIns="45720" rIns="91440" bIns="45720" rtlCol="0" anchor="ctr">
            <a:noAutofit/>
          </a:bodyPr>
          <a:lstStyle>
            <a:defPPr>
              <a:defRPr lang="en-US"/>
            </a:defPPr>
            <a:lvl1pPr marL="0" algn="l" defTabSz="914400" rtl="0" eaLnBrk="1" latinLnBrk="0" hangingPunct="1">
              <a:lnSpc>
                <a:spcPct val="90000"/>
              </a:lnSpc>
              <a:spcBef>
                <a:spcPct val="0"/>
              </a:spcBef>
              <a:buNone/>
              <a:defRPr lang="en-GB" sz="2800" b="1" kern="1200" dirty="0">
                <a:solidFill>
                  <a:schemeClr val="accent1">
                    <a:lumMod val="50000"/>
                  </a:schemeClr>
                </a:solidFill>
                <a:latin typeface="+mn-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j-ea"/>
                <a:cs typeface="+mj-cs"/>
              </a:rPr>
              <a:t>REGISTRATION </a:t>
            </a:r>
            <a:r>
              <a:rPr lang="en-GB" dirty="0">
                <a:solidFill>
                  <a:prstClr val="white"/>
                </a:solidFill>
                <a:latin typeface="Calibri" panose="020F0502020204030204"/>
              </a:rPr>
              <a:t>FOR FTP26 OPENS DEC 25</a:t>
            </a:r>
            <a:endParaRPr lang="en-GB" sz="2800" b="1"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11" name="Picture 10" descr="A black and white sign with white text&#10;&#10;AI-generated content may be incorrect.">
            <a:extLst>
              <a:ext uri="{FF2B5EF4-FFF2-40B4-BE49-F238E27FC236}">
                <a16:creationId xmlns:a16="http://schemas.microsoft.com/office/drawing/2014/main" id="{186292B0-B71E-D875-B16F-DB386DCD902E}"/>
              </a:ext>
            </a:extLst>
          </p:cNvPr>
          <p:cNvPicPr>
            <a:picLocks noChangeAspect="1"/>
          </p:cNvPicPr>
          <p:nvPr/>
        </p:nvPicPr>
        <p:blipFill>
          <a:blip r:embed="rId3"/>
          <a:stretch>
            <a:fillRect/>
          </a:stretch>
        </p:blipFill>
        <p:spPr>
          <a:xfrm>
            <a:off x="4657725" y="433564"/>
            <a:ext cx="6877050" cy="3028597"/>
          </a:xfrm>
          <a:prstGeom prst="rect">
            <a:avLst/>
          </a:prstGeom>
        </p:spPr>
      </p:pic>
    </p:spTree>
    <p:extLst>
      <p:ext uri="{BB962C8B-B14F-4D97-AF65-F5344CB8AC3E}">
        <p14:creationId xmlns:p14="http://schemas.microsoft.com/office/powerpoint/2010/main" val="1691767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B3FF2-7C0D-7AAC-5671-F2B1B13C4C6B}"/>
              </a:ext>
            </a:extLst>
          </p:cNvPr>
          <p:cNvSpPr>
            <a:spLocks noGrp="1"/>
          </p:cNvSpPr>
          <p:nvPr>
            <p:ph type="title"/>
          </p:nvPr>
        </p:nvSpPr>
        <p:spPr/>
        <p:txBody>
          <a:bodyPr/>
          <a:lstStyle/>
          <a:p>
            <a:r>
              <a:rPr lang="en-NL" dirty="0"/>
              <a:t>Navigating Change: Foresight 2030</a:t>
            </a:r>
          </a:p>
        </p:txBody>
      </p:sp>
      <p:sp>
        <p:nvSpPr>
          <p:cNvPr id="3" name="Content Placeholder 2">
            <a:extLst>
              <a:ext uri="{FF2B5EF4-FFF2-40B4-BE49-F238E27FC236}">
                <a16:creationId xmlns:a16="http://schemas.microsoft.com/office/drawing/2014/main" id="{E3A84A3F-BAA2-CBDE-F147-596D8ABCBD8B}"/>
              </a:ext>
            </a:extLst>
          </p:cNvPr>
          <p:cNvSpPr>
            <a:spLocks noGrp="1"/>
          </p:cNvSpPr>
          <p:nvPr>
            <p:ph sz="quarter" idx="10"/>
          </p:nvPr>
        </p:nvSpPr>
        <p:spPr>
          <a:xfrm>
            <a:off x="552451" y="1567629"/>
            <a:ext cx="8058150" cy="4776021"/>
          </a:xfrm>
        </p:spPr>
        <p:txBody>
          <a:bodyPr>
            <a:normAutofit fontScale="92500"/>
          </a:bodyPr>
          <a:lstStyle/>
          <a:p>
            <a:pPr marL="342900" lvl="0" indent="-342900">
              <a:lnSpc>
                <a:spcPct val="115000"/>
              </a:lnSpc>
              <a:spcAft>
                <a:spcPts val="800"/>
              </a:spcAft>
              <a:buFont typeface="+mj-lt"/>
              <a:buAutoNum type="arabicPeriod"/>
              <a:tabLst>
                <a:tab pos="457200" algn="l"/>
              </a:tabLs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Interaction with Commercial Actors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Navigating partnerships and competition with commercial service providers.</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Climate Change and Sustainability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Addressing environmental responsibilities and the impact of climate policies.</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Employment and Skills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Responding to evolving workforce needs and talent shortages.</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Technological Advances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Keeping pace with innovation while ensuring interoperability and security.</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NREN Governance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Adapting governance models to remain agile and effective.</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Delivering Research and Education at Scale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 Meeting the growing demand for digital infrastructure and services.</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NL" dirty="0"/>
          </a:p>
        </p:txBody>
      </p:sp>
      <p:pic>
        <p:nvPicPr>
          <p:cNvPr id="1026" name="Picture 2" descr="A cover of a book&#10;&#10;AI-generated content may be incorrect.">
            <a:extLst>
              <a:ext uri="{FF2B5EF4-FFF2-40B4-BE49-F238E27FC236}">
                <a16:creationId xmlns:a16="http://schemas.microsoft.com/office/drawing/2014/main" id="{5BAD5C8B-253F-3CFA-599A-E045F58E1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0717" y="728663"/>
            <a:ext cx="2881558" cy="45037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BE01738-E3E1-9AAD-48E5-69C73E682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744" y="4946650"/>
            <a:ext cx="1631111" cy="16256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01C7EE3-766A-3DE7-8058-D6F0E02AE72F}"/>
              </a:ext>
            </a:extLst>
          </p:cNvPr>
          <p:cNvGrpSpPr/>
          <p:nvPr/>
        </p:nvGrpSpPr>
        <p:grpSpPr>
          <a:xfrm>
            <a:off x="254000" y="761842"/>
            <a:ext cx="592825" cy="592825"/>
            <a:chOff x="703269" y="1211110"/>
            <a:chExt cx="1141457" cy="1141457"/>
          </a:xfrm>
        </p:grpSpPr>
        <p:sp>
          <p:nvSpPr>
            <p:cNvPr id="5" name="Oval 4">
              <a:extLst>
                <a:ext uri="{FF2B5EF4-FFF2-40B4-BE49-F238E27FC236}">
                  <a16:creationId xmlns:a16="http://schemas.microsoft.com/office/drawing/2014/main" id="{EEF1EC3F-B401-536F-C3B4-5A96EBD327CD}"/>
                </a:ext>
              </a:extLst>
            </p:cNvPr>
            <p:cNvSpPr/>
            <p:nvPr/>
          </p:nvSpPr>
          <p:spPr>
            <a:xfrm>
              <a:off x="703269" y="1211110"/>
              <a:ext cx="1141457" cy="1141457"/>
            </a:xfrm>
            <a:prstGeom prst="ellipse">
              <a:avLst/>
            </a:prstGeom>
            <a:solidFill>
              <a:srgbClr val="1F4E79"/>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E79"/>
                </a:solidFill>
              </a:endParaRPr>
            </a:p>
          </p:txBody>
        </p:sp>
        <p:pic>
          <p:nvPicPr>
            <p:cNvPr id="6" name="Graphic 5" descr="Handshake with solid fill">
              <a:extLst>
                <a:ext uri="{FF2B5EF4-FFF2-40B4-BE49-F238E27FC236}">
                  <a16:creationId xmlns:a16="http://schemas.microsoft.com/office/drawing/2014/main" id="{D083D81B-3862-5C79-8390-50E43A3872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6970" y="1353979"/>
              <a:ext cx="914400" cy="914400"/>
            </a:xfrm>
            <a:prstGeom prst="rect">
              <a:avLst/>
            </a:prstGeom>
          </p:spPr>
        </p:pic>
      </p:grpSp>
    </p:spTree>
    <p:extLst>
      <p:ext uri="{BB962C8B-B14F-4D97-AF65-F5344CB8AC3E}">
        <p14:creationId xmlns:p14="http://schemas.microsoft.com/office/powerpoint/2010/main" val="2902876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EB562-8ACF-6018-D2ED-ABF86D9A92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A4A832-00FE-C77F-504C-CFF744C6899A}"/>
              </a:ext>
            </a:extLst>
          </p:cNvPr>
          <p:cNvSpPr>
            <a:spLocks noGrp="1"/>
          </p:cNvSpPr>
          <p:nvPr>
            <p:ph type="title"/>
          </p:nvPr>
        </p:nvSpPr>
        <p:spPr/>
        <p:txBody>
          <a:bodyPr/>
          <a:lstStyle/>
          <a:p>
            <a:r>
              <a:rPr lang="en-NL" dirty="0"/>
              <a:t>GÉANT’s strategic goals</a:t>
            </a:r>
          </a:p>
        </p:txBody>
      </p:sp>
      <p:pic>
        <p:nvPicPr>
          <p:cNvPr id="6" name="Picture 5">
            <a:extLst>
              <a:ext uri="{FF2B5EF4-FFF2-40B4-BE49-F238E27FC236}">
                <a16:creationId xmlns:a16="http://schemas.microsoft.com/office/drawing/2014/main" id="{CE0FE691-40BC-152B-F96A-A901E3DC021B}"/>
              </a:ext>
            </a:extLst>
          </p:cNvPr>
          <p:cNvPicPr>
            <a:picLocks noChangeAspect="1"/>
          </p:cNvPicPr>
          <p:nvPr/>
        </p:nvPicPr>
        <p:blipFill>
          <a:blip r:embed="rId3"/>
          <a:stretch>
            <a:fillRect/>
          </a:stretch>
        </p:blipFill>
        <p:spPr>
          <a:xfrm>
            <a:off x="0" y="1924050"/>
            <a:ext cx="12015784" cy="3314699"/>
          </a:xfrm>
          <a:prstGeom prst="rect">
            <a:avLst/>
          </a:prstGeom>
        </p:spPr>
      </p:pic>
    </p:spTree>
    <p:extLst>
      <p:ext uri="{BB962C8B-B14F-4D97-AF65-F5344CB8AC3E}">
        <p14:creationId xmlns:p14="http://schemas.microsoft.com/office/powerpoint/2010/main" val="2073834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A1A63B-A7B3-C64F-84BA-269873DB019A}"/>
              </a:ext>
            </a:extLst>
          </p:cNvPr>
          <p:cNvSpPr/>
          <p:nvPr/>
        </p:nvSpPr>
        <p:spPr>
          <a:xfrm>
            <a:off x="0" y="0"/>
            <a:ext cx="12192000" cy="6858000"/>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658167B-A053-AE81-158B-F99E75A25CF9}"/>
              </a:ext>
            </a:extLst>
          </p:cNvPr>
          <p:cNvPicPr>
            <a:picLocks noChangeAspect="1"/>
          </p:cNvPicPr>
          <p:nvPr/>
        </p:nvPicPr>
        <p:blipFill rotWithShape="1">
          <a:blip r:embed="rId3">
            <a:extLst>
              <a:ext uri="{28A0092B-C50C-407E-A947-70E740481C1C}">
                <a14:useLocalDpi xmlns:a14="http://schemas.microsoft.com/office/drawing/2010/main" val="0"/>
              </a:ext>
            </a:extLst>
          </a:blip>
          <a:srcRect l="21422" t="52611" r="43229" b="19183"/>
          <a:stretch/>
        </p:blipFill>
        <p:spPr>
          <a:xfrm>
            <a:off x="0" y="0"/>
            <a:ext cx="12192000" cy="6858000"/>
          </a:xfrm>
          <a:prstGeom prst="rect">
            <a:avLst/>
          </a:prstGeom>
        </p:spPr>
      </p:pic>
      <p:sp>
        <p:nvSpPr>
          <p:cNvPr id="9" name="Text Placeholder 10"/>
          <p:cNvSpPr txBox="1">
            <a:spLocks/>
          </p:cNvSpPr>
          <p:nvPr/>
        </p:nvSpPr>
        <p:spPr>
          <a:xfrm>
            <a:off x="1291787" y="2593828"/>
            <a:ext cx="6059706" cy="73744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schemeClr val="bg1"/>
                </a:solidFill>
              </a:rPr>
              <a:t>Thank You</a:t>
            </a:r>
            <a:endParaRPr lang="en-US" sz="4000" dirty="0">
              <a:solidFill>
                <a:schemeClr val="bg1"/>
              </a:solidFill>
            </a:endParaRPr>
          </a:p>
        </p:txBody>
      </p:sp>
      <p:sp>
        <p:nvSpPr>
          <p:cNvPr id="10" name="Text Placeholder 6"/>
          <p:cNvSpPr txBox="1">
            <a:spLocks/>
          </p:cNvSpPr>
          <p:nvPr/>
        </p:nvSpPr>
        <p:spPr>
          <a:xfrm>
            <a:off x="1353030" y="3958362"/>
            <a:ext cx="6753726" cy="74947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sz="2400" dirty="0">
                <a:solidFill>
                  <a:schemeClr val="bg1"/>
                </a:solidFill>
              </a:rPr>
              <a:t>Any questions?</a:t>
            </a:r>
          </a:p>
          <a:p>
            <a:endParaRPr lang="en-GB" sz="2400" dirty="0">
              <a:solidFill>
                <a:schemeClr val="bg1"/>
              </a:solidFill>
              <a:latin typeface="+mn-lt"/>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 b="15504"/>
          <a:stretch/>
        </p:blipFill>
        <p:spPr>
          <a:xfrm>
            <a:off x="1353030" y="682159"/>
            <a:ext cx="1432450" cy="689706"/>
          </a:xfrm>
          <a:prstGeom prst="rect">
            <a:avLst/>
          </a:prstGeom>
        </p:spPr>
      </p:pic>
      <p:sp>
        <p:nvSpPr>
          <p:cNvPr id="24" name="Text Placeholder 6">
            <a:extLst>
              <a:ext uri="{FF2B5EF4-FFF2-40B4-BE49-F238E27FC236}">
                <a16:creationId xmlns:a16="http://schemas.microsoft.com/office/drawing/2014/main" id="{E4D4F5F2-667F-9F48-BEA4-D811E44CE491}"/>
              </a:ext>
            </a:extLst>
          </p:cNvPr>
          <p:cNvSpPr txBox="1">
            <a:spLocks/>
          </p:cNvSpPr>
          <p:nvPr/>
        </p:nvSpPr>
        <p:spPr>
          <a:xfrm>
            <a:off x="1291787" y="5962005"/>
            <a:ext cx="5467827" cy="42767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err="1">
                <a:solidFill>
                  <a:schemeClr val="bg1"/>
                </a:solidFill>
              </a:rPr>
              <a:t>www.geant.org</a:t>
            </a:r>
            <a:endParaRPr lang="en-GB" sz="1400" dirty="0">
              <a:solidFill>
                <a:schemeClr val="bg1"/>
              </a:solidFill>
            </a:endParaRPr>
          </a:p>
        </p:txBody>
      </p:sp>
      <p:pic>
        <p:nvPicPr>
          <p:cNvPr id="2" name="Picture 1" descr="Blue text on a black background&#10;&#10;AI-generated content may be incorrect.">
            <a:extLst>
              <a:ext uri="{FF2B5EF4-FFF2-40B4-BE49-F238E27FC236}">
                <a16:creationId xmlns:a16="http://schemas.microsoft.com/office/drawing/2014/main" id="{B953A043-6044-2E1F-8A43-07C8F6C8987F}"/>
              </a:ext>
            </a:extLst>
          </p:cNvPr>
          <p:cNvPicPr>
            <a:picLocks noChangeAspect="1"/>
          </p:cNvPicPr>
          <p:nvPr/>
        </p:nvPicPr>
        <p:blipFill>
          <a:blip r:embed="rId5"/>
          <a:stretch>
            <a:fillRect/>
          </a:stretch>
        </p:blipFill>
        <p:spPr>
          <a:xfrm>
            <a:off x="7948613" y="5672138"/>
            <a:ext cx="3819525" cy="828675"/>
          </a:xfrm>
          <a:prstGeom prst="rect">
            <a:avLst/>
          </a:prstGeom>
        </p:spPr>
      </p:pic>
    </p:spTree>
    <p:extLst>
      <p:ext uri="{BB962C8B-B14F-4D97-AF65-F5344CB8AC3E}">
        <p14:creationId xmlns:p14="http://schemas.microsoft.com/office/powerpoint/2010/main" val="249601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F7E8171-A8FB-0B6B-C824-81C1DB7CD0EB}"/>
              </a:ext>
            </a:extLst>
          </p:cNvPr>
          <p:cNvGrpSpPr/>
          <p:nvPr/>
        </p:nvGrpSpPr>
        <p:grpSpPr>
          <a:xfrm>
            <a:off x="605119" y="1295919"/>
            <a:ext cx="10183048" cy="4546652"/>
            <a:chOff x="-319505" y="914580"/>
            <a:chExt cx="12383949" cy="5529337"/>
          </a:xfrm>
        </p:grpSpPr>
        <p:grpSp>
          <p:nvGrpSpPr>
            <p:cNvPr id="28" name="Group 27">
              <a:extLst>
                <a:ext uri="{FF2B5EF4-FFF2-40B4-BE49-F238E27FC236}">
                  <a16:creationId xmlns:a16="http://schemas.microsoft.com/office/drawing/2014/main" id="{046CB764-84B3-3493-8FE2-134862299AB8}"/>
                </a:ext>
              </a:extLst>
            </p:cNvPr>
            <p:cNvGrpSpPr/>
            <p:nvPr/>
          </p:nvGrpSpPr>
          <p:grpSpPr>
            <a:xfrm>
              <a:off x="1022465" y="914580"/>
              <a:ext cx="10016835" cy="5529337"/>
              <a:chOff x="1022465" y="847654"/>
              <a:chExt cx="10016835" cy="1012714"/>
            </a:xfrm>
          </p:grpSpPr>
          <p:cxnSp>
            <p:nvCxnSpPr>
              <p:cNvPr id="13" name="Straight Connector 12">
                <a:extLst>
                  <a:ext uri="{FF2B5EF4-FFF2-40B4-BE49-F238E27FC236}">
                    <a16:creationId xmlns:a16="http://schemas.microsoft.com/office/drawing/2014/main" id="{79F12155-9B4E-E4D9-E70F-7FD1C1FFB650}"/>
                  </a:ext>
                </a:extLst>
              </p:cNvPr>
              <p:cNvCxnSpPr>
                <a:cxnSpLocks/>
              </p:cNvCxnSpPr>
              <p:nvPr/>
            </p:nvCxnSpPr>
            <p:spPr>
              <a:xfrm>
                <a:off x="1022465" y="847654"/>
                <a:ext cx="0" cy="1012714"/>
              </a:xfrm>
              <a:prstGeom prst="line">
                <a:avLst/>
              </a:prstGeom>
              <a:ln w="9525">
                <a:solidFill>
                  <a:srgbClr val="F0416D"/>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BA51C3-CC55-ABA8-BB1D-4E586E377641}"/>
                  </a:ext>
                </a:extLst>
              </p:cNvPr>
              <p:cNvCxnSpPr>
                <a:cxnSpLocks/>
              </p:cNvCxnSpPr>
              <p:nvPr/>
            </p:nvCxnSpPr>
            <p:spPr>
              <a:xfrm>
                <a:off x="1933087" y="847654"/>
                <a:ext cx="0" cy="1012714"/>
              </a:xfrm>
              <a:prstGeom prst="line">
                <a:avLst/>
              </a:prstGeom>
              <a:ln w="9525">
                <a:solidFill>
                  <a:srgbClr val="F0416D"/>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F24C387-851A-E22A-16C7-1B48E1BEEC57}"/>
                  </a:ext>
                </a:extLst>
              </p:cNvPr>
              <p:cNvCxnSpPr>
                <a:cxnSpLocks/>
              </p:cNvCxnSpPr>
              <p:nvPr/>
            </p:nvCxnSpPr>
            <p:spPr>
              <a:xfrm>
                <a:off x="2843707" y="847654"/>
                <a:ext cx="0" cy="1012714"/>
              </a:xfrm>
              <a:prstGeom prst="line">
                <a:avLst/>
              </a:prstGeom>
              <a:ln w="9525">
                <a:solidFill>
                  <a:srgbClr val="F0416D"/>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E5332D-90D3-C2B5-EB9F-077D5782C824}"/>
                  </a:ext>
                </a:extLst>
              </p:cNvPr>
              <p:cNvCxnSpPr>
                <a:cxnSpLocks/>
              </p:cNvCxnSpPr>
              <p:nvPr/>
            </p:nvCxnSpPr>
            <p:spPr>
              <a:xfrm>
                <a:off x="3754329" y="847654"/>
                <a:ext cx="0" cy="1012714"/>
              </a:xfrm>
              <a:prstGeom prst="line">
                <a:avLst/>
              </a:prstGeom>
              <a:ln w="9525">
                <a:solidFill>
                  <a:srgbClr val="F0416D"/>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86AF1D-3635-5873-1A89-652F920FA011}"/>
                  </a:ext>
                </a:extLst>
              </p:cNvPr>
              <p:cNvCxnSpPr>
                <a:cxnSpLocks/>
              </p:cNvCxnSpPr>
              <p:nvPr/>
            </p:nvCxnSpPr>
            <p:spPr>
              <a:xfrm>
                <a:off x="4664949" y="847654"/>
                <a:ext cx="0" cy="1012714"/>
              </a:xfrm>
              <a:prstGeom prst="line">
                <a:avLst/>
              </a:prstGeom>
              <a:ln w="9525">
                <a:solidFill>
                  <a:srgbClr val="F0416D"/>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9F15123-7807-D093-F2AD-090B712B7CE9}"/>
                  </a:ext>
                </a:extLst>
              </p:cNvPr>
              <p:cNvCxnSpPr>
                <a:cxnSpLocks/>
              </p:cNvCxnSpPr>
              <p:nvPr/>
            </p:nvCxnSpPr>
            <p:spPr>
              <a:xfrm>
                <a:off x="5575570" y="847654"/>
                <a:ext cx="0" cy="1012714"/>
              </a:xfrm>
              <a:prstGeom prst="line">
                <a:avLst/>
              </a:prstGeom>
              <a:ln w="9525">
                <a:solidFill>
                  <a:srgbClr val="F0416D"/>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A108FD3-9787-F8B8-4CD3-C5330DE12084}"/>
                  </a:ext>
                </a:extLst>
              </p:cNvPr>
              <p:cNvCxnSpPr>
                <a:cxnSpLocks/>
              </p:cNvCxnSpPr>
              <p:nvPr/>
            </p:nvCxnSpPr>
            <p:spPr>
              <a:xfrm>
                <a:off x="6486191" y="847654"/>
                <a:ext cx="0" cy="1012714"/>
              </a:xfrm>
              <a:prstGeom prst="line">
                <a:avLst/>
              </a:prstGeom>
              <a:ln w="9525">
                <a:solidFill>
                  <a:srgbClr val="F0416D"/>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1C3A2C7-99E0-9119-7022-2C873BB21935}"/>
                  </a:ext>
                </a:extLst>
              </p:cNvPr>
              <p:cNvCxnSpPr>
                <a:cxnSpLocks/>
              </p:cNvCxnSpPr>
              <p:nvPr/>
            </p:nvCxnSpPr>
            <p:spPr>
              <a:xfrm>
                <a:off x="7396812" y="847654"/>
                <a:ext cx="0" cy="1012714"/>
              </a:xfrm>
              <a:prstGeom prst="line">
                <a:avLst/>
              </a:prstGeom>
              <a:ln w="9525">
                <a:solidFill>
                  <a:srgbClr val="F0416D"/>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56AD164-B9D6-FFD9-3B82-4F201CA8B872}"/>
                  </a:ext>
                </a:extLst>
              </p:cNvPr>
              <p:cNvCxnSpPr>
                <a:cxnSpLocks/>
              </p:cNvCxnSpPr>
              <p:nvPr/>
            </p:nvCxnSpPr>
            <p:spPr>
              <a:xfrm>
                <a:off x="8307433" y="847654"/>
                <a:ext cx="0" cy="1012714"/>
              </a:xfrm>
              <a:prstGeom prst="line">
                <a:avLst/>
              </a:prstGeom>
              <a:ln w="9525">
                <a:solidFill>
                  <a:srgbClr val="F0416D"/>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F7C921-5E51-7C37-FC51-A08CE157536D}"/>
                  </a:ext>
                </a:extLst>
              </p:cNvPr>
              <p:cNvCxnSpPr>
                <a:cxnSpLocks/>
              </p:cNvCxnSpPr>
              <p:nvPr/>
            </p:nvCxnSpPr>
            <p:spPr>
              <a:xfrm>
                <a:off x="9218054" y="847654"/>
                <a:ext cx="0" cy="1012714"/>
              </a:xfrm>
              <a:prstGeom prst="line">
                <a:avLst/>
              </a:prstGeom>
              <a:ln w="9525">
                <a:solidFill>
                  <a:srgbClr val="F0416D"/>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A82937-4250-00D5-8C00-816FA9F4E439}"/>
                  </a:ext>
                </a:extLst>
              </p:cNvPr>
              <p:cNvCxnSpPr>
                <a:cxnSpLocks/>
              </p:cNvCxnSpPr>
              <p:nvPr/>
            </p:nvCxnSpPr>
            <p:spPr>
              <a:xfrm>
                <a:off x="10128675" y="847654"/>
                <a:ext cx="0" cy="1012714"/>
              </a:xfrm>
              <a:prstGeom prst="line">
                <a:avLst/>
              </a:prstGeom>
              <a:ln w="9525">
                <a:solidFill>
                  <a:srgbClr val="F0416D"/>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E92EB10-5CA8-4669-A54F-F103F2B6BCF7}"/>
                  </a:ext>
                </a:extLst>
              </p:cNvPr>
              <p:cNvCxnSpPr>
                <a:cxnSpLocks/>
              </p:cNvCxnSpPr>
              <p:nvPr/>
            </p:nvCxnSpPr>
            <p:spPr>
              <a:xfrm>
                <a:off x="11039300" y="847654"/>
                <a:ext cx="0" cy="1012714"/>
              </a:xfrm>
              <a:prstGeom prst="line">
                <a:avLst/>
              </a:prstGeom>
              <a:ln w="9525">
                <a:solidFill>
                  <a:srgbClr val="F0416D"/>
                </a:solidFill>
                <a:prstDash val="sysDot"/>
              </a:ln>
            </p:spPr>
            <p:style>
              <a:lnRef idx="1">
                <a:schemeClr val="accent1"/>
              </a:lnRef>
              <a:fillRef idx="0">
                <a:schemeClr val="accent1"/>
              </a:fillRef>
              <a:effectRef idx="0">
                <a:schemeClr val="accent1"/>
              </a:effectRef>
              <a:fontRef idx="minor">
                <a:schemeClr val="tx1"/>
              </a:fontRef>
            </p:style>
          </p:cxnSp>
        </p:grpSp>
        <p:sp>
          <p:nvSpPr>
            <p:cNvPr id="5" name="Arrow: Right 4">
              <a:extLst>
                <a:ext uri="{FF2B5EF4-FFF2-40B4-BE49-F238E27FC236}">
                  <a16:creationId xmlns:a16="http://schemas.microsoft.com/office/drawing/2014/main" id="{83C428BC-DD0D-4C99-AEC0-173EB32082D4}"/>
                </a:ext>
              </a:extLst>
            </p:cNvPr>
            <p:cNvSpPr/>
            <p:nvPr/>
          </p:nvSpPr>
          <p:spPr>
            <a:xfrm>
              <a:off x="7211242" y="1608914"/>
              <a:ext cx="4853202" cy="1263015"/>
            </a:xfrm>
            <a:prstGeom prst="rightArrow">
              <a:avLst/>
            </a:prstGeom>
            <a:gradFill>
              <a:gsLst>
                <a:gs pos="0">
                  <a:schemeClr val="accent6">
                    <a:lumMod val="20000"/>
                    <a:lumOff val="80000"/>
                  </a:schemeClr>
                </a:gs>
                <a:gs pos="100000">
                  <a:schemeClr val="accent6"/>
                </a:gs>
              </a:gsLst>
              <a:lin ang="0" scaled="0"/>
            </a:gra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8197B"/>
                  </a:solidFill>
                  <a:effectLst/>
                  <a:uLnTx/>
                  <a:uFillTx/>
                  <a:latin typeface="Calibri" panose="020F0502020204030204"/>
                  <a:ea typeface="+mn-ea"/>
                  <a:cs typeface="+mn-cs"/>
                </a:rPr>
                <a:t>GN5 FPA </a:t>
              </a:r>
              <a:br>
                <a:rPr kumimoji="0" lang="en-GB" sz="1400" b="1" i="0" u="none" strike="noStrike" kern="1200" cap="none" spc="0" normalizeH="0" baseline="0" noProof="0" dirty="0">
                  <a:ln>
                    <a:noFill/>
                  </a:ln>
                  <a:solidFill>
                    <a:srgbClr val="08197B"/>
                  </a:solidFill>
                  <a:effectLst/>
                  <a:uLnTx/>
                  <a:uFillTx/>
                  <a:latin typeface="Calibri" panose="020F0502020204030204"/>
                  <a:ea typeface="+mn-ea"/>
                  <a:cs typeface="+mn-cs"/>
                </a:rPr>
              </a:br>
              <a:r>
                <a:rPr kumimoji="0" lang="en-GB" sz="1400" i="0" u="none" strike="noStrike" kern="1200" cap="none" spc="0" normalizeH="0" baseline="0" noProof="0" dirty="0">
                  <a:ln>
                    <a:noFill/>
                  </a:ln>
                  <a:solidFill>
                    <a:srgbClr val="08197B"/>
                  </a:solidFill>
                  <a:effectLst/>
                  <a:uLnTx/>
                  <a:uFillTx/>
                  <a:latin typeface="Calibri" panose="020F0502020204030204"/>
                  <a:ea typeface="+mn-ea"/>
                  <a:cs typeface="+mn-cs"/>
                </a:rPr>
                <a:t>(7 Years)</a:t>
              </a:r>
            </a:p>
          </p:txBody>
        </p:sp>
        <p:sp>
          <p:nvSpPr>
            <p:cNvPr id="4" name="Arrow: Right 3">
              <a:extLst>
                <a:ext uri="{FF2B5EF4-FFF2-40B4-BE49-F238E27FC236}">
                  <a16:creationId xmlns:a16="http://schemas.microsoft.com/office/drawing/2014/main" id="{65A43302-8732-441A-BF62-6E2473CA94AA}"/>
                </a:ext>
              </a:extLst>
            </p:cNvPr>
            <p:cNvSpPr/>
            <p:nvPr/>
          </p:nvSpPr>
          <p:spPr>
            <a:xfrm>
              <a:off x="86788" y="1234381"/>
              <a:ext cx="8577662" cy="1126776"/>
            </a:xfrm>
            <a:prstGeom prst="rightArrow">
              <a:avLst>
                <a:gd name="adj1" fmla="val 64755"/>
                <a:gd name="adj2" fmla="val 50000"/>
              </a:avLst>
            </a:prstGeom>
            <a:gradFill>
              <a:gsLst>
                <a:gs pos="0">
                  <a:schemeClr val="accent1">
                    <a:lumMod val="20000"/>
                    <a:lumOff val="80000"/>
                  </a:schemeClr>
                </a:gs>
                <a:gs pos="100000">
                  <a:schemeClr val="accent1">
                    <a:lumMod val="60000"/>
                    <a:lumOff val="40000"/>
                  </a:schemeClr>
                </a:gs>
              </a:gsLst>
              <a:lin ang="0" scaled="0"/>
            </a:gra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8197B"/>
                  </a:solidFill>
                  <a:effectLst/>
                  <a:uLnTx/>
                  <a:uFillTx/>
                  <a:latin typeface="Calibri" panose="020F0502020204030204"/>
                  <a:ea typeface="+mn-ea"/>
                  <a:cs typeface="+mn-cs"/>
                </a:rPr>
                <a:t>GN4 FPA – H2020 ~8 Years </a:t>
              </a:r>
              <a:br>
                <a:rPr kumimoji="0" lang="en-GB" sz="1400" b="1" i="0" u="none" strike="noStrike" kern="1200" cap="none" spc="0" normalizeH="0" baseline="0" noProof="0" dirty="0">
                  <a:ln>
                    <a:noFill/>
                  </a:ln>
                  <a:solidFill>
                    <a:srgbClr val="08197B"/>
                  </a:solidFill>
                  <a:effectLst/>
                  <a:uLnTx/>
                  <a:uFillTx/>
                  <a:latin typeface="Calibri" panose="020F0502020204030204"/>
                  <a:ea typeface="+mn-ea"/>
                  <a:cs typeface="+mn-cs"/>
                </a:rPr>
              </a:br>
              <a:r>
                <a:rPr kumimoji="0" lang="en-GB" sz="1400" i="0" u="none" strike="noStrike" kern="1200" cap="none" spc="0" normalizeH="0" baseline="0" noProof="0" dirty="0">
                  <a:ln>
                    <a:noFill/>
                  </a:ln>
                  <a:solidFill>
                    <a:srgbClr val="08197B"/>
                  </a:solidFill>
                  <a:effectLst/>
                  <a:uLnTx/>
                  <a:uFillTx/>
                  <a:latin typeface="Calibri" panose="020F0502020204030204"/>
                  <a:ea typeface="+mn-ea"/>
                  <a:cs typeface="+mn-cs"/>
                </a:rPr>
                <a:t>(~€225 Million)</a:t>
              </a:r>
            </a:p>
          </p:txBody>
        </p:sp>
        <p:sp>
          <p:nvSpPr>
            <p:cNvPr id="7" name="Arrow: Right 6">
              <a:extLst>
                <a:ext uri="{FF2B5EF4-FFF2-40B4-BE49-F238E27FC236}">
                  <a16:creationId xmlns:a16="http://schemas.microsoft.com/office/drawing/2014/main" id="{FC4DFEB6-C66C-40E9-B85B-EB5D3E392B06}"/>
                </a:ext>
              </a:extLst>
            </p:cNvPr>
            <p:cNvSpPr/>
            <p:nvPr/>
          </p:nvSpPr>
          <p:spPr>
            <a:xfrm>
              <a:off x="3684922" y="2460566"/>
              <a:ext cx="3937417" cy="1292033"/>
            </a:xfrm>
            <a:prstGeom prst="rightArrow">
              <a:avLst>
                <a:gd name="adj1" fmla="val 55147"/>
                <a:gd name="adj2" fmla="val 50000"/>
              </a:avLst>
            </a:prstGeom>
            <a:gradFill>
              <a:gsLst>
                <a:gs pos="0">
                  <a:srgbClr val="FFC000"/>
                </a:gs>
                <a:gs pos="100000">
                  <a:srgbClr val="F26B36"/>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101F80DE-C900-40D7-A077-D0DE0B53E236}"/>
                </a:ext>
              </a:extLst>
            </p:cNvPr>
            <p:cNvSpPr/>
            <p:nvPr/>
          </p:nvSpPr>
          <p:spPr>
            <a:xfrm>
              <a:off x="7211242" y="4489509"/>
              <a:ext cx="3545512" cy="1126776"/>
            </a:xfrm>
            <a:prstGeom prst="rightArrow">
              <a:avLst/>
            </a:prstGeom>
            <a:gradFill>
              <a:gsLst>
                <a:gs pos="0">
                  <a:schemeClr val="accent2">
                    <a:lumMod val="90000"/>
                    <a:lumOff val="10000"/>
                  </a:schemeClr>
                </a:gs>
                <a:gs pos="99000">
                  <a:srgbClr val="25974E"/>
                </a:gs>
              </a:gsLst>
              <a:lin ang="0" scaled="0"/>
            </a:gra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strike="noStrike" kern="1200" cap="none" spc="0" normalizeH="0" baseline="0" noProof="0" dirty="0">
                  <a:ln>
                    <a:noFill/>
                  </a:ln>
                  <a:solidFill>
                    <a:srgbClr val="FFFFFF"/>
                  </a:solidFill>
                  <a:effectLst/>
                  <a:uLnTx/>
                  <a:uFillTx/>
                  <a:latin typeface="Calibri" panose="020F0502020204030204"/>
                  <a:ea typeface="+mn-ea"/>
                  <a:cs typeface="+mn-cs"/>
                </a:rPr>
                <a:t>GN5-IC1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strike="noStrike" kern="1200" cap="none" spc="0" normalizeH="0" baseline="0" noProof="0" dirty="0">
                  <a:ln>
                    <a:noFill/>
                  </a:ln>
                  <a:solidFill>
                    <a:srgbClr val="FFFFFF"/>
                  </a:solidFill>
                  <a:effectLst/>
                  <a:uLnTx/>
                  <a:uFillTx/>
                  <a:latin typeface="Calibri" panose="020F0502020204030204"/>
                  <a:ea typeface="+mn-ea"/>
                  <a:cs typeface="+mn-cs"/>
                </a:rPr>
                <a:t>(3 Years €15 Million)</a:t>
              </a:r>
            </a:p>
          </p:txBody>
        </p:sp>
        <p:sp>
          <p:nvSpPr>
            <p:cNvPr id="11" name="Arrow: Right 10">
              <a:extLst>
                <a:ext uri="{FF2B5EF4-FFF2-40B4-BE49-F238E27FC236}">
                  <a16:creationId xmlns:a16="http://schemas.microsoft.com/office/drawing/2014/main" id="{F77BA037-BE83-4E52-AA0B-676338DBC3F9}"/>
                </a:ext>
              </a:extLst>
            </p:cNvPr>
            <p:cNvSpPr/>
            <p:nvPr/>
          </p:nvSpPr>
          <p:spPr>
            <a:xfrm>
              <a:off x="7622231" y="5249086"/>
              <a:ext cx="4442213" cy="1126776"/>
            </a:xfrm>
            <a:prstGeom prst="rightArrow">
              <a:avLst/>
            </a:prstGeom>
            <a:gradFill>
              <a:gsLst>
                <a:gs pos="0">
                  <a:srgbClr val="FFA6BD"/>
                </a:gs>
                <a:gs pos="99000">
                  <a:srgbClr val="F07B95"/>
                </a:gs>
              </a:gsLst>
              <a:lin ang="0" scaled="0"/>
            </a:gra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FFFFFF"/>
                  </a:solidFill>
                  <a:effectLst/>
                  <a:uLnTx/>
                  <a:uFillTx/>
                  <a:latin typeface="Calibri" panose="020F0502020204030204"/>
                  <a:ea typeface="+mn-ea"/>
                  <a:cs typeface="+mn-cs"/>
                </a:rPr>
                <a:t>EuroHPC</a:t>
              </a: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 Quantum, etc.</a:t>
              </a:r>
            </a:p>
          </p:txBody>
        </p:sp>
        <p:sp>
          <p:nvSpPr>
            <p:cNvPr id="14" name="Arrow: Right 13">
              <a:extLst>
                <a:ext uri="{FF2B5EF4-FFF2-40B4-BE49-F238E27FC236}">
                  <a16:creationId xmlns:a16="http://schemas.microsoft.com/office/drawing/2014/main" id="{22042A3A-75D5-4BCC-9BEB-F5B31CE87FF5}"/>
                </a:ext>
              </a:extLst>
            </p:cNvPr>
            <p:cNvSpPr/>
            <p:nvPr/>
          </p:nvSpPr>
          <p:spPr>
            <a:xfrm>
              <a:off x="1566237" y="2519686"/>
              <a:ext cx="2595883" cy="1126776"/>
            </a:xfrm>
            <a:prstGeom prst="rightArrow">
              <a:avLst>
                <a:gd name="adj1" fmla="val 60328"/>
                <a:gd name="adj2" fmla="val 50000"/>
              </a:avLst>
            </a:prstGeom>
            <a:gradFill>
              <a:gsLst>
                <a:gs pos="0">
                  <a:srgbClr val="FFC000"/>
                </a:gs>
                <a:gs pos="100000">
                  <a:srgbClr val="F26B36"/>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AFA84417-03B2-4ED2-B817-C8F1B068B5E7}"/>
                </a:ext>
              </a:extLst>
            </p:cNvPr>
            <p:cNvSpPr/>
            <p:nvPr/>
          </p:nvSpPr>
          <p:spPr>
            <a:xfrm>
              <a:off x="1214296" y="4574061"/>
              <a:ext cx="4856403" cy="1126776"/>
            </a:xfrm>
            <a:prstGeom prst="rightArrow">
              <a:avLst/>
            </a:prstGeom>
            <a:gradFill>
              <a:gsLst>
                <a:gs pos="0">
                  <a:srgbClr val="0BBBC2"/>
                </a:gs>
                <a:gs pos="99000">
                  <a:srgbClr val="269DC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BELLA-S1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srgbClr val="FFFFFF"/>
                  </a:solidFill>
                  <a:effectLst/>
                  <a:uLnTx/>
                  <a:uFillTx/>
                  <a:latin typeface="Calibri" panose="020F0502020204030204"/>
                  <a:ea typeface="+mn-ea"/>
                  <a:cs typeface="+mn-cs"/>
                </a:rPr>
                <a:t>(5 Years €10 Million)</a:t>
              </a:r>
            </a:p>
          </p:txBody>
        </p:sp>
        <p:sp>
          <p:nvSpPr>
            <p:cNvPr id="19" name="Arrow: Right 18">
              <a:extLst>
                <a:ext uri="{FF2B5EF4-FFF2-40B4-BE49-F238E27FC236}">
                  <a16:creationId xmlns:a16="http://schemas.microsoft.com/office/drawing/2014/main" id="{32F81524-8568-40B9-8E08-CDEFF4080D74}"/>
                </a:ext>
              </a:extLst>
            </p:cNvPr>
            <p:cNvSpPr/>
            <p:nvPr/>
          </p:nvSpPr>
          <p:spPr>
            <a:xfrm>
              <a:off x="0" y="2519686"/>
              <a:ext cx="1947680" cy="1126776"/>
            </a:xfrm>
            <a:prstGeom prst="rightArrow">
              <a:avLst>
                <a:gd name="adj1" fmla="val 69181"/>
                <a:gd name="adj2" fmla="val 50000"/>
              </a:avLst>
            </a:prstGeom>
            <a:gradFill>
              <a:gsLst>
                <a:gs pos="0">
                  <a:srgbClr val="FFC000"/>
                </a:gs>
                <a:gs pos="100000">
                  <a:srgbClr val="F26B36"/>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Arrow: Right 8">
              <a:extLst>
                <a:ext uri="{FF2B5EF4-FFF2-40B4-BE49-F238E27FC236}">
                  <a16:creationId xmlns:a16="http://schemas.microsoft.com/office/drawing/2014/main" id="{ACB4B2F8-56D2-B7BC-377E-056E83D5F776}"/>
                </a:ext>
              </a:extLst>
            </p:cNvPr>
            <p:cNvSpPr/>
            <p:nvPr/>
          </p:nvSpPr>
          <p:spPr>
            <a:xfrm>
              <a:off x="9376498" y="2182577"/>
              <a:ext cx="2589925" cy="1263015"/>
            </a:xfrm>
            <a:prstGeom prst="rightArrow">
              <a:avLst/>
            </a:prstGeom>
            <a:gradFill>
              <a:gsLst>
                <a:gs pos="0">
                  <a:srgbClr val="92D050"/>
                </a:gs>
                <a:gs pos="100000">
                  <a:srgbClr val="009A49"/>
                </a:gs>
              </a:gsLst>
              <a:lin ang="0" scaled="0"/>
            </a:gra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strike="noStrike" kern="1200" cap="none" spc="0" normalizeH="0" baseline="0" noProof="0" dirty="0">
                  <a:ln>
                    <a:noFill/>
                  </a:ln>
                  <a:solidFill>
                    <a:srgbClr val="08197B"/>
                  </a:solidFill>
                  <a:effectLst/>
                  <a:uLnTx/>
                  <a:uFillTx/>
                  <a:latin typeface="Calibri" panose="020F0502020204030204"/>
                  <a:ea typeface="+mn-ea"/>
                  <a:cs typeface="+mn-cs"/>
                </a:rPr>
                <a:t>GN5-2 </a:t>
              </a:r>
              <a:br>
                <a:rPr kumimoji="0" lang="en-GB" sz="1400" b="1" i="0" strike="noStrike" kern="1200" cap="none" spc="0" normalizeH="0" baseline="0" noProof="0" dirty="0">
                  <a:ln>
                    <a:noFill/>
                  </a:ln>
                  <a:solidFill>
                    <a:srgbClr val="08197B"/>
                  </a:solidFill>
                  <a:effectLst/>
                  <a:uLnTx/>
                  <a:uFillTx/>
                  <a:latin typeface="Calibri" panose="020F0502020204030204"/>
                  <a:ea typeface="+mn-ea"/>
                  <a:cs typeface="+mn-cs"/>
                </a:rPr>
              </a:br>
              <a:r>
                <a:rPr kumimoji="0" lang="en-GB" sz="1400" i="0" strike="noStrike" kern="1200" cap="none" spc="0" normalizeH="0" baseline="0" noProof="0" dirty="0">
                  <a:ln>
                    <a:noFill/>
                  </a:ln>
                  <a:solidFill>
                    <a:srgbClr val="08197B"/>
                  </a:solidFill>
                  <a:effectLst/>
                  <a:uLnTx/>
                  <a:uFillTx/>
                  <a:latin typeface="Calibri" panose="020F0502020204030204"/>
                  <a:ea typeface="+mn-ea"/>
                  <a:cs typeface="+mn-cs"/>
                </a:rPr>
                <a:t>(2.5 Years €80 Million)</a:t>
              </a:r>
            </a:p>
          </p:txBody>
        </p:sp>
        <p:sp>
          <p:nvSpPr>
            <p:cNvPr id="9" name="Arrow: Right 8">
              <a:extLst>
                <a:ext uri="{FF2B5EF4-FFF2-40B4-BE49-F238E27FC236}">
                  <a16:creationId xmlns:a16="http://schemas.microsoft.com/office/drawing/2014/main" id="{90F66B6A-13ED-4BB5-AF09-0D3F85BE1477}"/>
                </a:ext>
              </a:extLst>
            </p:cNvPr>
            <p:cNvSpPr/>
            <p:nvPr/>
          </p:nvSpPr>
          <p:spPr>
            <a:xfrm>
              <a:off x="7612398" y="3037210"/>
              <a:ext cx="2432277" cy="1126776"/>
            </a:xfrm>
            <a:prstGeom prst="rightArrow">
              <a:avLst/>
            </a:prstGeom>
            <a:gradFill>
              <a:gsLst>
                <a:gs pos="0">
                  <a:schemeClr val="accent2">
                    <a:lumMod val="90000"/>
                    <a:lumOff val="10000"/>
                  </a:schemeClr>
                </a:gs>
                <a:gs pos="99000">
                  <a:srgbClr val="25974E"/>
                </a:gs>
              </a:gsLst>
              <a:lin ang="0" scaled="0"/>
            </a:gra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strike="noStrike" kern="1200" cap="none" spc="0" normalizeH="0" baseline="0" noProof="0" dirty="0">
                  <a:ln>
                    <a:noFill/>
                  </a:ln>
                  <a:solidFill>
                    <a:srgbClr val="FFFFFF"/>
                  </a:solidFill>
                  <a:effectLst/>
                  <a:uLnTx/>
                  <a:uFillTx/>
                  <a:latin typeface="Calibri" panose="020F0502020204030204"/>
                  <a:ea typeface="+mn-ea"/>
                  <a:cs typeface="+mn-cs"/>
                </a:rPr>
                <a:t>GN5-1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strike="noStrike" kern="1200" cap="none" spc="0" normalizeH="0" baseline="0" noProof="0" dirty="0">
                  <a:ln>
                    <a:noFill/>
                  </a:ln>
                  <a:solidFill>
                    <a:srgbClr val="FFFFFF"/>
                  </a:solidFill>
                  <a:effectLst/>
                  <a:uLnTx/>
                  <a:uFillTx/>
                  <a:latin typeface="Calibri" panose="020F0502020204030204"/>
                  <a:ea typeface="+mn-ea"/>
                  <a:cs typeface="+mn-cs"/>
                </a:rPr>
                <a:t>(2 Years €55 Million)</a:t>
              </a:r>
            </a:p>
          </p:txBody>
        </p:sp>
        <p:sp>
          <p:nvSpPr>
            <p:cNvPr id="29" name="Arrow: Right 6">
              <a:extLst>
                <a:ext uri="{FF2B5EF4-FFF2-40B4-BE49-F238E27FC236}">
                  <a16:creationId xmlns:a16="http://schemas.microsoft.com/office/drawing/2014/main" id="{126313CF-5E23-41D6-7FEC-AA45623A1146}"/>
                </a:ext>
              </a:extLst>
            </p:cNvPr>
            <p:cNvSpPr/>
            <p:nvPr/>
          </p:nvSpPr>
          <p:spPr>
            <a:xfrm>
              <a:off x="4612828" y="2774754"/>
              <a:ext cx="2382829" cy="616640"/>
            </a:xfrm>
            <a:prstGeom prst="rightArrow">
              <a:avLst>
                <a:gd name="adj1" fmla="val 100000"/>
                <a:gd name="adj2"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GN4-3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srgbClr val="FFFFFF"/>
                  </a:solidFill>
                  <a:effectLst/>
                  <a:uLnTx/>
                  <a:uFillTx/>
                  <a:latin typeface="Calibri" panose="020F0502020204030204"/>
                  <a:ea typeface="+mn-ea"/>
                  <a:cs typeface="+mn-cs"/>
                </a:rPr>
                <a:t>(4 Years €77.5 Million)</a:t>
              </a:r>
            </a:p>
          </p:txBody>
        </p:sp>
        <p:sp>
          <p:nvSpPr>
            <p:cNvPr id="30" name="Arrow: Right 6">
              <a:extLst>
                <a:ext uri="{FF2B5EF4-FFF2-40B4-BE49-F238E27FC236}">
                  <a16:creationId xmlns:a16="http://schemas.microsoft.com/office/drawing/2014/main" id="{2C01EE1E-D1E8-E504-E368-41A57405BB2F}"/>
                </a:ext>
              </a:extLst>
            </p:cNvPr>
            <p:cNvSpPr/>
            <p:nvPr/>
          </p:nvSpPr>
          <p:spPr>
            <a:xfrm>
              <a:off x="1729441" y="2763171"/>
              <a:ext cx="2382829" cy="616640"/>
            </a:xfrm>
            <a:prstGeom prst="rightArrow">
              <a:avLst>
                <a:gd name="adj1" fmla="val 100000"/>
                <a:gd name="adj2"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 GN4-2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srgbClr val="FFFFFF"/>
                  </a:solidFill>
                  <a:effectLst/>
                  <a:uLnTx/>
                  <a:uFillTx/>
                  <a:latin typeface="Calibri" panose="020F0502020204030204"/>
                  <a:ea typeface="+mn-ea"/>
                  <a:cs typeface="+mn-cs"/>
                </a:rPr>
                <a:t>   (2.5 Years €59 Million)</a:t>
              </a:r>
            </a:p>
          </p:txBody>
        </p:sp>
        <p:sp>
          <p:nvSpPr>
            <p:cNvPr id="31" name="Arrow: Right 6">
              <a:extLst>
                <a:ext uri="{FF2B5EF4-FFF2-40B4-BE49-F238E27FC236}">
                  <a16:creationId xmlns:a16="http://schemas.microsoft.com/office/drawing/2014/main" id="{DA9A78DC-166A-5A78-A467-BC40011973A7}"/>
                </a:ext>
              </a:extLst>
            </p:cNvPr>
            <p:cNvSpPr/>
            <p:nvPr/>
          </p:nvSpPr>
          <p:spPr>
            <a:xfrm>
              <a:off x="-319505" y="2738816"/>
              <a:ext cx="2382829" cy="616640"/>
            </a:xfrm>
            <a:prstGeom prst="rightArrow">
              <a:avLst>
                <a:gd name="adj1" fmla="val 100000"/>
                <a:gd name="adj2"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GN4-1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srgbClr val="FFFFFF"/>
                  </a:solidFill>
                  <a:effectLst/>
                  <a:uLnTx/>
                  <a:uFillTx/>
                  <a:latin typeface="Calibri" panose="020F0502020204030204"/>
                  <a:ea typeface="+mn-ea"/>
                  <a:cs typeface="+mn-cs"/>
                </a:rPr>
                <a:t>(1 Year €25 Million)</a:t>
              </a:r>
            </a:p>
          </p:txBody>
        </p:sp>
        <p:sp>
          <p:nvSpPr>
            <p:cNvPr id="8" name="Arrow: Right 7">
              <a:extLst>
                <a:ext uri="{FF2B5EF4-FFF2-40B4-BE49-F238E27FC236}">
                  <a16:creationId xmlns:a16="http://schemas.microsoft.com/office/drawing/2014/main" id="{BE852080-3895-47D6-BB7F-D3B0B0753A58}"/>
                </a:ext>
              </a:extLst>
            </p:cNvPr>
            <p:cNvSpPr/>
            <p:nvPr/>
          </p:nvSpPr>
          <p:spPr>
            <a:xfrm>
              <a:off x="4173075" y="3752600"/>
              <a:ext cx="4501207" cy="1126776"/>
            </a:xfrm>
            <a:prstGeom prst="rightArrow">
              <a:avLst/>
            </a:prstGeom>
            <a:gradFill>
              <a:gsLst>
                <a:gs pos="0">
                  <a:schemeClr val="accent2">
                    <a:lumMod val="90000"/>
                    <a:lumOff val="10000"/>
                  </a:schemeClr>
                </a:gs>
                <a:gs pos="99000">
                  <a:srgbClr val="25974E"/>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strike="noStrike" kern="1200" cap="none" spc="0" normalizeH="0" baseline="0" noProof="0" dirty="0">
                  <a:ln>
                    <a:noFill/>
                  </a:ln>
                  <a:solidFill>
                    <a:srgbClr val="FFFFFF"/>
                  </a:solidFill>
                  <a:effectLst/>
                  <a:uLnTx/>
                  <a:uFillTx/>
                  <a:latin typeface="Calibri" panose="020F0502020204030204"/>
                  <a:ea typeface="+mn-ea"/>
                  <a:cs typeface="+mn-cs"/>
                </a:rPr>
                <a:t>GN4-3N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strike="noStrike" kern="1200" cap="none" spc="0" normalizeH="0" baseline="0" noProof="0" dirty="0">
                  <a:ln>
                    <a:noFill/>
                  </a:ln>
                  <a:solidFill>
                    <a:srgbClr val="FFFFFF"/>
                  </a:solidFill>
                  <a:effectLst/>
                  <a:uLnTx/>
                  <a:uFillTx/>
                  <a:latin typeface="Calibri" panose="020F0502020204030204"/>
                  <a:ea typeface="+mn-ea"/>
                  <a:cs typeface="+mn-cs"/>
                </a:rPr>
                <a:t>(5 Years €50.5 Million)</a:t>
              </a:r>
            </a:p>
          </p:txBody>
        </p:sp>
      </p:grpSp>
      <p:sp>
        <p:nvSpPr>
          <p:cNvPr id="35" name="Rounded Rectangle 34">
            <a:extLst>
              <a:ext uri="{FF2B5EF4-FFF2-40B4-BE49-F238E27FC236}">
                <a16:creationId xmlns:a16="http://schemas.microsoft.com/office/drawing/2014/main" id="{1BF3AA53-A2AA-934C-DA99-F59A126CCDD3}"/>
              </a:ext>
            </a:extLst>
          </p:cNvPr>
          <p:cNvSpPr/>
          <p:nvPr/>
        </p:nvSpPr>
        <p:spPr>
          <a:xfrm>
            <a:off x="783771" y="1295920"/>
            <a:ext cx="10141528" cy="4546652"/>
          </a:xfrm>
          <a:prstGeom prst="roundRect">
            <a:avLst>
              <a:gd name="adj" fmla="val 11213"/>
            </a:avLst>
          </a:prstGeom>
          <a:noFill/>
          <a:ln w="38100" cap="rnd">
            <a:solidFill>
              <a:srgbClr val="F04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26E1A3C-B7C7-68C5-3C63-03E8503BDE5E}"/>
              </a:ext>
            </a:extLst>
          </p:cNvPr>
          <p:cNvSpPr txBox="1"/>
          <p:nvPr/>
        </p:nvSpPr>
        <p:spPr>
          <a:xfrm>
            <a:off x="1036577" y="1357229"/>
            <a:ext cx="9751590" cy="584775"/>
          </a:xfrm>
          <a:prstGeom prst="rect">
            <a:avLst/>
          </a:prstGeom>
          <a:noFill/>
        </p:spPr>
        <p:txBody>
          <a:bodyPr wrap="square" rtlCol="0">
            <a:spAutoFit/>
          </a:bodyPr>
          <a:lstStyle/>
          <a:p>
            <a:r>
              <a:rPr kumimoji="0" lang="en-GB" sz="1400" b="1" i="0" u="none" strike="noStrike" kern="1200" cap="none" spc="0" normalizeH="0" baseline="0" noProof="0" dirty="0">
                <a:solidFill>
                  <a:srgbClr val="F0416D"/>
                </a:solidFill>
                <a:effectLst/>
                <a:uLnTx/>
                <a:uFillTx/>
                <a:latin typeface="Calibri" panose="020F0502020204030204"/>
                <a:ea typeface="+mn-ea"/>
                <a:cs typeface="+mn-cs"/>
              </a:rPr>
              <a:t>2015           2016         2017           2018         2019          2020          2021         2022          2023         2024           2025          2026        2027</a:t>
            </a:r>
          </a:p>
          <a:p>
            <a:endParaRPr lang="en-US" dirty="0"/>
          </a:p>
        </p:txBody>
      </p:sp>
      <p:sp>
        <p:nvSpPr>
          <p:cNvPr id="1295" name="Rounded Rectangle 1294">
            <a:extLst>
              <a:ext uri="{FF2B5EF4-FFF2-40B4-BE49-F238E27FC236}">
                <a16:creationId xmlns:a16="http://schemas.microsoft.com/office/drawing/2014/main" id="{F6D2CA0A-AE19-06E2-C674-6849D5A39199}"/>
              </a:ext>
            </a:extLst>
          </p:cNvPr>
          <p:cNvSpPr/>
          <p:nvPr/>
        </p:nvSpPr>
        <p:spPr>
          <a:xfrm>
            <a:off x="390649" y="5360909"/>
            <a:ext cx="6273671" cy="1003377"/>
          </a:xfrm>
          <a:prstGeom prst="roundRect">
            <a:avLst>
              <a:gd name="adj" fmla="val 50000"/>
            </a:avLst>
          </a:prstGeom>
          <a:solidFill>
            <a:srgbClr val="F04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With 25+ years of experience in successfully accessing EU/EC funding instruments, GÉANT Association is uniquely positioned to address and respond to any potential changes in the funding landscape. </a:t>
            </a:r>
          </a:p>
        </p:txBody>
      </p:sp>
      <p:sp>
        <p:nvSpPr>
          <p:cNvPr id="1297" name="Oval 1296">
            <a:extLst>
              <a:ext uri="{FF2B5EF4-FFF2-40B4-BE49-F238E27FC236}">
                <a16:creationId xmlns:a16="http://schemas.microsoft.com/office/drawing/2014/main" id="{9CD025E9-39DA-6949-AE46-E1D6773CC6D5}"/>
              </a:ext>
            </a:extLst>
          </p:cNvPr>
          <p:cNvSpPr/>
          <p:nvPr/>
        </p:nvSpPr>
        <p:spPr>
          <a:xfrm>
            <a:off x="255372" y="721242"/>
            <a:ext cx="633708" cy="633708"/>
          </a:xfrm>
          <a:prstGeom prst="ellipse">
            <a:avLst/>
          </a:prstGeom>
          <a:solidFill>
            <a:srgbClr val="25974E"/>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E79"/>
              </a:solidFill>
            </a:endParaRPr>
          </a:p>
        </p:txBody>
      </p:sp>
      <p:pic>
        <p:nvPicPr>
          <p:cNvPr id="1298" name="Graphic 1297" descr="Upward trend with solid fill">
            <a:extLst>
              <a:ext uri="{FF2B5EF4-FFF2-40B4-BE49-F238E27FC236}">
                <a16:creationId xmlns:a16="http://schemas.microsoft.com/office/drawing/2014/main" id="{2145581D-C204-ED9F-2D7C-F6A0CBA48A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118" y="792146"/>
            <a:ext cx="439705" cy="439705"/>
          </a:xfrm>
          <a:prstGeom prst="rect">
            <a:avLst/>
          </a:prstGeom>
        </p:spPr>
      </p:pic>
      <p:sp>
        <p:nvSpPr>
          <p:cNvPr id="6" name="Oval 5">
            <a:extLst>
              <a:ext uri="{FF2B5EF4-FFF2-40B4-BE49-F238E27FC236}">
                <a16:creationId xmlns:a16="http://schemas.microsoft.com/office/drawing/2014/main" id="{0AB35315-2F63-0DF5-AD42-40F9B144B350}"/>
              </a:ext>
            </a:extLst>
          </p:cNvPr>
          <p:cNvSpPr/>
          <p:nvPr/>
        </p:nvSpPr>
        <p:spPr>
          <a:xfrm>
            <a:off x="9796781" y="3338748"/>
            <a:ext cx="1958340" cy="1976197"/>
          </a:xfrm>
          <a:prstGeom prst="ellipse">
            <a:avLst/>
          </a:prstGeom>
          <a:solidFill>
            <a:srgbClr val="F0416D"/>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kern="100" dirty="0">
                <a:effectLst/>
                <a:latin typeface="Aptos" panose="020B0004020202020204" pitchFamily="34" charset="0"/>
                <a:ea typeface="Aptos" panose="020B0004020202020204" pitchFamily="34" charset="0"/>
                <a:cs typeface="Times New Roman" panose="02020603050405020304" pitchFamily="18" charset="0"/>
              </a:rPr>
              <a:t>Shifting from a </a:t>
            </a:r>
            <a:r>
              <a:rPr lang="en-US" sz="1600" i="1" kern="100" dirty="0">
                <a:effectLst/>
                <a:latin typeface="Aptos" panose="020B0004020202020204" pitchFamily="34" charset="0"/>
                <a:ea typeface="Aptos" panose="020B0004020202020204" pitchFamily="34" charset="0"/>
                <a:cs typeface="Times New Roman" panose="02020603050405020304" pitchFamily="18" charset="0"/>
              </a:rPr>
              <a:t>Pay-as-you-grow</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to an </a:t>
            </a:r>
            <a:r>
              <a:rPr lang="en-US" sz="1600" i="1" kern="100" dirty="0">
                <a:effectLst/>
                <a:latin typeface="Aptos" panose="020B0004020202020204" pitchFamily="34" charset="0"/>
                <a:ea typeface="Aptos" panose="020B0004020202020204" pitchFamily="34" charset="0"/>
                <a:cs typeface="Times New Roman" panose="02020603050405020304" pitchFamily="18" charset="0"/>
              </a:rPr>
              <a:t>Infrastructure ownership </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model</a:t>
            </a:r>
            <a:endParaRPr lang="en-US" sz="1400" dirty="0"/>
          </a:p>
        </p:txBody>
      </p:sp>
    </p:spTree>
    <p:extLst>
      <p:ext uri="{BB962C8B-B14F-4D97-AF65-F5344CB8AC3E}">
        <p14:creationId xmlns:p14="http://schemas.microsoft.com/office/powerpoint/2010/main" val="2474859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04BF022-9544-94A4-D1B9-42549292ACF1}"/>
              </a:ext>
            </a:extLst>
          </p:cNvPr>
          <p:cNvSpPr>
            <a:spLocks noGrp="1"/>
          </p:cNvSpPr>
          <p:nvPr>
            <p:ph sz="quarter" idx="10"/>
          </p:nvPr>
        </p:nvSpPr>
        <p:spPr>
          <a:xfrm>
            <a:off x="1128331" y="681489"/>
            <a:ext cx="9894887" cy="751027"/>
          </a:xfrm>
        </p:spPr>
        <p:txBody>
          <a:bodyPr>
            <a:normAutofit/>
          </a:bodyPr>
          <a:lstStyle/>
          <a:p>
            <a:pPr marL="0" indent="0" algn="ctr">
              <a:buNone/>
            </a:pPr>
            <a:r>
              <a:rPr lang="en-US" sz="3600" b="1" dirty="0">
                <a:solidFill>
                  <a:schemeClr val="accent2"/>
                </a:solidFill>
              </a:rPr>
              <a:t>Community | Trust | Innovation| Passion</a:t>
            </a:r>
          </a:p>
          <a:p>
            <a:pPr marL="0" indent="0" algn="ctr">
              <a:buNone/>
            </a:pPr>
            <a:endParaRPr lang="en-US" sz="3600" dirty="0">
              <a:solidFill>
                <a:schemeClr val="accent1"/>
              </a:solidFill>
            </a:endParaRPr>
          </a:p>
          <a:p>
            <a:pPr marL="0" indent="0" algn="ctr">
              <a:buNone/>
            </a:pPr>
            <a:endParaRPr lang="en-US" sz="3600" dirty="0">
              <a:solidFill>
                <a:schemeClr val="accent1"/>
              </a:solidFill>
            </a:endParaRPr>
          </a:p>
        </p:txBody>
      </p:sp>
      <p:pic>
        <p:nvPicPr>
          <p:cNvPr id="11" name="Picture 10">
            <a:extLst>
              <a:ext uri="{FF2B5EF4-FFF2-40B4-BE49-F238E27FC236}">
                <a16:creationId xmlns:a16="http://schemas.microsoft.com/office/drawing/2014/main" id="{393BFA1E-FD87-1E0B-73B1-38CD53174DEA}"/>
              </a:ext>
            </a:extLst>
          </p:cNvPr>
          <p:cNvPicPr>
            <a:picLocks noChangeAspect="1"/>
          </p:cNvPicPr>
          <p:nvPr/>
        </p:nvPicPr>
        <p:blipFill>
          <a:blip r:embed="rId3"/>
          <a:srcRect l="900"/>
          <a:stretch/>
        </p:blipFill>
        <p:spPr>
          <a:xfrm>
            <a:off x="1062573" y="1432516"/>
            <a:ext cx="10026402" cy="5230063"/>
          </a:xfrm>
          <a:prstGeom prst="rect">
            <a:avLst/>
          </a:prstGeom>
        </p:spPr>
      </p:pic>
    </p:spTree>
    <p:extLst>
      <p:ext uri="{BB962C8B-B14F-4D97-AF65-F5344CB8AC3E}">
        <p14:creationId xmlns:p14="http://schemas.microsoft.com/office/powerpoint/2010/main" val="2659635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8D258-6E67-2D8E-4A3D-A155CABB3435}"/>
              </a:ext>
            </a:extLst>
          </p:cNvPr>
          <p:cNvSpPr>
            <a:spLocks noGrp="1"/>
          </p:cNvSpPr>
          <p:nvPr>
            <p:ph type="title"/>
          </p:nvPr>
        </p:nvSpPr>
        <p:spPr/>
        <p:txBody>
          <a:bodyPr/>
          <a:lstStyle/>
          <a:p>
            <a:pPr algn="ctr"/>
            <a:r>
              <a:rPr lang="en-NL" dirty="0"/>
              <a:t>GÉANT’s Strategic Goals</a:t>
            </a:r>
          </a:p>
        </p:txBody>
      </p:sp>
      <p:pic>
        <p:nvPicPr>
          <p:cNvPr id="6" name="Picture 5">
            <a:extLst>
              <a:ext uri="{FF2B5EF4-FFF2-40B4-BE49-F238E27FC236}">
                <a16:creationId xmlns:a16="http://schemas.microsoft.com/office/drawing/2014/main" id="{51A354C7-3AFF-08FD-FDFD-6B19304EEC5E}"/>
              </a:ext>
            </a:extLst>
          </p:cNvPr>
          <p:cNvPicPr>
            <a:picLocks noChangeAspect="1"/>
          </p:cNvPicPr>
          <p:nvPr/>
        </p:nvPicPr>
        <p:blipFill>
          <a:blip r:embed="rId3"/>
          <a:stretch>
            <a:fillRect/>
          </a:stretch>
        </p:blipFill>
        <p:spPr>
          <a:xfrm>
            <a:off x="0" y="1924050"/>
            <a:ext cx="12015784" cy="3314699"/>
          </a:xfrm>
          <a:prstGeom prst="rect">
            <a:avLst/>
          </a:prstGeom>
        </p:spPr>
      </p:pic>
    </p:spTree>
    <p:extLst>
      <p:ext uri="{BB962C8B-B14F-4D97-AF65-F5344CB8AC3E}">
        <p14:creationId xmlns:p14="http://schemas.microsoft.com/office/powerpoint/2010/main" val="1126081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C1800-1C6A-B636-DB10-A517C940D7FE}"/>
              </a:ext>
              <a:ext uri="{C183D7F6-B498-43B3-948B-1728B52AA6E4}">
                <adec:decorative xmlns:adec="http://schemas.microsoft.com/office/drawing/2017/decorative" val="0"/>
              </a:ext>
            </a:extLst>
          </p:cNvPr>
          <p:cNvSpPr>
            <a:spLocks noGrp="1"/>
          </p:cNvSpPr>
          <p:nvPr>
            <p:ph type="title"/>
          </p:nvPr>
        </p:nvSpPr>
        <p:spPr/>
        <p:txBody>
          <a:bodyPr>
            <a:normAutofit/>
          </a:bodyPr>
          <a:lstStyle/>
          <a:p>
            <a:r>
              <a:rPr lang="en-GB" dirty="0">
                <a:solidFill>
                  <a:schemeClr val="accent2"/>
                </a:solidFill>
              </a:rPr>
              <a:t>Tomorrow’s Network Today</a:t>
            </a:r>
            <a:endParaRPr lang="en-GB" dirty="0">
              <a:solidFill>
                <a:schemeClr val="accent2"/>
              </a:solidFill>
              <a:ea typeface="Calibri"/>
              <a:cs typeface="Calibri"/>
            </a:endParaRPr>
          </a:p>
        </p:txBody>
      </p:sp>
      <p:sp>
        <p:nvSpPr>
          <p:cNvPr id="3" name="Content Placeholder 2">
            <a:extLst>
              <a:ext uri="{FF2B5EF4-FFF2-40B4-BE49-F238E27FC236}">
                <a16:creationId xmlns:a16="http://schemas.microsoft.com/office/drawing/2014/main" id="{40258633-D827-0987-B587-3DAB69289329}"/>
              </a:ext>
              <a:ext uri="{C183D7F6-B498-43B3-948B-1728B52AA6E4}">
                <adec:decorative xmlns:adec="http://schemas.microsoft.com/office/drawing/2017/decorative" val="0"/>
              </a:ext>
            </a:extLst>
          </p:cNvPr>
          <p:cNvSpPr>
            <a:spLocks noGrp="1"/>
          </p:cNvSpPr>
          <p:nvPr>
            <p:ph sz="quarter" idx="10"/>
          </p:nvPr>
        </p:nvSpPr>
        <p:spPr>
          <a:xfrm>
            <a:off x="998895" y="1567629"/>
            <a:ext cx="4827600" cy="3579812"/>
          </a:xfrm>
        </p:spPr>
        <p:txBody>
          <a:bodyPr vert="horz" lIns="91440" tIns="45720" rIns="91440" bIns="45720" rtlCol="0" anchor="t">
            <a:normAutofit/>
          </a:bodyPr>
          <a:lstStyle/>
          <a:p>
            <a:pPr algn="l"/>
            <a:r>
              <a:rPr lang="en-GB" sz="1800" b="0" i="0" u="none" strike="noStrike" baseline="0" dirty="0">
                <a:solidFill>
                  <a:schemeClr val="accent2"/>
                </a:solidFill>
                <a:latin typeface="Calibri"/>
                <a:ea typeface="Calibri"/>
                <a:cs typeface="Calibri"/>
              </a:rPr>
              <a:t>GÉANT’s foundation is </a:t>
            </a:r>
            <a:r>
              <a:rPr lang="en-GB" sz="1800" i="0" u="none" strike="noStrike" baseline="0" dirty="0">
                <a:solidFill>
                  <a:schemeClr val="accent2"/>
                </a:solidFill>
                <a:latin typeface="Calibri"/>
                <a:ea typeface="Calibri"/>
                <a:cs typeface="Calibri"/>
              </a:rPr>
              <a:t>ultra-high-speed and secure connectivity</a:t>
            </a:r>
            <a:r>
              <a:rPr lang="en-GB" sz="1800" b="0" i="0" u="none" strike="noStrike" baseline="0" dirty="0">
                <a:solidFill>
                  <a:schemeClr val="accent2"/>
                </a:solidFill>
                <a:latin typeface="Calibri"/>
                <a:ea typeface="Calibri"/>
                <a:cs typeface="Calibri"/>
              </a:rPr>
              <a:t>: a recently refreshed </a:t>
            </a:r>
            <a:r>
              <a:rPr lang="en-GB" sz="1800" b="1" i="0" u="none" strike="noStrike" baseline="0" dirty="0">
                <a:solidFill>
                  <a:schemeClr val="accent2"/>
                </a:solidFill>
                <a:latin typeface="Calibri"/>
                <a:ea typeface="Calibri"/>
                <a:cs typeface="Calibri"/>
              </a:rPr>
              <a:t>terabit-ready pan-European internet purely for research and education</a:t>
            </a:r>
            <a:r>
              <a:rPr lang="en-GB" sz="1800" b="0" i="0" u="none" strike="noStrike" baseline="0" dirty="0">
                <a:solidFill>
                  <a:schemeClr val="accent2"/>
                </a:solidFill>
                <a:latin typeface="Calibri"/>
                <a:ea typeface="Calibri"/>
                <a:cs typeface="Calibri"/>
              </a:rPr>
              <a:t>, connecting 42 European countries via our NREN members. </a:t>
            </a:r>
          </a:p>
          <a:p>
            <a:pPr algn="l"/>
            <a:r>
              <a:rPr lang="en-GB" sz="1800" b="0" i="0" u="none" strike="noStrike" baseline="0" dirty="0">
                <a:solidFill>
                  <a:schemeClr val="accent2"/>
                </a:solidFill>
                <a:latin typeface="Calibri"/>
                <a:ea typeface="Calibri"/>
                <a:cs typeface="Calibri"/>
              </a:rPr>
              <a:t>Together we proudly </a:t>
            </a:r>
            <a:r>
              <a:rPr lang="en-GB" sz="1800" b="1" i="0" u="none" strike="noStrike" baseline="0" dirty="0">
                <a:solidFill>
                  <a:schemeClr val="accent2"/>
                </a:solidFill>
                <a:latin typeface="Calibri"/>
                <a:ea typeface="Calibri"/>
                <a:cs typeface="Calibri"/>
              </a:rPr>
              <a:t>support all science</a:t>
            </a:r>
            <a:r>
              <a:rPr lang="en-GB" sz="1800" b="0" i="0" u="none" strike="noStrike" baseline="0" dirty="0">
                <a:solidFill>
                  <a:schemeClr val="accent2"/>
                </a:solidFill>
                <a:latin typeface="Calibri"/>
                <a:ea typeface="Calibri"/>
                <a:cs typeface="Calibri"/>
              </a:rPr>
              <a:t>, all innovation, and all thematic areas – including high energy physics, biological research, earth observation, and so much more. </a:t>
            </a:r>
          </a:p>
          <a:p>
            <a:pPr algn="l"/>
            <a:r>
              <a:rPr lang="en-GB" sz="1800" b="1" i="0" u="none" strike="noStrike" baseline="0" dirty="0">
                <a:solidFill>
                  <a:schemeClr val="accent2"/>
                </a:solidFill>
                <a:latin typeface="Calibri"/>
                <a:ea typeface="Calibri"/>
                <a:cs typeface="Calibri"/>
              </a:rPr>
              <a:t>We are essential </a:t>
            </a:r>
            <a:r>
              <a:rPr lang="en-GB" sz="1800" b="0" i="0" u="none" strike="noStrike" baseline="0" dirty="0">
                <a:solidFill>
                  <a:schemeClr val="accent2"/>
                </a:solidFill>
                <a:latin typeface="Calibri"/>
                <a:ea typeface="Calibri"/>
                <a:cs typeface="Calibri"/>
              </a:rPr>
              <a:t>to Europe’s current strength and its future, supporting such entities as CERN, ITER, Copernicus, and all of Europe’s Research Infrastructures.</a:t>
            </a:r>
          </a:p>
        </p:txBody>
      </p:sp>
      <p:pic>
        <p:nvPicPr>
          <p:cNvPr id="7" name="Picture 6">
            <a:extLst>
              <a:ext uri="{FF2B5EF4-FFF2-40B4-BE49-F238E27FC236}">
                <a16:creationId xmlns:a16="http://schemas.microsoft.com/office/drawing/2014/main" id="{00E5169C-6592-21CA-7ADD-D9B059E4734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495" y="1567629"/>
            <a:ext cx="6154163" cy="3461716"/>
          </a:xfrm>
          <a:prstGeom prst="rect">
            <a:avLst/>
          </a:prstGeom>
        </p:spPr>
      </p:pic>
      <p:pic>
        <p:nvPicPr>
          <p:cNvPr id="8" name="Picture 7" descr="A close-up of a red line&#10;&#10;AI-generated content may be incorrect.">
            <a:extLst>
              <a:ext uri="{FF2B5EF4-FFF2-40B4-BE49-F238E27FC236}">
                <a16:creationId xmlns:a16="http://schemas.microsoft.com/office/drawing/2014/main" id="{7F661837-52F4-ED59-66CF-520F926A5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9860" y="5247541"/>
            <a:ext cx="7688580" cy="1230173"/>
          </a:xfrm>
          <a:prstGeom prst="rect">
            <a:avLst/>
          </a:prstGeom>
        </p:spPr>
      </p:pic>
      <p:pic>
        <p:nvPicPr>
          <p:cNvPr id="4" name="Picture 3">
            <a:extLst>
              <a:ext uri="{FF2B5EF4-FFF2-40B4-BE49-F238E27FC236}">
                <a16:creationId xmlns:a16="http://schemas.microsoft.com/office/drawing/2014/main" id="{D88538DB-0F8A-2634-4C81-A857A974994E}"/>
              </a:ext>
            </a:extLst>
          </p:cNvPr>
          <p:cNvPicPr>
            <a:picLocks noChangeAspect="1"/>
          </p:cNvPicPr>
          <p:nvPr/>
        </p:nvPicPr>
        <p:blipFill>
          <a:blip r:embed="rId5"/>
          <a:stretch>
            <a:fillRect/>
          </a:stretch>
        </p:blipFill>
        <p:spPr>
          <a:xfrm>
            <a:off x="254737" y="744574"/>
            <a:ext cx="613118" cy="613118"/>
          </a:xfrm>
          <a:prstGeom prst="rect">
            <a:avLst/>
          </a:prstGeom>
        </p:spPr>
      </p:pic>
    </p:spTree>
    <p:extLst>
      <p:ext uri="{BB962C8B-B14F-4D97-AF65-F5344CB8AC3E}">
        <p14:creationId xmlns:p14="http://schemas.microsoft.com/office/powerpoint/2010/main" val="522733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C962C-62E3-0608-704F-AF64E564172D}"/>
            </a:ext>
          </a:extLst>
        </p:cNvPr>
        <p:cNvGrpSpPr/>
        <p:nvPr/>
      </p:nvGrpSpPr>
      <p:grpSpPr>
        <a:xfrm>
          <a:off x="0" y="0"/>
          <a:ext cx="0" cy="0"/>
          <a:chOff x="0" y="0"/>
          <a:chExt cx="0" cy="0"/>
        </a:xfrm>
      </p:grpSpPr>
      <p:sp>
        <p:nvSpPr>
          <p:cNvPr id="46" name="Rounded Rectangle 45">
            <a:extLst>
              <a:ext uri="{FF2B5EF4-FFF2-40B4-BE49-F238E27FC236}">
                <a16:creationId xmlns:a16="http://schemas.microsoft.com/office/drawing/2014/main" id="{F5BAFFBB-AD34-715C-F20C-2F59C2C806C6}"/>
              </a:ext>
            </a:extLst>
          </p:cNvPr>
          <p:cNvSpPr/>
          <p:nvPr/>
        </p:nvSpPr>
        <p:spPr>
          <a:xfrm>
            <a:off x="783771" y="1295920"/>
            <a:ext cx="10141528" cy="4546652"/>
          </a:xfrm>
          <a:prstGeom prst="roundRect">
            <a:avLst>
              <a:gd name="adj" fmla="val 11213"/>
            </a:avLst>
          </a:prstGeom>
          <a:noFill/>
          <a:ln w="38100" cap="rnd">
            <a:solidFill>
              <a:srgbClr val="F04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1A3BA634-34D9-39CD-5252-51F3391A53A4}"/>
              </a:ext>
            </a:extLst>
          </p:cNvPr>
          <p:cNvSpPr/>
          <p:nvPr/>
        </p:nvSpPr>
        <p:spPr>
          <a:xfrm>
            <a:off x="752775" y="4920825"/>
            <a:ext cx="10203520" cy="940015"/>
          </a:xfrm>
          <a:prstGeom prst="roundRect">
            <a:avLst>
              <a:gd name="adj" fmla="val 50000"/>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en-US" b="0" dirty="0">
              <a:solidFill>
                <a:srgbClr val="1F4E79"/>
              </a:solidFill>
            </a:endParaRPr>
          </a:p>
        </p:txBody>
      </p:sp>
      <p:sp>
        <p:nvSpPr>
          <p:cNvPr id="11" name="Oval 10">
            <a:extLst>
              <a:ext uri="{FF2B5EF4-FFF2-40B4-BE49-F238E27FC236}">
                <a16:creationId xmlns:a16="http://schemas.microsoft.com/office/drawing/2014/main" id="{53066471-6FB1-DFE6-1063-A338E18ACD11}"/>
              </a:ext>
            </a:extLst>
          </p:cNvPr>
          <p:cNvSpPr/>
          <p:nvPr/>
        </p:nvSpPr>
        <p:spPr>
          <a:xfrm>
            <a:off x="4196533" y="4920827"/>
            <a:ext cx="955239" cy="955239"/>
          </a:xfrm>
          <a:prstGeom prst="ellipse">
            <a:avLst/>
          </a:prstGeom>
          <a:solidFill>
            <a:srgbClr val="F0416D"/>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461C178F-A6E0-FA7D-93E9-8D2CBC45DE21}"/>
              </a:ext>
            </a:extLst>
          </p:cNvPr>
          <p:cNvSpPr txBox="1"/>
          <p:nvPr/>
        </p:nvSpPr>
        <p:spPr>
          <a:xfrm>
            <a:off x="5269758" y="5018361"/>
            <a:ext cx="2108817" cy="830997"/>
          </a:xfrm>
          <a:prstGeom prst="rect">
            <a:avLst/>
          </a:prstGeom>
          <a:noFill/>
        </p:spPr>
        <p:txBody>
          <a:bodyPr wrap="square" rtlCol="0">
            <a:spAutoFit/>
          </a:bodyPr>
          <a:lstStyle/>
          <a:p>
            <a:pPr marL="14288" lvl="1">
              <a:buNone/>
            </a:pPr>
            <a:r>
              <a:rPr lang="en-US" sz="1600" dirty="0">
                <a:solidFill>
                  <a:schemeClr val="bg1"/>
                </a:solidFill>
              </a:rPr>
              <a:t>Bridging the </a:t>
            </a:r>
            <a:r>
              <a:rPr lang="en-US" sz="1600" b="1" dirty="0">
                <a:solidFill>
                  <a:schemeClr val="bg1"/>
                </a:solidFill>
              </a:rPr>
              <a:t>digital divide </a:t>
            </a:r>
            <a:r>
              <a:rPr lang="en-US" sz="1600" dirty="0">
                <a:solidFill>
                  <a:schemeClr val="bg1"/>
                </a:solidFill>
              </a:rPr>
              <a:t>by expanding the network</a:t>
            </a:r>
            <a:endParaRPr lang="en-US" sz="2000" dirty="0">
              <a:solidFill>
                <a:schemeClr val="bg1"/>
              </a:solidFill>
            </a:endParaRPr>
          </a:p>
        </p:txBody>
      </p:sp>
      <p:pic>
        <p:nvPicPr>
          <p:cNvPr id="33" name="Graphic 32" descr="World with solid fill">
            <a:extLst>
              <a:ext uri="{FF2B5EF4-FFF2-40B4-BE49-F238E27FC236}">
                <a16:creationId xmlns:a16="http://schemas.microsoft.com/office/drawing/2014/main" id="{20603222-B8E3-0AF7-1B81-D2DC7E501E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73477" y="4995268"/>
            <a:ext cx="826939" cy="826939"/>
          </a:xfrm>
          <a:prstGeom prst="rect">
            <a:avLst/>
          </a:prstGeom>
        </p:spPr>
      </p:pic>
      <p:sp>
        <p:nvSpPr>
          <p:cNvPr id="25" name="Oval 24">
            <a:extLst>
              <a:ext uri="{FF2B5EF4-FFF2-40B4-BE49-F238E27FC236}">
                <a16:creationId xmlns:a16="http://schemas.microsoft.com/office/drawing/2014/main" id="{BBF5CF85-AF90-7F06-EF41-2A9708B10811}"/>
              </a:ext>
            </a:extLst>
          </p:cNvPr>
          <p:cNvSpPr/>
          <p:nvPr/>
        </p:nvSpPr>
        <p:spPr>
          <a:xfrm>
            <a:off x="7615637" y="4920827"/>
            <a:ext cx="955239" cy="955239"/>
          </a:xfrm>
          <a:prstGeom prst="ellipse">
            <a:avLst/>
          </a:prstGeom>
          <a:solidFill>
            <a:srgbClr val="F0416D"/>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Bar graph with downward trend with solid fill">
            <a:extLst>
              <a:ext uri="{FF2B5EF4-FFF2-40B4-BE49-F238E27FC236}">
                <a16:creationId xmlns:a16="http://schemas.microsoft.com/office/drawing/2014/main" id="{B9F0A87A-33AA-C43B-D744-1E93682AB8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36382" y="5039595"/>
            <a:ext cx="739174" cy="739174"/>
          </a:xfrm>
          <a:prstGeom prst="rect">
            <a:avLst/>
          </a:prstGeom>
        </p:spPr>
      </p:pic>
      <p:sp>
        <p:nvSpPr>
          <p:cNvPr id="2" name="Title 1">
            <a:extLst>
              <a:ext uri="{FF2B5EF4-FFF2-40B4-BE49-F238E27FC236}">
                <a16:creationId xmlns:a16="http://schemas.microsoft.com/office/drawing/2014/main" id="{60FEF021-DA89-4821-A148-7D855974F053}"/>
              </a:ext>
            </a:extLst>
          </p:cNvPr>
          <p:cNvSpPr>
            <a:spLocks noGrp="1"/>
          </p:cNvSpPr>
          <p:nvPr>
            <p:ph type="title"/>
          </p:nvPr>
        </p:nvSpPr>
        <p:spPr>
          <a:xfrm>
            <a:off x="1079139" y="1490734"/>
            <a:ext cx="9599194" cy="724494"/>
          </a:xfrm>
        </p:spPr>
        <p:txBody>
          <a:bodyPr/>
          <a:lstStyle/>
          <a:p>
            <a:pPr algn="ctr"/>
            <a:br>
              <a:rPr lang="en-US" dirty="0"/>
            </a:br>
            <a:r>
              <a:rPr lang="en-US" sz="2400" i="0" u="none" strike="noStrike" dirty="0">
                <a:solidFill>
                  <a:srgbClr val="003F5E"/>
                </a:solidFill>
                <a:effectLst/>
              </a:rPr>
              <a:t>GÉANT backbone network upgrade, GN4-3N project</a:t>
            </a:r>
            <a:br>
              <a:rPr lang="en-US" dirty="0"/>
            </a:br>
            <a:endParaRPr lang="en-US" dirty="0"/>
          </a:p>
        </p:txBody>
      </p:sp>
      <p:sp>
        <p:nvSpPr>
          <p:cNvPr id="8" name="Right Arrow 7">
            <a:extLst>
              <a:ext uri="{FF2B5EF4-FFF2-40B4-BE49-F238E27FC236}">
                <a16:creationId xmlns:a16="http://schemas.microsoft.com/office/drawing/2014/main" id="{2A8E04C1-BF93-90EC-880C-66692ABCD197}"/>
              </a:ext>
            </a:extLst>
          </p:cNvPr>
          <p:cNvSpPr/>
          <p:nvPr/>
        </p:nvSpPr>
        <p:spPr>
          <a:xfrm rot="16200000">
            <a:off x="853179" y="2706329"/>
            <a:ext cx="1554737" cy="1049555"/>
          </a:xfrm>
          <a:prstGeom prst="rightArrow">
            <a:avLst/>
          </a:prstGeom>
          <a:solidFill>
            <a:srgbClr val="F04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42F0400-3B66-A9C2-2A0E-511FFCCEBF9E}"/>
              </a:ext>
            </a:extLst>
          </p:cNvPr>
          <p:cNvSpPr txBox="1"/>
          <p:nvPr/>
        </p:nvSpPr>
        <p:spPr>
          <a:xfrm>
            <a:off x="2186322" y="2578066"/>
            <a:ext cx="2161554" cy="1754326"/>
          </a:xfrm>
          <a:prstGeom prst="rect">
            <a:avLst/>
          </a:prstGeom>
          <a:noFill/>
        </p:spPr>
        <p:txBody>
          <a:bodyPr wrap="square" rtlCol="0">
            <a:spAutoFit/>
          </a:bodyPr>
          <a:lstStyle/>
          <a:p>
            <a:r>
              <a:rPr lang="en-NL" dirty="0"/>
              <a:t>From </a:t>
            </a:r>
            <a:r>
              <a:rPr lang="en-NL" b="1" dirty="0"/>
              <a:t>14 countries </a:t>
            </a:r>
            <a:r>
              <a:rPr lang="en-NL" dirty="0"/>
              <a:t>with short-term fibre contracts to </a:t>
            </a:r>
            <a:r>
              <a:rPr lang="en-NL" b="1" dirty="0"/>
              <a:t>25 countries </a:t>
            </a:r>
            <a:r>
              <a:rPr lang="en-NL" dirty="0"/>
              <a:t>with long term fibre or spectrum contracts</a:t>
            </a:r>
            <a:endParaRPr lang="en-US" dirty="0"/>
          </a:p>
        </p:txBody>
      </p:sp>
      <p:grpSp>
        <p:nvGrpSpPr>
          <p:cNvPr id="13" name="Group 12">
            <a:extLst>
              <a:ext uri="{FF2B5EF4-FFF2-40B4-BE49-F238E27FC236}">
                <a16:creationId xmlns:a16="http://schemas.microsoft.com/office/drawing/2014/main" id="{3BE3B994-2D1D-B5ED-680A-13D6B34830D6}"/>
              </a:ext>
            </a:extLst>
          </p:cNvPr>
          <p:cNvGrpSpPr/>
          <p:nvPr/>
        </p:nvGrpSpPr>
        <p:grpSpPr>
          <a:xfrm>
            <a:off x="4463589" y="2453738"/>
            <a:ext cx="1175530" cy="1786973"/>
            <a:chOff x="9150463" y="2338837"/>
            <a:chExt cx="1175530" cy="1786973"/>
          </a:xfrm>
        </p:grpSpPr>
        <p:sp>
          <p:nvSpPr>
            <p:cNvPr id="14" name="Right Arrow 13">
              <a:extLst>
                <a:ext uri="{FF2B5EF4-FFF2-40B4-BE49-F238E27FC236}">
                  <a16:creationId xmlns:a16="http://schemas.microsoft.com/office/drawing/2014/main" id="{84755AB9-5416-F58C-92F7-5AC79A9EEFAD}"/>
                </a:ext>
              </a:extLst>
            </p:cNvPr>
            <p:cNvSpPr/>
            <p:nvPr/>
          </p:nvSpPr>
          <p:spPr>
            <a:xfrm rot="16200000">
              <a:off x="8897872" y="2591428"/>
              <a:ext cx="1554737" cy="1049555"/>
            </a:xfrm>
            <a:prstGeom prst="rightArrow">
              <a:avLst/>
            </a:prstGeom>
            <a:solidFill>
              <a:srgbClr val="F0416D"/>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dirty="0"/>
                <a:t>276</a:t>
              </a:r>
            </a:p>
          </p:txBody>
        </p:sp>
        <p:sp>
          <p:nvSpPr>
            <p:cNvPr id="15" name="Oval 14">
              <a:extLst>
                <a:ext uri="{FF2B5EF4-FFF2-40B4-BE49-F238E27FC236}">
                  <a16:creationId xmlns:a16="http://schemas.microsoft.com/office/drawing/2014/main" id="{6ED0DFA9-74ED-700C-F409-C4B6270ABEFB}"/>
                </a:ext>
              </a:extLst>
            </p:cNvPr>
            <p:cNvSpPr/>
            <p:nvPr/>
          </p:nvSpPr>
          <p:spPr>
            <a:xfrm>
              <a:off x="9601499" y="3401316"/>
              <a:ext cx="724494" cy="724494"/>
            </a:xfrm>
            <a:prstGeom prst="ellipse">
              <a:avLst/>
            </a:prstGeom>
            <a:solidFill>
              <a:srgbClr val="F0416D"/>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Avenir Book" panose="02000503020000020003" pitchFamily="2" charset="0"/>
                </a:rPr>
                <a:t>%</a:t>
              </a:r>
            </a:p>
          </p:txBody>
        </p:sp>
      </p:grpSp>
      <p:sp>
        <p:nvSpPr>
          <p:cNvPr id="16" name="TextBox 15">
            <a:extLst>
              <a:ext uri="{FF2B5EF4-FFF2-40B4-BE49-F238E27FC236}">
                <a16:creationId xmlns:a16="http://schemas.microsoft.com/office/drawing/2014/main" id="{F912179B-217F-84F6-177F-D790B42D0EC3}"/>
              </a:ext>
            </a:extLst>
          </p:cNvPr>
          <p:cNvSpPr txBox="1"/>
          <p:nvPr/>
        </p:nvSpPr>
        <p:spPr>
          <a:xfrm>
            <a:off x="5639119" y="2578066"/>
            <a:ext cx="1840571" cy="1200329"/>
          </a:xfrm>
          <a:prstGeom prst="rect">
            <a:avLst/>
          </a:prstGeom>
          <a:noFill/>
        </p:spPr>
        <p:txBody>
          <a:bodyPr wrap="square" rtlCol="0">
            <a:spAutoFit/>
          </a:bodyPr>
          <a:lstStyle/>
          <a:p>
            <a:r>
              <a:rPr lang="en-NL" dirty="0"/>
              <a:t>From</a:t>
            </a:r>
            <a:r>
              <a:rPr lang="en-NL" b="1" dirty="0"/>
              <a:t> 11.200 km </a:t>
            </a:r>
            <a:r>
              <a:rPr lang="en-NL" dirty="0"/>
              <a:t>to</a:t>
            </a:r>
            <a:r>
              <a:rPr lang="en-NL" b="1" dirty="0"/>
              <a:t> 30.900 km </a:t>
            </a:r>
            <a:r>
              <a:rPr lang="en-NL" dirty="0"/>
              <a:t>of fibre/spectrum routes</a:t>
            </a:r>
            <a:endParaRPr lang="en-US" dirty="0"/>
          </a:p>
        </p:txBody>
      </p:sp>
      <p:grpSp>
        <p:nvGrpSpPr>
          <p:cNvPr id="17" name="Group 16">
            <a:extLst>
              <a:ext uri="{FF2B5EF4-FFF2-40B4-BE49-F238E27FC236}">
                <a16:creationId xmlns:a16="http://schemas.microsoft.com/office/drawing/2014/main" id="{F8EC6DE5-0ABF-E4C2-552E-78A01606A7EF}"/>
              </a:ext>
            </a:extLst>
          </p:cNvPr>
          <p:cNvGrpSpPr/>
          <p:nvPr/>
        </p:nvGrpSpPr>
        <p:grpSpPr>
          <a:xfrm rot="10800000">
            <a:off x="7518021" y="2453737"/>
            <a:ext cx="1117107" cy="1786973"/>
            <a:chOff x="9150463" y="2338837"/>
            <a:chExt cx="1175530" cy="1786973"/>
          </a:xfrm>
        </p:grpSpPr>
        <p:sp>
          <p:nvSpPr>
            <p:cNvPr id="18" name="Right Arrow 17">
              <a:extLst>
                <a:ext uri="{FF2B5EF4-FFF2-40B4-BE49-F238E27FC236}">
                  <a16:creationId xmlns:a16="http://schemas.microsoft.com/office/drawing/2014/main" id="{849128B9-D983-4012-A365-03EF6395DDF0}"/>
                </a:ext>
              </a:extLst>
            </p:cNvPr>
            <p:cNvSpPr/>
            <p:nvPr/>
          </p:nvSpPr>
          <p:spPr>
            <a:xfrm rot="16200000">
              <a:off x="8897872" y="2591428"/>
              <a:ext cx="1554737" cy="1049555"/>
            </a:xfrm>
            <a:prstGeom prst="rightArrow">
              <a:avLst/>
            </a:prstGeom>
            <a:solidFill>
              <a:srgbClr val="19AA88"/>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dirty="0"/>
                <a:t>43</a:t>
              </a:r>
            </a:p>
          </p:txBody>
        </p:sp>
        <p:sp>
          <p:nvSpPr>
            <p:cNvPr id="19" name="Oval 18">
              <a:extLst>
                <a:ext uri="{FF2B5EF4-FFF2-40B4-BE49-F238E27FC236}">
                  <a16:creationId xmlns:a16="http://schemas.microsoft.com/office/drawing/2014/main" id="{CE00E7B3-BA2B-A354-ACBD-ECE5496F7091}"/>
                </a:ext>
              </a:extLst>
            </p:cNvPr>
            <p:cNvSpPr/>
            <p:nvPr/>
          </p:nvSpPr>
          <p:spPr>
            <a:xfrm>
              <a:off x="9601499" y="3401316"/>
              <a:ext cx="724494" cy="724494"/>
            </a:xfrm>
            <a:prstGeom prst="ellipse">
              <a:avLst/>
            </a:prstGeom>
            <a:solidFill>
              <a:srgbClr val="19AA88"/>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Avenir Book" panose="02000503020000020003" pitchFamily="2" charset="0"/>
                </a:rPr>
                <a:t>%</a:t>
              </a:r>
            </a:p>
          </p:txBody>
        </p:sp>
      </p:grpSp>
      <p:sp>
        <p:nvSpPr>
          <p:cNvPr id="22" name="TextBox 21">
            <a:extLst>
              <a:ext uri="{FF2B5EF4-FFF2-40B4-BE49-F238E27FC236}">
                <a16:creationId xmlns:a16="http://schemas.microsoft.com/office/drawing/2014/main" id="{4D183B68-701E-DC50-20C3-CCA2D2CE36A2}"/>
              </a:ext>
            </a:extLst>
          </p:cNvPr>
          <p:cNvSpPr txBox="1"/>
          <p:nvPr/>
        </p:nvSpPr>
        <p:spPr>
          <a:xfrm>
            <a:off x="8696849" y="2578066"/>
            <a:ext cx="2228450" cy="1477328"/>
          </a:xfrm>
          <a:prstGeom prst="rect">
            <a:avLst/>
          </a:prstGeom>
          <a:noFill/>
        </p:spPr>
        <p:txBody>
          <a:bodyPr wrap="square" rtlCol="0">
            <a:spAutoFit/>
          </a:bodyPr>
          <a:lstStyle/>
          <a:p>
            <a:pPr marL="14288" lvl="2">
              <a:spcBef>
                <a:spcPts val="1000"/>
              </a:spcBef>
            </a:pPr>
            <a:r>
              <a:rPr lang="en-NL" dirty="0"/>
              <a:t>From </a:t>
            </a:r>
            <a:r>
              <a:rPr lang="en-NL" b="1" dirty="0"/>
              <a:t>6.26 M€/year </a:t>
            </a:r>
            <a:r>
              <a:rPr lang="en-NL" dirty="0"/>
              <a:t>to </a:t>
            </a:r>
            <a:r>
              <a:rPr lang="en-NL" b="1" dirty="0"/>
              <a:t>3.53 M€/</a:t>
            </a:r>
            <a:r>
              <a:rPr lang="en-NL" dirty="0"/>
              <a:t>year</a:t>
            </a:r>
            <a:r>
              <a:rPr lang="en-US" dirty="0"/>
              <a:t> in a</a:t>
            </a:r>
            <a:r>
              <a:rPr lang="en-NL" dirty="0"/>
              <a:t>nnual </a:t>
            </a:r>
            <a:r>
              <a:rPr lang="en-NL" b="1" dirty="0"/>
              <a:t>maintenance cost </a:t>
            </a:r>
            <a:r>
              <a:rPr lang="en-NL" dirty="0"/>
              <a:t>for fibre and equipment </a:t>
            </a:r>
          </a:p>
        </p:txBody>
      </p:sp>
      <p:sp>
        <p:nvSpPr>
          <p:cNvPr id="35" name="Oval 34">
            <a:extLst>
              <a:ext uri="{FF2B5EF4-FFF2-40B4-BE49-F238E27FC236}">
                <a16:creationId xmlns:a16="http://schemas.microsoft.com/office/drawing/2014/main" id="{FD2008C4-F557-0203-552B-900412AB3500}"/>
              </a:ext>
            </a:extLst>
          </p:cNvPr>
          <p:cNvSpPr/>
          <p:nvPr/>
        </p:nvSpPr>
        <p:spPr>
          <a:xfrm>
            <a:off x="752775" y="4920827"/>
            <a:ext cx="955239" cy="955239"/>
          </a:xfrm>
          <a:prstGeom prst="ellipse">
            <a:avLst/>
          </a:prstGeom>
          <a:solidFill>
            <a:srgbClr val="F0416D"/>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descr="Building Brick Wall with solid fill">
            <a:extLst>
              <a:ext uri="{FF2B5EF4-FFF2-40B4-BE49-F238E27FC236}">
                <a16:creationId xmlns:a16="http://schemas.microsoft.com/office/drawing/2014/main" id="{9CF7A773-680D-8498-6137-4C0D89D096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0332" y="5018361"/>
            <a:ext cx="760123" cy="760123"/>
          </a:xfrm>
          <a:prstGeom prst="rect">
            <a:avLst/>
          </a:prstGeom>
        </p:spPr>
      </p:pic>
      <p:sp>
        <p:nvSpPr>
          <p:cNvPr id="3" name="TextBox 2">
            <a:extLst>
              <a:ext uri="{FF2B5EF4-FFF2-40B4-BE49-F238E27FC236}">
                <a16:creationId xmlns:a16="http://schemas.microsoft.com/office/drawing/2014/main" id="{B95A652A-170E-6372-0FB4-5FA48F66E31D}"/>
              </a:ext>
            </a:extLst>
          </p:cNvPr>
          <p:cNvSpPr txBox="1"/>
          <p:nvPr/>
        </p:nvSpPr>
        <p:spPr>
          <a:xfrm>
            <a:off x="1826000" y="5018361"/>
            <a:ext cx="2175055" cy="1138773"/>
          </a:xfrm>
          <a:prstGeom prst="rect">
            <a:avLst/>
          </a:prstGeom>
          <a:noFill/>
        </p:spPr>
        <p:txBody>
          <a:bodyPr wrap="square" rtlCol="0">
            <a:spAutoFit/>
          </a:bodyPr>
          <a:lstStyle/>
          <a:p>
            <a:r>
              <a:rPr lang="en-US" sz="1600" dirty="0">
                <a:solidFill>
                  <a:schemeClr val="bg1"/>
                </a:solidFill>
              </a:rPr>
              <a:t>Strong </a:t>
            </a:r>
            <a:r>
              <a:rPr lang="en-US" sz="1600" b="1" dirty="0">
                <a:solidFill>
                  <a:schemeClr val="bg1"/>
                </a:solidFill>
              </a:rPr>
              <a:t>foundation</a:t>
            </a:r>
            <a:r>
              <a:rPr lang="en-US" sz="1600" dirty="0">
                <a:solidFill>
                  <a:schemeClr val="bg1"/>
                </a:solidFill>
              </a:rPr>
              <a:t> of long-term infrastructure</a:t>
            </a:r>
          </a:p>
          <a:p>
            <a:endParaRPr lang="en-US" sz="2000" dirty="0"/>
          </a:p>
        </p:txBody>
      </p:sp>
      <p:sp>
        <p:nvSpPr>
          <p:cNvPr id="27" name="TextBox 26">
            <a:extLst>
              <a:ext uri="{FF2B5EF4-FFF2-40B4-BE49-F238E27FC236}">
                <a16:creationId xmlns:a16="http://schemas.microsoft.com/office/drawing/2014/main" id="{A7BE5043-BD1C-F417-7AB6-BF35EB9ADFAF}"/>
              </a:ext>
            </a:extLst>
          </p:cNvPr>
          <p:cNvSpPr txBox="1"/>
          <p:nvPr/>
        </p:nvSpPr>
        <p:spPr>
          <a:xfrm>
            <a:off x="8688862" y="5018361"/>
            <a:ext cx="2175055" cy="892552"/>
          </a:xfrm>
          <a:prstGeom prst="rect">
            <a:avLst/>
          </a:prstGeom>
          <a:noFill/>
        </p:spPr>
        <p:txBody>
          <a:bodyPr wrap="square" rtlCol="0">
            <a:spAutoFit/>
          </a:bodyPr>
          <a:lstStyle/>
          <a:p>
            <a:pPr marL="14288" lvl="1">
              <a:buNone/>
            </a:pPr>
            <a:r>
              <a:rPr lang="en-US" sz="1600" b="1" dirty="0">
                <a:solidFill>
                  <a:schemeClr val="bg1"/>
                </a:solidFill>
              </a:rPr>
              <a:t>Reducing dependency </a:t>
            </a:r>
            <a:r>
              <a:rPr lang="en-US" sz="1600" dirty="0">
                <a:solidFill>
                  <a:schemeClr val="bg1"/>
                </a:solidFill>
              </a:rPr>
              <a:t>on the market</a:t>
            </a:r>
          </a:p>
          <a:p>
            <a:endParaRPr lang="en-US" sz="2000" dirty="0"/>
          </a:p>
        </p:txBody>
      </p:sp>
      <p:pic>
        <p:nvPicPr>
          <p:cNvPr id="6" name="Graphic 5" descr="Upward trend with solid fill">
            <a:extLst>
              <a:ext uri="{FF2B5EF4-FFF2-40B4-BE49-F238E27FC236}">
                <a16:creationId xmlns:a16="http://schemas.microsoft.com/office/drawing/2014/main" id="{AB6ACA04-C88B-7384-82FE-CAD5E0E131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9118" y="792146"/>
            <a:ext cx="439705" cy="439705"/>
          </a:xfrm>
          <a:prstGeom prst="rect">
            <a:avLst/>
          </a:prstGeom>
        </p:spPr>
      </p:pic>
      <p:pic>
        <p:nvPicPr>
          <p:cNvPr id="4" name="Picture 3">
            <a:extLst>
              <a:ext uri="{FF2B5EF4-FFF2-40B4-BE49-F238E27FC236}">
                <a16:creationId xmlns:a16="http://schemas.microsoft.com/office/drawing/2014/main" id="{9072B88F-35A6-F35F-7D9F-80D8FB9C8688}"/>
              </a:ext>
            </a:extLst>
          </p:cNvPr>
          <p:cNvPicPr>
            <a:picLocks noChangeAspect="1"/>
          </p:cNvPicPr>
          <p:nvPr/>
        </p:nvPicPr>
        <p:blipFill>
          <a:blip r:embed="rId11"/>
          <a:stretch>
            <a:fillRect/>
          </a:stretch>
        </p:blipFill>
        <p:spPr>
          <a:xfrm>
            <a:off x="254737" y="744574"/>
            <a:ext cx="613118" cy="613118"/>
          </a:xfrm>
          <a:prstGeom prst="rect">
            <a:avLst/>
          </a:prstGeom>
        </p:spPr>
      </p:pic>
    </p:spTree>
    <p:extLst>
      <p:ext uri="{BB962C8B-B14F-4D97-AF65-F5344CB8AC3E}">
        <p14:creationId xmlns:p14="http://schemas.microsoft.com/office/powerpoint/2010/main" val="3487501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At the Heart of Global Research and Education Networking ​">
            <a:extLst>
              <a:ext uri="{FF2B5EF4-FFF2-40B4-BE49-F238E27FC236}">
                <a16:creationId xmlns:a16="http://schemas.microsoft.com/office/drawing/2014/main" id="{9820CBCB-4B1F-47EE-94AD-8C35D58D6A14}"/>
              </a:ext>
            </a:extLst>
          </p:cNvPr>
          <p:cNvSpPr>
            <a:spLocks noGrp="1"/>
          </p:cNvSpPr>
          <p:nvPr>
            <p:ph type="title"/>
          </p:nvPr>
        </p:nvSpPr>
        <p:spPr/>
        <p:txBody>
          <a:bodyPr/>
          <a:lstStyle/>
          <a:p>
            <a:r>
              <a:rPr lang="en-GB" dirty="0">
                <a:solidFill>
                  <a:schemeClr val="accent2"/>
                </a:solidFill>
              </a:rPr>
              <a:t>At the Heart of Global Research and Education Networking </a:t>
            </a:r>
            <a:endParaRPr lang="en-GB" dirty="0">
              <a:solidFill>
                <a:schemeClr val="accent2"/>
              </a:solidFill>
              <a:ea typeface="Calibri"/>
              <a:cs typeface="Calibri"/>
            </a:endParaRPr>
          </a:p>
        </p:txBody>
      </p:sp>
      <p:pic>
        <p:nvPicPr>
          <p:cNvPr id="5" name="Picture 4">
            <a:extLst>
              <a:ext uri="{FF2B5EF4-FFF2-40B4-BE49-F238E27FC236}">
                <a16:creationId xmlns:a16="http://schemas.microsoft.com/office/drawing/2014/main" id="{5C7B38D4-941B-0B32-5F26-749AD8EBF61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76031" y="1441487"/>
            <a:ext cx="7437305" cy="5252334"/>
          </a:xfrm>
          <a:prstGeom prst="rect">
            <a:avLst/>
          </a:prstGeom>
        </p:spPr>
      </p:pic>
      <p:pic>
        <p:nvPicPr>
          <p:cNvPr id="2" name="Picture 1">
            <a:extLst>
              <a:ext uri="{FF2B5EF4-FFF2-40B4-BE49-F238E27FC236}">
                <a16:creationId xmlns:a16="http://schemas.microsoft.com/office/drawing/2014/main" id="{16B53DDF-1AC8-D6EE-3269-01DC15C5AA00}"/>
              </a:ext>
            </a:extLst>
          </p:cNvPr>
          <p:cNvPicPr>
            <a:picLocks noChangeAspect="1"/>
          </p:cNvPicPr>
          <p:nvPr/>
        </p:nvPicPr>
        <p:blipFill>
          <a:blip r:embed="rId4"/>
          <a:stretch>
            <a:fillRect/>
          </a:stretch>
        </p:blipFill>
        <p:spPr>
          <a:xfrm>
            <a:off x="254737" y="744574"/>
            <a:ext cx="613118" cy="613118"/>
          </a:xfrm>
          <a:prstGeom prst="rect">
            <a:avLst/>
          </a:prstGeom>
        </p:spPr>
      </p:pic>
    </p:spTree>
    <p:extLst>
      <p:ext uri="{BB962C8B-B14F-4D97-AF65-F5344CB8AC3E}">
        <p14:creationId xmlns:p14="http://schemas.microsoft.com/office/powerpoint/2010/main" val="699061031"/>
      </p:ext>
    </p:extLst>
  </p:cSld>
  <p:clrMapOvr>
    <a:masterClrMapping/>
  </p:clrMapOvr>
</p:sld>
</file>

<file path=ppt/theme/theme1.xml><?xml version="1.0" encoding="utf-8"?>
<a:theme xmlns:a="http://schemas.openxmlformats.org/drawingml/2006/main" name="Office Theme">
  <a:themeElements>
    <a:clrScheme name="GEANT colors">
      <a:dk1>
        <a:srgbClr val="000000"/>
      </a:dk1>
      <a:lt1>
        <a:srgbClr val="FFFFFF"/>
      </a:lt1>
      <a:dk2>
        <a:srgbClr val="44546A"/>
      </a:dk2>
      <a:lt2>
        <a:srgbClr val="E7E6E6"/>
      </a:lt2>
      <a:accent1>
        <a:srgbClr val="EC1556"/>
      </a:accent1>
      <a:accent2>
        <a:srgbClr val="003E5E"/>
      </a:accent2>
      <a:accent3>
        <a:srgbClr val="702077"/>
      </a:accent3>
      <a:accent4>
        <a:srgbClr val="E14200"/>
      </a:accent4>
      <a:accent5>
        <a:srgbClr val="CC007B"/>
      </a:accent5>
      <a:accent6>
        <a:srgbClr val="A7B2B3"/>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ANT_Association_Presentation_Template_2024" id="{62825795-2013-41BF-A5F3-AC7B5009A514}" vid="{0FF692CD-5C9D-458C-A42A-E19A6E9875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EAC39FCDB5274E85521115CCD44900" ma:contentTypeVersion="4" ma:contentTypeDescription="Create a new document." ma:contentTypeScope="" ma:versionID="b76de178137d6f462ca2198ee5b949ba">
  <xsd:schema xmlns:xsd="http://www.w3.org/2001/XMLSchema" xmlns:xs="http://www.w3.org/2001/XMLSchema" xmlns:p="http://schemas.microsoft.com/office/2006/metadata/properties" xmlns:ns2="4daf2f13-22e0-4a33-b887-3c149763def7" targetNamespace="http://schemas.microsoft.com/office/2006/metadata/properties" ma:root="true" ma:fieldsID="9bddc97bae6594a946bf892aacc48f5b" ns2:_="">
    <xsd:import namespace="4daf2f13-22e0-4a33-b887-3c149763def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af2f13-22e0-4a33-b887-3c149763de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F5510FB-36FB-4154-A2BF-C542F10FC2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af2f13-22e0-4a33-b887-3c149763de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BFBE69-594A-4D95-9A03-629D5C5A13EF}">
  <ds:schemaRefs>
    <ds:schemaRef ds:uri="http://schemas.microsoft.com/sharepoint/v3/contenttype/forms"/>
  </ds:schemaRefs>
</ds:datastoreItem>
</file>

<file path=customXml/itemProps3.xml><?xml version="1.0" encoding="utf-8"?>
<ds:datastoreItem xmlns:ds="http://schemas.openxmlformats.org/officeDocument/2006/customXml" ds:itemID="{F11505B4-EB03-4FE5-A8AD-247CA6255C2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5140</TotalTime>
  <Words>5057</Words>
  <Application>Microsoft Office PowerPoint</Application>
  <PresentationFormat>Widescreen</PresentationFormat>
  <Paragraphs>508</Paragraphs>
  <Slides>38</Slides>
  <Notes>37</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GÉANT: a European Membership Organisation</vt:lpstr>
      <vt:lpstr>PowerPoint Presentation</vt:lpstr>
      <vt:lpstr>PowerPoint Presentation</vt:lpstr>
      <vt:lpstr>PowerPoint Presentation</vt:lpstr>
      <vt:lpstr>GÉANT’s Strategic Goals</vt:lpstr>
      <vt:lpstr>Tomorrow’s Network Today</vt:lpstr>
      <vt:lpstr> GÉANT backbone network upgrade, GN4-3N project </vt:lpstr>
      <vt:lpstr>At the Heart of Global Research and Education Networking </vt:lpstr>
      <vt:lpstr>PowerPoint Presentation</vt:lpstr>
      <vt:lpstr>Traffic keeps flowing – Even in a crisis</vt:lpstr>
      <vt:lpstr>PowerPoint Presentation</vt:lpstr>
      <vt:lpstr>GÉANT’s Strategic Goals</vt:lpstr>
      <vt:lpstr>PowerPoint Presentation</vt:lpstr>
      <vt:lpstr>GÉANT Security  </vt:lpstr>
      <vt:lpstr>GÉANT Security</vt:lpstr>
      <vt:lpstr>PowerPoint Presentation</vt:lpstr>
      <vt:lpstr>CyberSecurity monthly newsletter</vt:lpstr>
      <vt:lpstr>PowerPoint Presentation</vt:lpstr>
      <vt:lpstr>eduroam</vt:lpstr>
      <vt:lpstr>eduGAIN</vt:lpstr>
      <vt:lpstr>Securing Students Identities</vt:lpstr>
      <vt:lpstr>GÉANT’s Strategic Goals</vt:lpstr>
      <vt:lpstr>PowerPoint Presentation</vt:lpstr>
      <vt:lpstr>PowerPoint Presentation</vt:lpstr>
      <vt:lpstr>PowerPoint Presentation</vt:lpstr>
      <vt:lpstr>PowerPoint Presentation</vt:lpstr>
      <vt:lpstr>PowerPoint Presentation</vt:lpstr>
      <vt:lpstr>GÉANT’s Strategic Goals</vt:lpstr>
      <vt:lpstr>PowerPoint Presentation</vt:lpstr>
      <vt:lpstr>Community Programme: SIGs &amp; TFs</vt:lpstr>
      <vt:lpstr>SIG on Artificial Intelligence</vt:lpstr>
      <vt:lpstr>Learning Opportunities for the GÉANT Community</vt:lpstr>
      <vt:lpstr>eLearning Opportunities for NRENs</vt:lpstr>
      <vt:lpstr>PowerPoint Presentation</vt:lpstr>
      <vt:lpstr>Navigating Change: Foresight 2030</vt:lpstr>
      <vt:lpstr>GÉANT’s strategic goals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Ross</dc:creator>
  <cp:lastModifiedBy>Jennifer Ross</cp:lastModifiedBy>
  <cp:revision>27</cp:revision>
  <dcterms:created xsi:type="dcterms:W3CDTF">2025-05-13T08:50:36Z</dcterms:created>
  <dcterms:modified xsi:type="dcterms:W3CDTF">2025-05-21T08:18:35Z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0x01010090EAC39FCDB5274E85521115CCD44900</vt:lpwstr>
  </property>
  <property fmtid="{D5CDD505-2E9C-101B-9397-08002B2CF9AE}" pid="3" name="FunctionalTeam">
    <vt:lpwstr>4;#Information Management|94b3ca60-d26b-4bcf-94e8-a8e36b54d2bb</vt:lpwstr>
  </property>
  <property fmtid="{D5CDD505-2E9C-101B-9397-08002B2CF9AE}" pid="4" name="TaxKeyword">
    <vt:lpwstr/>
  </property>
  <property fmtid="{D5CDD505-2E9C-101B-9397-08002B2CF9AE}" pid="5" name="DocumentType">
    <vt:lpwstr/>
  </property>
</Properties>
</file>