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256" r:id="rId5"/>
    <p:sldId id="257" r:id="rId6"/>
    <p:sldId id="258" r:id="rId7"/>
    <p:sldId id="259" r:id="rId8"/>
    <p:sldId id="281" r:id="rId9"/>
    <p:sldId id="261" r:id="rId10"/>
    <p:sldId id="262" r:id="rId11"/>
    <p:sldId id="263" r:id="rId12"/>
    <p:sldId id="264" r:id="rId13"/>
    <p:sldId id="265" r:id="rId14"/>
    <p:sldId id="266" r:id="rId15"/>
    <p:sldId id="267" r:id="rId16"/>
    <p:sldId id="268" r:id="rId17"/>
    <p:sldId id="269" r:id="rId18"/>
    <p:sldId id="270" r:id="rId19"/>
    <p:sldId id="271" r:id="rId20"/>
    <p:sldId id="282" r:id="rId21"/>
    <p:sldId id="273" r:id="rId22"/>
    <p:sldId id="279" r:id="rId23"/>
    <p:sldId id="277" r:id="rId24"/>
    <p:sldId id="276" r:id="rId25"/>
    <p:sldId id="280"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D8A"/>
    <a:srgbClr val="CCE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A3AA2-6F48-DF2A-F5CA-F81AA7C2F02E}" v="4" dt="2025-05-19T07:49:56.863"/>
    <p1510:client id="{E3944851-D7ED-6341-BF83-17FD65FD2148}" v="11" dt="2025-05-19T08:50:48.804"/>
    <p1510:client id="{FB2843BC-F817-67DC-B4A0-CBF67C37E17C}" v="4" dt="2025-05-19T07:49:22.57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0" d="100"/>
          <a:sy n="60" d="100"/>
        </p:scale>
        <p:origin x="88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219698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12" name="Título de la presentació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Título de la presentación</a:t>
            </a:r>
          </a:p>
        </p:txBody>
      </p:sp>
      <p:sp>
        <p:nvSpPr>
          <p:cNvPr id="13" name="Nivel de texto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la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olo título">
    <p:spTree>
      <p:nvGrpSpPr>
        <p:cNvPr id="1" name=""/>
        <p:cNvGrpSpPr/>
        <p:nvPr/>
      </p:nvGrpSpPr>
      <p:grpSpPr>
        <a:xfrm>
          <a:off x="0" y="0"/>
          <a:ext cx="0" cy="0"/>
          <a:chOff x="0" y="0"/>
          <a:chExt cx="0" cy="0"/>
        </a:xfrm>
      </p:grpSpPr>
      <p:sp>
        <p:nvSpPr>
          <p:cNvPr id="99" name="Título de la diapositiva"/>
          <p:cNvSpPr txBox="1">
            <a:spLocks noGrp="1"/>
          </p:cNvSpPr>
          <p:nvPr>
            <p:ph type="title" hasCustomPrompt="1"/>
          </p:nvPr>
        </p:nvSpPr>
        <p:spPr>
          <a:xfrm>
            <a:off x="1206500" y="1079500"/>
            <a:ext cx="21971000" cy="1434949"/>
          </a:xfrm>
          <a:prstGeom prst="rect">
            <a:avLst/>
          </a:prstGeom>
        </p:spPr>
        <p:txBody>
          <a:bodyPr/>
          <a:lstStyle/>
          <a:p>
            <a:r>
              <a:t>Título de la diapositiva</a:t>
            </a:r>
          </a:p>
        </p:txBody>
      </p:sp>
      <p:sp>
        <p:nvSpPr>
          <p:cNvPr id="100" name="Subtítulo de la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la diapositiva</a:t>
            </a:r>
          </a:p>
        </p:txBody>
      </p:sp>
      <p:sp>
        <p:nvSpPr>
          <p:cNvPr id="10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Título de agenda"/>
          <p:cNvSpPr txBox="1">
            <a:spLocks noGrp="1"/>
          </p:cNvSpPr>
          <p:nvPr>
            <p:ph type="title" hasCustomPrompt="1"/>
          </p:nvPr>
        </p:nvSpPr>
        <p:spPr>
          <a:xfrm>
            <a:off x="1206500" y="1079500"/>
            <a:ext cx="21971000" cy="1435100"/>
          </a:xfrm>
          <a:prstGeom prst="rect">
            <a:avLst/>
          </a:prstGeom>
        </p:spPr>
        <p:txBody>
          <a:bodyPr/>
          <a:lstStyle/>
          <a:p>
            <a:r>
              <a:t>Título de agenda</a:t>
            </a:r>
          </a:p>
        </p:txBody>
      </p:sp>
      <p:sp>
        <p:nvSpPr>
          <p:cNvPr id="109" name="Subtítulo de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agenda</a:t>
            </a:r>
          </a:p>
        </p:txBody>
      </p:sp>
      <p:sp>
        <p:nvSpPr>
          <p:cNvPr id="110" name="Nivel de texto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Temas relacionados con la agenda</a:t>
            </a:r>
          </a:p>
          <a:p>
            <a:pPr lvl="1"/>
            <a:endParaRPr/>
          </a:p>
          <a:p>
            <a:pPr lvl="2"/>
            <a:endParaRPr/>
          </a:p>
          <a:p>
            <a:pPr lvl="3"/>
            <a:endParaRPr/>
          </a:p>
          <a:p>
            <a:pPr lvl="4"/>
            <a:endParaRPr/>
          </a:p>
        </p:txBody>
      </p:sp>
      <p:sp>
        <p:nvSpPr>
          <p:cNvPr id="1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118" name="Nivel de texto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1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ato importante">
    <p:spTree>
      <p:nvGrpSpPr>
        <p:cNvPr id="1" name=""/>
        <p:cNvGrpSpPr/>
        <p:nvPr/>
      </p:nvGrpSpPr>
      <p:grpSpPr>
        <a:xfrm>
          <a:off x="0" y="0"/>
          <a:ext cx="0" cy="0"/>
          <a:chOff x="0" y="0"/>
          <a:chExt cx="0" cy="0"/>
        </a:xfrm>
      </p:grpSpPr>
      <p:sp>
        <p:nvSpPr>
          <p:cNvPr id="126" name="Nivel de texto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27" name="Información fáctica"/>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Información fáctica</a:t>
            </a:r>
          </a:p>
        </p:txBody>
      </p:sp>
      <p:sp>
        <p:nvSpPr>
          <p:cNvPr id="12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35" name="Atribució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Atribución</a:t>
            </a:r>
          </a:p>
        </p:txBody>
      </p:sp>
      <p:sp>
        <p:nvSpPr>
          <p:cNvPr id="136" name="Nivel de texto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“Cita destacable”</a:t>
            </a:r>
          </a:p>
          <a:p>
            <a:pPr lvl="1"/>
            <a:endParaRPr/>
          </a:p>
          <a:p>
            <a:pPr lvl="2"/>
            <a:endParaRPr/>
          </a:p>
          <a:p>
            <a:pPr lvl="3"/>
            <a:endParaRPr/>
          </a:p>
          <a:p>
            <a:pPr lvl="4"/>
            <a:endParaRPr/>
          </a:p>
        </p:txBody>
      </p:sp>
      <p:sp>
        <p:nvSpPr>
          <p:cNvPr id="13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44" name="Cuenco de ensalada con arroz frito, huevos duros y palillo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Cuenco con pasteles de salmón, ensalada y hummus"/>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Cuenco de pappardelle con mantequilla de perejil, avellanas tostadas y lascas de queso parmesano"/>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cuenco de ensalada con arroz frito, huevos duros y palillo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6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spTree>
      <p:nvGrpSpPr>
        <p:cNvPr id="1" name=""/>
        <p:cNvGrpSpPr/>
        <p:nvPr/>
      </p:nvGrpSpPr>
      <p:grpSpPr>
        <a:xfrm>
          <a:off x="0" y="0"/>
          <a:ext cx="0" cy="0"/>
          <a:chOff x="0" y="0"/>
          <a:chExt cx="0" cy="0"/>
        </a:xfrm>
      </p:grpSpPr>
      <p:sp>
        <p:nvSpPr>
          <p:cNvPr id="21" name="Aguacates y lima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ítulo de la presentació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Título de la presentación</a:t>
            </a:r>
          </a:p>
        </p:txBody>
      </p:sp>
      <p:sp>
        <p:nvSpPr>
          <p:cNvPr id="23" name="Autor y fech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24" name="Nivel de texto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la presentación</a:t>
            </a:r>
          </a:p>
          <a:p>
            <a:pPr lvl="1"/>
            <a:endParaRPr/>
          </a:p>
          <a:p>
            <a:pPr lvl="2"/>
            <a:endParaRPr/>
          </a:p>
          <a:p>
            <a:pPr lvl="3"/>
            <a:endParaRPr/>
          </a:p>
          <a:p>
            <a:pPr lvl="4"/>
            <a:endParaRPr/>
          </a:p>
        </p:txBody>
      </p:sp>
      <p:sp>
        <p:nvSpPr>
          <p:cNvPr id="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
    <p:spTree>
      <p:nvGrpSpPr>
        <p:cNvPr id="1" name=""/>
        <p:cNvGrpSpPr/>
        <p:nvPr/>
      </p:nvGrpSpPr>
      <p:grpSpPr>
        <a:xfrm>
          <a:off x="0" y="0"/>
          <a:ext cx="0" cy="0"/>
          <a:chOff x="0" y="0"/>
          <a:chExt cx="0" cy="0"/>
        </a:xfrm>
      </p:grpSpPr>
      <p:sp>
        <p:nvSpPr>
          <p:cNvPr id="32" name="Cuenco con pasteles de salmón, ensalada y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ítulo de la diapositiva"/>
          <p:cNvSpPr txBox="1">
            <a:spLocks noGrp="1"/>
          </p:cNvSpPr>
          <p:nvPr>
            <p:ph type="title" hasCustomPrompt="1"/>
          </p:nvPr>
        </p:nvSpPr>
        <p:spPr>
          <a:xfrm>
            <a:off x="1206500" y="1270000"/>
            <a:ext cx="9779000" cy="5882273"/>
          </a:xfrm>
          <a:prstGeom prst="rect">
            <a:avLst/>
          </a:prstGeom>
        </p:spPr>
        <p:txBody>
          <a:bodyPr anchor="b"/>
          <a:lstStyle/>
          <a:p>
            <a:r>
              <a:t>Título de la diapositiva</a:t>
            </a:r>
          </a:p>
        </p:txBody>
      </p:sp>
      <p:sp>
        <p:nvSpPr>
          <p:cNvPr id="34" name="Nivel de texto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la diapositiva</a:t>
            </a:r>
          </a:p>
          <a:p>
            <a:pPr lvl="1"/>
            <a:endParaRPr/>
          </a:p>
          <a:p>
            <a:pPr lvl="2"/>
            <a:endParaRPr/>
          </a:p>
          <a:p>
            <a:pPr lvl="3"/>
            <a:endParaRPr/>
          </a:p>
          <a:p>
            <a:pPr lvl="4"/>
            <a:endParaRPr/>
          </a:p>
        </p:txBody>
      </p:sp>
      <p:sp>
        <p:nvSpPr>
          <p:cNvPr id="35"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la diapositiva"/>
          <p:cNvSpPr txBox="1">
            <a:spLocks noGrp="1"/>
          </p:cNvSpPr>
          <p:nvPr>
            <p:ph type="title" hasCustomPrompt="1"/>
          </p:nvPr>
        </p:nvSpPr>
        <p:spPr>
          <a:prstGeom prst="rect">
            <a:avLst/>
          </a:prstGeom>
        </p:spPr>
        <p:txBody>
          <a:bodyPr/>
          <a:lstStyle/>
          <a:p>
            <a:r>
              <a:t>Título de la diapositiva</a:t>
            </a:r>
          </a:p>
        </p:txBody>
      </p:sp>
      <p:sp>
        <p:nvSpPr>
          <p:cNvPr id="43" name="Subtítulo de la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la diapositiva</a:t>
            </a:r>
          </a:p>
        </p:txBody>
      </p:sp>
      <p:sp>
        <p:nvSpPr>
          <p:cNvPr id="44" name="Nivel de texto 1…"/>
          <p:cNvSpPr txBox="1">
            <a:spLocks noGrp="1"/>
          </p:cNvSpPr>
          <p:nvPr>
            <p:ph type="body" idx="1" hasCustomPrompt="1"/>
          </p:nvPr>
        </p:nvSpPr>
        <p:spPr>
          <a:prstGeom prst="rect">
            <a:avLst/>
          </a:prstGeom>
        </p:spPr>
        <p:txBody>
          <a:bodyPr/>
          <a:lstStyle/>
          <a:p>
            <a:r>
              <a:t>Texto de viñeta de la diapositiva</a:t>
            </a:r>
          </a:p>
          <a:p>
            <a:pPr lvl="1"/>
            <a:endParaRPr/>
          </a:p>
          <a:p>
            <a:pPr lvl="2"/>
            <a:endParaRPr/>
          </a:p>
          <a:p>
            <a:pPr lvl="3"/>
            <a:endParaRPr/>
          </a:p>
          <a:p>
            <a:pPr lvl="4"/>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1098550"/>
          <a:lstStyle/>
          <a:p>
            <a:r>
              <a:t>Texto de viñeta de la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Subtítulo de la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la diapositiva</a:t>
            </a:r>
          </a:p>
        </p:txBody>
      </p:sp>
      <p:sp>
        <p:nvSpPr>
          <p:cNvPr id="61" name="Nivel de texto 1…"/>
          <p:cNvSpPr txBox="1">
            <a:spLocks noGrp="1"/>
          </p:cNvSpPr>
          <p:nvPr>
            <p:ph type="body" sz="half" idx="1" hasCustomPrompt="1"/>
          </p:nvPr>
        </p:nvSpPr>
        <p:spPr>
          <a:xfrm>
            <a:off x="1206500" y="4248504"/>
            <a:ext cx="9779000" cy="8256630"/>
          </a:xfrm>
          <a:prstGeom prst="rect">
            <a:avLst/>
          </a:prstGeom>
        </p:spPr>
        <p:txBody>
          <a:bodyPr/>
          <a:lstStyle/>
          <a:p>
            <a:r>
              <a:t>Texto de viñeta de la diapositiva</a:t>
            </a:r>
          </a:p>
          <a:p>
            <a:pPr lvl="1"/>
            <a:endParaRPr/>
          </a:p>
          <a:p>
            <a:pPr lvl="2"/>
            <a:endParaRPr/>
          </a:p>
          <a:p>
            <a:pPr lvl="3"/>
            <a:endParaRPr/>
          </a:p>
          <a:p>
            <a:pPr lvl="4"/>
            <a:endParaRPr/>
          </a:p>
        </p:txBody>
      </p:sp>
      <p:sp>
        <p:nvSpPr>
          <p:cNvPr id="62" name="Cuenco de pappardelle con mantequilla de perejil, avellanas tostadas y lascas de queso parmesano"/>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ítulo de la diapositiva"/>
          <p:cNvSpPr txBox="1">
            <a:spLocks noGrp="1"/>
          </p:cNvSpPr>
          <p:nvPr>
            <p:ph type="title" hasCustomPrompt="1"/>
          </p:nvPr>
        </p:nvSpPr>
        <p:spPr>
          <a:xfrm>
            <a:off x="1206500" y="1079500"/>
            <a:ext cx="9779000" cy="1435100"/>
          </a:xfrm>
          <a:prstGeom prst="rect">
            <a:avLst/>
          </a:prstGeom>
        </p:spPr>
        <p:txBody>
          <a:bodyPr/>
          <a:lstStyle/>
          <a:p>
            <a:r>
              <a:t>Título de la diapositiva</a:t>
            </a: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vídeo pequeño">
    <p:spTree>
      <p:nvGrpSpPr>
        <p:cNvPr id="1" name=""/>
        <p:cNvGrpSpPr/>
        <p:nvPr/>
      </p:nvGrpSpPr>
      <p:grpSpPr>
        <a:xfrm>
          <a:off x="0" y="0"/>
          <a:ext cx="0" cy="0"/>
          <a:chOff x="0" y="0"/>
          <a:chExt cx="0" cy="0"/>
        </a:xfrm>
      </p:grpSpPr>
      <p:sp>
        <p:nvSpPr>
          <p:cNvPr id="71" name="Subtítulo de la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la diapositiva</a:t>
            </a:r>
          </a:p>
        </p:txBody>
      </p:sp>
      <p:sp>
        <p:nvSpPr>
          <p:cNvPr id="72" name="Nivel de texto 1…"/>
          <p:cNvSpPr txBox="1">
            <a:spLocks noGrp="1"/>
          </p:cNvSpPr>
          <p:nvPr>
            <p:ph type="body" sz="half" idx="1" hasCustomPrompt="1"/>
          </p:nvPr>
        </p:nvSpPr>
        <p:spPr>
          <a:xfrm>
            <a:off x="1206500" y="4248504"/>
            <a:ext cx="9779000" cy="8256630"/>
          </a:xfrm>
          <a:prstGeom prst="rect">
            <a:avLst/>
          </a:prstGeom>
        </p:spPr>
        <p:txBody>
          <a:bodyPr/>
          <a:lstStyle/>
          <a:p>
            <a:r>
              <a:t>Texto de viñeta de la diapositiva</a:t>
            </a:r>
          </a:p>
          <a:p>
            <a:pPr lvl="1"/>
            <a:endParaRPr/>
          </a:p>
          <a:p>
            <a:pPr lvl="2"/>
            <a:endParaRPr/>
          </a:p>
          <a:p>
            <a:pPr lvl="3"/>
            <a:endParaRPr/>
          </a:p>
          <a:p>
            <a:pPr lvl="4"/>
            <a:endParaRPr/>
          </a:p>
        </p:txBody>
      </p:sp>
      <p:sp>
        <p:nvSpPr>
          <p:cNvPr id="73" name="Título de la diapositiva"/>
          <p:cNvSpPr txBox="1">
            <a:spLocks noGrp="1"/>
          </p:cNvSpPr>
          <p:nvPr>
            <p:ph type="title" hasCustomPrompt="1"/>
          </p:nvPr>
        </p:nvSpPr>
        <p:spPr>
          <a:xfrm>
            <a:off x="1206500" y="1079500"/>
            <a:ext cx="9779000" cy="1435100"/>
          </a:xfrm>
          <a:prstGeom prst="rect">
            <a:avLst/>
          </a:prstGeom>
        </p:spPr>
        <p:txBody>
          <a:bodyPr/>
          <a:lstStyle/>
          <a:p>
            <a:r>
              <a:t>Título de la diapositiva</a:t>
            </a:r>
          </a:p>
        </p:txBody>
      </p:sp>
      <p:sp>
        <p:nvSpPr>
          <p:cNvPr id="7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ítulo, viñetas y vídeo grande">
    <p:spTree>
      <p:nvGrpSpPr>
        <p:cNvPr id="1" name=""/>
        <p:cNvGrpSpPr/>
        <p:nvPr/>
      </p:nvGrpSpPr>
      <p:grpSpPr>
        <a:xfrm>
          <a:off x="0" y="0"/>
          <a:ext cx="0" cy="0"/>
          <a:chOff x="0" y="0"/>
          <a:chExt cx="0" cy="0"/>
        </a:xfrm>
      </p:grpSpPr>
      <p:sp>
        <p:nvSpPr>
          <p:cNvPr id="81" name="Subtítulo de la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la diapositiva</a:t>
            </a:r>
          </a:p>
        </p:txBody>
      </p:sp>
      <p:sp>
        <p:nvSpPr>
          <p:cNvPr id="82" name="Nivel de texto 1…"/>
          <p:cNvSpPr txBox="1">
            <a:spLocks noGrp="1"/>
          </p:cNvSpPr>
          <p:nvPr>
            <p:ph type="body" sz="half" idx="1" hasCustomPrompt="1"/>
          </p:nvPr>
        </p:nvSpPr>
        <p:spPr>
          <a:xfrm>
            <a:off x="1206500" y="4248504"/>
            <a:ext cx="9779000" cy="8256630"/>
          </a:xfrm>
          <a:prstGeom prst="rect">
            <a:avLst/>
          </a:prstGeom>
        </p:spPr>
        <p:txBody>
          <a:bodyPr/>
          <a:lstStyle/>
          <a:p>
            <a:r>
              <a:t>Texto de viñeta de la diapositiva</a:t>
            </a:r>
          </a:p>
          <a:p>
            <a:pPr lvl="1"/>
            <a:endParaRPr/>
          </a:p>
          <a:p>
            <a:pPr lvl="2"/>
            <a:endParaRPr/>
          </a:p>
          <a:p>
            <a:pPr lvl="3"/>
            <a:endParaRPr/>
          </a:p>
          <a:p>
            <a:pPr lvl="4"/>
            <a:endParaRPr/>
          </a:p>
        </p:txBody>
      </p:sp>
      <p:sp>
        <p:nvSpPr>
          <p:cNvPr id="83" name="Título de la diapositiva"/>
          <p:cNvSpPr txBox="1">
            <a:spLocks noGrp="1"/>
          </p:cNvSpPr>
          <p:nvPr>
            <p:ph type="title" hasCustomPrompt="1"/>
          </p:nvPr>
        </p:nvSpPr>
        <p:spPr>
          <a:xfrm>
            <a:off x="1206500" y="1079500"/>
            <a:ext cx="9779000" cy="1435100"/>
          </a:xfrm>
          <a:prstGeom prst="rect">
            <a:avLst/>
          </a:prstGeom>
        </p:spPr>
        <p:txBody>
          <a:bodyPr/>
          <a:lstStyle/>
          <a:p>
            <a:r>
              <a:t>Título de la diapositiva</a:t>
            </a:r>
          </a:p>
        </p:txBody>
      </p:sp>
      <p:sp>
        <p:nvSpPr>
          <p:cNvPr id="8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91" name="Título de sección"/>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Título de sección</a:t>
            </a:r>
          </a:p>
        </p:txBody>
      </p:sp>
      <p:sp>
        <p:nvSpPr>
          <p:cNvPr id="92"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e la diapositiva"/>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Título de la diapositiva</a:t>
            </a:r>
          </a:p>
        </p:txBody>
      </p:sp>
      <p:sp>
        <p:nvSpPr>
          <p:cNvPr id="3" name="Nivel de texto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Texto de viñeta de la diapositiva</a:t>
            </a:r>
          </a:p>
          <a:p>
            <a:pPr lvl="1"/>
            <a:endParaRPr/>
          </a:p>
          <a:p>
            <a:pPr lvl="2"/>
            <a:endParaRPr/>
          </a:p>
          <a:p>
            <a:pPr lvl="3"/>
            <a:endParaRPr/>
          </a:p>
          <a:p>
            <a:pPr lvl="4"/>
            <a:endParaRPr/>
          </a:p>
        </p:txBody>
      </p:sp>
      <p:sp>
        <p:nvSpPr>
          <p:cNvPr id="4" name="Número de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eur02.safelinks.protection.outlook.com/?url=https%3A%2F%2Funidigital.um.es%2Fproyectos%2Fmodelo-y-analitica-de-datos-de-aprendizaje-interuniversitarios%2F&amp;data=05%7C02%7Cfrancisco.garcia.vieira%40red.es%7C35885c6e9c5041f22aa408dc7da3f02e%7Cf9337b9a82d042bca8f3aea9991055c4%7C0%7C0%7C638523390294486976%7CUnknown%7CTWFpbGZsb3d8eyJWIjoiMC4wLjAwMDAiLCJQIjoiV2luMzIiLCJBTiI6Ik1haWwiLCJXVCI6Mn0%3D%7C0%7C%7C%7C&amp;sdata=QaupbXhae4bJYrzLBcmZORuer1BHJvOStJxX8ns1r7s%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ur02.safelinks.protection.outlook.com/?url=https%3A%2F%2Funidigital.um.es%2Fproyectos%2Fformacion-y-certificacion-en-competencias-digitales-en-el-marco-de-digcomp%2F&amp;data=05%7C02%7Cfrancisco.garcia.vieira%40red.es%7C35885c6e9c5041f22aa408dc7da3f02e%7Cf9337b9a82d042bca8f3aea9991055c4%7C0%7C0%7C638523390294475196%7CUnknown%7CTWFpbGZsb3d8eyJWIjoiMC4wLjAwMDAiLCJQIjoiV2luMzIiLCJBTiI6Ik1haWwiLCJXVCI6Mn0%3D%7C0%7C%7C%7C&amp;sdata=E%2FhD7BNjPHgDUdwwd89vwV09SM3OJGZCCjrPhrftmm0%3D&amp;reserved=0"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1.pn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5.png"/><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7D8A"/>
        </a:solidFill>
        <a:effectLst/>
      </p:bgPr>
    </p:bg>
    <p:spTree>
      <p:nvGrpSpPr>
        <p:cNvPr id="1" name=""/>
        <p:cNvGrpSpPr/>
        <p:nvPr/>
      </p:nvGrpSpPr>
      <p:grpSpPr>
        <a:xfrm>
          <a:off x="0" y="0"/>
          <a:ext cx="0" cy="0"/>
          <a:chOff x="0" y="0"/>
          <a:chExt cx="0" cy="0"/>
        </a:xfrm>
      </p:grpSpPr>
      <p:pic>
        <p:nvPicPr>
          <p:cNvPr id="171" name="plantilla ponencias.pdf" descr="plantilla ponencias.pdf"/>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5" name="Google Shape;489;p1">
            <a:extLst>
              <a:ext uri="{FF2B5EF4-FFF2-40B4-BE49-F238E27FC236}">
                <a16:creationId xmlns:a16="http://schemas.microsoft.com/office/drawing/2014/main" id="{9972B948-97F7-ABAF-F82A-D3DAA26A44B1}"/>
              </a:ext>
            </a:extLst>
          </p:cNvPr>
          <p:cNvSpPr txBox="1">
            <a:spLocks/>
          </p:cNvSpPr>
          <p:nvPr/>
        </p:nvSpPr>
        <p:spPr>
          <a:xfrm>
            <a:off x="1776848" y="2591844"/>
            <a:ext cx="5688000" cy="1741500"/>
          </a:xfrm>
          <a:prstGeom prst="rect">
            <a:avLst/>
          </a:prstGeom>
          <a:noFill/>
          <a:ln>
            <a:noFill/>
          </a:ln>
        </p:spPr>
        <p:txBody>
          <a:bodyPr spcFirstLastPara="1" wrap="square" lIns="71425" tIns="71425" rIns="71425" bIns="7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B858C"/>
              </a:buClr>
              <a:buSzPts val="9000"/>
              <a:buFont typeface="Arial"/>
              <a:buNone/>
              <a:defRPr sz="9000" b="0" i="0" u="none" strike="noStrike" cap="none">
                <a:solidFill>
                  <a:srgbClr val="3B858C"/>
                </a:solidFill>
                <a:latin typeface="Arial"/>
                <a:ea typeface="Arial"/>
                <a:cs typeface="Arial"/>
                <a:sym typeface="Arial"/>
              </a:defRPr>
            </a:lvl1pPr>
            <a:lvl2pPr marR="0" lvl="1" algn="l" rtl="0">
              <a:lnSpc>
                <a:spcPct val="100000"/>
              </a:lnSpc>
              <a:spcBef>
                <a:spcPts val="0"/>
              </a:spcBef>
              <a:spcAft>
                <a:spcPts val="0"/>
              </a:spcAft>
              <a:buClr>
                <a:srgbClr val="3B858C"/>
              </a:buClr>
              <a:buSzPts val="9000"/>
              <a:buFont typeface="Arial"/>
              <a:buNone/>
              <a:defRPr sz="90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9000"/>
              <a:buFont typeface="Arial"/>
              <a:buNone/>
              <a:defRPr sz="90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9000"/>
              <a:buFont typeface="Arial"/>
              <a:buNone/>
              <a:defRPr sz="90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9000"/>
              <a:buFont typeface="Arial"/>
              <a:buNone/>
              <a:defRPr sz="90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9000"/>
              <a:buFont typeface="Arial"/>
              <a:buNone/>
              <a:defRPr sz="90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9000"/>
              <a:buFont typeface="Arial"/>
              <a:buNone/>
              <a:defRPr sz="90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9000"/>
              <a:buFont typeface="Arial"/>
              <a:buNone/>
              <a:defRPr sz="90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9000"/>
              <a:buFont typeface="Arial"/>
              <a:buNone/>
              <a:defRPr sz="9000" b="0" i="0" u="none" strike="noStrike" cap="none">
                <a:solidFill>
                  <a:srgbClr val="3B858C"/>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3B858C"/>
              </a:buClr>
              <a:buSzPts val="9000"/>
              <a:buFont typeface="Arial"/>
              <a:buNone/>
              <a:tabLst/>
              <a:defRPr/>
            </a:pPr>
            <a:r>
              <a:rPr kumimoji="0" lang="es-ES" sz="9600" b="1" i="0" u="none" strike="noStrike" kern="0" cap="none" spc="0" normalizeH="0" baseline="0" noProof="0">
                <a:ln>
                  <a:noFill/>
                </a:ln>
                <a:solidFill>
                  <a:srgbClr val="FFFFFF"/>
                </a:solidFill>
                <a:effectLst/>
                <a:uLnTx/>
                <a:uFillTx/>
                <a:latin typeface="Arial"/>
                <a:cs typeface="Arial"/>
                <a:sym typeface="Arial"/>
              </a:rPr>
              <a:t>RedIRIS</a:t>
            </a:r>
          </a:p>
        </p:txBody>
      </p:sp>
      <p:sp>
        <p:nvSpPr>
          <p:cNvPr id="6" name="Google Shape;490;p1">
            <a:extLst>
              <a:ext uri="{FF2B5EF4-FFF2-40B4-BE49-F238E27FC236}">
                <a16:creationId xmlns:a16="http://schemas.microsoft.com/office/drawing/2014/main" id="{6906AC80-70A6-11F2-D78D-939E52851D78}"/>
              </a:ext>
            </a:extLst>
          </p:cNvPr>
          <p:cNvSpPr txBox="1"/>
          <p:nvPr/>
        </p:nvSpPr>
        <p:spPr>
          <a:xfrm>
            <a:off x="1776848" y="4333331"/>
            <a:ext cx="18792600" cy="1525200"/>
          </a:xfrm>
          <a:prstGeom prst="rect">
            <a:avLst/>
          </a:prstGeom>
          <a:noFill/>
          <a:ln>
            <a:noFill/>
          </a:ln>
        </p:spPr>
        <p:txBody>
          <a:bodyPr spcFirstLastPara="1" wrap="square" lIns="71425" tIns="71425" rIns="71425" bIns="71425" anchor="t" anchorCtr="0">
            <a:noAutofit/>
          </a:bodyPr>
          <a:lstStyle/>
          <a:p>
            <a:pPr defTabSz="914400" hangingPunct="1">
              <a:spcBef>
                <a:spcPts val="0"/>
              </a:spcBef>
              <a:buClr>
                <a:srgbClr val="3B858C"/>
              </a:buClr>
              <a:buSzPts val="2400"/>
              <a:buFont typeface="Arial"/>
              <a:buNone/>
            </a:pPr>
            <a:r>
              <a:rPr lang="es-ES" sz="4000" b="1">
                <a:solidFill>
                  <a:srgbClr val="FFFFFF"/>
                </a:solidFill>
                <a:latin typeface="Arial"/>
                <a:ea typeface="Arial"/>
                <a:cs typeface="Arial"/>
                <a:sym typeface="Arial"/>
              </a:rPr>
              <a:t>Conectando las universidades y la I+D+i española desde 1988</a:t>
            </a:r>
            <a:endParaRPr sz="4000" b="1">
              <a:solidFill>
                <a:srgbClr val="FFFFFF"/>
              </a:solidFill>
              <a:latin typeface="Arial"/>
              <a:ea typeface="Arial"/>
              <a:cs typeface="Arial"/>
              <a:sym typeface="Arial"/>
            </a:endParaRPr>
          </a:p>
          <a:p>
            <a:pPr defTabSz="914400" hangingPunct="1">
              <a:spcBef>
                <a:spcPts val="0"/>
              </a:spcBef>
              <a:buClr>
                <a:srgbClr val="3B858C"/>
              </a:buClr>
              <a:buSzPts val="2400"/>
              <a:buFont typeface="Arial"/>
              <a:buNone/>
            </a:pPr>
            <a:endParaRPr sz="4000" b="1">
              <a:solidFill>
                <a:srgbClr val="FFFFFF"/>
              </a:solidFill>
              <a:latin typeface="Arial"/>
              <a:ea typeface="Arial"/>
              <a:cs typeface="Arial"/>
              <a:sym typeface="Arial"/>
            </a:endParaRPr>
          </a:p>
          <a:p>
            <a:pPr defTabSz="914400" hangingPunct="1">
              <a:spcBef>
                <a:spcPts val="0"/>
              </a:spcBef>
              <a:buClr>
                <a:srgbClr val="3B858C"/>
              </a:buClr>
              <a:buSzPts val="2400"/>
              <a:buFont typeface="Arial"/>
              <a:buNone/>
            </a:pPr>
            <a:r>
              <a:rPr lang="es-ES" sz="4000" b="1">
                <a:solidFill>
                  <a:srgbClr val="FFFFFF"/>
                </a:solidFill>
                <a:latin typeface="Arial"/>
                <a:ea typeface="Arial"/>
                <a:cs typeface="Arial"/>
                <a:sym typeface="Arial"/>
              </a:rPr>
              <a:t>www.rediris.es</a:t>
            </a:r>
            <a:endParaRPr sz="4000">
              <a:solidFill>
                <a:srgbClr val="FFFFFF"/>
              </a:solidFill>
              <a:latin typeface="Arial"/>
              <a:ea typeface="Arial"/>
              <a:cs typeface="Arial"/>
              <a:sym typeface="Arial"/>
            </a:endParaRPr>
          </a:p>
          <a:p>
            <a:pPr defTabSz="914400" hangingPunct="1">
              <a:spcBef>
                <a:spcPts val="0"/>
              </a:spcBef>
              <a:buClr>
                <a:srgbClr val="3B858C"/>
              </a:buClr>
              <a:buSzPts val="2400"/>
              <a:buFont typeface="Arial"/>
              <a:buNone/>
            </a:pPr>
            <a:endParaRPr sz="3000" b="1">
              <a:solidFill>
                <a:srgbClr val="FFFFFF"/>
              </a:solidFill>
              <a:latin typeface="Arial"/>
              <a:ea typeface="Arial"/>
              <a:cs typeface="Arial"/>
              <a:sym typeface="Arial"/>
            </a:endParaRPr>
          </a:p>
        </p:txBody>
      </p:sp>
      <p:sp>
        <p:nvSpPr>
          <p:cNvPr id="7" name="Google Shape;479;p1">
            <a:extLst>
              <a:ext uri="{FF2B5EF4-FFF2-40B4-BE49-F238E27FC236}">
                <a16:creationId xmlns:a16="http://schemas.microsoft.com/office/drawing/2014/main" id="{AC727D1D-4B85-CCBE-50A6-89C55EF1527F}"/>
              </a:ext>
            </a:extLst>
          </p:cNvPr>
          <p:cNvSpPr txBox="1"/>
          <p:nvPr/>
        </p:nvSpPr>
        <p:spPr>
          <a:xfrm>
            <a:off x="2187709" y="6297191"/>
            <a:ext cx="20242500" cy="4375182"/>
          </a:xfrm>
          <a:prstGeom prst="rect">
            <a:avLst/>
          </a:prstGeom>
          <a:noFill/>
          <a:ln>
            <a:noFill/>
          </a:ln>
        </p:spPr>
        <p:txBody>
          <a:bodyPr spcFirstLastPara="1" wrap="square" lIns="71425" tIns="71425" rIns="71425" bIns="7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srgbClr val="3B858C"/>
              </a:buClr>
              <a:buSzPts val="2400"/>
              <a:buFont typeface="Arial"/>
              <a:buNone/>
              <a:tabLst/>
              <a:defRPr/>
            </a:pPr>
            <a:r>
              <a:rPr kumimoji="0" lang="es-ES" sz="6600" b="1" i="0" u="none" strike="noStrike" kern="0" cap="none" spc="0" normalizeH="0" baseline="0" noProof="0">
                <a:ln>
                  <a:noFill/>
                </a:ln>
                <a:solidFill>
                  <a:srgbClr val="FFFFFF"/>
                </a:solidFill>
                <a:effectLst/>
                <a:uLnTx/>
                <a:uFillTx/>
                <a:latin typeface="Arial"/>
                <a:cs typeface="Arial"/>
                <a:sym typeface="Arial"/>
              </a:rPr>
              <a:t>INFORME DE GESTIÓN</a:t>
            </a:r>
          </a:p>
          <a:p>
            <a:pPr marL="0" marR="0" lvl="0" indent="0" algn="r" defTabSz="914400" rtl="0" eaLnBrk="1" fontAlgn="auto" latinLnBrk="0" hangingPunct="1">
              <a:lnSpc>
                <a:spcPct val="90000"/>
              </a:lnSpc>
              <a:spcBef>
                <a:spcPts val="0"/>
              </a:spcBef>
              <a:spcAft>
                <a:spcPts val="0"/>
              </a:spcAft>
              <a:buClr>
                <a:srgbClr val="3B858C"/>
              </a:buClr>
              <a:buSzPts val="2400"/>
              <a:buFont typeface="Arial"/>
              <a:buNone/>
              <a:tabLst/>
              <a:defRPr/>
            </a:pPr>
            <a:endParaRPr kumimoji="0" lang="es-ES" sz="6600" b="1" i="0" u="none" strike="noStrike" kern="0" cap="none" spc="0" normalizeH="0" baseline="0" noProof="0">
              <a:ln>
                <a:noFill/>
              </a:ln>
              <a:solidFill>
                <a:srgbClr val="FFFFFF"/>
              </a:solidFill>
              <a:effectLst/>
              <a:uLnTx/>
              <a:uFillTx/>
              <a:latin typeface="Arial"/>
              <a:cs typeface="Arial"/>
              <a:sym typeface="Arial"/>
            </a:endParaRPr>
          </a:p>
          <a:p>
            <a:pPr marL="0" marR="0" lvl="0" indent="0" algn="r" defTabSz="914400" rtl="0" eaLnBrk="1" fontAlgn="auto" latinLnBrk="0" hangingPunct="1">
              <a:lnSpc>
                <a:spcPct val="90000"/>
              </a:lnSpc>
              <a:spcBef>
                <a:spcPts val="0"/>
              </a:spcBef>
              <a:spcAft>
                <a:spcPts val="0"/>
              </a:spcAft>
              <a:buClr>
                <a:srgbClr val="3B858C"/>
              </a:buClr>
              <a:buSzPts val="2400"/>
              <a:buFont typeface="Arial"/>
              <a:buNone/>
              <a:tabLst/>
              <a:defRPr/>
            </a:pPr>
            <a:r>
              <a:rPr kumimoji="0" lang="es-ES" sz="4800" b="1" i="0" u="none" strike="noStrike" kern="0" cap="none" spc="0" normalizeH="0" baseline="0" noProof="0">
                <a:ln>
                  <a:noFill/>
                </a:ln>
                <a:solidFill>
                  <a:srgbClr val="FFFFFF"/>
                </a:solidFill>
                <a:effectLst/>
                <a:uLnTx/>
                <a:uFillTx/>
                <a:latin typeface="Arial"/>
                <a:cs typeface="Arial"/>
                <a:sym typeface="Arial"/>
              </a:rPr>
              <a:t>Francisco Javier García Vieira</a:t>
            </a:r>
          </a:p>
          <a:p>
            <a:pPr marL="0" marR="0" lvl="0" indent="0" algn="r" defTabSz="914400" rtl="0" eaLnBrk="1" fontAlgn="auto" latinLnBrk="0" hangingPunct="1">
              <a:lnSpc>
                <a:spcPct val="90000"/>
              </a:lnSpc>
              <a:spcBef>
                <a:spcPts val="0"/>
              </a:spcBef>
              <a:spcAft>
                <a:spcPts val="0"/>
              </a:spcAft>
              <a:buClr>
                <a:srgbClr val="3B858C"/>
              </a:buClr>
              <a:buSzPts val="2400"/>
              <a:buFont typeface="Arial"/>
              <a:buNone/>
              <a:tabLst/>
              <a:defRPr/>
            </a:pPr>
            <a:r>
              <a:rPr kumimoji="0" lang="es-ES" sz="4800" b="1" i="0" u="none" strike="noStrike" kern="0" cap="none" spc="0" normalizeH="0" baseline="0" noProof="0">
                <a:ln>
                  <a:noFill/>
                </a:ln>
                <a:solidFill>
                  <a:srgbClr val="FFFFFF"/>
                </a:solidFill>
                <a:effectLst/>
                <a:uLnTx/>
                <a:uFillTx/>
                <a:latin typeface="Arial"/>
                <a:cs typeface="Arial"/>
                <a:sym typeface="Arial"/>
              </a:rPr>
              <a:t>Director de RedIRIS y Servicios Públicos Digitales</a:t>
            </a:r>
          </a:p>
          <a:p>
            <a:pPr marL="0" marR="0" lvl="0" indent="0" algn="r" defTabSz="914400" rtl="0" eaLnBrk="1" fontAlgn="auto" latinLnBrk="0" hangingPunct="1">
              <a:lnSpc>
                <a:spcPct val="90000"/>
              </a:lnSpc>
              <a:spcBef>
                <a:spcPts val="0"/>
              </a:spcBef>
              <a:spcAft>
                <a:spcPts val="0"/>
              </a:spcAft>
              <a:buClr>
                <a:srgbClr val="3B858C"/>
              </a:buClr>
              <a:buSzPts val="2400"/>
              <a:buFont typeface="Arial"/>
              <a:buNone/>
              <a:tabLst/>
              <a:defRPr/>
            </a:pPr>
            <a:endParaRPr kumimoji="0" lang="es-ES" sz="3000" b="1" i="0" u="none" strike="noStrike" kern="0" cap="none" spc="0" normalizeH="0" baseline="0" noProof="0">
              <a:ln>
                <a:noFill/>
              </a:ln>
              <a:solidFill>
                <a:srgbClr val="FFFFFF"/>
              </a:solidFill>
              <a:effectLst/>
              <a:uLnTx/>
              <a:uFillTx/>
              <a:latin typeface="Arial"/>
              <a:cs typeface="Arial"/>
              <a:sym typeface="Arial"/>
            </a:endParaRPr>
          </a:p>
          <a:p>
            <a:pPr marL="0" marR="0" lvl="0" indent="0" algn="r" defTabSz="914400" rtl="0" eaLnBrk="1" fontAlgn="auto" latinLnBrk="0" hangingPunct="1">
              <a:lnSpc>
                <a:spcPct val="90000"/>
              </a:lnSpc>
              <a:spcBef>
                <a:spcPts val="0"/>
              </a:spcBef>
              <a:spcAft>
                <a:spcPts val="0"/>
              </a:spcAft>
              <a:buClr>
                <a:srgbClr val="3B858C"/>
              </a:buClr>
              <a:buSzPts val="2400"/>
              <a:buFont typeface="Arial"/>
              <a:buNone/>
              <a:tabLst/>
              <a:defRPr/>
            </a:pPr>
            <a:endParaRPr kumimoji="0" lang="es-ES" sz="3000" b="1" i="0" u="none" strike="noStrike" kern="0" cap="none" spc="0" normalizeH="0" baseline="0" noProof="0">
              <a:ln>
                <a:noFill/>
              </a:ln>
              <a:solidFill>
                <a:srgbClr val="FFFFFF"/>
              </a:solidFill>
              <a:effectLst/>
              <a:uLnTx/>
              <a:uFillTx/>
              <a:latin typeface="Arial"/>
              <a:cs typeface="Arial"/>
              <a:sym typeface="Arial"/>
            </a:endParaRPr>
          </a:p>
          <a:p>
            <a:pPr marL="0" marR="0" lvl="0" indent="0" algn="r" defTabSz="914400" rtl="0" eaLnBrk="1" fontAlgn="auto" latinLnBrk="0" hangingPunct="1">
              <a:lnSpc>
                <a:spcPct val="90000"/>
              </a:lnSpc>
              <a:spcBef>
                <a:spcPts val="0"/>
              </a:spcBef>
              <a:spcAft>
                <a:spcPts val="0"/>
              </a:spcAft>
              <a:buClr>
                <a:srgbClr val="3B858C"/>
              </a:buClr>
              <a:buSzPts val="2400"/>
              <a:buFont typeface="Arial"/>
              <a:buNone/>
              <a:tabLst/>
              <a:defRPr/>
            </a:pPr>
            <a:r>
              <a:rPr kumimoji="0" lang="es-ES" sz="4800" b="1" i="0" u="none" strike="noStrike" kern="0" cap="none" spc="0" normalizeH="0" baseline="0" noProof="0">
                <a:ln>
                  <a:noFill/>
                </a:ln>
                <a:solidFill>
                  <a:srgbClr val="FFFFFF"/>
                </a:solidFill>
                <a:effectLst/>
                <a:uLnTx/>
                <a:uFillTx/>
                <a:latin typeface="Arial"/>
                <a:cs typeface="Arial"/>
                <a:sym typeface="Arial"/>
              </a:rPr>
              <a:t>XXXIII Jornadas Técnicas de RedIRIS</a:t>
            </a:r>
          </a:p>
          <a:p>
            <a:pPr marL="0" marR="0" lvl="0" indent="0" algn="r" defTabSz="914400" rtl="0" eaLnBrk="1" fontAlgn="auto" latinLnBrk="0" hangingPunct="1">
              <a:lnSpc>
                <a:spcPct val="90000"/>
              </a:lnSpc>
              <a:spcBef>
                <a:spcPts val="0"/>
              </a:spcBef>
              <a:spcAft>
                <a:spcPts val="0"/>
              </a:spcAft>
              <a:buClr>
                <a:srgbClr val="3B858C"/>
              </a:buClr>
              <a:buSzPts val="2400"/>
              <a:buFont typeface="Arial"/>
              <a:buNone/>
              <a:tabLst/>
              <a:defRPr/>
            </a:pPr>
            <a:r>
              <a:rPr kumimoji="0" lang="es-ES" sz="4800" b="1" i="0" u="none" strike="noStrike" kern="0" cap="none" spc="0" normalizeH="0" baseline="0" noProof="0">
                <a:ln>
                  <a:noFill/>
                </a:ln>
                <a:solidFill>
                  <a:srgbClr val="FFFFFF"/>
                </a:solidFill>
                <a:effectLst/>
                <a:uLnTx/>
                <a:uFillTx/>
                <a:latin typeface="Arial"/>
                <a:cs typeface="Arial"/>
                <a:sym typeface="Arial"/>
              </a:rPr>
              <a:t>Toledo, 2</a:t>
            </a:r>
            <a:r>
              <a:rPr kumimoji="0" lang="es-ES" sz="4800" b="1" i="0" u="none" strike="noStrike" kern="0" cap="none" spc="0" normalizeH="0" baseline="0" noProof="0">
                <a:ln>
                  <a:noFill/>
                </a:ln>
                <a:solidFill>
                  <a:schemeClr val="bg1"/>
                </a:solidFill>
                <a:effectLst/>
                <a:uLnTx/>
                <a:uFillTx/>
                <a:latin typeface="Arial"/>
                <a:cs typeface="Arial"/>
                <a:sym typeface="Arial"/>
              </a:rPr>
              <a:t>0</a:t>
            </a:r>
            <a:r>
              <a:rPr kumimoji="0" lang="es-ES" sz="4800" b="1" i="0" u="none" strike="noStrike" kern="0" cap="none" spc="0" normalizeH="0" baseline="0" noProof="0">
                <a:ln>
                  <a:noFill/>
                </a:ln>
                <a:solidFill>
                  <a:srgbClr val="FFFFFF"/>
                </a:solidFill>
                <a:effectLst/>
                <a:uLnTx/>
                <a:uFillTx/>
                <a:latin typeface="Arial"/>
                <a:cs typeface="Arial"/>
                <a:sym typeface="Arial"/>
              </a:rPr>
              <a:t> de mayo de 2025</a:t>
            </a:r>
            <a:endParaRPr kumimoji="0" sz="48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3B858C"/>
              </a:buClr>
              <a:buSzPts val="2400"/>
              <a:buFont typeface="Arial"/>
              <a:buNone/>
              <a:tabLst/>
              <a:defRPr/>
            </a:pPr>
            <a:endParaRPr kumimoji="0" sz="3000" b="1"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83AA5-B890-28AA-6B3A-4A5A0EC2C42D}"/>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2BC69C40-4372-7ACB-6F2D-D552B6342D48}"/>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0AE503CC-7C91-2E37-235A-D16CBE3D7D63}"/>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defTabSz="914400" hangingPunct="1">
              <a:lnSpc>
                <a:spcPct val="90000"/>
              </a:lnSpc>
              <a:buSzPts val="2100"/>
              <a:buFont typeface="Arial"/>
              <a:buNone/>
            </a:pPr>
            <a:r>
              <a:rPr lang="es-ES">
                <a:latin typeface="Arial"/>
                <a:ea typeface="Arial"/>
                <a:cs typeface="Arial"/>
                <a:sym typeface="Arial"/>
              </a:rPr>
              <a:t>SERVICIOS CON LA DIRECTIVA NIS 2</a:t>
            </a:r>
          </a:p>
          <a:p>
            <a:pPr defTabSz="914400" hangingPunct="1">
              <a:lnSpc>
                <a:spcPct val="90000"/>
              </a:lnSpc>
              <a:buSzPts val="2100"/>
              <a:buFont typeface="Arial"/>
              <a:buNone/>
            </a:pPr>
            <a:endParaRPr lang="es-ES">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A71B9292-0B78-958A-52C5-68E6D12AEE91}"/>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E954F1B5-AEB8-A82E-8B01-901CDCB7C773}"/>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D8CF5668-6D7F-BB07-1FD1-44E22436D265}"/>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5400"/>
              <a:buFont typeface="Arial"/>
              <a:buNone/>
              <a:tabLst/>
              <a:defRPr/>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5"/>
                  </a:ext>
                </a:extLst>
              </a:rPr>
              <a:t>UNI-DIGITAL RedIRIS Servicios TIC </a:t>
            </a:r>
            <a:endParaRPr kumimoji="0" lang="es-ES"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5" name="Grupo 13">
            <a:extLst>
              <a:ext uri="{FF2B5EF4-FFF2-40B4-BE49-F238E27FC236}">
                <a16:creationId xmlns:a16="http://schemas.microsoft.com/office/drawing/2014/main" id="{A723D6A6-D3F7-690D-7F7C-53BA25B9EBD6}"/>
              </a:ext>
            </a:extLst>
          </p:cNvPr>
          <p:cNvGrpSpPr/>
          <p:nvPr/>
        </p:nvGrpSpPr>
        <p:grpSpPr>
          <a:xfrm>
            <a:off x="461851" y="2232069"/>
            <a:ext cx="23460299" cy="9251862"/>
            <a:chOff x="532093" y="2943812"/>
            <a:chExt cx="23460299" cy="9251862"/>
          </a:xfrm>
        </p:grpSpPr>
        <p:sp>
          <p:nvSpPr>
            <p:cNvPr id="16" name="Google Shape;2812;g25a0d9cc586_0_0">
              <a:extLst>
                <a:ext uri="{FF2B5EF4-FFF2-40B4-BE49-F238E27FC236}">
                  <a16:creationId xmlns:a16="http://schemas.microsoft.com/office/drawing/2014/main" id="{C508019C-40CD-855E-4FB1-BBA650D991EC}"/>
                </a:ext>
              </a:extLst>
            </p:cNvPr>
            <p:cNvSpPr txBox="1"/>
            <p:nvPr/>
          </p:nvSpPr>
          <p:spPr>
            <a:xfrm>
              <a:off x="702926" y="2943812"/>
              <a:ext cx="10017515" cy="1110112"/>
            </a:xfrm>
            <a:prstGeom prst="rect">
              <a:avLst/>
            </a:prstGeom>
            <a:noFill/>
            <a:ln>
              <a:noFill/>
            </a:ln>
          </p:spPr>
          <p:txBody>
            <a:bodyPr spcFirstLastPara="1" wrap="square" lIns="182850" tIns="91400" rIns="182850" bIns="914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20000"/>
                </a:lnSpc>
                <a:spcBef>
                  <a:spcPts val="0"/>
                </a:spcBef>
                <a:spcAft>
                  <a:spcPts val="0"/>
                </a:spcAft>
                <a:buClr>
                  <a:srgbClr val="006271"/>
                </a:buClr>
                <a:buSzPts val="3600"/>
                <a:buFont typeface="Arial"/>
                <a:buNone/>
                <a:tabLst/>
                <a:defRPr/>
              </a:pPr>
              <a:r>
                <a:rPr kumimoji="0" lang="es-ES" sz="4000" b="1" i="0" u="none" strike="noStrike" kern="0" cap="none" spc="0" normalizeH="0" baseline="0" noProof="0">
                  <a:ln>
                    <a:noFill/>
                  </a:ln>
                  <a:solidFill>
                    <a:srgbClr val="006271"/>
                  </a:solidFill>
                  <a:effectLst/>
                  <a:uLnTx/>
                  <a:uFillTx/>
                  <a:latin typeface="Arial"/>
                  <a:cs typeface="Arial"/>
                  <a:sym typeface="Arial"/>
                </a:rPr>
                <a:t>Suministro de licencias para docencia híbrida</a:t>
              </a:r>
            </a:p>
          </p:txBody>
        </p:sp>
        <p:sp>
          <p:nvSpPr>
            <p:cNvPr id="17" name="Google Shape;2812;g25a0d9cc586_0_0">
              <a:extLst>
                <a:ext uri="{FF2B5EF4-FFF2-40B4-BE49-F238E27FC236}">
                  <a16:creationId xmlns:a16="http://schemas.microsoft.com/office/drawing/2014/main" id="{BA06A61E-F7C8-DB4C-36B9-AE5645CF21B8}"/>
                </a:ext>
              </a:extLst>
            </p:cNvPr>
            <p:cNvSpPr txBox="1"/>
            <p:nvPr/>
          </p:nvSpPr>
          <p:spPr>
            <a:xfrm>
              <a:off x="11625359" y="2948558"/>
              <a:ext cx="12367033" cy="1417957"/>
            </a:xfrm>
            <a:prstGeom prst="rect">
              <a:avLst/>
            </a:prstGeom>
            <a:noFill/>
            <a:ln>
              <a:noFill/>
            </a:ln>
          </p:spPr>
          <p:txBody>
            <a:bodyPr spcFirstLastPara="1" wrap="square" lIns="182850" tIns="91400" rIns="182850" bIns="914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20000"/>
                </a:lnSpc>
                <a:spcBef>
                  <a:spcPts val="0"/>
                </a:spcBef>
                <a:spcAft>
                  <a:spcPts val="0"/>
                </a:spcAft>
                <a:buClr>
                  <a:srgbClr val="006271"/>
                </a:buClr>
                <a:buSzPts val="3600"/>
                <a:buFont typeface="Arial"/>
                <a:buNone/>
                <a:tabLst/>
                <a:defRPr/>
              </a:pPr>
              <a:r>
                <a:rPr kumimoji="0" lang="es-ES" sz="4000" b="1" i="0" u="none" strike="noStrike" kern="0" cap="none" spc="0" normalizeH="0" baseline="0" noProof="0">
                  <a:ln>
                    <a:noFill/>
                  </a:ln>
                  <a:solidFill>
                    <a:srgbClr val="006271"/>
                  </a:solidFill>
                  <a:effectLst/>
                  <a:uLnTx/>
                  <a:uFillTx/>
                  <a:latin typeface="Arial"/>
                  <a:cs typeface="Arial"/>
                  <a:sym typeface="Arial"/>
                </a:rPr>
                <a:t>PLATICA: Plataforma Transversal de Impulso a la Ciencia Abierta</a:t>
              </a:r>
            </a:p>
          </p:txBody>
        </p:sp>
        <p:sp>
          <p:nvSpPr>
            <p:cNvPr id="18" name="TextBox 1">
              <a:extLst>
                <a:ext uri="{FF2B5EF4-FFF2-40B4-BE49-F238E27FC236}">
                  <a16:creationId xmlns:a16="http://schemas.microsoft.com/office/drawing/2014/main" id="{8BFB0969-1B31-63A9-22B6-F925B565A8F5}"/>
                </a:ext>
              </a:extLst>
            </p:cNvPr>
            <p:cNvSpPr txBox="1"/>
            <p:nvPr/>
          </p:nvSpPr>
          <p:spPr>
            <a:xfrm>
              <a:off x="532093" y="4190102"/>
              <a:ext cx="10870127" cy="378565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0" i="0" u="none" strike="noStrike" kern="0" cap="none" spc="0" normalizeH="0" baseline="0" noProof="0" err="1">
                  <a:ln>
                    <a:noFill/>
                  </a:ln>
                  <a:solidFill>
                    <a:srgbClr val="0D0D0D"/>
                  </a:solidFill>
                  <a:effectLst/>
                  <a:uLnTx/>
                  <a:uFillTx/>
                  <a:latin typeface="Arial"/>
                  <a:cs typeface="Arial"/>
                  <a:sym typeface="Arial"/>
                </a:rPr>
                <a:t>RedIRIS</a:t>
              </a:r>
              <a:r>
                <a:rPr kumimoji="0" lang="es-ES" sz="4000" b="0" i="0" u="none" strike="noStrike" kern="0" cap="none" spc="0" normalizeH="0" baseline="0" noProof="0">
                  <a:ln>
                    <a:noFill/>
                  </a:ln>
                  <a:solidFill>
                    <a:srgbClr val="0D0D0D"/>
                  </a:solidFill>
                  <a:effectLst/>
                  <a:uLnTx/>
                  <a:uFillTx/>
                  <a:latin typeface="Arial"/>
                  <a:cs typeface="Arial"/>
                  <a:sym typeface="Arial"/>
                </a:rPr>
                <a:t> ha licitado el acceso a licencias de 3 herramientas para mejorar la docencia mediante:</a:t>
              </a:r>
            </a:p>
            <a:p>
              <a:pPr marL="571500" marR="0" lvl="1" indent="-5715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 sz="4000">
                  <a:solidFill>
                    <a:srgbClr val="0D0D0D"/>
                  </a:solidFill>
                </a:rPr>
                <a:t>Video interactivo</a:t>
              </a:r>
            </a:p>
            <a:p>
              <a:pPr marL="571500" marR="0" lvl="1" indent="-5715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 sz="4000" b="0" i="0" u="none" strike="noStrike" kern="0" cap="none" spc="0" normalizeH="0" baseline="0" noProof="0">
                  <a:ln>
                    <a:noFill/>
                  </a:ln>
                  <a:solidFill>
                    <a:srgbClr val="0D0D0D"/>
                  </a:solidFill>
                  <a:effectLst/>
                  <a:uLnTx/>
                  <a:uFillTx/>
                  <a:latin typeface="Arial"/>
                  <a:cs typeface="Arial"/>
                  <a:sym typeface="Arial"/>
                </a:rPr>
                <a:t>Dinamización del aprendizaje</a:t>
              </a:r>
            </a:p>
            <a:p>
              <a:pPr marL="571500" marR="0" lvl="1" indent="-5715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 sz="4000">
                  <a:solidFill>
                    <a:srgbClr val="0D0D0D"/>
                  </a:solidFill>
                </a:rPr>
                <a:t>Contenidos interactivos</a:t>
              </a:r>
              <a:endParaRPr kumimoji="0" lang="es-ES" sz="4000" b="0" i="0" u="none" strike="noStrike" kern="0" cap="none" spc="0" normalizeH="0" baseline="0" noProof="0">
                <a:ln>
                  <a:noFill/>
                </a:ln>
                <a:solidFill>
                  <a:srgbClr val="0D0D0D"/>
                </a:solidFill>
                <a:effectLst/>
                <a:uLnTx/>
                <a:uFillTx/>
                <a:latin typeface="Arial"/>
                <a:cs typeface="Arial"/>
                <a:sym typeface="Arial"/>
              </a:endParaRPr>
            </a:p>
          </p:txBody>
        </p:sp>
        <p:sp>
          <p:nvSpPr>
            <p:cNvPr id="19" name="TextBox 3">
              <a:extLst>
                <a:ext uri="{FF2B5EF4-FFF2-40B4-BE49-F238E27FC236}">
                  <a16:creationId xmlns:a16="http://schemas.microsoft.com/office/drawing/2014/main" id="{21965422-5699-82AD-F787-CDCB6FD160FE}"/>
                </a:ext>
              </a:extLst>
            </p:cNvPr>
            <p:cNvSpPr txBox="1"/>
            <p:nvPr/>
          </p:nvSpPr>
          <p:spPr>
            <a:xfrm>
              <a:off x="12002719" y="4201226"/>
              <a:ext cx="11555650" cy="686341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0" i="0" u="none" strike="noStrike" kern="0" cap="none" spc="0" normalizeH="0" baseline="0" noProof="0">
                  <a:ln>
                    <a:noFill/>
                  </a:ln>
                  <a:solidFill>
                    <a:srgbClr val="0D0D0D"/>
                  </a:solidFill>
                  <a:effectLst/>
                  <a:uLnTx/>
                  <a:uFillTx/>
                  <a:latin typeface="Arial"/>
                  <a:cs typeface="Arial"/>
                  <a:sym typeface="Arial"/>
                </a:rPr>
                <a:t>Se acaba de iniciar el proyecto PLATICA que incluye como subproyectos:</a:t>
              </a: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0" i="0" u="none" strike="noStrike" kern="0" cap="none" spc="0" normalizeH="0" baseline="0" noProof="0">
                  <a:ln>
                    <a:noFill/>
                  </a:ln>
                  <a:solidFill>
                    <a:srgbClr val="0D0D0D"/>
                  </a:solidFill>
                  <a:effectLst/>
                  <a:uLnTx/>
                  <a:uFillTx/>
                  <a:latin typeface="Arial"/>
                  <a:cs typeface="Arial"/>
                  <a:sym typeface="Arial"/>
                </a:rPr>
                <a:t>Asistente Virtual</a:t>
              </a: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br>
                <a:rPr kumimoji="0" lang="es-ES" sz="3600" b="0" i="0" u="none" strike="noStrike" kern="0" cap="none" spc="0" normalizeH="0" baseline="0" noProof="0">
                  <a:ln>
                    <a:noFill/>
                  </a:ln>
                  <a:solidFill>
                    <a:srgbClr val="000000"/>
                  </a:solidFill>
                  <a:effectLst/>
                  <a:uLnTx/>
                  <a:uFillTx/>
                  <a:latin typeface="Arial"/>
                  <a:cs typeface="Arial"/>
                  <a:sym typeface="Arial"/>
                </a:rPr>
              </a:br>
              <a:r>
                <a:rPr kumimoji="0" lang="es-ES" sz="3600" b="0" i="0" u="none" strike="noStrike" kern="0" cap="none" spc="0" normalizeH="0" baseline="0" noProof="0">
                  <a:ln>
                    <a:noFill/>
                  </a:ln>
                  <a:solidFill>
                    <a:srgbClr val="0D0D0D"/>
                  </a:solidFill>
                  <a:effectLst/>
                  <a:uLnTx/>
                  <a:uFillTx/>
                  <a:latin typeface="Arial"/>
                  <a:cs typeface="Arial"/>
                  <a:sym typeface="Arial"/>
                </a:rPr>
                <a:t>Herramienta para ayudar a crear y compartir planes de gestión de datos para la investigación.</a:t>
              </a:r>
            </a:p>
            <a:p>
              <a:pPr marL="514350" marR="0" lvl="1" indent="-51435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endParaRPr kumimoji="0" lang="es-ES" sz="3600" b="0" i="0" u="sng" strike="noStrike" kern="0" cap="none" spc="0" normalizeH="0" baseline="0" noProof="0">
                <a:ln>
                  <a:noFill/>
                </a:ln>
                <a:solidFill>
                  <a:srgbClr val="0D0D0D"/>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0" i="0" u="none" strike="noStrike" kern="0" cap="none" spc="0" normalizeH="0" baseline="0" noProof="0">
                  <a:ln>
                    <a:noFill/>
                  </a:ln>
                  <a:solidFill>
                    <a:srgbClr val="0D0D0D"/>
                  </a:solidFill>
                  <a:effectLst/>
                  <a:uLnTx/>
                  <a:uFillTx/>
                  <a:latin typeface="Arial"/>
                  <a:cs typeface="Arial"/>
                  <a:sym typeface="Arial"/>
                </a:rPr>
                <a:t>Plataforma para el Catálogo, Registro y Repositorio de Datos de Investigación.</a:t>
              </a: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3600" b="0" i="0" u="sng" strike="noStrike" kern="0" cap="none" spc="0" normalizeH="0" baseline="0" noProof="0">
                <a:ln>
                  <a:noFill/>
                </a:ln>
                <a:solidFill>
                  <a:srgbClr val="0D0D0D"/>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0" i="0" u="none" strike="noStrike" kern="0" cap="none" spc="0" normalizeH="0" baseline="0" noProof="0">
                  <a:ln>
                    <a:noFill/>
                  </a:ln>
                  <a:solidFill>
                    <a:srgbClr val="0D0D0D"/>
                  </a:solidFill>
                  <a:effectLst/>
                  <a:uLnTx/>
                  <a:uFillTx/>
                  <a:latin typeface="Arial"/>
                  <a:cs typeface="Arial"/>
                  <a:sym typeface="Arial"/>
                </a:rPr>
                <a:t>Plataforma para la automatización del seguimiento de la Ciencia Abierta de España.</a:t>
              </a:r>
              <a:endParaRPr kumimoji="0" lang="es-ES" sz="1200" b="0" i="0" u="none" strike="noStrike" kern="0" cap="none" spc="0" normalizeH="0" baseline="0" noProof="0">
                <a:ln>
                  <a:noFill/>
                </a:ln>
                <a:solidFill>
                  <a:srgbClr val="000000"/>
                </a:solidFill>
                <a:effectLst/>
                <a:uLnTx/>
                <a:uFillTx/>
                <a:latin typeface="Arial"/>
                <a:cs typeface="Arial"/>
                <a:sym typeface="Arial"/>
              </a:endParaRPr>
            </a:p>
          </p:txBody>
        </p:sp>
        <p:cxnSp>
          <p:nvCxnSpPr>
            <p:cNvPr id="20" name="Straight Connector 5">
              <a:extLst>
                <a:ext uri="{FF2B5EF4-FFF2-40B4-BE49-F238E27FC236}">
                  <a16:creationId xmlns:a16="http://schemas.microsoft.com/office/drawing/2014/main" id="{70DDCBC0-4040-2CE2-2CF8-6EF9F782CCAF}"/>
                </a:ext>
              </a:extLst>
            </p:cNvPr>
            <p:cNvCxnSpPr>
              <a:cxnSpLocks/>
            </p:cNvCxnSpPr>
            <p:nvPr/>
          </p:nvCxnSpPr>
          <p:spPr>
            <a:xfrm>
              <a:off x="11487622" y="4315385"/>
              <a:ext cx="0" cy="7589093"/>
            </a:xfrm>
            <a:prstGeom prst="line">
              <a:avLst/>
            </a:prstGeom>
            <a:noFill/>
            <a:ln w="57150" cap="flat" cmpd="sng" algn="ctr">
              <a:solidFill>
                <a:srgbClr val="008495"/>
              </a:solidFill>
              <a:prstDash val="solid"/>
            </a:ln>
            <a:effectLst/>
          </p:spPr>
        </p:cxnSp>
        <p:pic>
          <p:nvPicPr>
            <p:cNvPr id="22" name="Picture 7">
              <a:extLst>
                <a:ext uri="{FF2B5EF4-FFF2-40B4-BE49-F238E27FC236}">
                  <a16:creationId xmlns:a16="http://schemas.microsoft.com/office/drawing/2014/main" id="{C9AB1830-2AE9-DF5D-B6AA-2B72EA2243CD}"/>
                </a:ext>
              </a:extLst>
            </p:cNvPr>
            <p:cNvPicPr>
              <a:picLocks noChangeAspect="1"/>
            </p:cNvPicPr>
            <p:nvPr/>
          </p:nvPicPr>
          <p:blipFill>
            <a:blip r:embed="rId3"/>
            <a:stretch>
              <a:fillRect/>
            </a:stretch>
          </p:blipFill>
          <p:spPr>
            <a:xfrm>
              <a:off x="20441584" y="11126427"/>
              <a:ext cx="3036958" cy="931142"/>
            </a:xfrm>
            <a:prstGeom prst="rect">
              <a:avLst/>
            </a:prstGeom>
          </p:spPr>
        </p:pic>
        <p:sp>
          <p:nvSpPr>
            <p:cNvPr id="23" name="Rectangle: Rounded Corners 8">
              <a:extLst>
                <a:ext uri="{FF2B5EF4-FFF2-40B4-BE49-F238E27FC236}">
                  <a16:creationId xmlns:a16="http://schemas.microsoft.com/office/drawing/2014/main" id="{E34C4E51-6642-B1ED-3736-F8C49DE28FAD}"/>
                </a:ext>
              </a:extLst>
            </p:cNvPr>
            <p:cNvSpPr/>
            <p:nvPr/>
          </p:nvSpPr>
          <p:spPr>
            <a:xfrm>
              <a:off x="12568345" y="11197794"/>
              <a:ext cx="7552258" cy="932096"/>
            </a:xfrm>
            <a:prstGeom prst="roundRect">
              <a:avLst/>
            </a:prstGeom>
            <a:solidFill>
              <a:srgbClr val="773F9B">
                <a:lumMod val="40000"/>
                <a:lumOff val="60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mn-ea"/>
                  <a:cs typeface="Arial"/>
                  <a:sym typeface="Arial"/>
                </a:rPr>
                <a:t>Ciencia </a:t>
              </a:r>
              <a:r>
                <a:rPr kumimoji="0" lang="en-US" sz="3600" b="1" i="0" u="none" strike="noStrike" kern="0" cap="none" spc="0" normalizeH="0" baseline="0" noProof="0" err="1">
                  <a:ln>
                    <a:noFill/>
                  </a:ln>
                  <a:solidFill>
                    <a:srgbClr val="FFFFFF"/>
                  </a:solidFill>
                  <a:effectLst/>
                  <a:uLnTx/>
                  <a:uFillTx/>
                  <a:latin typeface="Arial"/>
                  <a:ea typeface="+mn-ea"/>
                  <a:cs typeface="Arial"/>
                  <a:sym typeface="Arial"/>
                </a:rPr>
                <a:t>abierta</a:t>
              </a:r>
            </a:p>
          </p:txBody>
        </p:sp>
        <p:sp>
          <p:nvSpPr>
            <p:cNvPr id="31" name="Rectangle: Rounded Corners 8">
              <a:extLst>
                <a:ext uri="{FF2B5EF4-FFF2-40B4-BE49-F238E27FC236}">
                  <a16:creationId xmlns:a16="http://schemas.microsoft.com/office/drawing/2014/main" id="{E1013919-4E04-AE35-52BF-75D188884295}"/>
                </a:ext>
              </a:extLst>
            </p:cNvPr>
            <p:cNvSpPr/>
            <p:nvPr/>
          </p:nvSpPr>
          <p:spPr>
            <a:xfrm>
              <a:off x="1417928" y="11263578"/>
              <a:ext cx="7925034" cy="932096"/>
            </a:xfrm>
            <a:prstGeom prst="roundRect">
              <a:avLst/>
            </a:prstGeom>
            <a:solidFill>
              <a:srgbClr val="92D050"/>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err="1">
                  <a:ln>
                    <a:noFill/>
                  </a:ln>
                  <a:solidFill>
                    <a:srgbClr val="FFFFFF"/>
                  </a:solidFill>
                  <a:effectLst/>
                  <a:uLnTx/>
                  <a:uFillTx/>
                  <a:latin typeface="Arial"/>
                  <a:ea typeface="+mn-ea"/>
                  <a:cs typeface="Arial"/>
                  <a:sym typeface="Arial"/>
                </a:rPr>
                <a:t>Tecnología</a:t>
              </a:r>
              <a:r>
                <a:rPr kumimoji="0" lang="en-US" sz="3600" b="1" i="0" u="none" strike="noStrike" kern="0" cap="none" spc="0" normalizeH="0" baseline="0" noProof="0">
                  <a:ln>
                    <a:noFill/>
                  </a:ln>
                  <a:solidFill>
                    <a:srgbClr val="FFFFFF"/>
                  </a:solidFill>
                  <a:effectLst/>
                  <a:uLnTx/>
                  <a:uFillTx/>
                  <a:latin typeface="Arial"/>
                  <a:ea typeface="+mn-ea"/>
                  <a:cs typeface="Arial"/>
                  <a:sym typeface="Arial"/>
                </a:rPr>
                <a:t> </a:t>
              </a:r>
              <a:r>
                <a:rPr kumimoji="0" lang="en-US" sz="3600" b="1" i="0" u="none" strike="noStrike" kern="0" cap="none" spc="0" normalizeH="0" baseline="0" noProof="0" err="1">
                  <a:ln>
                    <a:noFill/>
                  </a:ln>
                  <a:solidFill>
                    <a:srgbClr val="FFFFFF"/>
                  </a:solidFill>
                  <a:effectLst/>
                  <a:uLnTx/>
                  <a:uFillTx/>
                  <a:latin typeface="Arial"/>
                  <a:ea typeface="+mn-ea"/>
                  <a:cs typeface="Arial"/>
                  <a:sym typeface="Arial"/>
                </a:rPr>
                <a:t>educativa</a:t>
              </a:r>
            </a:p>
          </p:txBody>
        </p:sp>
      </p:grpSp>
    </p:spTree>
    <p:extLst>
      <p:ext uri="{BB962C8B-B14F-4D97-AF65-F5344CB8AC3E}">
        <p14:creationId xmlns:p14="http://schemas.microsoft.com/office/powerpoint/2010/main" val="32443445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854CE-D9DC-2319-29EC-C779E97EAB96}"/>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548B8049-3194-BE4A-CA21-A06D47D41427}"/>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1F2699BB-05C4-9C44-DAA9-F55CC5A8E055}"/>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defTabSz="914400" hangingPunct="1">
              <a:lnSpc>
                <a:spcPct val="90000"/>
              </a:lnSpc>
              <a:buSzPts val="2100"/>
              <a:buFont typeface="Arial"/>
              <a:buNone/>
            </a:pPr>
            <a:r>
              <a:rPr lang="es-ES">
                <a:latin typeface="Arial"/>
                <a:ea typeface="Arial"/>
                <a:cs typeface="Arial"/>
                <a:sym typeface="Arial"/>
              </a:rPr>
              <a:t>SERVICIOS CON LA DIRECTIVA NIS 2</a:t>
            </a:r>
          </a:p>
          <a:p>
            <a:pPr defTabSz="914400" hangingPunct="1">
              <a:lnSpc>
                <a:spcPct val="90000"/>
              </a:lnSpc>
              <a:buSzPts val="2100"/>
              <a:buFont typeface="Arial"/>
              <a:buNone/>
            </a:pPr>
            <a:endParaRPr lang="es-ES">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AF51326C-6E22-94B0-A386-3C31DB8750CA}"/>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BC1F8E76-64EE-8A7F-1312-2917346D9361}"/>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53BCEE1E-C16B-D1DE-896D-83804065C6B9}"/>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5400"/>
              <a:buFont typeface="Arial"/>
              <a:buNone/>
              <a:tabLst/>
              <a:defRPr/>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UNI-DIGITAL RedIRIS Servicios TIC </a:t>
            </a:r>
            <a:endParaRPr kumimoji="0" lang="es-ES"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4" name="Grupo 13">
            <a:extLst>
              <a:ext uri="{FF2B5EF4-FFF2-40B4-BE49-F238E27FC236}">
                <a16:creationId xmlns:a16="http://schemas.microsoft.com/office/drawing/2014/main" id="{BA3641E1-85FC-7CCF-7105-D63D4A5ECD5E}"/>
              </a:ext>
            </a:extLst>
          </p:cNvPr>
          <p:cNvGrpSpPr/>
          <p:nvPr/>
        </p:nvGrpSpPr>
        <p:grpSpPr>
          <a:xfrm>
            <a:off x="461851" y="2232069"/>
            <a:ext cx="10870127" cy="9251862"/>
            <a:chOff x="532093" y="2943812"/>
            <a:chExt cx="10870127" cy="9251862"/>
          </a:xfrm>
        </p:grpSpPr>
        <p:sp>
          <p:nvSpPr>
            <p:cNvPr id="21" name="Google Shape;2812;g25a0d9cc586_0_0">
              <a:extLst>
                <a:ext uri="{FF2B5EF4-FFF2-40B4-BE49-F238E27FC236}">
                  <a16:creationId xmlns:a16="http://schemas.microsoft.com/office/drawing/2014/main" id="{C1210702-9D94-4A50-9467-43548272EDAB}"/>
                </a:ext>
              </a:extLst>
            </p:cNvPr>
            <p:cNvSpPr txBox="1"/>
            <p:nvPr/>
          </p:nvSpPr>
          <p:spPr>
            <a:xfrm>
              <a:off x="702926" y="2943812"/>
              <a:ext cx="10017515" cy="1110112"/>
            </a:xfrm>
            <a:prstGeom prst="rect">
              <a:avLst/>
            </a:prstGeom>
            <a:noFill/>
            <a:ln>
              <a:noFill/>
            </a:ln>
          </p:spPr>
          <p:txBody>
            <a:bodyPr spcFirstLastPara="1" wrap="square" lIns="182850" tIns="91400" rIns="182850" bIns="914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20000"/>
                </a:lnSpc>
                <a:spcBef>
                  <a:spcPts val="0"/>
                </a:spcBef>
                <a:spcAft>
                  <a:spcPts val="0"/>
                </a:spcAft>
                <a:buClr>
                  <a:srgbClr val="006271"/>
                </a:buClr>
                <a:buSzPts val="3600"/>
                <a:buFont typeface="Arial"/>
                <a:buNone/>
                <a:tabLst/>
                <a:defRPr/>
              </a:pPr>
              <a:r>
                <a:rPr kumimoji="0" lang="es-ES" sz="4000" b="1" i="0" u="none" strike="noStrike" kern="0" cap="none" spc="0" normalizeH="0" baseline="0" noProof="0">
                  <a:ln>
                    <a:noFill/>
                  </a:ln>
                  <a:solidFill>
                    <a:srgbClr val="006271"/>
                  </a:solidFill>
                  <a:effectLst/>
                  <a:uLnTx/>
                  <a:uFillTx/>
                  <a:latin typeface="Arial"/>
                  <a:cs typeface="Arial"/>
                  <a:sym typeface="Arial"/>
                </a:rPr>
                <a:t>Plataforma de gestión de instituciones afiliadas a RedIRIS</a:t>
              </a:r>
            </a:p>
          </p:txBody>
        </p:sp>
        <p:sp>
          <p:nvSpPr>
            <p:cNvPr id="25" name="TextBox 1">
              <a:extLst>
                <a:ext uri="{FF2B5EF4-FFF2-40B4-BE49-F238E27FC236}">
                  <a16:creationId xmlns:a16="http://schemas.microsoft.com/office/drawing/2014/main" id="{A21F8E9C-3B05-CF44-562A-8D4F349668F4}"/>
                </a:ext>
              </a:extLst>
            </p:cNvPr>
            <p:cNvSpPr txBox="1"/>
            <p:nvPr/>
          </p:nvSpPr>
          <p:spPr>
            <a:xfrm>
              <a:off x="532093" y="4190102"/>
              <a:ext cx="10870127" cy="317009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0" i="0" u="none" strike="noStrike" kern="0" cap="none" spc="0" normalizeH="0" baseline="0" noProof="0">
                  <a:ln>
                    <a:noFill/>
                  </a:ln>
                  <a:solidFill>
                    <a:srgbClr val="0D0D0D"/>
                  </a:solidFill>
                  <a:effectLst/>
                  <a:uLnTx/>
                  <a:uFillTx/>
                  <a:latin typeface="Arial"/>
                  <a:cs typeface="Arial"/>
                  <a:sym typeface="Arial"/>
                </a:rPr>
                <a:t>RedIRIS implementará un CRM que le permita mejorar la relación con las instituciones afiliadas  a los servicios permitiendo conocer mejor a las mismas, mejorar la comunicación y el procedimiento de afiliación </a:t>
              </a:r>
              <a:r>
                <a:rPr lang="es-ES" sz="4000">
                  <a:solidFill>
                    <a:srgbClr val="0D0D0D"/>
                  </a:solidFill>
                </a:rPr>
                <a:t>a sus servicios</a:t>
              </a:r>
              <a:r>
                <a:rPr kumimoji="0" lang="es-ES" sz="4000" b="0" i="0" u="none" strike="noStrike" kern="0" cap="none" spc="0" normalizeH="0" baseline="0" noProof="0">
                  <a:ln>
                    <a:noFill/>
                  </a:ln>
                  <a:solidFill>
                    <a:srgbClr val="0D0D0D"/>
                  </a:solidFill>
                  <a:effectLst/>
                  <a:uLnTx/>
                  <a:uFillTx/>
                  <a:latin typeface="Arial"/>
                  <a:cs typeface="Arial"/>
                  <a:sym typeface="Arial"/>
                </a:rPr>
                <a:t>.</a:t>
              </a:r>
            </a:p>
          </p:txBody>
        </p:sp>
        <p:sp>
          <p:nvSpPr>
            <p:cNvPr id="29" name="Rectangle: Rounded Corners 8">
              <a:extLst>
                <a:ext uri="{FF2B5EF4-FFF2-40B4-BE49-F238E27FC236}">
                  <a16:creationId xmlns:a16="http://schemas.microsoft.com/office/drawing/2014/main" id="{D395F0CF-669D-594E-6B64-A0CA53FB6A71}"/>
                </a:ext>
              </a:extLst>
            </p:cNvPr>
            <p:cNvSpPr/>
            <p:nvPr/>
          </p:nvSpPr>
          <p:spPr>
            <a:xfrm>
              <a:off x="1417928" y="11263578"/>
              <a:ext cx="7925034" cy="932096"/>
            </a:xfrm>
            <a:prstGeom prst="roundRect">
              <a:avLst/>
            </a:prstGeom>
            <a:solidFill>
              <a:srgbClr val="00A1E0"/>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mn-ea"/>
                  <a:cs typeface="Arial"/>
                  <a:sym typeface="Arial"/>
                </a:rPr>
                <a:t>CRM</a:t>
              </a:r>
            </a:p>
          </p:txBody>
        </p:sp>
      </p:grpSp>
      <p:pic>
        <p:nvPicPr>
          <p:cNvPr id="6" name="Picture 5">
            <a:extLst>
              <a:ext uri="{FF2B5EF4-FFF2-40B4-BE49-F238E27FC236}">
                <a16:creationId xmlns:a16="http://schemas.microsoft.com/office/drawing/2014/main" id="{4E02B432-6C0B-7B14-321D-0D942AC98803}"/>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17484"/>
          <a:stretch/>
        </p:blipFill>
        <p:spPr>
          <a:xfrm>
            <a:off x="12192000" y="1931456"/>
            <a:ext cx="12197137" cy="9853088"/>
          </a:xfrm>
          <a:prstGeom prst="rect">
            <a:avLst/>
          </a:prstGeom>
        </p:spPr>
      </p:pic>
    </p:spTree>
    <p:extLst>
      <p:ext uri="{BB962C8B-B14F-4D97-AF65-F5344CB8AC3E}">
        <p14:creationId xmlns:p14="http://schemas.microsoft.com/office/powerpoint/2010/main" val="28915315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FA725-7174-6304-4597-6A41DA5C7E65}"/>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9F4F2013-52B1-D59D-3807-4C885CB535B8}"/>
              </a:ext>
            </a:extLst>
          </p:cNvPr>
          <p:cNvPicPr>
            <a:picLocks noGrp="1" noRot="1" noChangeAspect="1" noMove="1" noResize="1" noEditPoints="1" noAdjustHandles="1" noChangeArrowheads="1" noChangeShapeType="1" noCrop="1"/>
          </p:cNvPicPr>
          <p:nvPr/>
        </p:nvPicPr>
        <p:blipFill>
          <a:blip r:embed="rId3"/>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7460D508-0A6D-3CB1-E6F7-999996A6F21C}"/>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defTabSz="914400" hangingPunct="1">
              <a:lnSpc>
                <a:spcPct val="90000"/>
              </a:lnSpc>
              <a:buSzPts val="2100"/>
              <a:buFont typeface="Arial"/>
              <a:buNone/>
            </a:pPr>
            <a:r>
              <a:rPr lang="es-ES">
                <a:latin typeface="Arial"/>
                <a:ea typeface="Arial"/>
                <a:cs typeface="Arial"/>
                <a:sym typeface="Arial"/>
              </a:rPr>
              <a:t>SERVICIOS CON LA DIRECTIVA NIS 2</a:t>
            </a:r>
          </a:p>
          <a:p>
            <a:pPr defTabSz="914400" hangingPunct="1">
              <a:lnSpc>
                <a:spcPct val="90000"/>
              </a:lnSpc>
              <a:buSzPts val="2100"/>
              <a:buFont typeface="Arial"/>
              <a:buNone/>
            </a:pPr>
            <a:endParaRPr lang="es-ES">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A0BA3189-7390-C194-A419-70E0BFA31FD1}"/>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BF11019A-B592-06A8-AA38-EECA341AC369}"/>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C8FEFEF3-6DA0-0EA9-868F-8D1A2BFE167F}"/>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5400"/>
              <a:buFont typeface="Arial"/>
              <a:buNone/>
              <a:tabLst/>
              <a:defRPr/>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5"/>
                  </a:ext>
                </a:extLst>
              </a:rPr>
              <a:t>UNI-DIGITAL RedIRIS Servicios TIC </a:t>
            </a:r>
            <a:endParaRPr kumimoji="0" lang="es-ES"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 name="Grupo 4">
            <a:extLst>
              <a:ext uri="{FF2B5EF4-FFF2-40B4-BE49-F238E27FC236}">
                <a16:creationId xmlns:a16="http://schemas.microsoft.com/office/drawing/2014/main" id="{4086A03F-22F8-9992-0F90-27728BBAC74A}"/>
              </a:ext>
            </a:extLst>
          </p:cNvPr>
          <p:cNvGrpSpPr/>
          <p:nvPr/>
        </p:nvGrpSpPr>
        <p:grpSpPr>
          <a:xfrm>
            <a:off x="871444" y="1502854"/>
            <a:ext cx="22343400" cy="9558069"/>
            <a:chOff x="574038" y="2345471"/>
            <a:chExt cx="22343400" cy="9558069"/>
          </a:xfrm>
        </p:grpSpPr>
        <p:sp>
          <p:nvSpPr>
            <p:cNvPr id="13" name="Google Shape;2812;g25a0d9cc586_0_0">
              <a:extLst>
                <a:ext uri="{FF2B5EF4-FFF2-40B4-BE49-F238E27FC236}">
                  <a16:creationId xmlns:a16="http://schemas.microsoft.com/office/drawing/2014/main" id="{412ED492-0FD5-D33A-CFD8-1ECC334A196F}"/>
                </a:ext>
              </a:extLst>
            </p:cNvPr>
            <p:cNvSpPr txBox="1"/>
            <p:nvPr/>
          </p:nvSpPr>
          <p:spPr>
            <a:xfrm>
              <a:off x="574038" y="2345471"/>
              <a:ext cx="22343400" cy="1046313"/>
            </a:xfrm>
            <a:prstGeom prst="rect">
              <a:avLst/>
            </a:prstGeom>
            <a:noFill/>
            <a:ln>
              <a:noFill/>
            </a:ln>
          </p:spPr>
          <p:txBody>
            <a:bodyPr spcFirstLastPara="1" wrap="square" lIns="182850" tIns="91400" rIns="182850" bIns="914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20000"/>
                </a:lnSpc>
                <a:spcBef>
                  <a:spcPts val="0"/>
                </a:spcBef>
                <a:spcAft>
                  <a:spcPts val="0"/>
                </a:spcAft>
                <a:buClr>
                  <a:srgbClr val="006271"/>
                </a:buClr>
                <a:buSzPts val="3600"/>
                <a:buFont typeface="Arial"/>
                <a:buNone/>
                <a:tabLst/>
                <a:defRPr/>
              </a:pPr>
              <a:r>
                <a:rPr kumimoji="0" lang="es-ES" sz="4000" b="1" i="0" u="none" strike="noStrike" kern="0" cap="none" spc="0" normalizeH="0" baseline="0" noProof="0">
                  <a:ln>
                    <a:noFill/>
                  </a:ln>
                  <a:solidFill>
                    <a:srgbClr val="006271"/>
                  </a:solidFill>
                  <a:effectLst/>
                  <a:uLnTx/>
                  <a:uFillTx/>
                  <a:latin typeface="Arial"/>
                  <a:cs typeface="Arial"/>
                  <a:sym typeface="Arial"/>
                </a:rPr>
                <a:t>Suministro de infraestructura </a:t>
              </a:r>
              <a:r>
                <a:rPr kumimoji="0" lang="es-ES" sz="4000" b="1" i="0" u="none" strike="noStrike" kern="0" cap="none" spc="0" normalizeH="0" baseline="0" noProof="0" err="1">
                  <a:ln>
                    <a:noFill/>
                  </a:ln>
                  <a:solidFill>
                    <a:srgbClr val="006271"/>
                  </a:solidFill>
                  <a:effectLst/>
                  <a:uLnTx/>
                  <a:uFillTx/>
                  <a:latin typeface="Arial"/>
                  <a:cs typeface="Arial"/>
                  <a:sym typeface="Arial"/>
                </a:rPr>
                <a:t>cloud</a:t>
              </a:r>
              <a:r>
                <a:rPr kumimoji="0" lang="es-ES" sz="4000" b="1" i="0" u="none" strike="noStrike" kern="0" cap="none" spc="0" normalizeH="0" baseline="0" noProof="0">
                  <a:ln>
                    <a:noFill/>
                  </a:ln>
                  <a:solidFill>
                    <a:srgbClr val="006271"/>
                  </a:solidFill>
                  <a:effectLst/>
                  <a:uLnTx/>
                  <a:uFillTx/>
                  <a:latin typeface="Arial"/>
                  <a:cs typeface="Arial"/>
                  <a:sym typeface="Arial"/>
                </a:rPr>
                <a:t> a los proyectos interuniversitarios</a:t>
              </a:r>
            </a:p>
          </p:txBody>
        </p:sp>
        <p:sp>
          <p:nvSpPr>
            <p:cNvPr id="15" name="TextBox 1">
              <a:extLst>
                <a:ext uri="{FF2B5EF4-FFF2-40B4-BE49-F238E27FC236}">
                  <a16:creationId xmlns:a16="http://schemas.microsoft.com/office/drawing/2014/main" id="{E5039B43-14D1-6BA5-D7F0-C301B58050A3}"/>
                </a:ext>
              </a:extLst>
            </p:cNvPr>
            <p:cNvSpPr txBox="1"/>
            <p:nvPr/>
          </p:nvSpPr>
          <p:spPr>
            <a:xfrm>
              <a:off x="1209126" y="3368375"/>
              <a:ext cx="15133421"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0" i="0" u="none" strike="noStrike" kern="0" cap="none" spc="0" normalizeH="0" baseline="0" noProof="0" err="1">
                  <a:ln>
                    <a:noFill/>
                  </a:ln>
                  <a:solidFill>
                    <a:srgbClr val="0D0D0D"/>
                  </a:solidFill>
                  <a:effectLst/>
                  <a:uLnTx/>
                  <a:uFillTx/>
                  <a:latin typeface="Arial"/>
                  <a:cs typeface="Arial"/>
                  <a:sym typeface="Arial"/>
                </a:rPr>
                <a:t>RedIRIS</a:t>
              </a:r>
              <a:r>
                <a:rPr kumimoji="0" lang="es-ES" sz="4000" b="0" i="0" u="none" strike="noStrike" kern="0" cap="none" spc="0" normalizeH="0" baseline="0" noProof="0">
                  <a:ln>
                    <a:noFill/>
                  </a:ln>
                  <a:solidFill>
                    <a:srgbClr val="0D0D0D"/>
                  </a:solidFill>
                  <a:effectLst/>
                  <a:uLnTx/>
                  <a:uFillTx/>
                  <a:latin typeface="Arial"/>
                  <a:cs typeface="Arial"/>
                  <a:sym typeface="Arial"/>
                </a:rPr>
                <a:t> proporcionará infraestructura en la nube (IaaS) a una selección de 13 proyectos interuniversitarios de UNI-DIGITAL durante un período de tres años, permitiendo que estos proyectos sean desplegados en esa infraestructura común. </a:t>
              </a:r>
            </a:p>
          </p:txBody>
        </p:sp>
        <p:pic>
          <p:nvPicPr>
            <p:cNvPr id="16" name="Picture 15">
              <a:extLst>
                <a:ext uri="{FF2B5EF4-FFF2-40B4-BE49-F238E27FC236}">
                  <a16:creationId xmlns:a16="http://schemas.microsoft.com/office/drawing/2014/main" id="{6813899D-6F3E-2F39-B9A3-A245980103EF}"/>
                </a:ext>
              </a:extLst>
            </p:cNvPr>
            <p:cNvPicPr>
              <a:picLocks noChangeAspect="1"/>
            </p:cNvPicPr>
            <p:nvPr/>
          </p:nvPicPr>
          <p:blipFill>
            <a:blip r:embed="rId4"/>
            <a:stretch>
              <a:fillRect/>
            </a:stretch>
          </p:blipFill>
          <p:spPr>
            <a:xfrm>
              <a:off x="16763800" y="6435384"/>
              <a:ext cx="5319717" cy="3991376"/>
            </a:xfrm>
            <a:prstGeom prst="rect">
              <a:avLst/>
            </a:prstGeom>
          </p:spPr>
        </p:pic>
        <p:sp>
          <p:nvSpPr>
            <p:cNvPr id="17" name="Rectangle: Rounded Corners 6">
              <a:extLst>
                <a:ext uri="{FF2B5EF4-FFF2-40B4-BE49-F238E27FC236}">
                  <a16:creationId xmlns:a16="http://schemas.microsoft.com/office/drawing/2014/main" id="{81CA9A18-AFD9-7BDA-040E-C426468F1566}"/>
                </a:ext>
              </a:extLst>
            </p:cNvPr>
            <p:cNvSpPr/>
            <p:nvPr/>
          </p:nvSpPr>
          <p:spPr>
            <a:xfrm>
              <a:off x="16835322" y="10939776"/>
              <a:ext cx="5257356" cy="963764"/>
            </a:xfrm>
            <a:prstGeom prst="roundRect">
              <a:avLst/>
            </a:prstGeom>
            <a:solidFill>
              <a:srgbClr val="00B0F0"/>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FFFFFF"/>
                  </a:solidFill>
                  <a:effectLst/>
                  <a:uLnTx/>
                  <a:uFillTx/>
                  <a:latin typeface="Arial"/>
                  <a:ea typeface="+mn-ea"/>
                  <a:cs typeface="Arial"/>
                  <a:sym typeface="Arial"/>
                </a:rPr>
                <a:t>CLOUD</a:t>
              </a:r>
            </a:p>
          </p:txBody>
        </p:sp>
        <p:pic>
          <p:nvPicPr>
            <p:cNvPr id="18" name="Imagen 9">
              <a:extLst>
                <a:ext uri="{FF2B5EF4-FFF2-40B4-BE49-F238E27FC236}">
                  <a16:creationId xmlns:a16="http://schemas.microsoft.com/office/drawing/2014/main" id="{3177F659-5FEF-65E9-18B7-6299C5642EE3}"/>
                </a:ext>
              </a:extLst>
            </p:cNvPr>
            <p:cNvPicPr>
              <a:picLocks noChangeAspect="1"/>
            </p:cNvPicPr>
            <p:nvPr/>
          </p:nvPicPr>
          <p:blipFill>
            <a:blip r:embed="rId5"/>
            <a:stretch>
              <a:fillRect/>
            </a:stretch>
          </p:blipFill>
          <p:spPr>
            <a:xfrm>
              <a:off x="16898480" y="4263911"/>
              <a:ext cx="5181600" cy="1219200"/>
            </a:xfrm>
            <a:prstGeom prst="rect">
              <a:avLst/>
            </a:prstGeom>
          </p:spPr>
        </p:pic>
      </p:grpSp>
      <p:graphicFrame>
        <p:nvGraphicFramePr>
          <p:cNvPr id="19" name="Tabla 12">
            <a:extLst>
              <a:ext uri="{FF2B5EF4-FFF2-40B4-BE49-F238E27FC236}">
                <a16:creationId xmlns:a16="http://schemas.microsoft.com/office/drawing/2014/main" id="{E8BCA2CA-4590-5FBF-70EA-2D2B4F48B8C2}"/>
              </a:ext>
            </a:extLst>
          </p:cNvPr>
          <p:cNvGraphicFramePr>
            <a:graphicFrameLocks noGrp="1"/>
          </p:cNvGraphicFramePr>
          <p:nvPr>
            <p:extLst>
              <p:ext uri="{D42A27DB-BD31-4B8C-83A1-F6EECF244321}">
                <p14:modId xmlns:p14="http://schemas.microsoft.com/office/powerpoint/2010/main" val="1382719021"/>
              </p:ext>
            </p:extLst>
          </p:nvPr>
        </p:nvGraphicFramePr>
        <p:xfrm>
          <a:off x="1123200" y="5303539"/>
          <a:ext cx="14939071" cy="6635971"/>
        </p:xfrm>
        <a:graphic>
          <a:graphicData uri="http://schemas.openxmlformats.org/drawingml/2006/table">
            <a:tbl>
              <a:tblPr firstRow="1" firstCol="1" bandRow="1"/>
              <a:tblGrid>
                <a:gridCol w="2367421">
                  <a:extLst>
                    <a:ext uri="{9D8B030D-6E8A-4147-A177-3AD203B41FA5}">
                      <a16:colId xmlns:a16="http://schemas.microsoft.com/office/drawing/2014/main" val="905323822"/>
                    </a:ext>
                  </a:extLst>
                </a:gridCol>
                <a:gridCol w="12571650">
                  <a:extLst>
                    <a:ext uri="{9D8B030D-6E8A-4147-A177-3AD203B41FA5}">
                      <a16:colId xmlns:a16="http://schemas.microsoft.com/office/drawing/2014/main" val="547282297"/>
                    </a:ext>
                  </a:extLst>
                </a:gridCol>
              </a:tblGrid>
              <a:tr h="533927">
                <a:tc>
                  <a:txBody>
                    <a:bodyPr/>
                    <a:lstStyle/>
                    <a:p>
                      <a:pPr algn="just" fontAlgn="base"/>
                      <a:r>
                        <a:rPr lang="es-ES" sz="2400" b="1" err="1">
                          <a:solidFill>
                            <a:srgbClr val="000000"/>
                          </a:solidFill>
                          <a:effectLst/>
                          <a:latin typeface="Arial" panose="020B0604020202020204" pitchFamily="34" charset="0"/>
                          <a:ea typeface="Aptos" panose="020B0004020202020204" pitchFamily="34" charset="0"/>
                          <a:cs typeface="Arial" panose="020B0604020202020204" pitchFamily="34" charset="0"/>
                        </a:rPr>
                        <a:t>DigitAll</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b="0" i="0" u="none" strike="noStrike" cap="none">
                          <a:solidFill>
                            <a:srgbClr val="000000"/>
                          </a:solidFill>
                          <a:effectLst/>
                          <a:latin typeface="Arial" panose="020B0604020202020204" pitchFamily="34" charset="0"/>
                          <a:ea typeface="Aptos" panose="020B0004020202020204" pitchFamily="34" charset="0"/>
                          <a:cs typeface="Arial" panose="020B0604020202020204" pitchFamily="34" charset="0"/>
                          <a:sym typeface="Arial"/>
                          <a:hlinkClick r:id="rId6">
                            <a:extLst>
                              <a:ext uri="{A12FA001-AC4F-418D-AE19-62706E023703}">
                                <ahyp:hlinkClr xmlns:ahyp="http://schemas.microsoft.com/office/drawing/2018/hyperlinkcolor" val="tx"/>
                              </a:ext>
                            </a:extLst>
                          </a:hlinkClick>
                        </a:rPr>
                        <a:t> Formación y certificación en competencias digitales en el marco de </a:t>
                      </a:r>
                      <a:r>
                        <a:rPr lang="es-ES" sz="2400" b="0" i="0" u="none" strike="noStrike" cap="none" err="1">
                          <a:solidFill>
                            <a:srgbClr val="000000"/>
                          </a:solidFill>
                          <a:effectLst/>
                          <a:latin typeface="Arial" panose="020B0604020202020204" pitchFamily="34" charset="0"/>
                          <a:ea typeface="Aptos" panose="020B0004020202020204" pitchFamily="34" charset="0"/>
                          <a:cs typeface="Arial" panose="020B0604020202020204" pitchFamily="34" charset="0"/>
                          <a:sym typeface="Arial"/>
                          <a:hlinkClick r:id="rId6">
                            <a:extLst>
                              <a:ext uri="{A12FA001-AC4F-418D-AE19-62706E023703}">
                                <ahyp:hlinkClr xmlns:ahyp="http://schemas.microsoft.com/office/drawing/2018/hyperlinkcolor" val="tx"/>
                              </a:ext>
                            </a:extLst>
                          </a:hlinkClick>
                        </a:rPr>
                        <a:t>DigComp</a:t>
                      </a:r>
                      <a:endParaRPr lang="es-ES" sz="2400" b="0" i="0" u="none" strike="noStrike" cap="none">
                        <a:solidFill>
                          <a:srgbClr val="000000"/>
                        </a:solidFill>
                        <a:effectLst/>
                        <a:latin typeface="Arial" panose="020B0604020202020204" pitchFamily="34" charset="0"/>
                        <a:ea typeface="Aptos" panose="020B0004020202020204" pitchFamily="34" charset="0"/>
                        <a:cs typeface="Arial" panose="020B0604020202020204" pitchFamily="34" charset="0"/>
                        <a:sym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7341803"/>
                  </a:ext>
                </a:extLst>
              </a:tr>
              <a:tr h="437312">
                <a:tc>
                  <a:txBody>
                    <a:bodyPr/>
                    <a:lstStyle/>
                    <a:p>
                      <a:pPr algn="just" fontAlgn="base"/>
                      <a:r>
                        <a:rPr lang="es-ES" sz="2400" b="1">
                          <a:solidFill>
                            <a:srgbClr val="000000"/>
                          </a:solidFill>
                          <a:effectLst/>
                          <a:latin typeface="Arial" panose="020B0604020202020204" pitchFamily="34" charset="0"/>
                          <a:ea typeface="Aptos" panose="020B0004020202020204" pitchFamily="34" charset="0"/>
                          <a:cs typeface="Arial" panose="020B0604020202020204" pitchFamily="34" charset="0"/>
                        </a:rPr>
                        <a:t>MADAI</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b="0" i="0" u="none" strike="noStrike" cap="none">
                          <a:solidFill>
                            <a:srgbClr val="000000"/>
                          </a:solidFill>
                          <a:effectLst/>
                          <a:latin typeface="Arial" panose="020B0604020202020204" pitchFamily="34" charset="0"/>
                          <a:ea typeface="Aptos" panose="020B0004020202020204" pitchFamily="34" charset="0"/>
                          <a:cs typeface="Arial" panose="020B0604020202020204" pitchFamily="34" charset="0"/>
                          <a:sym typeface="Arial"/>
                          <a:hlinkClick r:id="rId7">
                            <a:extLst>
                              <a:ext uri="{A12FA001-AC4F-418D-AE19-62706E023703}">
                                <ahyp:hlinkClr xmlns:ahyp="http://schemas.microsoft.com/office/drawing/2018/hyperlinkcolor" val="tx"/>
                              </a:ext>
                            </a:extLst>
                          </a:hlinkClick>
                        </a:rPr>
                        <a:t>Modelo y Analítica de Datos de Aprendizaje Interuniversitarios</a:t>
                      </a:r>
                      <a:endParaRPr lang="es-ES" sz="2400" b="0" i="0" u="none" strike="noStrike" cap="none">
                        <a:solidFill>
                          <a:srgbClr val="000000"/>
                        </a:solidFill>
                        <a:effectLst/>
                        <a:latin typeface="Arial" panose="020B0604020202020204" pitchFamily="34" charset="0"/>
                        <a:ea typeface="Aptos" panose="020B0004020202020204" pitchFamily="34" charset="0"/>
                        <a:cs typeface="Arial" panose="020B0604020202020204" pitchFamily="34" charset="0"/>
                        <a:sym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819364"/>
                  </a:ext>
                </a:extLst>
              </a:tr>
              <a:tr h="489330">
                <a:tc>
                  <a:txBody>
                    <a:bodyPr/>
                    <a:lstStyle/>
                    <a:p>
                      <a:pPr algn="just" fontAlgn="base"/>
                      <a:r>
                        <a:rPr lang="es-ES" sz="2400" b="1">
                          <a:solidFill>
                            <a:srgbClr val="000000"/>
                          </a:solidFill>
                          <a:effectLst/>
                          <a:latin typeface="Arial" panose="020B0604020202020204" pitchFamily="34" charset="0"/>
                          <a:ea typeface="Aptos" panose="020B0004020202020204" pitchFamily="34" charset="0"/>
                          <a:cs typeface="Arial" panose="020B0604020202020204" pitchFamily="34" charset="0"/>
                        </a:rPr>
                        <a:t>ADAPLEARN</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b="0" i="0" u="none" strike="noStrike" cap="none">
                          <a:solidFill>
                            <a:srgbClr val="000000"/>
                          </a:solidFill>
                          <a:effectLst/>
                          <a:latin typeface="Arial" panose="020B0604020202020204" pitchFamily="34" charset="0"/>
                          <a:ea typeface="Aptos" panose="020B0004020202020204" pitchFamily="34" charset="0"/>
                          <a:cs typeface="Arial" panose="020B0604020202020204" pitchFamily="34" charset="0"/>
                          <a:sym typeface="Arial"/>
                        </a:rPr>
                        <a:t>Plataforma de aprendizaje personalizado y adaptativo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4770526"/>
                  </a:ext>
                </a:extLst>
              </a:tr>
              <a:tr h="484881">
                <a:tc>
                  <a:txBody>
                    <a:bodyPr/>
                    <a:lstStyle/>
                    <a:p>
                      <a:pPr algn="just" fontAlgn="base"/>
                      <a:r>
                        <a:rPr lang="es-ES" sz="2400" b="1">
                          <a:solidFill>
                            <a:srgbClr val="000000"/>
                          </a:solidFill>
                          <a:effectLst/>
                          <a:latin typeface="Arial" panose="020B0604020202020204" pitchFamily="34" charset="0"/>
                          <a:ea typeface="Aptos" panose="020B0004020202020204" pitchFamily="34" charset="0"/>
                          <a:cs typeface="Arial" panose="020B0604020202020204" pitchFamily="34" charset="0"/>
                        </a:rPr>
                        <a:t>POA</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Portal de objetos de aprendizaje en la nube para 6 universidades de </a:t>
                      </a:r>
                      <a:r>
                        <a:rPr lang="es-ES" sz="2400" b="0" i="0" u="none" strike="noStrike" cap="none">
                          <a:solidFill>
                            <a:srgbClr val="000000"/>
                          </a:solidFill>
                          <a:effectLst/>
                          <a:latin typeface="Arial" panose="020B0604020202020204" pitchFamily="34" charset="0"/>
                          <a:ea typeface="Aptos" panose="020B0004020202020204" pitchFamily="34" charset="0"/>
                          <a:cs typeface="Arial" panose="020B0604020202020204" pitchFamily="34" charset="0"/>
                          <a:sym typeface="Arial"/>
                        </a:rPr>
                        <a:t>España</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086443"/>
                  </a:ext>
                </a:extLst>
              </a:tr>
              <a:tr h="437312">
                <a:tc>
                  <a:txBody>
                    <a:bodyPr/>
                    <a:lstStyle/>
                    <a:p>
                      <a:pPr algn="just" fontAlgn="base"/>
                      <a:r>
                        <a:rPr lang="es-ES" sz="2400" b="1" err="1">
                          <a:solidFill>
                            <a:srgbClr val="000000"/>
                          </a:solidFill>
                          <a:effectLst/>
                          <a:latin typeface="Arial" panose="020B0604020202020204" pitchFamily="34" charset="0"/>
                          <a:ea typeface="Aptos" panose="020B0004020202020204" pitchFamily="34" charset="0"/>
                          <a:cs typeface="Arial" panose="020B0604020202020204" pitchFamily="34" charset="0"/>
                        </a:rPr>
                        <a:t>CertiDigital</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Plataforma de generación de credenciales verificables y su integración con </a:t>
                      </a:r>
                      <a:r>
                        <a:rPr lang="es-ES" sz="2400">
                          <a:effectLst/>
                          <a:latin typeface="Arial" panose="020B0604020202020204" pitchFamily="34" charset="0"/>
                          <a:ea typeface="Aptos" panose="020B0004020202020204" pitchFamily="34" charset="0"/>
                          <a:cs typeface="Arial" panose="020B0604020202020204" pitchFamily="34" charset="0"/>
                        </a:rPr>
                        <a:t>EBSI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7888450"/>
                  </a:ext>
                </a:extLst>
              </a:tr>
              <a:tr h="489330">
                <a:tc>
                  <a:txBody>
                    <a:bodyPr/>
                    <a:lstStyle/>
                    <a:p>
                      <a:pPr algn="just" fontAlgn="base"/>
                      <a:r>
                        <a:rPr lang="es-ES" sz="2400" b="1">
                          <a:solidFill>
                            <a:srgbClr val="000000"/>
                          </a:solidFill>
                          <a:effectLst/>
                          <a:latin typeface="Arial" panose="020B0604020202020204" pitchFamily="34" charset="0"/>
                          <a:ea typeface="Aptos" panose="020B0004020202020204" pitchFamily="34" charset="0"/>
                          <a:cs typeface="Arial" panose="020B0604020202020204" pitchFamily="34" charset="0"/>
                        </a:rPr>
                        <a:t>DigiRepo</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Repositorio colaborativo de contenidos multimedia y recursos educativos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21839"/>
                  </a:ext>
                </a:extLst>
              </a:tr>
              <a:tr h="691431">
                <a:tc>
                  <a:txBody>
                    <a:bodyPr/>
                    <a:lstStyle/>
                    <a:p>
                      <a:pPr algn="just" fontAlgn="base"/>
                      <a:r>
                        <a:rPr lang="es-ES" sz="2400" b="1">
                          <a:solidFill>
                            <a:srgbClr val="000000"/>
                          </a:solidFill>
                          <a:effectLst/>
                          <a:latin typeface="Arial" panose="020B0604020202020204" pitchFamily="34" charset="0"/>
                          <a:ea typeface="Aptos" panose="020B0004020202020204" pitchFamily="34" charset="0"/>
                          <a:cs typeface="Arial" panose="020B0604020202020204" pitchFamily="34" charset="0"/>
                        </a:rPr>
                        <a:t>SMARTUNI</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Sistema que integre y centralice toda la información procedente de dispositivos de </a:t>
                      </a:r>
                      <a:r>
                        <a:rPr lang="es-ES" sz="2400" err="1">
                          <a:solidFill>
                            <a:srgbClr val="000000"/>
                          </a:solidFill>
                          <a:effectLst/>
                          <a:latin typeface="Arial" panose="020B0604020202020204" pitchFamily="34" charset="0"/>
                          <a:ea typeface="Aptos" panose="020B0004020202020204" pitchFamily="34" charset="0"/>
                          <a:cs typeface="Arial" panose="020B0604020202020204" pitchFamily="34" charset="0"/>
                        </a:rPr>
                        <a:t>sensorización</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943459"/>
                  </a:ext>
                </a:extLst>
              </a:tr>
              <a:tr h="489330">
                <a:tc>
                  <a:txBody>
                    <a:bodyPr/>
                    <a:lstStyle/>
                    <a:p>
                      <a:pPr algn="just" fontAlgn="base"/>
                      <a:r>
                        <a:rPr lang="es-ES" sz="2400" b="1">
                          <a:solidFill>
                            <a:srgbClr val="000000"/>
                          </a:solidFill>
                          <a:effectLst/>
                          <a:latin typeface="Arial" panose="020B0604020202020204" pitchFamily="34" charset="0"/>
                          <a:ea typeface="Aptos" panose="020B0004020202020204" pitchFamily="34" charset="0"/>
                          <a:cs typeface="Arial" panose="020B0604020202020204" pitchFamily="34" charset="0"/>
                        </a:rPr>
                        <a:t>OpenEDX</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Plataforma educativa basada en </a:t>
                      </a:r>
                      <a:r>
                        <a:rPr lang="es-ES" sz="2400" err="1">
                          <a:solidFill>
                            <a:srgbClr val="000000"/>
                          </a:solidFill>
                          <a:effectLst/>
                          <a:latin typeface="Arial" panose="020B0604020202020204" pitchFamily="34" charset="0"/>
                          <a:ea typeface="Aptos" panose="020B0004020202020204" pitchFamily="34" charset="0"/>
                          <a:cs typeface="Arial" panose="020B0604020202020204" pitchFamily="34" charset="0"/>
                        </a:rPr>
                        <a:t>OpenEDX</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0147495"/>
                  </a:ext>
                </a:extLst>
              </a:tr>
              <a:tr h="489330">
                <a:tc>
                  <a:txBody>
                    <a:bodyPr/>
                    <a:lstStyle/>
                    <a:p>
                      <a:pPr algn="just" fontAlgn="base"/>
                      <a:r>
                        <a:rPr lang="es-ES" sz="2400" b="1">
                          <a:solidFill>
                            <a:srgbClr val="000000"/>
                          </a:solidFill>
                          <a:effectLst/>
                          <a:latin typeface="Arial" panose="020B0604020202020204" pitchFamily="34" charset="0"/>
                          <a:ea typeface="Aptos" panose="020B0004020202020204" pitchFamily="34" charset="0"/>
                          <a:cs typeface="Arial" panose="020B0604020202020204" pitchFamily="34" charset="0"/>
                        </a:rPr>
                        <a:t>OpenGsys</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Ampliación y mejora de funcionalidades de la plataforma </a:t>
                      </a:r>
                      <a:r>
                        <a:rPr lang="es-ES" sz="2400" err="1">
                          <a:solidFill>
                            <a:srgbClr val="000000"/>
                          </a:solidFill>
                          <a:effectLst/>
                          <a:latin typeface="Arial" panose="020B0604020202020204" pitchFamily="34" charset="0"/>
                          <a:ea typeface="Aptos" panose="020B0004020202020204" pitchFamily="34" charset="0"/>
                          <a:cs typeface="Arial" panose="020B0604020202020204" pitchFamily="34" charset="0"/>
                        </a:rPr>
                        <a:t>OpenGsys</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8586309"/>
                  </a:ext>
                </a:extLst>
              </a:tr>
              <a:tr h="489330">
                <a:tc>
                  <a:txBody>
                    <a:bodyPr/>
                    <a:lstStyle/>
                    <a:p>
                      <a:pPr algn="just" fontAlgn="base"/>
                      <a:r>
                        <a:rPr lang="es-ES" sz="2400" b="1">
                          <a:solidFill>
                            <a:srgbClr val="000000"/>
                          </a:solidFill>
                          <a:effectLst/>
                          <a:latin typeface="Arial" panose="020B0604020202020204" pitchFamily="34" charset="0"/>
                          <a:ea typeface="Aptos" panose="020B0004020202020204" pitchFamily="34" charset="0"/>
                          <a:cs typeface="Arial" panose="020B0604020202020204" pitchFamily="34" charset="0"/>
                        </a:rPr>
                        <a:t>INTERAE</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Mejora de la interoperabilidad en la administración electrónica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646495"/>
                  </a:ext>
                </a:extLst>
              </a:tr>
              <a:tr h="467089">
                <a:tc>
                  <a:txBody>
                    <a:bodyPr/>
                    <a:lstStyle/>
                    <a:p>
                      <a:pPr marL="0" marR="0" indent="0" algn="just" defTabSz="584200" rtl="0" fontAlgn="base" latinLnBrk="0">
                        <a:lnSpc>
                          <a:spcPct val="100000"/>
                        </a:lnSpc>
                        <a:spcBef>
                          <a:spcPts val="0"/>
                        </a:spcBef>
                        <a:spcAft>
                          <a:spcPts val="0"/>
                        </a:spcAft>
                        <a:buClrTx/>
                        <a:buSzTx/>
                        <a:buFontTx/>
                        <a:buNone/>
                        <a:tabLst/>
                      </a:pPr>
                      <a:r>
                        <a:rPr lang="es-ES" sz="2400" b="1" i="0" u="none" strike="noStrike" cap="none" spc="0" baseline="0">
                          <a:solidFill>
                            <a:srgbClr val="000000"/>
                          </a:solidFill>
                          <a:effectLst/>
                          <a:uFillTx/>
                          <a:latin typeface="Arial" panose="020B0604020202020204" pitchFamily="34" charset="0"/>
                          <a:ea typeface="Aptos" panose="020B0004020202020204" pitchFamily="34" charset="0"/>
                          <a:cs typeface="Arial" panose="020B0604020202020204" pitchFamily="34" charset="0"/>
                          <a:sym typeface="Helvetica Neue"/>
                        </a:rPr>
                        <a:t>PROTDAT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Gestión electrónica de procedimientos de </a:t>
                      </a:r>
                      <a:r>
                        <a:rPr lang="es-ES" sz="2400" err="1">
                          <a:solidFill>
                            <a:srgbClr val="000000"/>
                          </a:solidFill>
                          <a:effectLst/>
                          <a:latin typeface="Arial" panose="020B0604020202020204" pitchFamily="34" charset="0"/>
                          <a:ea typeface="Aptos" panose="020B0004020202020204" pitchFamily="34" charset="0"/>
                          <a:cs typeface="Arial" panose="020B0604020202020204" pitchFamily="34" charset="0"/>
                        </a:rPr>
                        <a:t>PROTección</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de </a:t>
                      </a:r>
                      <a:r>
                        <a:rPr lang="es-ES" sz="2400" err="1">
                          <a:solidFill>
                            <a:srgbClr val="000000"/>
                          </a:solidFill>
                          <a:effectLst/>
                          <a:latin typeface="Arial" panose="020B0604020202020204" pitchFamily="34" charset="0"/>
                          <a:ea typeface="Aptos" panose="020B0004020202020204" pitchFamily="34" charset="0"/>
                          <a:cs typeface="Arial" panose="020B0604020202020204" pitchFamily="34" charset="0"/>
                        </a:rPr>
                        <a:t>DATos</a:t>
                      </a:r>
                      <a:r>
                        <a:rPr lang="es-ES" sz="240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s-ES" sz="2400">
                        <a:effectLst/>
                        <a:latin typeface="Arial" panose="020B06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7274138"/>
                  </a:ext>
                </a:extLst>
              </a:tr>
              <a:tr h="467089">
                <a:tc>
                  <a:txBody>
                    <a:bodyPr/>
                    <a:lstStyle/>
                    <a:p>
                      <a:pPr algn="just" fontAlgn="base"/>
                      <a:r>
                        <a:rPr lang="es-ES" sz="2400" b="1">
                          <a:effectLst/>
                          <a:latin typeface="Arial" panose="020B0604020202020204" pitchFamily="34" charset="0"/>
                          <a:ea typeface="Aptos" panose="020B0004020202020204" pitchFamily="34" charset="0"/>
                          <a:cs typeface="Arial" panose="020B0604020202020204" pitchFamily="34" charset="0"/>
                        </a:rPr>
                        <a:t>DigiCompEDU-FyA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r>
                        <a:rPr lang="es-ES" sz="2400">
                          <a:effectLst/>
                          <a:latin typeface="Arial" panose="020B0604020202020204" pitchFamily="34" charset="0"/>
                          <a:ea typeface="Aptos" panose="020B0004020202020204" pitchFamily="34" charset="0"/>
                          <a:cs typeface="Arial" panose="020B0604020202020204" pitchFamily="34" charset="0"/>
                        </a:rPr>
                        <a:t>Desarrollo de elementos de </a:t>
                      </a:r>
                      <a:r>
                        <a:rPr lang="es-ES" sz="2400" err="1">
                          <a:effectLst/>
                          <a:latin typeface="Arial" panose="020B0604020202020204" pitchFamily="34" charset="0"/>
                          <a:ea typeface="Aptos" panose="020B0004020202020204" pitchFamily="34" charset="0"/>
                          <a:cs typeface="Arial" panose="020B0604020202020204" pitchFamily="34" charset="0"/>
                        </a:rPr>
                        <a:t>formación</a:t>
                      </a:r>
                      <a:r>
                        <a:rPr lang="es-ES" sz="2400">
                          <a:effectLst/>
                          <a:latin typeface="Arial" panose="020B0604020202020204" pitchFamily="34" charset="0"/>
                          <a:ea typeface="Aptos" panose="020B0004020202020204" pitchFamily="34" charset="0"/>
                          <a:cs typeface="Arial" panose="020B0604020202020204" pitchFamily="34" charset="0"/>
                        </a:rPr>
                        <a:t> para mejorar las competencias digitales del profesorado universitario, en el Marco europeo para la competencia digital de los educadores: </a:t>
                      </a:r>
                      <a:r>
                        <a:rPr lang="es-ES" sz="2400" err="1">
                          <a:effectLst/>
                          <a:latin typeface="Arial" panose="020B0604020202020204" pitchFamily="34" charset="0"/>
                          <a:ea typeface="Aptos" panose="020B0004020202020204" pitchFamily="34" charset="0"/>
                          <a:cs typeface="Arial" panose="020B0604020202020204" pitchFamily="34" charset="0"/>
                        </a:rPr>
                        <a:t>DigCompEdu</a:t>
                      </a:r>
                      <a:r>
                        <a:rPr lang="es-ES" sz="2400">
                          <a:effectLst/>
                          <a:latin typeface="Arial" panose="020B0604020202020204" pitchFamily="34" charset="0"/>
                          <a:ea typeface="Aptos" panose="020B0004020202020204" pitchFamily="34" charset="0"/>
                          <a:cs typeface="Arial" panose="020B060402020202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0441546"/>
                  </a:ext>
                </a:extLst>
              </a:tr>
            </a:tbl>
          </a:graphicData>
        </a:graphic>
      </p:graphicFrame>
    </p:spTree>
    <p:extLst>
      <p:ext uri="{BB962C8B-B14F-4D97-AF65-F5344CB8AC3E}">
        <p14:creationId xmlns:p14="http://schemas.microsoft.com/office/powerpoint/2010/main" val="337518224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57D8A"/>
        </a:solidFill>
        <a:effectLst/>
      </p:bgPr>
    </p:bg>
    <p:spTree>
      <p:nvGrpSpPr>
        <p:cNvPr id="1" name="">
          <a:extLst>
            <a:ext uri="{FF2B5EF4-FFF2-40B4-BE49-F238E27FC236}">
              <a16:creationId xmlns:a16="http://schemas.microsoft.com/office/drawing/2014/main" id="{856D3B47-4F5F-BE02-2449-A09B214EC655}"/>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1B86D068-5EC0-4B85-4D92-E081095ED5D0}"/>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4" name="Google Shape;507;g230e51fe7a0_0_1624">
            <a:extLst>
              <a:ext uri="{FF2B5EF4-FFF2-40B4-BE49-F238E27FC236}">
                <a16:creationId xmlns:a16="http://schemas.microsoft.com/office/drawing/2014/main" id="{CE737B3A-9C89-B167-87A7-0999C049F912}"/>
              </a:ext>
            </a:extLst>
          </p:cNvPr>
          <p:cNvSpPr txBox="1">
            <a:spLocks/>
          </p:cNvSpPr>
          <p:nvPr/>
        </p:nvSpPr>
        <p:spPr>
          <a:xfrm>
            <a:off x="885826" y="857248"/>
            <a:ext cx="4296000" cy="614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28800"/>
              <a:buFont typeface="Arial"/>
              <a:buNone/>
              <a:defRPr sz="28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80000"/>
              </a:lnSpc>
              <a:spcBef>
                <a:spcPts val="0"/>
              </a:spcBef>
              <a:spcAft>
                <a:spcPts val="0"/>
              </a:spcAft>
              <a:buClr>
                <a:srgbClr val="FFFFFF"/>
              </a:buClr>
              <a:buSzPts val="28800"/>
              <a:buFont typeface="Arial"/>
              <a:buNone/>
              <a:tabLst/>
              <a:defRPr/>
            </a:pPr>
            <a:r>
              <a:rPr kumimoji="0" lang="es-ES" sz="41600" b="0" i="0" u="none" strike="noStrike" kern="0" cap="none" spc="0" normalizeH="0" baseline="0" noProof="0">
                <a:ln>
                  <a:noFill/>
                </a:ln>
                <a:solidFill>
                  <a:srgbClr val="FFFFFF"/>
                </a:solidFill>
                <a:effectLst/>
                <a:uLnTx/>
                <a:uFillTx/>
                <a:latin typeface="Arial"/>
                <a:cs typeface="Arial"/>
                <a:sym typeface="Arial"/>
              </a:rPr>
              <a:t>3</a:t>
            </a:r>
            <a:endParaRPr kumimoji="0" lang="es-ES" sz="28800" b="0" i="0" u="none" strike="noStrike" kern="0" cap="none" spc="0" normalizeH="0" baseline="0" noProof="0">
              <a:ln>
                <a:noFill/>
              </a:ln>
              <a:solidFill>
                <a:srgbClr val="FFFFFF"/>
              </a:solidFill>
              <a:effectLst/>
              <a:uLnTx/>
              <a:uFillTx/>
              <a:latin typeface="Arial"/>
              <a:cs typeface="Arial"/>
              <a:sym typeface="Arial"/>
            </a:endParaRPr>
          </a:p>
        </p:txBody>
      </p:sp>
      <p:sp>
        <p:nvSpPr>
          <p:cNvPr id="8" name="Google Shape;508;g230e51fe7a0_0_1624">
            <a:extLst>
              <a:ext uri="{FF2B5EF4-FFF2-40B4-BE49-F238E27FC236}">
                <a16:creationId xmlns:a16="http://schemas.microsoft.com/office/drawing/2014/main" id="{A6717E5F-6F3D-CB62-1C2E-7FD4905FEF75}"/>
              </a:ext>
            </a:extLst>
          </p:cNvPr>
          <p:cNvSpPr txBox="1"/>
          <p:nvPr/>
        </p:nvSpPr>
        <p:spPr>
          <a:xfrm>
            <a:off x="4104640" y="6620861"/>
            <a:ext cx="20279400" cy="3693299"/>
          </a:xfrm>
          <a:prstGeom prst="rect">
            <a:avLst/>
          </a:prstGeom>
          <a:solidFill>
            <a:srgbClr val="FFFFFF"/>
          </a:solidFill>
          <a:ln>
            <a:noFill/>
          </a:ln>
        </p:spPr>
        <p:txBody>
          <a:bodyPr spcFirstLastPara="1" wrap="square" lIns="1097250" tIns="274300" rIns="1097250" bIns="457200" anchor="ctr" anchorCtr="0">
            <a:spAutoFit/>
          </a:bodyPr>
          <a:lstStyle/>
          <a:p>
            <a:pPr marL="0" marR="0" lvl="0" indent="0" algn="l" rtl="0">
              <a:lnSpc>
                <a:spcPct val="100000"/>
              </a:lnSpc>
              <a:spcBef>
                <a:spcPts val="0"/>
              </a:spcBef>
              <a:spcAft>
                <a:spcPts val="0"/>
              </a:spcAft>
              <a:buClr>
                <a:schemeClr val="dk1"/>
              </a:buClr>
              <a:buSzPts val="1100"/>
              <a:buFont typeface="Arial"/>
              <a:buNone/>
            </a:pPr>
            <a:r>
              <a:rPr lang="es-ES" sz="9600" b="1">
                <a:solidFill>
                  <a:srgbClr val="008495"/>
                </a:solidFill>
                <a:latin typeface="Arial" panose="020B0604020202020204" pitchFamily="34" charset="0"/>
                <a:cs typeface="Arial" panose="020B0604020202020204" pitchFamily="34" charset="0"/>
              </a:rPr>
              <a:t>UNI-DIGITAL RedIRIS Infraestructuras</a:t>
            </a:r>
          </a:p>
        </p:txBody>
      </p:sp>
    </p:spTree>
    <p:extLst>
      <p:ext uri="{BB962C8B-B14F-4D97-AF65-F5344CB8AC3E}">
        <p14:creationId xmlns:p14="http://schemas.microsoft.com/office/powerpoint/2010/main" val="35460355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5044-6BED-585F-BA83-4E1C4DD915C5}"/>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B8164FF7-8042-A20A-EDD4-B52E5794709F}"/>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7D4525C3-28A6-85BA-DB0D-0A34684C84B3}"/>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2100"/>
              <a:buFont typeface="Arial"/>
              <a:buNone/>
              <a:tabLst/>
              <a:defRPr/>
            </a:pPr>
            <a:r>
              <a:rPr kumimoji="0" lang="es-ES" sz="6400" b="0" i="0" u="none" strike="noStrike" kern="0" cap="none" spc="0" normalizeH="0" baseline="0" noProof="0">
                <a:ln>
                  <a:noFill/>
                </a:ln>
                <a:solidFill>
                  <a:srgbClr val="000000"/>
                </a:solidFill>
                <a:effectLst/>
                <a:uLnTx/>
                <a:uFillTx/>
                <a:latin typeface="Arial"/>
                <a:ea typeface="Arial"/>
                <a:cs typeface="Arial"/>
                <a:sym typeface="Arial"/>
              </a:rPr>
              <a:t>SERVICIOS CON LA DIRECTIVA NIS 2</a:t>
            </a:r>
          </a:p>
          <a:p>
            <a:pPr marL="0" marR="0" lvl="0" indent="0" algn="l" defTabSz="914400" rtl="0" eaLnBrk="1" fontAlgn="auto" latinLnBrk="0" hangingPunct="1">
              <a:lnSpc>
                <a:spcPct val="90000"/>
              </a:lnSpc>
              <a:spcBef>
                <a:spcPts val="0"/>
              </a:spcBef>
              <a:spcAft>
                <a:spcPts val="0"/>
              </a:spcAft>
              <a:buClr>
                <a:srgbClr val="000000"/>
              </a:buClr>
              <a:buSzPts val="2100"/>
              <a:buFont typeface="Arial"/>
              <a:buNone/>
              <a:tabLst/>
              <a:defRPr/>
            </a:pPr>
            <a:endParaRPr kumimoji="0" lang="es-ES" sz="6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63C57A62-1C0E-C54B-9E46-D6EC8F76FA8F}"/>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141F5C75-2E49-F2D6-D0C1-DED6167533A4}"/>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9FF99385-E856-6DF6-3BEC-8C24CC1BFE37}"/>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5400"/>
              <a:buFont typeface="Arial"/>
              <a:buNone/>
              <a:tabLst/>
              <a:defRPr/>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UNI-DIGITAL RedIRIS Infraestructuras</a:t>
            </a:r>
            <a:endParaRPr kumimoji="0" lang="es-ES"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 name="Group 11">
            <a:extLst>
              <a:ext uri="{FF2B5EF4-FFF2-40B4-BE49-F238E27FC236}">
                <a16:creationId xmlns:a16="http://schemas.microsoft.com/office/drawing/2014/main" id="{62584680-1FE7-F889-EC8F-20AF805FB69B}"/>
              </a:ext>
            </a:extLst>
          </p:cNvPr>
          <p:cNvGrpSpPr/>
          <p:nvPr/>
        </p:nvGrpSpPr>
        <p:grpSpPr>
          <a:xfrm>
            <a:off x="2119745" y="3886200"/>
            <a:ext cx="10931237" cy="7705915"/>
            <a:chOff x="6961016" y="4782446"/>
            <a:chExt cx="3319170" cy="2498752"/>
          </a:xfrm>
        </p:grpSpPr>
        <p:pic>
          <p:nvPicPr>
            <p:cNvPr id="13" name="object 6">
              <a:extLst>
                <a:ext uri="{FF2B5EF4-FFF2-40B4-BE49-F238E27FC236}">
                  <a16:creationId xmlns:a16="http://schemas.microsoft.com/office/drawing/2014/main" id="{5BF7D72F-3003-022E-A07D-7E6B5754454E}"/>
                </a:ext>
              </a:extLst>
            </p:cNvPr>
            <p:cNvPicPr/>
            <p:nvPr/>
          </p:nvPicPr>
          <p:blipFill>
            <a:blip r:embed="rId3" cstate="print"/>
            <a:srcRect l="10205" t="10599" r="24139" b="14902"/>
            <a:stretch/>
          </p:blipFill>
          <p:spPr>
            <a:xfrm>
              <a:off x="6961016" y="4782446"/>
              <a:ext cx="3312000" cy="2484000"/>
            </a:xfrm>
            <a:prstGeom prst="rect">
              <a:avLst/>
            </a:prstGeom>
          </p:spPr>
        </p:pic>
        <p:pic>
          <p:nvPicPr>
            <p:cNvPr id="15" name="Picture 14" descr="A blue and white background&#10;&#10;Description automatically generated">
              <a:extLst>
                <a:ext uri="{FF2B5EF4-FFF2-40B4-BE49-F238E27FC236}">
                  <a16:creationId xmlns:a16="http://schemas.microsoft.com/office/drawing/2014/main" id="{16B0936A-1587-188D-7A19-4575EA213B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7609" y="6893136"/>
              <a:ext cx="367524" cy="288000"/>
            </a:xfrm>
            <a:prstGeom prst="rect">
              <a:avLst/>
            </a:prstGeom>
          </p:spPr>
        </p:pic>
        <p:pic>
          <p:nvPicPr>
            <p:cNvPr id="16" name="Picture 15" descr="A blue and white rectangle&#10;&#10;Description automatically generated">
              <a:extLst>
                <a:ext uri="{FF2B5EF4-FFF2-40B4-BE49-F238E27FC236}">
                  <a16:creationId xmlns:a16="http://schemas.microsoft.com/office/drawing/2014/main" id="{B8EFFF71-C2C9-FDE4-DECD-A58C910C06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2500" y="7173198"/>
              <a:ext cx="430516" cy="108000"/>
            </a:xfrm>
            <a:prstGeom prst="rect">
              <a:avLst/>
            </a:prstGeom>
          </p:spPr>
        </p:pic>
        <p:pic>
          <p:nvPicPr>
            <p:cNvPr id="17" name="Picture 16" descr="A white background with black and white clouds&#10;&#10;Description automatically generated">
              <a:extLst>
                <a:ext uri="{FF2B5EF4-FFF2-40B4-BE49-F238E27FC236}">
                  <a16:creationId xmlns:a16="http://schemas.microsoft.com/office/drawing/2014/main" id="{DA6835FE-7D55-1276-C05E-C5F621B22E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6776" y="6512574"/>
              <a:ext cx="563410" cy="425479"/>
            </a:xfrm>
            <a:prstGeom prst="rect">
              <a:avLst/>
            </a:prstGeom>
          </p:spPr>
        </p:pic>
      </p:grpSp>
      <p:sp>
        <p:nvSpPr>
          <p:cNvPr id="18" name="object 31">
            <a:extLst>
              <a:ext uri="{FF2B5EF4-FFF2-40B4-BE49-F238E27FC236}">
                <a16:creationId xmlns:a16="http://schemas.microsoft.com/office/drawing/2014/main" id="{8835F9F2-DBFD-DED6-D9FE-8E24D51BB5AD}"/>
              </a:ext>
            </a:extLst>
          </p:cNvPr>
          <p:cNvSpPr/>
          <p:nvPr/>
        </p:nvSpPr>
        <p:spPr>
          <a:xfrm>
            <a:off x="6621319" y="7716410"/>
            <a:ext cx="360000" cy="360000"/>
          </a:xfrm>
          <a:custGeom>
            <a:avLst/>
            <a:gdLst/>
            <a:ahLst/>
            <a:cxnLst/>
            <a:rect l="l" t="t" r="r" b="b"/>
            <a:pathLst>
              <a:path w="2318384" h="2318385">
                <a:moveTo>
                  <a:pt x="0" y="1159002"/>
                </a:moveTo>
                <a:lnTo>
                  <a:pt x="966" y="1111229"/>
                </a:lnTo>
                <a:lnTo>
                  <a:pt x="3842" y="1063948"/>
                </a:lnTo>
                <a:lnTo>
                  <a:pt x="8589" y="1017196"/>
                </a:lnTo>
                <a:lnTo>
                  <a:pt x="15169" y="971010"/>
                </a:lnTo>
                <a:lnTo>
                  <a:pt x="23547" y="925428"/>
                </a:lnTo>
                <a:lnTo>
                  <a:pt x="33684" y="880486"/>
                </a:lnTo>
                <a:lnTo>
                  <a:pt x="45544" y="836223"/>
                </a:lnTo>
                <a:lnTo>
                  <a:pt x="59088" y="792675"/>
                </a:lnTo>
                <a:lnTo>
                  <a:pt x="74280" y="749879"/>
                </a:lnTo>
                <a:lnTo>
                  <a:pt x="91082" y="707874"/>
                </a:lnTo>
                <a:lnTo>
                  <a:pt x="109458" y="666695"/>
                </a:lnTo>
                <a:lnTo>
                  <a:pt x="129369" y="626382"/>
                </a:lnTo>
                <a:lnTo>
                  <a:pt x="150778" y="586970"/>
                </a:lnTo>
                <a:lnTo>
                  <a:pt x="173649" y="548497"/>
                </a:lnTo>
                <a:lnTo>
                  <a:pt x="197944" y="511001"/>
                </a:lnTo>
                <a:lnTo>
                  <a:pt x="223625" y="474518"/>
                </a:lnTo>
                <a:lnTo>
                  <a:pt x="250656" y="439087"/>
                </a:lnTo>
                <a:lnTo>
                  <a:pt x="278998" y="404743"/>
                </a:lnTo>
                <a:lnTo>
                  <a:pt x="308616" y="371525"/>
                </a:lnTo>
                <a:lnTo>
                  <a:pt x="339471" y="339471"/>
                </a:lnTo>
                <a:lnTo>
                  <a:pt x="371525" y="308616"/>
                </a:lnTo>
                <a:lnTo>
                  <a:pt x="404743" y="278998"/>
                </a:lnTo>
                <a:lnTo>
                  <a:pt x="439087" y="250656"/>
                </a:lnTo>
                <a:lnTo>
                  <a:pt x="474518" y="223625"/>
                </a:lnTo>
                <a:lnTo>
                  <a:pt x="511001" y="197944"/>
                </a:lnTo>
                <a:lnTo>
                  <a:pt x="548497" y="173649"/>
                </a:lnTo>
                <a:lnTo>
                  <a:pt x="586970" y="150778"/>
                </a:lnTo>
                <a:lnTo>
                  <a:pt x="626382" y="129369"/>
                </a:lnTo>
                <a:lnTo>
                  <a:pt x="666695" y="109458"/>
                </a:lnTo>
                <a:lnTo>
                  <a:pt x="707874" y="91082"/>
                </a:lnTo>
                <a:lnTo>
                  <a:pt x="749879" y="74280"/>
                </a:lnTo>
                <a:lnTo>
                  <a:pt x="792675" y="59088"/>
                </a:lnTo>
                <a:lnTo>
                  <a:pt x="836223" y="45544"/>
                </a:lnTo>
                <a:lnTo>
                  <a:pt x="880486" y="33684"/>
                </a:lnTo>
                <a:lnTo>
                  <a:pt x="925428" y="23547"/>
                </a:lnTo>
                <a:lnTo>
                  <a:pt x="971010" y="15169"/>
                </a:lnTo>
                <a:lnTo>
                  <a:pt x="1017196" y="8589"/>
                </a:lnTo>
                <a:lnTo>
                  <a:pt x="1063948" y="3842"/>
                </a:lnTo>
                <a:lnTo>
                  <a:pt x="1111229" y="966"/>
                </a:lnTo>
                <a:lnTo>
                  <a:pt x="1159002" y="0"/>
                </a:lnTo>
                <a:lnTo>
                  <a:pt x="1206774" y="966"/>
                </a:lnTo>
                <a:lnTo>
                  <a:pt x="1254055" y="3842"/>
                </a:lnTo>
                <a:lnTo>
                  <a:pt x="1300807" y="8589"/>
                </a:lnTo>
                <a:lnTo>
                  <a:pt x="1346993" y="15169"/>
                </a:lnTo>
                <a:lnTo>
                  <a:pt x="1392575" y="23547"/>
                </a:lnTo>
                <a:lnTo>
                  <a:pt x="1437517" y="33684"/>
                </a:lnTo>
                <a:lnTo>
                  <a:pt x="1481780" y="45544"/>
                </a:lnTo>
                <a:lnTo>
                  <a:pt x="1525328" y="59088"/>
                </a:lnTo>
                <a:lnTo>
                  <a:pt x="1568124" y="74280"/>
                </a:lnTo>
                <a:lnTo>
                  <a:pt x="1610129" y="91082"/>
                </a:lnTo>
                <a:lnTo>
                  <a:pt x="1651308" y="109458"/>
                </a:lnTo>
                <a:lnTo>
                  <a:pt x="1691621" y="129369"/>
                </a:lnTo>
                <a:lnTo>
                  <a:pt x="1731033" y="150778"/>
                </a:lnTo>
                <a:lnTo>
                  <a:pt x="1769506" y="173649"/>
                </a:lnTo>
                <a:lnTo>
                  <a:pt x="1807002" y="197944"/>
                </a:lnTo>
                <a:lnTo>
                  <a:pt x="1843485" y="223625"/>
                </a:lnTo>
                <a:lnTo>
                  <a:pt x="1878916" y="250656"/>
                </a:lnTo>
                <a:lnTo>
                  <a:pt x="1913260" y="278998"/>
                </a:lnTo>
                <a:lnTo>
                  <a:pt x="1946478" y="308616"/>
                </a:lnTo>
                <a:lnTo>
                  <a:pt x="1978532" y="339470"/>
                </a:lnTo>
                <a:lnTo>
                  <a:pt x="2009387" y="371525"/>
                </a:lnTo>
                <a:lnTo>
                  <a:pt x="2039005" y="404743"/>
                </a:lnTo>
                <a:lnTo>
                  <a:pt x="2067347" y="439087"/>
                </a:lnTo>
                <a:lnTo>
                  <a:pt x="2094378" y="474518"/>
                </a:lnTo>
                <a:lnTo>
                  <a:pt x="2120059" y="511001"/>
                </a:lnTo>
                <a:lnTo>
                  <a:pt x="2144354" y="548497"/>
                </a:lnTo>
                <a:lnTo>
                  <a:pt x="2167225" y="586970"/>
                </a:lnTo>
                <a:lnTo>
                  <a:pt x="2188634" y="626382"/>
                </a:lnTo>
                <a:lnTo>
                  <a:pt x="2208545" y="666695"/>
                </a:lnTo>
                <a:lnTo>
                  <a:pt x="2226921" y="707874"/>
                </a:lnTo>
                <a:lnTo>
                  <a:pt x="2243723" y="749879"/>
                </a:lnTo>
                <a:lnTo>
                  <a:pt x="2258915" y="792675"/>
                </a:lnTo>
                <a:lnTo>
                  <a:pt x="2272459" y="836223"/>
                </a:lnTo>
                <a:lnTo>
                  <a:pt x="2284319" y="880486"/>
                </a:lnTo>
                <a:lnTo>
                  <a:pt x="2294456" y="925428"/>
                </a:lnTo>
                <a:lnTo>
                  <a:pt x="2302834" y="971010"/>
                </a:lnTo>
                <a:lnTo>
                  <a:pt x="2309414" y="1017196"/>
                </a:lnTo>
                <a:lnTo>
                  <a:pt x="2314161" y="1063948"/>
                </a:lnTo>
                <a:lnTo>
                  <a:pt x="2317037" y="1111229"/>
                </a:lnTo>
                <a:lnTo>
                  <a:pt x="2318004" y="1159002"/>
                </a:lnTo>
                <a:lnTo>
                  <a:pt x="2317037" y="1206774"/>
                </a:lnTo>
                <a:lnTo>
                  <a:pt x="2314161" y="1254055"/>
                </a:lnTo>
                <a:lnTo>
                  <a:pt x="2309414" y="1300807"/>
                </a:lnTo>
                <a:lnTo>
                  <a:pt x="2302834" y="1346993"/>
                </a:lnTo>
                <a:lnTo>
                  <a:pt x="2294456" y="1392575"/>
                </a:lnTo>
                <a:lnTo>
                  <a:pt x="2284319" y="1437517"/>
                </a:lnTo>
                <a:lnTo>
                  <a:pt x="2272459" y="1481780"/>
                </a:lnTo>
                <a:lnTo>
                  <a:pt x="2258915" y="1525328"/>
                </a:lnTo>
                <a:lnTo>
                  <a:pt x="2243723" y="1568124"/>
                </a:lnTo>
                <a:lnTo>
                  <a:pt x="2226921" y="1610129"/>
                </a:lnTo>
                <a:lnTo>
                  <a:pt x="2208545" y="1651308"/>
                </a:lnTo>
                <a:lnTo>
                  <a:pt x="2188634" y="1691621"/>
                </a:lnTo>
                <a:lnTo>
                  <a:pt x="2167225" y="1731033"/>
                </a:lnTo>
                <a:lnTo>
                  <a:pt x="2144354" y="1769506"/>
                </a:lnTo>
                <a:lnTo>
                  <a:pt x="2120059" y="1807002"/>
                </a:lnTo>
                <a:lnTo>
                  <a:pt x="2094378" y="1843485"/>
                </a:lnTo>
                <a:lnTo>
                  <a:pt x="2067347" y="1878916"/>
                </a:lnTo>
                <a:lnTo>
                  <a:pt x="2039005" y="1913260"/>
                </a:lnTo>
                <a:lnTo>
                  <a:pt x="2009387" y="1946478"/>
                </a:lnTo>
                <a:lnTo>
                  <a:pt x="1978532" y="1978533"/>
                </a:lnTo>
                <a:lnTo>
                  <a:pt x="1946478" y="2009387"/>
                </a:lnTo>
                <a:lnTo>
                  <a:pt x="1913260" y="2039005"/>
                </a:lnTo>
                <a:lnTo>
                  <a:pt x="1878916" y="2067347"/>
                </a:lnTo>
                <a:lnTo>
                  <a:pt x="1843485" y="2094378"/>
                </a:lnTo>
                <a:lnTo>
                  <a:pt x="1807002" y="2120059"/>
                </a:lnTo>
                <a:lnTo>
                  <a:pt x="1769506" y="2144354"/>
                </a:lnTo>
                <a:lnTo>
                  <a:pt x="1731033" y="2167225"/>
                </a:lnTo>
                <a:lnTo>
                  <a:pt x="1691621" y="2188634"/>
                </a:lnTo>
                <a:lnTo>
                  <a:pt x="1651308" y="2208545"/>
                </a:lnTo>
                <a:lnTo>
                  <a:pt x="1610129" y="2226921"/>
                </a:lnTo>
                <a:lnTo>
                  <a:pt x="1568124" y="2243723"/>
                </a:lnTo>
                <a:lnTo>
                  <a:pt x="1525328" y="2258915"/>
                </a:lnTo>
                <a:lnTo>
                  <a:pt x="1481780" y="2272459"/>
                </a:lnTo>
                <a:lnTo>
                  <a:pt x="1437517" y="2284319"/>
                </a:lnTo>
                <a:lnTo>
                  <a:pt x="1392575" y="2294456"/>
                </a:lnTo>
                <a:lnTo>
                  <a:pt x="1346993" y="2302834"/>
                </a:lnTo>
                <a:lnTo>
                  <a:pt x="1300807" y="2309414"/>
                </a:lnTo>
                <a:lnTo>
                  <a:pt x="1254055" y="2314161"/>
                </a:lnTo>
                <a:lnTo>
                  <a:pt x="1206774" y="2317037"/>
                </a:lnTo>
                <a:lnTo>
                  <a:pt x="1159002" y="2318004"/>
                </a:lnTo>
                <a:lnTo>
                  <a:pt x="1111229" y="2317037"/>
                </a:lnTo>
                <a:lnTo>
                  <a:pt x="1063948" y="2314161"/>
                </a:lnTo>
                <a:lnTo>
                  <a:pt x="1017196" y="2309414"/>
                </a:lnTo>
                <a:lnTo>
                  <a:pt x="971010" y="2302834"/>
                </a:lnTo>
                <a:lnTo>
                  <a:pt x="925428" y="2294456"/>
                </a:lnTo>
                <a:lnTo>
                  <a:pt x="880486" y="2284319"/>
                </a:lnTo>
                <a:lnTo>
                  <a:pt x="836223" y="2272459"/>
                </a:lnTo>
                <a:lnTo>
                  <a:pt x="792675" y="2258915"/>
                </a:lnTo>
                <a:lnTo>
                  <a:pt x="749879" y="2243723"/>
                </a:lnTo>
                <a:lnTo>
                  <a:pt x="707874" y="2226921"/>
                </a:lnTo>
                <a:lnTo>
                  <a:pt x="666695" y="2208545"/>
                </a:lnTo>
                <a:lnTo>
                  <a:pt x="626382" y="2188634"/>
                </a:lnTo>
                <a:lnTo>
                  <a:pt x="586970" y="2167225"/>
                </a:lnTo>
                <a:lnTo>
                  <a:pt x="548497" y="2144354"/>
                </a:lnTo>
                <a:lnTo>
                  <a:pt x="511001" y="2120059"/>
                </a:lnTo>
                <a:lnTo>
                  <a:pt x="474518" y="2094378"/>
                </a:lnTo>
                <a:lnTo>
                  <a:pt x="439087" y="2067347"/>
                </a:lnTo>
                <a:lnTo>
                  <a:pt x="404743" y="2039005"/>
                </a:lnTo>
                <a:lnTo>
                  <a:pt x="371525" y="2009387"/>
                </a:lnTo>
                <a:lnTo>
                  <a:pt x="339471" y="1978532"/>
                </a:lnTo>
                <a:lnTo>
                  <a:pt x="308616" y="1946478"/>
                </a:lnTo>
                <a:lnTo>
                  <a:pt x="278998" y="1913260"/>
                </a:lnTo>
                <a:lnTo>
                  <a:pt x="250656" y="1878916"/>
                </a:lnTo>
                <a:lnTo>
                  <a:pt x="223625" y="1843485"/>
                </a:lnTo>
                <a:lnTo>
                  <a:pt x="197944" y="1807002"/>
                </a:lnTo>
                <a:lnTo>
                  <a:pt x="173649" y="1769506"/>
                </a:lnTo>
                <a:lnTo>
                  <a:pt x="150778" y="1731033"/>
                </a:lnTo>
                <a:lnTo>
                  <a:pt x="129369" y="1691621"/>
                </a:lnTo>
                <a:lnTo>
                  <a:pt x="109458" y="1651308"/>
                </a:lnTo>
                <a:lnTo>
                  <a:pt x="91082" y="1610129"/>
                </a:lnTo>
                <a:lnTo>
                  <a:pt x="74280" y="1568124"/>
                </a:lnTo>
                <a:lnTo>
                  <a:pt x="59088" y="1525328"/>
                </a:lnTo>
                <a:lnTo>
                  <a:pt x="45544" y="1481780"/>
                </a:lnTo>
                <a:lnTo>
                  <a:pt x="33684" y="1437517"/>
                </a:lnTo>
                <a:lnTo>
                  <a:pt x="23547" y="1392575"/>
                </a:lnTo>
                <a:lnTo>
                  <a:pt x="15169" y="1346993"/>
                </a:lnTo>
                <a:lnTo>
                  <a:pt x="8589" y="1300807"/>
                </a:lnTo>
                <a:lnTo>
                  <a:pt x="3842" y="1254055"/>
                </a:lnTo>
                <a:lnTo>
                  <a:pt x="966" y="1206774"/>
                </a:lnTo>
                <a:lnTo>
                  <a:pt x="0" y="1159002"/>
                </a:lnTo>
                <a:close/>
              </a:path>
            </a:pathLst>
          </a:custGeom>
          <a:solidFill>
            <a:srgbClr val="FFFF00"/>
          </a:solidFill>
          <a:ln w="9144">
            <a:solidFill>
              <a:srgbClr val="CACACA"/>
            </a:solidFill>
          </a:ln>
        </p:spPr>
        <p:txBody>
          <a:bodyPr wrap="square" lIns="0" tIns="0" rIns="0" bIns="0" rtlCol="0"/>
          <a:lstStyle/>
          <a:p>
            <a:pPr algn="ctr"/>
            <a:endParaRPr>
              <a:solidFill>
                <a:srgbClr val="2E2E38"/>
              </a:solidFill>
              <a:latin typeface="EYInterstate Light"/>
            </a:endParaRPr>
          </a:p>
        </p:txBody>
      </p:sp>
      <p:sp>
        <p:nvSpPr>
          <p:cNvPr id="19" name="TextBox 1">
            <a:extLst>
              <a:ext uri="{FF2B5EF4-FFF2-40B4-BE49-F238E27FC236}">
                <a16:creationId xmlns:a16="http://schemas.microsoft.com/office/drawing/2014/main" id="{C4532DA6-71BA-0C98-B3C3-865BCD0008A2}"/>
              </a:ext>
            </a:extLst>
          </p:cNvPr>
          <p:cNvSpPr txBox="1"/>
          <p:nvPr/>
        </p:nvSpPr>
        <p:spPr>
          <a:xfrm>
            <a:off x="14657263" y="5150031"/>
            <a:ext cx="8986507"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just"/>
            <a:r>
              <a:rPr lang="es-ES" sz="4000">
                <a:solidFill>
                  <a:srgbClr val="0D0D0D"/>
                </a:solidFill>
                <a:latin typeface="+mj-lt"/>
              </a:rPr>
              <a:t>Expedientes de equipamiento</a:t>
            </a:r>
          </a:p>
        </p:txBody>
      </p:sp>
      <p:sp>
        <p:nvSpPr>
          <p:cNvPr id="20" name="object 31">
            <a:extLst>
              <a:ext uri="{FF2B5EF4-FFF2-40B4-BE49-F238E27FC236}">
                <a16:creationId xmlns:a16="http://schemas.microsoft.com/office/drawing/2014/main" id="{3785FEE0-C4CE-097A-F9C1-33EA588AB712}"/>
              </a:ext>
            </a:extLst>
          </p:cNvPr>
          <p:cNvSpPr/>
          <p:nvPr/>
        </p:nvSpPr>
        <p:spPr>
          <a:xfrm>
            <a:off x="8893464" y="5936101"/>
            <a:ext cx="360000" cy="360000"/>
          </a:xfrm>
          <a:custGeom>
            <a:avLst/>
            <a:gdLst/>
            <a:ahLst/>
            <a:cxnLst/>
            <a:rect l="l" t="t" r="r" b="b"/>
            <a:pathLst>
              <a:path w="2318384" h="2318385">
                <a:moveTo>
                  <a:pt x="0" y="1159002"/>
                </a:moveTo>
                <a:lnTo>
                  <a:pt x="966" y="1111229"/>
                </a:lnTo>
                <a:lnTo>
                  <a:pt x="3842" y="1063948"/>
                </a:lnTo>
                <a:lnTo>
                  <a:pt x="8589" y="1017196"/>
                </a:lnTo>
                <a:lnTo>
                  <a:pt x="15169" y="971010"/>
                </a:lnTo>
                <a:lnTo>
                  <a:pt x="23547" y="925428"/>
                </a:lnTo>
                <a:lnTo>
                  <a:pt x="33684" y="880486"/>
                </a:lnTo>
                <a:lnTo>
                  <a:pt x="45544" y="836223"/>
                </a:lnTo>
                <a:lnTo>
                  <a:pt x="59088" y="792675"/>
                </a:lnTo>
                <a:lnTo>
                  <a:pt x="74280" y="749879"/>
                </a:lnTo>
                <a:lnTo>
                  <a:pt x="91082" y="707874"/>
                </a:lnTo>
                <a:lnTo>
                  <a:pt x="109458" y="666695"/>
                </a:lnTo>
                <a:lnTo>
                  <a:pt x="129369" y="626382"/>
                </a:lnTo>
                <a:lnTo>
                  <a:pt x="150778" y="586970"/>
                </a:lnTo>
                <a:lnTo>
                  <a:pt x="173649" y="548497"/>
                </a:lnTo>
                <a:lnTo>
                  <a:pt x="197944" y="511001"/>
                </a:lnTo>
                <a:lnTo>
                  <a:pt x="223625" y="474518"/>
                </a:lnTo>
                <a:lnTo>
                  <a:pt x="250656" y="439087"/>
                </a:lnTo>
                <a:lnTo>
                  <a:pt x="278998" y="404743"/>
                </a:lnTo>
                <a:lnTo>
                  <a:pt x="308616" y="371525"/>
                </a:lnTo>
                <a:lnTo>
                  <a:pt x="339471" y="339471"/>
                </a:lnTo>
                <a:lnTo>
                  <a:pt x="371525" y="308616"/>
                </a:lnTo>
                <a:lnTo>
                  <a:pt x="404743" y="278998"/>
                </a:lnTo>
                <a:lnTo>
                  <a:pt x="439087" y="250656"/>
                </a:lnTo>
                <a:lnTo>
                  <a:pt x="474518" y="223625"/>
                </a:lnTo>
                <a:lnTo>
                  <a:pt x="511001" y="197944"/>
                </a:lnTo>
                <a:lnTo>
                  <a:pt x="548497" y="173649"/>
                </a:lnTo>
                <a:lnTo>
                  <a:pt x="586970" y="150778"/>
                </a:lnTo>
                <a:lnTo>
                  <a:pt x="626382" y="129369"/>
                </a:lnTo>
                <a:lnTo>
                  <a:pt x="666695" y="109458"/>
                </a:lnTo>
                <a:lnTo>
                  <a:pt x="707874" y="91082"/>
                </a:lnTo>
                <a:lnTo>
                  <a:pt x="749879" y="74280"/>
                </a:lnTo>
                <a:lnTo>
                  <a:pt x="792675" y="59088"/>
                </a:lnTo>
                <a:lnTo>
                  <a:pt x="836223" y="45544"/>
                </a:lnTo>
                <a:lnTo>
                  <a:pt x="880486" y="33684"/>
                </a:lnTo>
                <a:lnTo>
                  <a:pt x="925428" y="23547"/>
                </a:lnTo>
                <a:lnTo>
                  <a:pt x="971010" y="15169"/>
                </a:lnTo>
                <a:lnTo>
                  <a:pt x="1017196" y="8589"/>
                </a:lnTo>
                <a:lnTo>
                  <a:pt x="1063948" y="3842"/>
                </a:lnTo>
                <a:lnTo>
                  <a:pt x="1111229" y="966"/>
                </a:lnTo>
                <a:lnTo>
                  <a:pt x="1159002" y="0"/>
                </a:lnTo>
                <a:lnTo>
                  <a:pt x="1206774" y="966"/>
                </a:lnTo>
                <a:lnTo>
                  <a:pt x="1254055" y="3842"/>
                </a:lnTo>
                <a:lnTo>
                  <a:pt x="1300807" y="8589"/>
                </a:lnTo>
                <a:lnTo>
                  <a:pt x="1346993" y="15169"/>
                </a:lnTo>
                <a:lnTo>
                  <a:pt x="1392575" y="23547"/>
                </a:lnTo>
                <a:lnTo>
                  <a:pt x="1437517" y="33684"/>
                </a:lnTo>
                <a:lnTo>
                  <a:pt x="1481780" y="45544"/>
                </a:lnTo>
                <a:lnTo>
                  <a:pt x="1525328" y="59088"/>
                </a:lnTo>
                <a:lnTo>
                  <a:pt x="1568124" y="74280"/>
                </a:lnTo>
                <a:lnTo>
                  <a:pt x="1610129" y="91082"/>
                </a:lnTo>
                <a:lnTo>
                  <a:pt x="1651308" y="109458"/>
                </a:lnTo>
                <a:lnTo>
                  <a:pt x="1691621" y="129369"/>
                </a:lnTo>
                <a:lnTo>
                  <a:pt x="1731033" y="150778"/>
                </a:lnTo>
                <a:lnTo>
                  <a:pt x="1769506" y="173649"/>
                </a:lnTo>
                <a:lnTo>
                  <a:pt x="1807002" y="197944"/>
                </a:lnTo>
                <a:lnTo>
                  <a:pt x="1843485" y="223625"/>
                </a:lnTo>
                <a:lnTo>
                  <a:pt x="1878916" y="250656"/>
                </a:lnTo>
                <a:lnTo>
                  <a:pt x="1913260" y="278998"/>
                </a:lnTo>
                <a:lnTo>
                  <a:pt x="1946478" y="308616"/>
                </a:lnTo>
                <a:lnTo>
                  <a:pt x="1978532" y="339470"/>
                </a:lnTo>
                <a:lnTo>
                  <a:pt x="2009387" y="371525"/>
                </a:lnTo>
                <a:lnTo>
                  <a:pt x="2039005" y="404743"/>
                </a:lnTo>
                <a:lnTo>
                  <a:pt x="2067347" y="439087"/>
                </a:lnTo>
                <a:lnTo>
                  <a:pt x="2094378" y="474518"/>
                </a:lnTo>
                <a:lnTo>
                  <a:pt x="2120059" y="511001"/>
                </a:lnTo>
                <a:lnTo>
                  <a:pt x="2144354" y="548497"/>
                </a:lnTo>
                <a:lnTo>
                  <a:pt x="2167225" y="586970"/>
                </a:lnTo>
                <a:lnTo>
                  <a:pt x="2188634" y="626382"/>
                </a:lnTo>
                <a:lnTo>
                  <a:pt x="2208545" y="666695"/>
                </a:lnTo>
                <a:lnTo>
                  <a:pt x="2226921" y="707874"/>
                </a:lnTo>
                <a:lnTo>
                  <a:pt x="2243723" y="749879"/>
                </a:lnTo>
                <a:lnTo>
                  <a:pt x="2258915" y="792675"/>
                </a:lnTo>
                <a:lnTo>
                  <a:pt x="2272459" y="836223"/>
                </a:lnTo>
                <a:lnTo>
                  <a:pt x="2284319" y="880486"/>
                </a:lnTo>
                <a:lnTo>
                  <a:pt x="2294456" y="925428"/>
                </a:lnTo>
                <a:lnTo>
                  <a:pt x="2302834" y="971010"/>
                </a:lnTo>
                <a:lnTo>
                  <a:pt x="2309414" y="1017196"/>
                </a:lnTo>
                <a:lnTo>
                  <a:pt x="2314161" y="1063948"/>
                </a:lnTo>
                <a:lnTo>
                  <a:pt x="2317037" y="1111229"/>
                </a:lnTo>
                <a:lnTo>
                  <a:pt x="2318004" y="1159002"/>
                </a:lnTo>
                <a:lnTo>
                  <a:pt x="2317037" y="1206774"/>
                </a:lnTo>
                <a:lnTo>
                  <a:pt x="2314161" y="1254055"/>
                </a:lnTo>
                <a:lnTo>
                  <a:pt x="2309414" y="1300807"/>
                </a:lnTo>
                <a:lnTo>
                  <a:pt x="2302834" y="1346993"/>
                </a:lnTo>
                <a:lnTo>
                  <a:pt x="2294456" y="1392575"/>
                </a:lnTo>
                <a:lnTo>
                  <a:pt x="2284319" y="1437517"/>
                </a:lnTo>
                <a:lnTo>
                  <a:pt x="2272459" y="1481780"/>
                </a:lnTo>
                <a:lnTo>
                  <a:pt x="2258915" y="1525328"/>
                </a:lnTo>
                <a:lnTo>
                  <a:pt x="2243723" y="1568124"/>
                </a:lnTo>
                <a:lnTo>
                  <a:pt x="2226921" y="1610129"/>
                </a:lnTo>
                <a:lnTo>
                  <a:pt x="2208545" y="1651308"/>
                </a:lnTo>
                <a:lnTo>
                  <a:pt x="2188634" y="1691621"/>
                </a:lnTo>
                <a:lnTo>
                  <a:pt x="2167225" y="1731033"/>
                </a:lnTo>
                <a:lnTo>
                  <a:pt x="2144354" y="1769506"/>
                </a:lnTo>
                <a:lnTo>
                  <a:pt x="2120059" y="1807002"/>
                </a:lnTo>
                <a:lnTo>
                  <a:pt x="2094378" y="1843485"/>
                </a:lnTo>
                <a:lnTo>
                  <a:pt x="2067347" y="1878916"/>
                </a:lnTo>
                <a:lnTo>
                  <a:pt x="2039005" y="1913260"/>
                </a:lnTo>
                <a:lnTo>
                  <a:pt x="2009387" y="1946478"/>
                </a:lnTo>
                <a:lnTo>
                  <a:pt x="1978532" y="1978533"/>
                </a:lnTo>
                <a:lnTo>
                  <a:pt x="1946478" y="2009387"/>
                </a:lnTo>
                <a:lnTo>
                  <a:pt x="1913260" y="2039005"/>
                </a:lnTo>
                <a:lnTo>
                  <a:pt x="1878916" y="2067347"/>
                </a:lnTo>
                <a:lnTo>
                  <a:pt x="1843485" y="2094378"/>
                </a:lnTo>
                <a:lnTo>
                  <a:pt x="1807002" y="2120059"/>
                </a:lnTo>
                <a:lnTo>
                  <a:pt x="1769506" y="2144354"/>
                </a:lnTo>
                <a:lnTo>
                  <a:pt x="1731033" y="2167225"/>
                </a:lnTo>
                <a:lnTo>
                  <a:pt x="1691621" y="2188634"/>
                </a:lnTo>
                <a:lnTo>
                  <a:pt x="1651308" y="2208545"/>
                </a:lnTo>
                <a:lnTo>
                  <a:pt x="1610129" y="2226921"/>
                </a:lnTo>
                <a:lnTo>
                  <a:pt x="1568124" y="2243723"/>
                </a:lnTo>
                <a:lnTo>
                  <a:pt x="1525328" y="2258915"/>
                </a:lnTo>
                <a:lnTo>
                  <a:pt x="1481780" y="2272459"/>
                </a:lnTo>
                <a:lnTo>
                  <a:pt x="1437517" y="2284319"/>
                </a:lnTo>
                <a:lnTo>
                  <a:pt x="1392575" y="2294456"/>
                </a:lnTo>
                <a:lnTo>
                  <a:pt x="1346993" y="2302834"/>
                </a:lnTo>
                <a:lnTo>
                  <a:pt x="1300807" y="2309414"/>
                </a:lnTo>
                <a:lnTo>
                  <a:pt x="1254055" y="2314161"/>
                </a:lnTo>
                <a:lnTo>
                  <a:pt x="1206774" y="2317037"/>
                </a:lnTo>
                <a:lnTo>
                  <a:pt x="1159002" y="2318004"/>
                </a:lnTo>
                <a:lnTo>
                  <a:pt x="1111229" y="2317037"/>
                </a:lnTo>
                <a:lnTo>
                  <a:pt x="1063948" y="2314161"/>
                </a:lnTo>
                <a:lnTo>
                  <a:pt x="1017196" y="2309414"/>
                </a:lnTo>
                <a:lnTo>
                  <a:pt x="971010" y="2302834"/>
                </a:lnTo>
                <a:lnTo>
                  <a:pt x="925428" y="2294456"/>
                </a:lnTo>
                <a:lnTo>
                  <a:pt x="880486" y="2284319"/>
                </a:lnTo>
                <a:lnTo>
                  <a:pt x="836223" y="2272459"/>
                </a:lnTo>
                <a:lnTo>
                  <a:pt x="792675" y="2258915"/>
                </a:lnTo>
                <a:lnTo>
                  <a:pt x="749879" y="2243723"/>
                </a:lnTo>
                <a:lnTo>
                  <a:pt x="707874" y="2226921"/>
                </a:lnTo>
                <a:lnTo>
                  <a:pt x="666695" y="2208545"/>
                </a:lnTo>
                <a:lnTo>
                  <a:pt x="626382" y="2188634"/>
                </a:lnTo>
                <a:lnTo>
                  <a:pt x="586970" y="2167225"/>
                </a:lnTo>
                <a:lnTo>
                  <a:pt x="548497" y="2144354"/>
                </a:lnTo>
                <a:lnTo>
                  <a:pt x="511001" y="2120059"/>
                </a:lnTo>
                <a:lnTo>
                  <a:pt x="474518" y="2094378"/>
                </a:lnTo>
                <a:lnTo>
                  <a:pt x="439087" y="2067347"/>
                </a:lnTo>
                <a:lnTo>
                  <a:pt x="404743" y="2039005"/>
                </a:lnTo>
                <a:lnTo>
                  <a:pt x="371525" y="2009387"/>
                </a:lnTo>
                <a:lnTo>
                  <a:pt x="339471" y="1978532"/>
                </a:lnTo>
                <a:lnTo>
                  <a:pt x="308616" y="1946478"/>
                </a:lnTo>
                <a:lnTo>
                  <a:pt x="278998" y="1913260"/>
                </a:lnTo>
                <a:lnTo>
                  <a:pt x="250656" y="1878916"/>
                </a:lnTo>
                <a:lnTo>
                  <a:pt x="223625" y="1843485"/>
                </a:lnTo>
                <a:lnTo>
                  <a:pt x="197944" y="1807002"/>
                </a:lnTo>
                <a:lnTo>
                  <a:pt x="173649" y="1769506"/>
                </a:lnTo>
                <a:lnTo>
                  <a:pt x="150778" y="1731033"/>
                </a:lnTo>
                <a:lnTo>
                  <a:pt x="129369" y="1691621"/>
                </a:lnTo>
                <a:lnTo>
                  <a:pt x="109458" y="1651308"/>
                </a:lnTo>
                <a:lnTo>
                  <a:pt x="91082" y="1610129"/>
                </a:lnTo>
                <a:lnTo>
                  <a:pt x="74280" y="1568124"/>
                </a:lnTo>
                <a:lnTo>
                  <a:pt x="59088" y="1525328"/>
                </a:lnTo>
                <a:lnTo>
                  <a:pt x="45544" y="1481780"/>
                </a:lnTo>
                <a:lnTo>
                  <a:pt x="33684" y="1437517"/>
                </a:lnTo>
                <a:lnTo>
                  <a:pt x="23547" y="1392575"/>
                </a:lnTo>
                <a:lnTo>
                  <a:pt x="15169" y="1346993"/>
                </a:lnTo>
                <a:lnTo>
                  <a:pt x="8589" y="1300807"/>
                </a:lnTo>
                <a:lnTo>
                  <a:pt x="3842" y="1254055"/>
                </a:lnTo>
                <a:lnTo>
                  <a:pt x="966" y="1206774"/>
                </a:lnTo>
                <a:lnTo>
                  <a:pt x="0" y="1159002"/>
                </a:lnTo>
                <a:close/>
              </a:path>
            </a:pathLst>
          </a:custGeom>
          <a:solidFill>
            <a:srgbClr val="FFFF00"/>
          </a:solidFill>
          <a:ln w="9144">
            <a:solidFill>
              <a:srgbClr val="CACACA"/>
            </a:solidFill>
          </a:ln>
        </p:spPr>
        <p:txBody>
          <a:bodyPr wrap="square" lIns="0" tIns="0" rIns="0" bIns="0" rtlCol="0"/>
          <a:lstStyle/>
          <a:p>
            <a:endParaRPr>
              <a:solidFill>
                <a:srgbClr val="2E2E38"/>
              </a:solidFill>
              <a:latin typeface="EYInterstate Light"/>
            </a:endParaRPr>
          </a:p>
        </p:txBody>
      </p:sp>
      <p:sp>
        <p:nvSpPr>
          <p:cNvPr id="21" name="object 31">
            <a:extLst>
              <a:ext uri="{FF2B5EF4-FFF2-40B4-BE49-F238E27FC236}">
                <a16:creationId xmlns:a16="http://schemas.microsoft.com/office/drawing/2014/main" id="{42B92CAC-7D31-A062-3520-D57354E8BBCD}"/>
              </a:ext>
            </a:extLst>
          </p:cNvPr>
          <p:cNvSpPr/>
          <p:nvPr/>
        </p:nvSpPr>
        <p:spPr>
          <a:xfrm>
            <a:off x="4972628" y="4413550"/>
            <a:ext cx="360000" cy="360000"/>
          </a:xfrm>
          <a:custGeom>
            <a:avLst/>
            <a:gdLst/>
            <a:ahLst/>
            <a:cxnLst/>
            <a:rect l="l" t="t" r="r" b="b"/>
            <a:pathLst>
              <a:path w="2318384" h="2318385">
                <a:moveTo>
                  <a:pt x="0" y="1159002"/>
                </a:moveTo>
                <a:lnTo>
                  <a:pt x="966" y="1111229"/>
                </a:lnTo>
                <a:lnTo>
                  <a:pt x="3842" y="1063948"/>
                </a:lnTo>
                <a:lnTo>
                  <a:pt x="8589" y="1017196"/>
                </a:lnTo>
                <a:lnTo>
                  <a:pt x="15169" y="971010"/>
                </a:lnTo>
                <a:lnTo>
                  <a:pt x="23547" y="925428"/>
                </a:lnTo>
                <a:lnTo>
                  <a:pt x="33684" y="880486"/>
                </a:lnTo>
                <a:lnTo>
                  <a:pt x="45544" y="836223"/>
                </a:lnTo>
                <a:lnTo>
                  <a:pt x="59088" y="792675"/>
                </a:lnTo>
                <a:lnTo>
                  <a:pt x="74280" y="749879"/>
                </a:lnTo>
                <a:lnTo>
                  <a:pt x="91082" y="707874"/>
                </a:lnTo>
                <a:lnTo>
                  <a:pt x="109458" y="666695"/>
                </a:lnTo>
                <a:lnTo>
                  <a:pt x="129369" y="626382"/>
                </a:lnTo>
                <a:lnTo>
                  <a:pt x="150778" y="586970"/>
                </a:lnTo>
                <a:lnTo>
                  <a:pt x="173649" y="548497"/>
                </a:lnTo>
                <a:lnTo>
                  <a:pt x="197944" y="511001"/>
                </a:lnTo>
                <a:lnTo>
                  <a:pt x="223625" y="474518"/>
                </a:lnTo>
                <a:lnTo>
                  <a:pt x="250656" y="439087"/>
                </a:lnTo>
                <a:lnTo>
                  <a:pt x="278998" y="404743"/>
                </a:lnTo>
                <a:lnTo>
                  <a:pt x="308616" y="371525"/>
                </a:lnTo>
                <a:lnTo>
                  <a:pt x="339471" y="339471"/>
                </a:lnTo>
                <a:lnTo>
                  <a:pt x="371525" y="308616"/>
                </a:lnTo>
                <a:lnTo>
                  <a:pt x="404743" y="278998"/>
                </a:lnTo>
                <a:lnTo>
                  <a:pt x="439087" y="250656"/>
                </a:lnTo>
                <a:lnTo>
                  <a:pt x="474518" y="223625"/>
                </a:lnTo>
                <a:lnTo>
                  <a:pt x="511001" y="197944"/>
                </a:lnTo>
                <a:lnTo>
                  <a:pt x="548497" y="173649"/>
                </a:lnTo>
                <a:lnTo>
                  <a:pt x="586970" y="150778"/>
                </a:lnTo>
                <a:lnTo>
                  <a:pt x="626382" y="129369"/>
                </a:lnTo>
                <a:lnTo>
                  <a:pt x="666695" y="109458"/>
                </a:lnTo>
                <a:lnTo>
                  <a:pt x="707874" y="91082"/>
                </a:lnTo>
                <a:lnTo>
                  <a:pt x="749879" y="74280"/>
                </a:lnTo>
                <a:lnTo>
                  <a:pt x="792675" y="59088"/>
                </a:lnTo>
                <a:lnTo>
                  <a:pt x="836223" y="45544"/>
                </a:lnTo>
                <a:lnTo>
                  <a:pt x="880486" y="33684"/>
                </a:lnTo>
                <a:lnTo>
                  <a:pt x="925428" y="23547"/>
                </a:lnTo>
                <a:lnTo>
                  <a:pt x="971010" y="15169"/>
                </a:lnTo>
                <a:lnTo>
                  <a:pt x="1017196" y="8589"/>
                </a:lnTo>
                <a:lnTo>
                  <a:pt x="1063948" y="3842"/>
                </a:lnTo>
                <a:lnTo>
                  <a:pt x="1111229" y="966"/>
                </a:lnTo>
                <a:lnTo>
                  <a:pt x="1159002" y="0"/>
                </a:lnTo>
                <a:lnTo>
                  <a:pt x="1206774" y="966"/>
                </a:lnTo>
                <a:lnTo>
                  <a:pt x="1254055" y="3842"/>
                </a:lnTo>
                <a:lnTo>
                  <a:pt x="1300807" y="8589"/>
                </a:lnTo>
                <a:lnTo>
                  <a:pt x="1346993" y="15169"/>
                </a:lnTo>
                <a:lnTo>
                  <a:pt x="1392575" y="23547"/>
                </a:lnTo>
                <a:lnTo>
                  <a:pt x="1437517" y="33684"/>
                </a:lnTo>
                <a:lnTo>
                  <a:pt x="1481780" y="45544"/>
                </a:lnTo>
                <a:lnTo>
                  <a:pt x="1525328" y="59088"/>
                </a:lnTo>
                <a:lnTo>
                  <a:pt x="1568124" y="74280"/>
                </a:lnTo>
                <a:lnTo>
                  <a:pt x="1610129" y="91082"/>
                </a:lnTo>
                <a:lnTo>
                  <a:pt x="1651308" y="109458"/>
                </a:lnTo>
                <a:lnTo>
                  <a:pt x="1691621" y="129369"/>
                </a:lnTo>
                <a:lnTo>
                  <a:pt x="1731033" y="150778"/>
                </a:lnTo>
                <a:lnTo>
                  <a:pt x="1769506" y="173649"/>
                </a:lnTo>
                <a:lnTo>
                  <a:pt x="1807002" y="197944"/>
                </a:lnTo>
                <a:lnTo>
                  <a:pt x="1843485" y="223625"/>
                </a:lnTo>
                <a:lnTo>
                  <a:pt x="1878916" y="250656"/>
                </a:lnTo>
                <a:lnTo>
                  <a:pt x="1913260" y="278998"/>
                </a:lnTo>
                <a:lnTo>
                  <a:pt x="1946478" y="308616"/>
                </a:lnTo>
                <a:lnTo>
                  <a:pt x="1978532" y="339470"/>
                </a:lnTo>
                <a:lnTo>
                  <a:pt x="2009387" y="371525"/>
                </a:lnTo>
                <a:lnTo>
                  <a:pt x="2039005" y="404743"/>
                </a:lnTo>
                <a:lnTo>
                  <a:pt x="2067347" y="439087"/>
                </a:lnTo>
                <a:lnTo>
                  <a:pt x="2094378" y="474518"/>
                </a:lnTo>
                <a:lnTo>
                  <a:pt x="2120059" y="511001"/>
                </a:lnTo>
                <a:lnTo>
                  <a:pt x="2144354" y="548497"/>
                </a:lnTo>
                <a:lnTo>
                  <a:pt x="2167225" y="586970"/>
                </a:lnTo>
                <a:lnTo>
                  <a:pt x="2188634" y="626382"/>
                </a:lnTo>
                <a:lnTo>
                  <a:pt x="2208545" y="666695"/>
                </a:lnTo>
                <a:lnTo>
                  <a:pt x="2226921" y="707874"/>
                </a:lnTo>
                <a:lnTo>
                  <a:pt x="2243723" y="749879"/>
                </a:lnTo>
                <a:lnTo>
                  <a:pt x="2258915" y="792675"/>
                </a:lnTo>
                <a:lnTo>
                  <a:pt x="2272459" y="836223"/>
                </a:lnTo>
                <a:lnTo>
                  <a:pt x="2284319" y="880486"/>
                </a:lnTo>
                <a:lnTo>
                  <a:pt x="2294456" y="925428"/>
                </a:lnTo>
                <a:lnTo>
                  <a:pt x="2302834" y="971010"/>
                </a:lnTo>
                <a:lnTo>
                  <a:pt x="2309414" y="1017196"/>
                </a:lnTo>
                <a:lnTo>
                  <a:pt x="2314161" y="1063948"/>
                </a:lnTo>
                <a:lnTo>
                  <a:pt x="2317037" y="1111229"/>
                </a:lnTo>
                <a:lnTo>
                  <a:pt x="2318004" y="1159002"/>
                </a:lnTo>
                <a:lnTo>
                  <a:pt x="2317037" y="1206774"/>
                </a:lnTo>
                <a:lnTo>
                  <a:pt x="2314161" y="1254055"/>
                </a:lnTo>
                <a:lnTo>
                  <a:pt x="2309414" y="1300807"/>
                </a:lnTo>
                <a:lnTo>
                  <a:pt x="2302834" y="1346993"/>
                </a:lnTo>
                <a:lnTo>
                  <a:pt x="2294456" y="1392575"/>
                </a:lnTo>
                <a:lnTo>
                  <a:pt x="2284319" y="1437517"/>
                </a:lnTo>
                <a:lnTo>
                  <a:pt x="2272459" y="1481780"/>
                </a:lnTo>
                <a:lnTo>
                  <a:pt x="2258915" y="1525328"/>
                </a:lnTo>
                <a:lnTo>
                  <a:pt x="2243723" y="1568124"/>
                </a:lnTo>
                <a:lnTo>
                  <a:pt x="2226921" y="1610129"/>
                </a:lnTo>
                <a:lnTo>
                  <a:pt x="2208545" y="1651308"/>
                </a:lnTo>
                <a:lnTo>
                  <a:pt x="2188634" y="1691621"/>
                </a:lnTo>
                <a:lnTo>
                  <a:pt x="2167225" y="1731033"/>
                </a:lnTo>
                <a:lnTo>
                  <a:pt x="2144354" y="1769506"/>
                </a:lnTo>
                <a:lnTo>
                  <a:pt x="2120059" y="1807002"/>
                </a:lnTo>
                <a:lnTo>
                  <a:pt x="2094378" y="1843485"/>
                </a:lnTo>
                <a:lnTo>
                  <a:pt x="2067347" y="1878916"/>
                </a:lnTo>
                <a:lnTo>
                  <a:pt x="2039005" y="1913260"/>
                </a:lnTo>
                <a:lnTo>
                  <a:pt x="2009387" y="1946478"/>
                </a:lnTo>
                <a:lnTo>
                  <a:pt x="1978532" y="1978533"/>
                </a:lnTo>
                <a:lnTo>
                  <a:pt x="1946478" y="2009387"/>
                </a:lnTo>
                <a:lnTo>
                  <a:pt x="1913260" y="2039005"/>
                </a:lnTo>
                <a:lnTo>
                  <a:pt x="1878916" y="2067347"/>
                </a:lnTo>
                <a:lnTo>
                  <a:pt x="1843485" y="2094378"/>
                </a:lnTo>
                <a:lnTo>
                  <a:pt x="1807002" y="2120059"/>
                </a:lnTo>
                <a:lnTo>
                  <a:pt x="1769506" y="2144354"/>
                </a:lnTo>
                <a:lnTo>
                  <a:pt x="1731033" y="2167225"/>
                </a:lnTo>
                <a:lnTo>
                  <a:pt x="1691621" y="2188634"/>
                </a:lnTo>
                <a:lnTo>
                  <a:pt x="1651308" y="2208545"/>
                </a:lnTo>
                <a:lnTo>
                  <a:pt x="1610129" y="2226921"/>
                </a:lnTo>
                <a:lnTo>
                  <a:pt x="1568124" y="2243723"/>
                </a:lnTo>
                <a:lnTo>
                  <a:pt x="1525328" y="2258915"/>
                </a:lnTo>
                <a:lnTo>
                  <a:pt x="1481780" y="2272459"/>
                </a:lnTo>
                <a:lnTo>
                  <a:pt x="1437517" y="2284319"/>
                </a:lnTo>
                <a:lnTo>
                  <a:pt x="1392575" y="2294456"/>
                </a:lnTo>
                <a:lnTo>
                  <a:pt x="1346993" y="2302834"/>
                </a:lnTo>
                <a:lnTo>
                  <a:pt x="1300807" y="2309414"/>
                </a:lnTo>
                <a:lnTo>
                  <a:pt x="1254055" y="2314161"/>
                </a:lnTo>
                <a:lnTo>
                  <a:pt x="1206774" y="2317037"/>
                </a:lnTo>
                <a:lnTo>
                  <a:pt x="1159002" y="2318004"/>
                </a:lnTo>
                <a:lnTo>
                  <a:pt x="1111229" y="2317037"/>
                </a:lnTo>
                <a:lnTo>
                  <a:pt x="1063948" y="2314161"/>
                </a:lnTo>
                <a:lnTo>
                  <a:pt x="1017196" y="2309414"/>
                </a:lnTo>
                <a:lnTo>
                  <a:pt x="971010" y="2302834"/>
                </a:lnTo>
                <a:lnTo>
                  <a:pt x="925428" y="2294456"/>
                </a:lnTo>
                <a:lnTo>
                  <a:pt x="880486" y="2284319"/>
                </a:lnTo>
                <a:lnTo>
                  <a:pt x="836223" y="2272459"/>
                </a:lnTo>
                <a:lnTo>
                  <a:pt x="792675" y="2258915"/>
                </a:lnTo>
                <a:lnTo>
                  <a:pt x="749879" y="2243723"/>
                </a:lnTo>
                <a:lnTo>
                  <a:pt x="707874" y="2226921"/>
                </a:lnTo>
                <a:lnTo>
                  <a:pt x="666695" y="2208545"/>
                </a:lnTo>
                <a:lnTo>
                  <a:pt x="626382" y="2188634"/>
                </a:lnTo>
                <a:lnTo>
                  <a:pt x="586970" y="2167225"/>
                </a:lnTo>
                <a:lnTo>
                  <a:pt x="548497" y="2144354"/>
                </a:lnTo>
                <a:lnTo>
                  <a:pt x="511001" y="2120059"/>
                </a:lnTo>
                <a:lnTo>
                  <a:pt x="474518" y="2094378"/>
                </a:lnTo>
                <a:lnTo>
                  <a:pt x="439087" y="2067347"/>
                </a:lnTo>
                <a:lnTo>
                  <a:pt x="404743" y="2039005"/>
                </a:lnTo>
                <a:lnTo>
                  <a:pt x="371525" y="2009387"/>
                </a:lnTo>
                <a:lnTo>
                  <a:pt x="339471" y="1978532"/>
                </a:lnTo>
                <a:lnTo>
                  <a:pt x="308616" y="1946478"/>
                </a:lnTo>
                <a:lnTo>
                  <a:pt x="278998" y="1913260"/>
                </a:lnTo>
                <a:lnTo>
                  <a:pt x="250656" y="1878916"/>
                </a:lnTo>
                <a:lnTo>
                  <a:pt x="223625" y="1843485"/>
                </a:lnTo>
                <a:lnTo>
                  <a:pt x="197944" y="1807002"/>
                </a:lnTo>
                <a:lnTo>
                  <a:pt x="173649" y="1769506"/>
                </a:lnTo>
                <a:lnTo>
                  <a:pt x="150778" y="1731033"/>
                </a:lnTo>
                <a:lnTo>
                  <a:pt x="129369" y="1691621"/>
                </a:lnTo>
                <a:lnTo>
                  <a:pt x="109458" y="1651308"/>
                </a:lnTo>
                <a:lnTo>
                  <a:pt x="91082" y="1610129"/>
                </a:lnTo>
                <a:lnTo>
                  <a:pt x="74280" y="1568124"/>
                </a:lnTo>
                <a:lnTo>
                  <a:pt x="59088" y="1525328"/>
                </a:lnTo>
                <a:lnTo>
                  <a:pt x="45544" y="1481780"/>
                </a:lnTo>
                <a:lnTo>
                  <a:pt x="33684" y="1437517"/>
                </a:lnTo>
                <a:lnTo>
                  <a:pt x="23547" y="1392575"/>
                </a:lnTo>
                <a:lnTo>
                  <a:pt x="15169" y="1346993"/>
                </a:lnTo>
                <a:lnTo>
                  <a:pt x="8589" y="1300807"/>
                </a:lnTo>
                <a:lnTo>
                  <a:pt x="3842" y="1254055"/>
                </a:lnTo>
                <a:lnTo>
                  <a:pt x="966" y="1206774"/>
                </a:lnTo>
                <a:lnTo>
                  <a:pt x="0" y="1159002"/>
                </a:lnTo>
                <a:close/>
              </a:path>
            </a:pathLst>
          </a:custGeom>
          <a:solidFill>
            <a:srgbClr val="FFFF00"/>
          </a:solidFill>
          <a:ln w="9144">
            <a:solidFill>
              <a:srgbClr val="CACACA"/>
            </a:solidFill>
          </a:ln>
        </p:spPr>
        <p:txBody>
          <a:bodyPr wrap="square" lIns="0" tIns="0" rIns="0" bIns="0" rtlCol="0"/>
          <a:lstStyle/>
          <a:p>
            <a:endParaRPr>
              <a:solidFill>
                <a:srgbClr val="2E2E38"/>
              </a:solidFill>
              <a:latin typeface="EYInterstate Light"/>
            </a:endParaRPr>
          </a:p>
        </p:txBody>
      </p:sp>
      <p:sp>
        <p:nvSpPr>
          <p:cNvPr id="22" name="object 31">
            <a:extLst>
              <a:ext uri="{FF2B5EF4-FFF2-40B4-BE49-F238E27FC236}">
                <a16:creationId xmlns:a16="http://schemas.microsoft.com/office/drawing/2014/main" id="{97D6E948-E96D-80B9-CC18-2179CA2D5CB2}"/>
              </a:ext>
            </a:extLst>
          </p:cNvPr>
          <p:cNvSpPr/>
          <p:nvPr/>
        </p:nvSpPr>
        <p:spPr>
          <a:xfrm>
            <a:off x="3005283" y="11103533"/>
            <a:ext cx="360000" cy="360000"/>
          </a:xfrm>
          <a:custGeom>
            <a:avLst/>
            <a:gdLst/>
            <a:ahLst/>
            <a:cxnLst/>
            <a:rect l="l" t="t" r="r" b="b"/>
            <a:pathLst>
              <a:path w="2318384" h="2318385">
                <a:moveTo>
                  <a:pt x="0" y="1159002"/>
                </a:moveTo>
                <a:lnTo>
                  <a:pt x="966" y="1111229"/>
                </a:lnTo>
                <a:lnTo>
                  <a:pt x="3842" y="1063948"/>
                </a:lnTo>
                <a:lnTo>
                  <a:pt x="8589" y="1017196"/>
                </a:lnTo>
                <a:lnTo>
                  <a:pt x="15169" y="971010"/>
                </a:lnTo>
                <a:lnTo>
                  <a:pt x="23547" y="925428"/>
                </a:lnTo>
                <a:lnTo>
                  <a:pt x="33684" y="880486"/>
                </a:lnTo>
                <a:lnTo>
                  <a:pt x="45544" y="836223"/>
                </a:lnTo>
                <a:lnTo>
                  <a:pt x="59088" y="792675"/>
                </a:lnTo>
                <a:lnTo>
                  <a:pt x="74280" y="749879"/>
                </a:lnTo>
                <a:lnTo>
                  <a:pt x="91082" y="707874"/>
                </a:lnTo>
                <a:lnTo>
                  <a:pt x="109458" y="666695"/>
                </a:lnTo>
                <a:lnTo>
                  <a:pt x="129369" y="626382"/>
                </a:lnTo>
                <a:lnTo>
                  <a:pt x="150778" y="586970"/>
                </a:lnTo>
                <a:lnTo>
                  <a:pt x="173649" y="548497"/>
                </a:lnTo>
                <a:lnTo>
                  <a:pt x="197944" y="511001"/>
                </a:lnTo>
                <a:lnTo>
                  <a:pt x="223625" y="474518"/>
                </a:lnTo>
                <a:lnTo>
                  <a:pt x="250656" y="439087"/>
                </a:lnTo>
                <a:lnTo>
                  <a:pt x="278998" y="404743"/>
                </a:lnTo>
                <a:lnTo>
                  <a:pt x="308616" y="371525"/>
                </a:lnTo>
                <a:lnTo>
                  <a:pt x="339471" y="339471"/>
                </a:lnTo>
                <a:lnTo>
                  <a:pt x="371525" y="308616"/>
                </a:lnTo>
                <a:lnTo>
                  <a:pt x="404743" y="278998"/>
                </a:lnTo>
                <a:lnTo>
                  <a:pt x="439087" y="250656"/>
                </a:lnTo>
                <a:lnTo>
                  <a:pt x="474518" y="223625"/>
                </a:lnTo>
                <a:lnTo>
                  <a:pt x="511001" y="197944"/>
                </a:lnTo>
                <a:lnTo>
                  <a:pt x="548497" y="173649"/>
                </a:lnTo>
                <a:lnTo>
                  <a:pt x="586970" y="150778"/>
                </a:lnTo>
                <a:lnTo>
                  <a:pt x="626382" y="129369"/>
                </a:lnTo>
                <a:lnTo>
                  <a:pt x="666695" y="109458"/>
                </a:lnTo>
                <a:lnTo>
                  <a:pt x="707874" y="91082"/>
                </a:lnTo>
                <a:lnTo>
                  <a:pt x="749879" y="74280"/>
                </a:lnTo>
                <a:lnTo>
                  <a:pt x="792675" y="59088"/>
                </a:lnTo>
                <a:lnTo>
                  <a:pt x="836223" y="45544"/>
                </a:lnTo>
                <a:lnTo>
                  <a:pt x="880486" y="33684"/>
                </a:lnTo>
                <a:lnTo>
                  <a:pt x="925428" y="23547"/>
                </a:lnTo>
                <a:lnTo>
                  <a:pt x="971010" y="15169"/>
                </a:lnTo>
                <a:lnTo>
                  <a:pt x="1017196" y="8589"/>
                </a:lnTo>
                <a:lnTo>
                  <a:pt x="1063948" y="3842"/>
                </a:lnTo>
                <a:lnTo>
                  <a:pt x="1111229" y="966"/>
                </a:lnTo>
                <a:lnTo>
                  <a:pt x="1159002" y="0"/>
                </a:lnTo>
                <a:lnTo>
                  <a:pt x="1206774" y="966"/>
                </a:lnTo>
                <a:lnTo>
                  <a:pt x="1254055" y="3842"/>
                </a:lnTo>
                <a:lnTo>
                  <a:pt x="1300807" y="8589"/>
                </a:lnTo>
                <a:lnTo>
                  <a:pt x="1346993" y="15169"/>
                </a:lnTo>
                <a:lnTo>
                  <a:pt x="1392575" y="23547"/>
                </a:lnTo>
                <a:lnTo>
                  <a:pt x="1437517" y="33684"/>
                </a:lnTo>
                <a:lnTo>
                  <a:pt x="1481780" y="45544"/>
                </a:lnTo>
                <a:lnTo>
                  <a:pt x="1525328" y="59088"/>
                </a:lnTo>
                <a:lnTo>
                  <a:pt x="1568124" y="74280"/>
                </a:lnTo>
                <a:lnTo>
                  <a:pt x="1610129" y="91082"/>
                </a:lnTo>
                <a:lnTo>
                  <a:pt x="1651308" y="109458"/>
                </a:lnTo>
                <a:lnTo>
                  <a:pt x="1691621" y="129369"/>
                </a:lnTo>
                <a:lnTo>
                  <a:pt x="1731033" y="150778"/>
                </a:lnTo>
                <a:lnTo>
                  <a:pt x="1769506" y="173649"/>
                </a:lnTo>
                <a:lnTo>
                  <a:pt x="1807002" y="197944"/>
                </a:lnTo>
                <a:lnTo>
                  <a:pt x="1843485" y="223625"/>
                </a:lnTo>
                <a:lnTo>
                  <a:pt x="1878916" y="250656"/>
                </a:lnTo>
                <a:lnTo>
                  <a:pt x="1913260" y="278998"/>
                </a:lnTo>
                <a:lnTo>
                  <a:pt x="1946478" y="308616"/>
                </a:lnTo>
                <a:lnTo>
                  <a:pt x="1978532" y="339470"/>
                </a:lnTo>
                <a:lnTo>
                  <a:pt x="2009387" y="371525"/>
                </a:lnTo>
                <a:lnTo>
                  <a:pt x="2039005" y="404743"/>
                </a:lnTo>
                <a:lnTo>
                  <a:pt x="2067347" y="439087"/>
                </a:lnTo>
                <a:lnTo>
                  <a:pt x="2094378" y="474518"/>
                </a:lnTo>
                <a:lnTo>
                  <a:pt x="2120059" y="511001"/>
                </a:lnTo>
                <a:lnTo>
                  <a:pt x="2144354" y="548497"/>
                </a:lnTo>
                <a:lnTo>
                  <a:pt x="2167225" y="586970"/>
                </a:lnTo>
                <a:lnTo>
                  <a:pt x="2188634" y="626382"/>
                </a:lnTo>
                <a:lnTo>
                  <a:pt x="2208545" y="666695"/>
                </a:lnTo>
                <a:lnTo>
                  <a:pt x="2226921" y="707874"/>
                </a:lnTo>
                <a:lnTo>
                  <a:pt x="2243723" y="749879"/>
                </a:lnTo>
                <a:lnTo>
                  <a:pt x="2258915" y="792675"/>
                </a:lnTo>
                <a:lnTo>
                  <a:pt x="2272459" y="836223"/>
                </a:lnTo>
                <a:lnTo>
                  <a:pt x="2284319" y="880486"/>
                </a:lnTo>
                <a:lnTo>
                  <a:pt x="2294456" y="925428"/>
                </a:lnTo>
                <a:lnTo>
                  <a:pt x="2302834" y="971010"/>
                </a:lnTo>
                <a:lnTo>
                  <a:pt x="2309414" y="1017196"/>
                </a:lnTo>
                <a:lnTo>
                  <a:pt x="2314161" y="1063948"/>
                </a:lnTo>
                <a:lnTo>
                  <a:pt x="2317037" y="1111229"/>
                </a:lnTo>
                <a:lnTo>
                  <a:pt x="2318004" y="1159002"/>
                </a:lnTo>
                <a:lnTo>
                  <a:pt x="2317037" y="1206774"/>
                </a:lnTo>
                <a:lnTo>
                  <a:pt x="2314161" y="1254055"/>
                </a:lnTo>
                <a:lnTo>
                  <a:pt x="2309414" y="1300807"/>
                </a:lnTo>
                <a:lnTo>
                  <a:pt x="2302834" y="1346993"/>
                </a:lnTo>
                <a:lnTo>
                  <a:pt x="2294456" y="1392575"/>
                </a:lnTo>
                <a:lnTo>
                  <a:pt x="2284319" y="1437517"/>
                </a:lnTo>
                <a:lnTo>
                  <a:pt x="2272459" y="1481780"/>
                </a:lnTo>
                <a:lnTo>
                  <a:pt x="2258915" y="1525328"/>
                </a:lnTo>
                <a:lnTo>
                  <a:pt x="2243723" y="1568124"/>
                </a:lnTo>
                <a:lnTo>
                  <a:pt x="2226921" y="1610129"/>
                </a:lnTo>
                <a:lnTo>
                  <a:pt x="2208545" y="1651308"/>
                </a:lnTo>
                <a:lnTo>
                  <a:pt x="2188634" y="1691621"/>
                </a:lnTo>
                <a:lnTo>
                  <a:pt x="2167225" y="1731033"/>
                </a:lnTo>
                <a:lnTo>
                  <a:pt x="2144354" y="1769506"/>
                </a:lnTo>
                <a:lnTo>
                  <a:pt x="2120059" y="1807002"/>
                </a:lnTo>
                <a:lnTo>
                  <a:pt x="2094378" y="1843485"/>
                </a:lnTo>
                <a:lnTo>
                  <a:pt x="2067347" y="1878916"/>
                </a:lnTo>
                <a:lnTo>
                  <a:pt x="2039005" y="1913260"/>
                </a:lnTo>
                <a:lnTo>
                  <a:pt x="2009387" y="1946478"/>
                </a:lnTo>
                <a:lnTo>
                  <a:pt x="1978532" y="1978533"/>
                </a:lnTo>
                <a:lnTo>
                  <a:pt x="1946478" y="2009387"/>
                </a:lnTo>
                <a:lnTo>
                  <a:pt x="1913260" y="2039005"/>
                </a:lnTo>
                <a:lnTo>
                  <a:pt x="1878916" y="2067347"/>
                </a:lnTo>
                <a:lnTo>
                  <a:pt x="1843485" y="2094378"/>
                </a:lnTo>
                <a:lnTo>
                  <a:pt x="1807002" y="2120059"/>
                </a:lnTo>
                <a:lnTo>
                  <a:pt x="1769506" y="2144354"/>
                </a:lnTo>
                <a:lnTo>
                  <a:pt x="1731033" y="2167225"/>
                </a:lnTo>
                <a:lnTo>
                  <a:pt x="1691621" y="2188634"/>
                </a:lnTo>
                <a:lnTo>
                  <a:pt x="1651308" y="2208545"/>
                </a:lnTo>
                <a:lnTo>
                  <a:pt x="1610129" y="2226921"/>
                </a:lnTo>
                <a:lnTo>
                  <a:pt x="1568124" y="2243723"/>
                </a:lnTo>
                <a:lnTo>
                  <a:pt x="1525328" y="2258915"/>
                </a:lnTo>
                <a:lnTo>
                  <a:pt x="1481780" y="2272459"/>
                </a:lnTo>
                <a:lnTo>
                  <a:pt x="1437517" y="2284319"/>
                </a:lnTo>
                <a:lnTo>
                  <a:pt x="1392575" y="2294456"/>
                </a:lnTo>
                <a:lnTo>
                  <a:pt x="1346993" y="2302834"/>
                </a:lnTo>
                <a:lnTo>
                  <a:pt x="1300807" y="2309414"/>
                </a:lnTo>
                <a:lnTo>
                  <a:pt x="1254055" y="2314161"/>
                </a:lnTo>
                <a:lnTo>
                  <a:pt x="1206774" y="2317037"/>
                </a:lnTo>
                <a:lnTo>
                  <a:pt x="1159002" y="2318004"/>
                </a:lnTo>
                <a:lnTo>
                  <a:pt x="1111229" y="2317037"/>
                </a:lnTo>
                <a:lnTo>
                  <a:pt x="1063948" y="2314161"/>
                </a:lnTo>
                <a:lnTo>
                  <a:pt x="1017196" y="2309414"/>
                </a:lnTo>
                <a:lnTo>
                  <a:pt x="971010" y="2302834"/>
                </a:lnTo>
                <a:lnTo>
                  <a:pt x="925428" y="2294456"/>
                </a:lnTo>
                <a:lnTo>
                  <a:pt x="880486" y="2284319"/>
                </a:lnTo>
                <a:lnTo>
                  <a:pt x="836223" y="2272459"/>
                </a:lnTo>
                <a:lnTo>
                  <a:pt x="792675" y="2258915"/>
                </a:lnTo>
                <a:lnTo>
                  <a:pt x="749879" y="2243723"/>
                </a:lnTo>
                <a:lnTo>
                  <a:pt x="707874" y="2226921"/>
                </a:lnTo>
                <a:lnTo>
                  <a:pt x="666695" y="2208545"/>
                </a:lnTo>
                <a:lnTo>
                  <a:pt x="626382" y="2188634"/>
                </a:lnTo>
                <a:lnTo>
                  <a:pt x="586970" y="2167225"/>
                </a:lnTo>
                <a:lnTo>
                  <a:pt x="548497" y="2144354"/>
                </a:lnTo>
                <a:lnTo>
                  <a:pt x="511001" y="2120059"/>
                </a:lnTo>
                <a:lnTo>
                  <a:pt x="474518" y="2094378"/>
                </a:lnTo>
                <a:lnTo>
                  <a:pt x="439087" y="2067347"/>
                </a:lnTo>
                <a:lnTo>
                  <a:pt x="404743" y="2039005"/>
                </a:lnTo>
                <a:lnTo>
                  <a:pt x="371525" y="2009387"/>
                </a:lnTo>
                <a:lnTo>
                  <a:pt x="339471" y="1978532"/>
                </a:lnTo>
                <a:lnTo>
                  <a:pt x="308616" y="1946478"/>
                </a:lnTo>
                <a:lnTo>
                  <a:pt x="278998" y="1913260"/>
                </a:lnTo>
                <a:lnTo>
                  <a:pt x="250656" y="1878916"/>
                </a:lnTo>
                <a:lnTo>
                  <a:pt x="223625" y="1843485"/>
                </a:lnTo>
                <a:lnTo>
                  <a:pt x="197944" y="1807002"/>
                </a:lnTo>
                <a:lnTo>
                  <a:pt x="173649" y="1769506"/>
                </a:lnTo>
                <a:lnTo>
                  <a:pt x="150778" y="1731033"/>
                </a:lnTo>
                <a:lnTo>
                  <a:pt x="129369" y="1691621"/>
                </a:lnTo>
                <a:lnTo>
                  <a:pt x="109458" y="1651308"/>
                </a:lnTo>
                <a:lnTo>
                  <a:pt x="91082" y="1610129"/>
                </a:lnTo>
                <a:lnTo>
                  <a:pt x="74280" y="1568124"/>
                </a:lnTo>
                <a:lnTo>
                  <a:pt x="59088" y="1525328"/>
                </a:lnTo>
                <a:lnTo>
                  <a:pt x="45544" y="1481780"/>
                </a:lnTo>
                <a:lnTo>
                  <a:pt x="33684" y="1437517"/>
                </a:lnTo>
                <a:lnTo>
                  <a:pt x="23547" y="1392575"/>
                </a:lnTo>
                <a:lnTo>
                  <a:pt x="15169" y="1346993"/>
                </a:lnTo>
                <a:lnTo>
                  <a:pt x="8589" y="1300807"/>
                </a:lnTo>
                <a:lnTo>
                  <a:pt x="3842" y="1254055"/>
                </a:lnTo>
                <a:lnTo>
                  <a:pt x="966" y="1206774"/>
                </a:lnTo>
                <a:lnTo>
                  <a:pt x="0" y="1159002"/>
                </a:lnTo>
                <a:close/>
              </a:path>
            </a:pathLst>
          </a:custGeom>
          <a:solidFill>
            <a:srgbClr val="FFFF00"/>
          </a:solidFill>
          <a:ln w="9144">
            <a:solidFill>
              <a:srgbClr val="CACACA"/>
            </a:solidFill>
          </a:ln>
        </p:spPr>
        <p:txBody>
          <a:bodyPr wrap="square" lIns="0" tIns="0" rIns="0" bIns="0" rtlCol="0"/>
          <a:lstStyle/>
          <a:p>
            <a:endParaRPr>
              <a:solidFill>
                <a:srgbClr val="2E2E38"/>
              </a:solidFill>
              <a:latin typeface="EYInterstate Light"/>
            </a:endParaRPr>
          </a:p>
        </p:txBody>
      </p:sp>
      <p:sp>
        <p:nvSpPr>
          <p:cNvPr id="23" name="object 31">
            <a:extLst>
              <a:ext uri="{FF2B5EF4-FFF2-40B4-BE49-F238E27FC236}">
                <a16:creationId xmlns:a16="http://schemas.microsoft.com/office/drawing/2014/main" id="{EE08BD91-F7FA-A933-760C-A24CCF10A125}"/>
              </a:ext>
            </a:extLst>
          </p:cNvPr>
          <p:cNvSpPr/>
          <p:nvPr/>
        </p:nvSpPr>
        <p:spPr>
          <a:xfrm>
            <a:off x="6104906" y="9301779"/>
            <a:ext cx="360000" cy="360000"/>
          </a:xfrm>
          <a:custGeom>
            <a:avLst/>
            <a:gdLst/>
            <a:ahLst/>
            <a:cxnLst/>
            <a:rect l="l" t="t" r="r" b="b"/>
            <a:pathLst>
              <a:path w="2318384" h="2318385">
                <a:moveTo>
                  <a:pt x="0" y="1159002"/>
                </a:moveTo>
                <a:lnTo>
                  <a:pt x="966" y="1111229"/>
                </a:lnTo>
                <a:lnTo>
                  <a:pt x="3842" y="1063948"/>
                </a:lnTo>
                <a:lnTo>
                  <a:pt x="8589" y="1017196"/>
                </a:lnTo>
                <a:lnTo>
                  <a:pt x="15169" y="971010"/>
                </a:lnTo>
                <a:lnTo>
                  <a:pt x="23547" y="925428"/>
                </a:lnTo>
                <a:lnTo>
                  <a:pt x="33684" y="880486"/>
                </a:lnTo>
                <a:lnTo>
                  <a:pt x="45544" y="836223"/>
                </a:lnTo>
                <a:lnTo>
                  <a:pt x="59088" y="792675"/>
                </a:lnTo>
                <a:lnTo>
                  <a:pt x="74280" y="749879"/>
                </a:lnTo>
                <a:lnTo>
                  <a:pt x="91082" y="707874"/>
                </a:lnTo>
                <a:lnTo>
                  <a:pt x="109458" y="666695"/>
                </a:lnTo>
                <a:lnTo>
                  <a:pt x="129369" y="626382"/>
                </a:lnTo>
                <a:lnTo>
                  <a:pt x="150778" y="586970"/>
                </a:lnTo>
                <a:lnTo>
                  <a:pt x="173649" y="548497"/>
                </a:lnTo>
                <a:lnTo>
                  <a:pt x="197944" y="511001"/>
                </a:lnTo>
                <a:lnTo>
                  <a:pt x="223625" y="474518"/>
                </a:lnTo>
                <a:lnTo>
                  <a:pt x="250656" y="439087"/>
                </a:lnTo>
                <a:lnTo>
                  <a:pt x="278998" y="404743"/>
                </a:lnTo>
                <a:lnTo>
                  <a:pt x="308616" y="371525"/>
                </a:lnTo>
                <a:lnTo>
                  <a:pt x="339471" y="339471"/>
                </a:lnTo>
                <a:lnTo>
                  <a:pt x="371525" y="308616"/>
                </a:lnTo>
                <a:lnTo>
                  <a:pt x="404743" y="278998"/>
                </a:lnTo>
                <a:lnTo>
                  <a:pt x="439087" y="250656"/>
                </a:lnTo>
                <a:lnTo>
                  <a:pt x="474518" y="223625"/>
                </a:lnTo>
                <a:lnTo>
                  <a:pt x="511001" y="197944"/>
                </a:lnTo>
                <a:lnTo>
                  <a:pt x="548497" y="173649"/>
                </a:lnTo>
                <a:lnTo>
                  <a:pt x="586970" y="150778"/>
                </a:lnTo>
                <a:lnTo>
                  <a:pt x="626382" y="129369"/>
                </a:lnTo>
                <a:lnTo>
                  <a:pt x="666695" y="109458"/>
                </a:lnTo>
                <a:lnTo>
                  <a:pt x="707874" y="91082"/>
                </a:lnTo>
                <a:lnTo>
                  <a:pt x="749879" y="74280"/>
                </a:lnTo>
                <a:lnTo>
                  <a:pt x="792675" y="59088"/>
                </a:lnTo>
                <a:lnTo>
                  <a:pt x="836223" y="45544"/>
                </a:lnTo>
                <a:lnTo>
                  <a:pt x="880486" y="33684"/>
                </a:lnTo>
                <a:lnTo>
                  <a:pt x="925428" y="23547"/>
                </a:lnTo>
                <a:lnTo>
                  <a:pt x="971010" y="15169"/>
                </a:lnTo>
                <a:lnTo>
                  <a:pt x="1017196" y="8589"/>
                </a:lnTo>
                <a:lnTo>
                  <a:pt x="1063948" y="3842"/>
                </a:lnTo>
                <a:lnTo>
                  <a:pt x="1111229" y="966"/>
                </a:lnTo>
                <a:lnTo>
                  <a:pt x="1159002" y="0"/>
                </a:lnTo>
                <a:lnTo>
                  <a:pt x="1206774" y="966"/>
                </a:lnTo>
                <a:lnTo>
                  <a:pt x="1254055" y="3842"/>
                </a:lnTo>
                <a:lnTo>
                  <a:pt x="1300807" y="8589"/>
                </a:lnTo>
                <a:lnTo>
                  <a:pt x="1346993" y="15169"/>
                </a:lnTo>
                <a:lnTo>
                  <a:pt x="1392575" y="23547"/>
                </a:lnTo>
                <a:lnTo>
                  <a:pt x="1437517" y="33684"/>
                </a:lnTo>
                <a:lnTo>
                  <a:pt x="1481780" y="45544"/>
                </a:lnTo>
                <a:lnTo>
                  <a:pt x="1525328" y="59088"/>
                </a:lnTo>
                <a:lnTo>
                  <a:pt x="1568124" y="74280"/>
                </a:lnTo>
                <a:lnTo>
                  <a:pt x="1610129" y="91082"/>
                </a:lnTo>
                <a:lnTo>
                  <a:pt x="1651308" y="109458"/>
                </a:lnTo>
                <a:lnTo>
                  <a:pt x="1691621" y="129369"/>
                </a:lnTo>
                <a:lnTo>
                  <a:pt x="1731033" y="150778"/>
                </a:lnTo>
                <a:lnTo>
                  <a:pt x="1769506" y="173649"/>
                </a:lnTo>
                <a:lnTo>
                  <a:pt x="1807002" y="197944"/>
                </a:lnTo>
                <a:lnTo>
                  <a:pt x="1843485" y="223625"/>
                </a:lnTo>
                <a:lnTo>
                  <a:pt x="1878916" y="250656"/>
                </a:lnTo>
                <a:lnTo>
                  <a:pt x="1913260" y="278998"/>
                </a:lnTo>
                <a:lnTo>
                  <a:pt x="1946478" y="308616"/>
                </a:lnTo>
                <a:lnTo>
                  <a:pt x="1978532" y="339470"/>
                </a:lnTo>
                <a:lnTo>
                  <a:pt x="2009387" y="371525"/>
                </a:lnTo>
                <a:lnTo>
                  <a:pt x="2039005" y="404743"/>
                </a:lnTo>
                <a:lnTo>
                  <a:pt x="2067347" y="439087"/>
                </a:lnTo>
                <a:lnTo>
                  <a:pt x="2094378" y="474518"/>
                </a:lnTo>
                <a:lnTo>
                  <a:pt x="2120059" y="511001"/>
                </a:lnTo>
                <a:lnTo>
                  <a:pt x="2144354" y="548497"/>
                </a:lnTo>
                <a:lnTo>
                  <a:pt x="2167225" y="586970"/>
                </a:lnTo>
                <a:lnTo>
                  <a:pt x="2188634" y="626382"/>
                </a:lnTo>
                <a:lnTo>
                  <a:pt x="2208545" y="666695"/>
                </a:lnTo>
                <a:lnTo>
                  <a:pt x="2226921" y="707874"/>
                </a:lnTo>
                <a:lnTo>
                  <a:pt x="2243723" y="749879"/>
                </a:lnTo>
                <a:lnTo>
                  <a:pt x="2258915" y="792675"/>
                </a:lnTo>
                <a:lnTo>
                  <a:pt x="2272459" y="836223"/>
                </a:lnTo>
                <a:lnTo>
                  <a:pt x="2284319" y="880486"/>
                </a:lnTo>
                <a:lnTo>
                  <a:pt x="2294456" y="925428"/>
                </a:lnTo>
                <a:lnTo>
                  <a:pt x="2302834" y="971010"/>
                </a:lnTo>
                <a:lnTo>
                  <a:pt x="2309414" y="1017196"/>
                </a:lnTo>
                <a:lnTo>
                  <a:pt x="2314161" y="1063948"/>
                </a:lnTo>
                <a:lnTo>
                  <a:pt x="2317037" y="1111229"/>
                </a:lnTo>
                <a:lnTo>
                  <a:pt x="2318004" y="1159002"/>
                </a:lnTo>
                <a:lnTo>
                  <a:pt x="2317037" y="1206774"/>
                </a:lnTo>
                <a:lnTo>
                  <a:pt x="2314161" y="1254055"/>
                </a:lnTo>
                <a:lnTo>
                  <a:pt x="2309414" y="1300807"/>
                </a:lnTo>
                <a:lnTo>
                  <a:pt x="2302834" y="1346993"/>
                </a:lnTo>
                <a:lnTo>
                  <a:pt x="2294456" y="1392575"/>
                </a:lnTo>
                <a:lnTo>
                  <a:pt x="2284319" y="1437517"/>
                </a:lnTo>
                <a:lnTo>
                  <a:pt x="2272459" y="1481780"/>
                </a:lnTo>
                <a:lnTo>
                  <a:pt x="2258915" y="1525328"/>
                </a:lnTo>
                <a:lnTo>
                  <a:pt x="2243723" y="1568124"/>
                </a:lnTo>
                <a:lnTo>
                  <a:pt x="2226921" y="1610129"/>
                </a:lnTo>
                <a:lnTo>
                  <a:pt x="2208545" y="1651308"/>
                </a:lnTo>
                <a:lnTo>
                  <a:pt x="2188634" y="1691621"/>
                </a:lnTo>
                <a:lnTo>
                  <a:pt x="2167225" y="1731033"/>
                </a:lnTo>
                <a:lnTo>
                  <a:pt x="2144354" y="1769506"/>
                </a:lnTo>
                <a:lnTo>
                  <a:pt x="2120059" y="1807002"/>
                </a:lnTo>
                <a:lnTo>
                  <a:pt x="2094378" y="1843485"/>
                </a:lnTo>
                <a:lnTo>
                  <a:pt x="2067347" y="1878916"/>
                </a:lnTo>
                <a:lnTo>
                  <a:pt x="2039005" y="1913260"/>
                </a:lnTo>
                <a:lnTo>
                  <a:pt x="2009387" y="1946478"/>
                </a:lnTo>
                <a:lnTo>
                  <a:pt x="1978532" y="1978533"/>
                </a:lnTo>
                <a:lnTo>
                  <a:pt x="1946478" y="2009387"/>
                </a:lnTo>
                <a:lnTo>
                  <a:pt x="1913260" y="2039005"/>
                </a:lnTo>
                <a:lnTo>
                  <a:pt x="1878916" y="2067347"/>
                </a:lnTo>
                <a:lnTo>
                  <a:pt x="1843485" y="2094378"/>
                </a:lnTo>
                <a:lnTo>
                  <a:pt x="1807002" y="2120059"/>
                </a:lnTo>
                <a:lnTo>
                  <a:pt x="1769506" y="2144354"/>
                </a:lnTo>
                <a:lnTo>
                  <a:pt x="1731033" y="2167225"/>
                </a:lnTo>
                <a:lnTo>
                  <a:pt x="1691621" y="2188634"/>
                </a:lnTo>
                <a:lnTo>
                  <a:pt x="1651308" y="2208545"/>
                </a:lnTo>
                <a:lnTo>
                  <a:pt x="1610129" y="2226921"/>
                </a:lnTo>
                <a:lnTo>
                  <a:pt x="1568124" y="2243723"/>
                </a:lnTo>
                <a:lnTo>
                  <a:pt x="1525328" y="2258915"/>
                </a:lnTo>
                <a:lnTo>
                  <a:pt x="1481780" y="2272459"/>
                </a:lnTo>
                <a:lnTo>
                  <a:pt x="1437517" y="2284319"/>
                </a:lnTo>
                <a:lnTo>
                  <a:pt x="1392575" y="2294456"/>
                </a:lnTo>
                <a:lnTo>
                  <a:pt x="1346993" y="2302834"/>
                </a:lnTo>
                <a:lnTo>
                  <a:pt x="1300807" y="2309414"/>
                </a:lnTo>
                <a:lnTo>
                  <a:pt x="1254055" y="2314161"/>
                </a:lnTo>
                <a:lnTo>
                  <a:pt x="1206774" y="2317037"/>
                </a:lnTo>
                <a:lnTo>
                  <a:pt x="1159002" y="2318004"/>
                </a:lnTo>
                <a:lnTo>
                  <a:pt x="1111229" y="2317037"/>
                </a:lnTo>
                <a:lnTo>
                  <a:pt x="1063948" y="2314161"/>
                </a:lnTo>
                <a:lnTo>
                  <a:pt x="1017196" y="2309414"/>
                </a:lnTo>
                <a:lnTo>
                  <a:pt x="971010" y="2302834"/>
                </a:lnTo>
                <a:lnTo>
                  <a:pt x="925428" y="2294456"/>
                </a:lnTo>
                <a:lnTo>
                  <a:pt x="880486" y="2284319"/>
                </a:lnTo>
                <a:lnTo>
                  <a:pt x="836223" y="2272459"/>
                </a:lnTo>
                <a:lnTo>
                  <a:pt x="792675" y="2258915"/>
                </a:lnTo>
                <a:lnTo>
                  <a:pt x="749879" y="2243723"/>
                </a:lnTo>
                <a:lnTo>
                  <a:pt x="707874" y="2226921"/>
                </a:lnTo>
                <a:lnTo>
                  <a:pt x="666695" y="2208545"/>
                </a:lnTo>
                <a:lnTo>
                  <a:pt x="626382" y="2188634"/>
                </a:lnTo>
                <a:lnTo>
                  <a:pt x="586970" y="2167225"/>
                </a:lnTo>
                <a:lnTo>
                  <a:pt x="548497" y="2144354"/>
                </a:lnTo>
                <a:lnTo>
                  <a:pt x="511001" y="2120059"/>
                </a:lnTo>
                <a:lnTo>
                  <a:pt x="474518" y="2094378"/>
                </a:lnTo>
                <a:lnTo>
                  <a:pt x="439087" y="2067347"/>
                </a:lnTo>
                <a:lnTo>
                  <a:pt x="404743" y="2039005"/>
                </a:lnTo>
                <a:lnTo>
                  <a:pt x="371525" y="2009387"/>
                </a:lnTo>
                <a:lnTo>
                  <a:pt x="339471" y="1978532"/>
                </a:lnTo>
                <a:lnTo>
                  <a:pt x="308616" y="1946478"/>
                </a:lnTo>
                <a:lnTo>
                  <a:pt x="278998" y="1913260"/>
                </a:lnTo>
                <a:lnTo>
                  <a:pt x="250656" y="1878916"/>
                </a:lnTo>
                <a:lnTo>
                  <a:pt x="223625" y="1843485"/>
                </a:lnTo>
                <a:lnTo>
                  <a:pt x="197944" y="1807002"/>
                </a:lnTo>
                <a:lnTo>
                  <a:pt x="173649" y="1769506"/>
                </a:lnTo>
                <a:lnTo>
                  <a:pt x="150778" y="1731033"/>
                </a:lnTo>
                <a:lnTo>
                  <a:pt x="129369" y="1691621"/>
                </a:lnTo>
                <a:lnTo>
                  <a:pt x="109458" y="1651308"/>
                </a:lnTo>
                <a:lnTo>
                  <a:pt x="91082" y="1610129"/>
                </a:lnTo>
                <a:lnTo>
                  <a:pt x="74280" y="1568124"/>
                </a:lnTo>
                <a:lnTo>
                  <a:pt x="59088" y="1525328"/>
                </a:lnTo>
                <a:lnTo>
                  <a:pt x="45544" y="1481780"/>
                </a:lnTo>
                <a:lnTo>
                  <a:pt x="33684" y="1437517"/>
                </a:lnTo>
                <a:lnTo>
                  <a:pt x="23547" y="1392575"/>
                </a:lnTo>
                <a:lnTo>
                  <a:pt x="15169" y="1346993"/>
                </a:lnTo>
                <a:lnTo>
                  <a:pt x="8589" y="1300807"/>
                </a:lnTo>
                <a:lnTo>
                  <a:pt x="3842" y="1254055"/>
                </a:lnTo>
                <a:lnTo>
                  <a:pt x="966" y="1206774"/>
                </a:lnTo>
                <a:lnTo>
                  <a:pt x="0" y="1159002"/>
                </a:lnTo>
                <a:close/>
              </a:path>
            </a:pathLst>
          </a:custGeom>
          <a:solidFill>
            <a:srgbClr val="FFFF00"/>
          </a:solidFill>
          <a:ln w="9144">
            <a:solidFill>
              <a:srgbClr val="CACACA"/>
            </a:solidFill>
          </a:ln>
        </p:spPr>
        <p:txBody>
          <a:bodyPr wrap="square" lIns="0" tIns="0" rIns="0" bIns="0" rtlCol="0"/>
          <a:lstStyle/>
          <a:p>
            <a:endParaRPr>
              <a:solidFill>
                <a:srgbClr val="2E2E38"/>
              </a:solidFill>
              <a:latin typeface="EYInterstate Light"/>
            </a:endParaRPr>
          </a:p>
        </p:txBody>
      </p:sp>
      <p:sp>
        <p:nvSpPr>
          <p:cNvPr id="24" name="object 31">
            <a:extLst>
              <a:ext uri="{FF2B5EF4-FFF2-40B4-BE49-F238E27FC236}">
                <a16:creationId xmlns:a16="http://schemas.microsoft.com/office/drawing/2014/main" id="{65BFB9A3-D275-C0A7-0B76-9F1DF0DF76B0}"/>
              </a:ext>
            </a:extLst>
          </p:cNvPr>
          <p:cNvSpPr/>
          <p:nvPr/>
        </p:nvSpPr>
        <p:spPr>
          <a:xfrm>
            <a:off x="8249228" y="4998500"/>
            <a:ext cx="360000" cy="360000"/>
          </a:xfrm>
          <a:custGeom>
            <a:avLst/>
            <a:gdLst/>
            <a:ahLst/>
            <a:cxnLst/>
            <a:rect l="l" t="t" r="r" b="b"/>
            <a:pathLst>
              <a:path w="2318384" h="2318385">
                <a:moveTo>
                  <a:pt x="0" y="1159002"/>
                </a:moveTo>
                <a:lnTo>
                  <a:pt x="966" y="1111229"/>
                </a:lnTo>
                <a:lnTo>
                  <a:pt x="3842" y="1063948"/>
                </a:lnTo>
                <a:lnTo>
                  <a:pt x="8589" y="1017196"/>
                </a:lnTo>
                <a:lnTo>
                  <a:pt x="15169" y="971010"/>
                </a:lnTo>
                <a:lnTo>
                  <a:pt x="23547" y="925428"/>
                </a:lnTo>
                <a:lnTo>
                  <a:pt x="33684" y="880486"/>
                </a:lnTo>
                <a:lnTo>
                  <a:pt x="45544" y="836223"/>
                </a:lnTo>
                <a:lnTo>
                  <a:pt x="59088" y="792675"/>
                </a:lnTo>
                <a:lnTo>
                  <a:pt x="74280" y="749879"/>
                </a:lnTo>
                <a:lnTo>
                  <a:pt x="91082" y="707874"/>
                </a:lnTo>
                <a:lnTo>
                  <a:pt x="109458" y="666695"/>
                </a:lnTo>
                <a:lnTo>
                  <a:pt x="129369" y="626382"/>
                </a:lnTo>
                <a:lnTo>
                  <a:pt x="150778" y="586970"/>
                </a:lnTo>
                <a:lnTo>
                  <a:pt x="173649" y="548497"/>
                </a:lnTo>
                <a:lnTo>
                  <a:pt x="197944" y="511001"/>
                </a:lnTo>
                <a:lnTo>
                  <a:pt x="223625" y="474518"/>
                </a:lnTo>
                <a:lnTo>
                  <a:pt x="250656" y="439087"/>
                </a:lnTo>
                <a:lnTo>
                  <a:pt x="278998" y="404743"/>
                </a:lnTo>
                <a:lnTo>
                  <a:pt x="308616" y="371525"/>
                </a:lnTo>
                <a:lnTo>
                  <a:pt x="339471" y="339471"/>
                </a:lnTo>
                <a:lnTo>
                  <a:pt x="371525" y="308616"/>
                </a:lnTo>
                <a:lnTo>
                  <a:pt x="404743" y="278998"/>
                </a:lnTo>
                <a:lnTo>
                  <a:pt x="439087" y="250656"/>
                </a:lnTo>
                <a:lnTo>
                  <a:pt x="474518" y="223625"/>
                </a:lnTo>
                <a:lnTo>
                  <a:pt x="511001" y="197944"/>
                </a:lnTo>
                <a:lnTo>
                  <a:pt x="548497" y="173649"/>
                </a:lnTo>
                <a:lnTo>
                  <a:pt x="586970" y="150778"/>
                </a:lnTo>
                <a:lnTo>
                  <a:pt x="626382" y="129369"/>
                </a:lnTo>
                <a:lnTo>
                  <a:pt x="666695" y="109458"/>
                </a:lnTo>
                <a:lnTo>
                  <a:pt x="707874" y="91082"/>
                </a:lnTo>
                <a:lnTo>
                  <a:pt x="749879" y="74280"/>
                </a:lnTo>
                <a:lnTo>
                  <a:pt x="792675" y="59088"/>
                </a:lnTo>
                <a:lnTo>
                  <a:pt x="836223" y="45544"/>
                </a:lnTo>
                <a:lnTo>
                  <a:pt x="880486" y="33684"/>
                </a:lnTo>
                <a:lnTo>
                  <a:pt x="925428" y="23547"/>
                </a:lnTo>
                <a:lnTo>
                  <a:pt x="971010" y="15169"/>
                </a:lnTo>
                <a:lnTo>
                  <a:pt x="1017196" y="8589"/>
                </a:lnTo>
                <a:lnTo>
                  <a:pt x="1063948" y="3842"/>
                </a:lnTo>
                <a:lnTo>
                  <a:pt x="1111229" y="966"/>
                </a:lnTo>
                <a:lnTo>
                  <a:pt x="1159002" y="0"/>
                </a:lnTo>
                <a:lnTo>
                  <a:pt x="1206774" y="966"/>
                </a:lnTo>
                <a:lnTo>
                  <a:pt x="1254055" y="3842"/>
                </a:lnTo>
                <a:lnTo>
                  <a:pt x="1300807" y="8589"/>
                </a:lnTo>
                <a:lnTo>
                  <a:pt x="1346993" y="15169"/>
                </a:lnTo>
                <a:lnTo>
                  <a:pt x="1392575" y="23547"/>
                </a:lnTo>
                <a:lnTo>
                  <a:pt x="1437517" y="33684"/>
                </a:lnTo>
                <a:lnTo>
                  <a:pt x="1481780" y="45544"/>
                </a:lnTo>
                <a:lnTo>
                  <a:pt x="1525328" y="59088"/>
                </a:lnTo>
                <a:lnTo>
                  <a:pt x="1568124" y="74280"/>
                </a:lnTo>
                <a:lnTo>
                  <a:pt x="1610129" y="91082"/>
                </a:lnTo>
                <a:lnTo>
                  <a:pt x="1651308" y="109458"/>
                </a:lnTo>
                <a:lnTo>
                  <a:pt x="1691621" y="129369"/>
                </a:lnTo>
                <a:lnTo>
                  <a:pt x="1731033" y="150778"/>
                </a:lnTo>
                <a:lnTo>
                  <a:pt x="1769506" y="173649"/>
                </a:lnTo>
                <a:lnTo>
                  <a:pt x="1807002" y="197944"/>
                </a:lnTo>
                <a:lnTo>
                  <a:pt x="1843485" y="223625"/>
                </a:lnTo>
                <a:lnTo>
                  <a:pt x="1878916" y="250656"/>
                </a:lnTo>
                <a:lnTo>
                  <a:pt x="1913260" y="278998"/>
                </a:lnTo>
                <a:lnTo>
                  <a:pt x="1946478" y="308616"/>
                </a:lnTo>
                <a:lnTo>
                  <a:pt x="1978532" y="339470"/>
                </a:lnTo>
                <a:lnTo>
                  <a:pt x="2009387" y="371525"/>
                </a:lnTo>
                <a:lnTo>
                  <a:pt x="2039005" y="404743"/>
                </a:lnTo>
                <a:lnTo>
                  <a:pt x="2067347" y="439087"/>
                </a:lnTo>
                <a:lnTo>
                  <a:pt x="2094378" y="474518"/>
                </a:lnTo>
                <a:lnTo>
                  <a:pt x="2120059" y="511001"/>
                </a:lnTo>
                <a:lnTo>
                  <a:pt x="2144354" y="548497"/>
                </a:lnTo>
                <a:lnTo>
                  <a:pt x="2167225" y="586970"/>
                </a:lnTo>
                <a:lnTo>
                  <a:pt x="2188634" y="626382"/>
                </a:lnTo>
                <a:lnTo>
                  <a:pt x="2208545" y="666695"/>
                </a:lnTo>
                <a:lnTo>
                  <a:pt x="2226921" y="707874"/>
                </a:lnTo>
                <a:lnTo>
                  <a:pt x="2243723" y="749879"/>
                </a:lnTo>
                <a:lnTo>
                  <a:pt x="2258915" y="792675"/>
                </a:lnTo>
                <a:lnTo>
                  <a:pt x="2272459" y="836223"/>
                </a:lnTo>
                <a:lnTo>
                  <a:pt x="2284319" y="880486"/>
                </a:lnTo>
                <a:lnTo>
                  <a:pt x="2294456" y="925428"/>
                </a:lnTo>
                <a:lnTo>
                  <a:pt x="2302834" y="971010"/>
                </a:lnTo>
                <a:lnTo>
                  <a:pt x="2309414" y="1017196"/>
                </a:lnTo>
                <a:lnTo>
                  <a:pt x="2314161" y="1063948"/>
                </a:lnTo>
                <a:lnTo>
                  <a:pt x="2317037" y="1111229"/>
                </a:lnTo>
                <a:lnTo>
                  <a:pt x="2318004" y="1159002"/>
                </a:lnTo>
                <a:lnTo>
                  <a:pt x="2317037" y="1206774"/>
                </a:lnTo>
                <a:lnTo>
                  <a:pt x="2314161" y="1254055"/>
                </a:lnTo>
                <a:lnTo>
                  <a:pt x="2309414" y="1300807"/>
                </a:lnTo>
                <a:lnTo>
                  <a:pt x="2302834" y="1346993"/>
                </a:lnTo>
                <a:lnTo>
                  <a:pt x="2294456" y="1392575"/>
                </a:lnTo>
                <a:lnTo>
                  <a:pt x="2284319" y="1437517"/>
                </a:lnTo>
                <a:lnTo>
                  <a:pt x="2272459" y="1481780"/>
                </a:lnTo>
                <a:lnTo>
                  <a:pt x="2258915" y="1525328"/>
                </a:lnTo>
                <a:lnTo>
                  <a:pt x="2243723" y="1568124"/>
                </a:lnTo>
                <a:lnTo>
                  <a:pt x="2226921" y="1610129"/>
                </a:lnTo>
                <a:lnTo>
                  <a:pt x="2208545" y="1651308"/>
                </a:lnTo>
                <a:lnTo>
                  <a:pt x="2188634" y="1691621"/>
                </a:lnTo>
                <a:lnTo>
                  <a:pt x="2167225" y="1731033"/>
                </a:lnTo>
                <a:lnTo>
                  <a:pt x="2144354" y="1769506"/>
                </a:lnTo>
                <a:lnTo>
                  <a:pt x="2120059" y="1807002"/>
                </a:lnTo>
                <a:lnTo>
                  <a:pt x="2094378" y="1843485"/>
                </a:lnTo>
                <a:lnTo>
                  <a:pt x="2067347" y="1878916"/>
                </a:lnTo>
                <a:lnTo>
                  <a:pt x="2039005" y="1913260"/>
                </a:lnTo>
                <a:lnTo>
                  <a:pt x="2009387" y="1946478"/>
                </a:lnTo>
                <a:lnTo>
                  <a:pt x="1978532" y="1978533"/>
                </a:lnTo>
                <a:lnTo>
                  <a:pt x="1946478" y="2009387"/>
                </a:lnTo>
                <a:lnTo>
                  <a:pt x="1913260" y="2039005"/>
                </a:lnTo>
                <a:lnTo>
                  <a:pt x="1878916" y="2067347"/>
                </a:lnTo>
                <a:lnTo>
                  <a:pt x="1843485" y="2094378"/>
                </a:lnTo>
                <a:lnTo>
                  <a:pt x="1807002" y="2120059"/>
                </a:lnTo>
                <a:lnTo>
                  <a:pt x="1769506" y="2144354"/>
                </a:lnTo>
                <a:lnTo>
                  <a:pt x="1731033" y="2167225"/>
                </a:lnTo>
                <a:lnTo>
                  <a:pt x="1691621" y="2188634"/>
                </a:lnTo>
                <a:lnTo>
                  <a:pt x="1651308" y="2208545"/>
                </a:lnTo>
                <a:lnTo>
                  <a:pt x="1610129" y="2226921"/>
                </a:lnTo>
                <a:lnTo>
                  <a:pt x="1568124" y="2243723"/>
                </a:lnTo>
                <a:lnTo>
                  <a:pt x="1525328" y="2258915"/>
                </a:lnTo>
                <a:lnTo>
                  <a:pt x="1481780" y="2272459"/>
                </a:lnTo>
                <a:lnTo>
                  <a:pt x="1437517" y="2284319"/>
                </a:lnTo>
                <a:lnTo>
                  <a:pt x="1392575" y="2294456"/>
                </a:lnTo>
                <a:lnTo>
                  <a:pt x="1346993" y="2302834"/>
                </a:lnTo>
                <a:lnTo>
                  <a:pt x="1300807" y="2309414"/>
                </a:lnTo>
                <a:lnTo>
                  <a:pt x="1254055" y="2314161"/>
                </a:lnTo>
                <a:lnTo>
                  <a:pt x="1206774" y="2317037"/>
                </a:lnTo>
                <a:lnTo>
                  <a:pt x="1159002" y="2318004"/>
                </a:lnTo>
                <a:lnTo>
                  <a:pt x="1111229" y="2317037"/>
                </a:lnTo>
                <a:lnTo>
                  <a:pt x="1063948" y="2314161"/>
                </a:lnTo>
                <a:lnTo>
                  <a:pt x="1017196" y="2309414"/>
                </a:lnTo>
                <a:lnTo>
                  <a:pt x="971010" y="2302834"/>
                </a:lnTo>
                <a:lnTo>
                  <a:pt x="925428" y="2294456"/>
                </a:lnTo>
                <a:lnTo>
                  <a:pt x="880486" y="2284319"/>
                </a:lnTo>
                <a:lnTo>
                  <a:pt x="836223" y="2272459"/>
                </a:lnTo>
                <a:lnTo>
                  <a:pt x="792675" y="2258915"/>
                </a:lnTo>
                <a:lnTo>
                  <a:pt x="749879" y="2243723"/>
                </a:lnTo>
                <a:lnTo>
                  <a:pt x="707874" y="2226921"/>
                </a:lnTo>
                <a:lnTo>
                  <a:pt x="666695" y="2208545"/>
                </a:lnTo>
                <a:lnTo>
                  <a:pt x="626382" y="2188634"/>
                </a:lnTo>
                <a:lnTo>
                  <a:pt x="586970" y="2167225"/>
                </a:lnTo>
                <a:lnTo>
                  <a:pt x="548497" y="2144354"/>
                </a:lnTo>
                <a:lnTo>
                  <a:pt x="511001" y="2120059"/>
                </a:lnTo>
                <a:lnTo>
                  <a:pt x="474518" y="2094378"/>
                </a:lnTo>
                <a:lnTo>
                  <a:pt x="439087" y="2067347"/>
                </a:lnTo>
                <a:lnTo>
                  <a:pt x="404743" y="2039005"/>
                </a:lnTo>
                <a:lnTo>
                  <a:pt x="371525" y="2009387"/>
                </a:lnTo>
                <a:lnTo>
                  <a:pt x="339471" y="1978532"/>
                </a:lnTo>
                <a:lnTo>
                  <a:pt x="308616" y="1946478"/>
                </a:lnTo>
                <a:lnTo>
                  <a:pt x="278998" y="1913260"/>
                </a:lnTo>
                <a:lnTo>
                  <a:pt x="250656" y="1878916"/>
                </a:lnTo>
                <a:lnTo>
                  <a:pt x="223625" y="1843485"/>
                </a:lnTo>
                <a:lnTo>
                  <a:pt x="197944" y="1807002"/>
                </a:lnTo>
                <a:lnTo>
                  <a:pt x="173649" y="1769506"/>
                </a:lnTo>
                <a:lnTo>
                  <a:pt x="150778" y="1731033"/>
                </a:lnTo>
                <a:lnTo>
                  <a:pt x="129369" y="1691621"/>
                </a:lnTo>
                <a:lnTo>
                  <a:pt x="109458" y="1651308"/>
                </a:lnTo>
                <a:lnTo>
                  <a:pt x="91082" y="1610129"/>
                </a:lnTo>
                <a:lnTo>
                  <a:pt x="74280" y="1568124"/>
                </a:lnTo>
                <a:lnTo>
                  <a:pt x="59088" y="1525328"/>
                </a:lnTo>
                <a:lnTo>
                  <a:pt x="45544" y="1481780"/>
                </a:lnTo>
                <a:lnTo>
                  <a:pt x="33684" y="1437517"/>
                </a:lnTo>
                <a:lnTo>
                  <a:pt x="23547" y="1392575"/>
                </a:lnTo>
                <a:lnTo>
                  <a:pt x="15169" y="1346993"/>
                </a:lnTo>
                <a:lnTo>
                  <a:pt x="8589" y="1300807"/>
                </a:lnTo>
                <a:lnTo>
                  <a:pt x="3842" y="1254055"/>
                </a:lnTo>
                <a:lnTo>
                  <a:pt x="966" y="1206774"/>
                </a:lnTo>
                <a:lnTo>
                  <a:pt x="0" y="1159002"/>
                </a:lnTo>
                <a:close/>
              </a:path>
            </a:pathLst>
          </a:custGeom>
          <a:solidFill>
            <a:srgbClr val="FFFF00"/>
          </a:solidFill>
          <a:ln w="9144">
            <a:solidFill>
              <a:srgbClr val="CACACA"/>
            </a:solidFill>
          </a:ln>
        </p:spPr>
        <p:txBody>
          <a:bodyPr wrap="square" lIns="0" tIns="0" rIns="0" bIns="0" rtlCol="0"/>
          <a:lstStyle/>
          <a:p>
            <a:endParaRPr>
              <a:solidFill>
                <a:srgbClr val="2E2E38"/>
              </a:solidFill>
              <a:latin typeface="EYInterstate Light"/>
            </a:endParaRPr>
          </a:p>
        </p:txBody>
      </p:sp>
      <p:sp>
        <p:nvSpPr>
          <p:cNvPr id="25" name="object 31">
            <a:extLst>
              <a:ext uri="{FF2B5EF4-FFF2-40B4-BE49-F238E27FC236}">
                <a16:creationId xmlns:a16="http://schemas.microsoft.com/office/drawing/2014/main" id="{6F3E5731-F5FC-91AE-58CB-8F94169A4ACB}"/>
              </a:ext>
            </a:extLst>
          </p:cNvPr>
          <p:cNvSpPr/>
          <p:nvPr/>
        </p:nvSpPr>
        <p:spPr>
          <a:xfrm>
            <a:off x="6507625" y="6865012"/>
            <a:ext cx="396000" cy="396000"/>
          </a:xfrm>
          <a:custGeom>
            <a:avLst/>
            <a:gdLst/>
            <a:ahLst/>
            <a:cxnLst/>
            <a:rect l="l" t="t" r="r" b="b"/>
            <a:pathLst>
              <a:path w="2318384" h="2318385">
                <a:moveTo>
                  <a:pt x="0" y="1159002"/>
                </a:moveTo>
                <a:lnTo>
                  <a:pt x="966" y="1111229"/>
                </a:lnTo>
                <a:lnTo>
                  <a:pt x="3842" y="1063948"/>
                </a:lnTo>
                <a:lnTo>
                  <a:pt x="8589" y="1017196"/>
                </a:lnTo>
                <a:lnTo>
                  <a:pt x="15169" y="971010"/>
                </a:lnTo>
                <a:lnTo>
                  <a:pt x="23547" y="925428"/>
                </a:lnTo>
                <a:lnTo>
                  <a:pt x="33684" y="880486"/>
                </a:lnTo>
                <a:lnTo>
                  <a:pt x="45544" y="836223"/>
                </a:lnTo>
                <a:lnTo>
                  <a:pt x="59088" y="792675"/>
                </a:lnTo>
                <a:lnTo>
                  <a:pt x="74280" y="749879"/>
                </a:lnTo>
                <a:lnTo>
                  <a:pt x="91082" y="707874"/>
                </a:lnTo>
                <a:lnTo>
                  <a:pt x="109458" y="666695"/>
                </a:lnTo>
                <a:lnTo>
                  <a:pt x="129369" y="626382"/>
                </a:lnTo>
                <a:lnTo>
                  <a:pt x="150778" y="586970"/>
                </a:lnTo>
                <a:lnTo>
                  <a:pt x="173649" y="548497"/>
                </a:lnTo>
                <a:lnTo>
                  <a:pt x="197944" y="511001"/>
                </a:lnTo>
                <a:lnTo>
                  <a:pt x="223625" y="474518"/>
                </a:lnTo>
                <a:lnTo>
                  <a:pt x="250656" y="439087"/>
                </a:lnTo>
                <a:lnTo>
                  <a:pt x="278998" y="404743"/>
                </a:lnTo>
                <a:lnTo>
                  <a:pt x="308616" y="371525"/>
                </a:lnTo>
                <a:lnTo>
                  <a:pt x="339471" y="339471"/>
                </a:lnTo>
                <a:lnTo>
                  <a:pt x="371525" y="308616"/>
                </a:lnTo>
                <a:lnTo>
                  <a:pt x="404743" y="278998"/>
                </a:lnTo>
                <a:lnTo>
                  <a:pt x="439087" y="250656"/>
                </a:lnTo>
                <a:lnTo>
                  <a:pt x="474518" y="223625"/>
                </a:lnTo>
                <a:lnTo>
                  <a:pt x="511001" y="197944"/>
                </a:lnTo>
                <a:lnTo>
                  <a:pt x="548497" y="173649"/>
                </a:lnTo>
                <a:lnTo>
                  <a:pt x="586970" y="150778"/>
                </a:lnTo>
                <a:lnTo>
                  <a:pt x="626382" y="129369"/>
                </a:lnTo>
                <a:lnTo>
                  <a:pt x="666695" y="109458"/>
                </a:lnTo>
                <a:lnTo>
                  <a:pt x="707874" y="91082"/>
                </a:lnTo>
                <a:lnTo>
                  <a:pt x="749879" y="74280"/>
                </a:lnTo>
                <a:lnTo>
                  <a:pt x="792675" y="59088"/>
                </a:lnTo>
                <a:lnTo>
                  <a:pt x="836223" y="45544"/>
                </a:lnTo>
                <a:lnTo>
                  <a:pt x="880486" y="33684"/>
                </a:lnTo>
                <a:lnTo>
                  <a:pt x="925428" y="23547"/>
                </a:lnTo>
                <a:lnTo>
                  <a:pt x="971010" y="15169"/>
                </a:lnTo>
                <a:lnTo>
                  <a:pt x="1017196" y="8589"/>
                </a:lnTo>
                <a:lnTo>
                  <a:pt x="1063948" y="3842"/>
                </a:lnTo>
                <a:lnTo>
                  <a:pt x="1111229" y="966"/>
                </a:lnTo>
                <a:lnTo>
                  <a:pt x="1159002" y="0"/>
                </a:lnTo>
                <a:lnTo>
                  <a:pt x="1206774" y="966"/>
                </a:lnTo>
                <a:lnTo>
                  <a:pt x="1254055" y="3842"/>
                </a:lnTo>
                <a:lnTo>
                  <a:pt x="1300807" y="8589"/>
                </a:lnTo>
                <a:lnTo>
                  <a:pt x="1346993" y="15169"/>
                </a:lnTo>
                <a:lnTo>
                  <a:pt x="1392575" y="23547"/>
                </a:lnTo>
                <a:lnTo>
                  <a:pt x="1437517" y="33684"/>
                </a:lnTo>
                <a:lnTo>
                  <a:pt x="1481780" y="45544"/>
                </a:lnTo>
                <a:lnTo>
                  <a:pt x="1525328" y="59088"/>
                </a:lnTo>
                <a:lnTo>
                  <a:pt x="1568124" y="74280"/>
                </a:lnTo>
                <a:lnTo>
                  <a:pt x="1610129" y="91082"/>
                </a:lnTo>
                <a:lnTo>
                  <a:pt x="1651308" y="109458"/>
                </a:lnTo>
                <a:lnTo>
                  <a:pt x="1691621" y="129369"/>
                </a:lnTo>
                <a:lnTo>
                  <a:pt x="1731033" y="150778"/>
                </a:lnTo>
                <a:lnTo>
                  <a:pt x="1769506" y="173649"/>
                </a:lnTo>
                <a:lnTo>
                  <a:pt x="1807002" y="197944"/>
                </a:lnTo>
                <a:lnTo>
                  <a:pt x="1843485" y="223625"/>
                </a:lnTo>
                <a:lnTo>
                  <a:pt x="1878916" y="250656"/>
                </a:lnTo>
                <a:lnTo>
                  <a:pt x="1913260" y="278998"/>
                </a:lnTo>
                <a:lnTo>
                  <a:pt x="1946478" y="308616"/>
                </a:lnTo>
                <a:lnTo>
                  <a:pt x="1978532" y="339470"/>
                </a:lnTo>
                <a:lnTo>
                  <a:pt x="2009387" y="371525"/>
                </a:lnTo>
                <a:lnTo>
                  <a:pt x="2039005" y="404743"/>
                </a:lnTo>
                <a:lnTo>
                  <a:pt x="2067347" y="439087"/>
                </a:lnTo>
                <a:lnTo>
                  <a:pt x="2094378" y="474518"/>
                </a:lnTo>
                <a:lnTo>
                  <a:pt x="2120059" y="511001"/>
                </a:lnTo>
                <a:lnTo>
                  <a:pt x="2144354" y="548497"/>
                </a:lnTo>
                <a:lnTo>
                  <a:pt x="2167225" y="586970"/>
                </a:lnTo>
                <a:lnTo>
                  <a:pt x="2188634" y="626382"/>
                </a:lnTo>
                <a:lnTo>
                  <a:pt x="2208545" y="666695"/>
                </a:lnTo>
                <a:lnTo>
                  <a:pt x="2226921" y="707874"/>
                </a:lnTo>
                <a:lnTo>
                  <a:pt x="2243723" y="749879"/>
                </a:lnTo>
                <a:lnTo>
                  <a:pt x="2258915" y="792675"/>
                </a:lnTo>
                <a:lnTo>
                  <a:pt x="2272459" y="836223"/>
                </a:lnTo>
                <a:lnTo>
                  <a:pt x="2284319" y="880486"/>
                </a:lnTo>
                <a:lnTo>
                  <a:pt x="2294456" y="925428"/>
                </a:lnTo>
                <a:lnTo>
                  <a:pt x="2302834" y="971010"/>
                </a:lnTo>
                <a:lnTo>
                  <a:pt x="2309414" y="1017196"/>
                </a:lnTo>
                <a:lnTo>
                  <a:pt x="2314161" y="1063948"/>
                </a:lnTo>
                <a:lnTo>
                  <a:pt x="2317037" y="1111229"/>
                </a:lnTo>
                <a:lnTo>
                  <a:pt x="2318004" y="1159002"/>
                </a:lnTo>
                <a:lnTo>
                  <a:pt x="2317037" y="1206774"/>
                </a:lnTo>
                <a:lnTo>
                  <a:pt x="2314161" y="1254055"/>
                </a:lnTo>
                <a:lnTo>
                  <a:pt x="2309414" y="1300807"/>
                </a:lnTo>
                <a:lnTo>
                  <a:pt x="2302834" y="1346993"/>
                </a:lnTo>
                <a:lnTo>
                  <a:pt x="2294456" y="1392575"/>
                </a:lnTo>
                <a:lnTo>
                  <a:pt x="2284319" y="1437517"/>
                </a:lnTo>
                <a:lnTo>
                  <a:pt x="2272459" y="1481780"/>
                </a:lnTo>
                <a:lnTo>
                  <a:pt x="2258915" y="1525328"/>
                </a:lnTo>
                <a:lnTo>
                  <a:pt x="2243723" y="1568124"/>
                </a:lnTo>
                <a:lnTo>
                  <a:pt x="2226921" y="1610129"/>
                </a:lnTo>
                <a:lnTo>
                  <a:pt x="2208545" y="1651308"/>
                </a:lnTo>
                <a:lnTo>
                  <a:pt x="2188634" y="1691621"/>
                </a:lnTo>
                <a:lnTo>
                  <a:pt x="2167225" y="1731033"/>
                </a:lnTo>
                <a:lnTo>
                  <a:pt x="2144354" y="1769506"/>
                </a:lnTo>
                <a:lnTo>
                  <a:pt x="2120059" y="1807002"/>
                </a:lnTo>
                <a:lnTo>
                  <a:pt x="2094378" y="1843485"/>
                </a:lnTo>
                <a:lnTo>
                  <a:pt x="2067347" y="1878916"/>
                </a:lnTo>
                <a:lnTo>
                  <a:pt x="2039005" y="1913260"/>
                </a:lnTo>
                <a:lnTo>
                  <a:pt x="2009387" y="1946478"/>
                </a:lnTo>
                <a:lnTo>
                  <a:pt x="1978532" y="1978533"/>
                </a:lnTo>
                <a:lnTo>
                  <a:pt x="1946478" y="2009387"/>
                </a:lnTo>
                <a:lnTo>
                  <a:pt x="1913260" y="2039005"/>
                </a:lnTo>
                <a:lnTo>
                  <a:pt x="1878916" y="2067347"/>
                </a:lnTo>
                <a:lnTo>
                  <a:pt x="1843485" y="2094378"/>
                </a:lnTo>
                <a:lnTo>
                  <a:pt x="1807002" y="2120059"/>
                </a:lnTo>
                <a:lnTo>
                  <a:pt x="1769506" y="2144354"/>
                </a:lnTo>
                <a:lnTo>
                  <a:pt x="1731033" y="2167225"/>
                </a:lnTo>
                <a:lnTo>
                  <a:pt x="1691621" y="2188634"/>
                </a:lnTo>
                <a:lnTo>
                  <a:pt x="1651308" y="2208545"/>
                </a:lnTo>
                <a:lnTo>
                  <a:pt x="1610129" y="2226921"/>
                </a:lnTo>
                <a:lnTo>
                  <a:pt x="1568124" y="2243723"/>
                </a:lnTo>
                <a:lnTo>
                  <a:pt x="1525328" y="2258915"/>
                </a:lnTo>
                <a:lnTo>
                  <a:pt x="1481780" y="2272459"/>
                </a:lnTo>
                <a:lnTo>
                  <a:pt x="1437517" y="2284319"/>
                </a:lnTo>
                <a:lnTo>
                  <a:pt x="1392575" y="2294456"/>
                </a:lnTo>
                <a:lnTo>
                  <a:pt x="1346993" y="2302834"/>
                </a:lnTo>
                <a:lnTo>
                  <a:pt x="1300807" y="2309414"/>
                </a:lnTo>
                <a:lnTo>
                  <a:pt x="1254055" y="2314161"/>
                </a:lnTo>
                <a:lnTo>
                  <a:pt x="1206774" y="2317037"/>
                </a:lnTo>
                <a:lnTo>
                  <a:pt x="1159002" y="2318004"/>
                </a:lnTo>
                <a:lnTo>
                  <a:pt x="1111229" y="2317037"/>
                </a:lnTo>
                <a:lnTo>
                  <a:pt x="1063948" y="2314161"/>
                </a:lnTo>
                <a:lnTo>
                  <a:pt x="1017196" y="2309414"/>
                </a:lnTo>
                <a:lnTo>
                  <a:pt x="971010" y="2302834"/>
                </a:lnTo>
                <a:lnTo>
                  <a:pt x="925428" y="2294456"/>
                </a:lnTo>
                <a:lnTo>
                  <a:pt x="880486" y="2284319"/>
                </a:lnTo>
                <a:lnTo>
                  <a:pt x="836223" y="2272459"/>
                </a:lnTo>
                <a:lnTo>
                  <a:pt x="792675" y="2258915"/>
                </a:lnTo>
                <a:lnTo>
                  <a:pt x="749879" y="2243723"/>
                </a:lnTo>
                <a:lnTo>
                  <a:pt x="707874" y="2226921"/>
                </a:lnTo>
                <a:lnTo>
                  <a:pt x="666695" y="2208545"/>
                </a:lnTo>
                <a:lnTo>
                  <a:pt x="626382" y="2188634"/>
                </a:lnTo>
                <a:lnTo>
                  <a:pt x="586970" y="2167225"/>
                </a:lnTo>
                <a:lnTo>
                  <a:pt x="548497" y="2144354"/>
                </a:lnTo>
                <a:lnTo>
                  <a:pt x="511001" y="2120059"/>
                </a:lnTo>
                <a:lnTo>
                  <a:pt x="474518" y="2094378"/>
                </a:lnTo>
                <a:lnTo>
                  <a:pt x="439087" y="2067347"/>
                </a:lnTo>
                <a:lnTo>
                  <a:pt x="404743" y="2039005"/>
                </a:lnTo>
                <a:lnTo>
                  <a:pt x="371525" y="2009387"/>
                </a:lnTo>
                <a:lnTo>
                  <a:pt x="339471" y="1978532"/>
                </a:lnTo>
                <a:lnTo>
                  <a:pt x="308616" y="1946478"/>
                </a:lnTo>
                <a:lnTo>
                  <a:pt x="278998" y="1913260"/>
                </a:lnTo>
                <a:lnTo>
                  <a:pt x="250656" y="1878916"/>
                </a:lnTo>
                <a:lnTo>
                  <a:pt x="223625" y="1843485"/>
                </a:lnTo>
                <a:lnTo>
                  <a:pt x="197944" y="1807002"/>
                </a:lnTo>
                <a:lnTo>
                  <a:pt x="173649" y="1769506"/>
                </a:lnTo>
                <a:lnTo>
                  <a:pt x="150778" y="1731033"/>
                </a:lnTo>
                <a:lnTo>
                  <a:pt x="129369" y="1691621"/>
                </a:lnTo>
                <a:lnTo>
                  <a:pt x="109458" y="1651308"/>
                </a:lnTo>
                <a:lnTo>
                  <a:pt x="91082" y="1610129"/>
                </a:lnTo>
                <a:lnTo>
                  <a:pt x="74280" y="1568124"/>
                </a:lnTo>
                <a:lnTo>
                  <a:pt x="59088" y="1525328"/>
                </a:lnTo>
                <a:lnTo>
                  <a:pt x="45544" y="1481780"/>
                </a:lnTo>
                <a:lnTo>
                  <a:pt x="33684" y="1437517"/>
                </a:lnTo>
                <a:lnTo>
                  <a:pt x="23547" y="1392575"/>
                </a:lnTo>
                <a:lnTo>
                  <a:pt x="15169" y="1346993"/>
                </a:lnTo>
                <a:lnTo>
                  <a:pt x="8589" y="1300807"/>
                </a:lnTo>
                <a:lnTo>
                  <a:pt x="3842" y="1254055"/>
                </a:lnTo>
                <a:lnTo>
                  <a:pt x="966" y="1206774"/>
                </a:lnTo>
                <a:lnTo>
                  <a:pt x="0" y="1159002"/>
                </a:lnTo>
                <a:close/>
              </a:path>
            </a:pathLst>
          </a:custGeom>
          <a:solidFill>
            <a:srgbClr val="FFFF00"/>
          </a:solidFill>
          <a:ln w="9144">
            <a:solidFill>
              <a:srgbClr val="CACACA"/>
            </a:solidFill>
          </a:ln>
        </p:spPr>
        <p:txBody>
          <a:bodyPr wrap="square" lIns="0" tIns="0" rIns="0" bIns="0" rtlCol="0"/>
          <a:lstStyle/>
          <a:p>
            <a:endParaRPr>
              <a:solidFill>
                <a:srgbClr val="2E2E38"/>
              </a:solidFill>
              <a:latin typeface="EYInterstate Light"/>
            </a:endParaRPr>
          </a:p>
        </p:txBody>
      </p:sp>
      <p:sp>
        <p:nvSpPr>
          <p:cNvPr id="26" name="TextBox 1">
            <a:extLst>
              <a:ext uri="{FF2B5EF4-FFF2-40B4-BE49-F238E27FC236}">
                <a16:creationId xmlns:a16="http://schemas.microsoft.com/office/drawing/2014/main" id="{0F90092E-5E87-5EA6-8E54-BE864766DB4F}"/>
              </a:ext>
            </a:extLst>
          </p:cNvPr>
          <p:cNvSpPr txBox="1"/>
          <p:nvPr/>
        </p:nvSpPr>
        <p:spPr>
          <a:xfrm>
            <a:off x="990160" y="1820497"/>
            <a:ext cx="22403380" cy="132343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just"/>
            <a:r>
              <a:rPr lang="es-ES" sz="4000" err="1">
                <a:solidFill>
                  <a:srgbClr val="0D0D0D"/>
                </a:solidFill>
                <a:latin typeface="+mj-lt"/>
              </a:rPr>
              <a:t>RedIRIS</a:t>
            </a:r>
            <a:r>
              <a:rPr lang="es-ES" sz="4000">
                <a:solidFill>
                  <a:srgbClr val="0D0D0D"/>
                </a:solidFill>
                <a:latin typeface="+mj-lt"/>
              </a:rPr>
              <a:t> amplía en 2024 la infraestructura de red en diferentes puntos del territorio a través de 10 expedientes de suministro de equipamiento (óptico y </a:t>
            </a:r>
            <a:r>
              <a:rPr lang="es-ES" sz="4000" err="1">
                <a:solidFill>
                  <a:srgbClr val="0D0D0D"/>
                </a:solidFill>
                <a:latin typeface="+mj-lt"/>
              </a:rPr>
              <a:t>routing</a:t>
            </a:r>
            <a:r>
              <a:rPr lang="es-ES" sz="4000">
                <a:solidFill>
                  <a:srgbClr val="0D0D0D"/>
                </a:solidFill>
                <a:latin typeface="+mj-lt"/>
              </a:rPr>
              <a:t>/</a:t>
            </a:r>
            <a:r>
              <a:rPr lang="es-ES" sz="4000" err="1">
                <a:solidFill>
                  <a:srgbClr val="0D0D0D"/>
                </a:solidFill>
                <a:latin typeface="+mj-lt"/>
              </a:rPr>
              <a:t>switching</a:t>
            </a:r>
            <a:r>
              <a:rPr lang="es-ES" sz="4000">
                <a:solidFill>
                  <a:srgbClr val="0D0D0D"/>
                </a:solidFill>
                <a:latin typeface="+mj-lt"/>
              </a:rPr>
              <a:t>) y suministro de fibra.</a:t>
            </a:r>
          </a:p>
        </p:txBody>
      </p:sp>
      <p:sp>
        <p:nvSpPr>
          <p:cNvPr id="27" name="object 31">
            <a:extLst>
              <a:ext uri="{FF2B5EF4-FFF2-40B4-BE49-F238E27FC236}">
                <a16:creationId xmlns:a16="http://schemas.microsoft.com/office/drawing/2014/main" id="{2777F6CA-9331-D04F-CCB6-7080F6C8566E}"/>
              </a:ext>
            </a:extLst>
          </p:cNvPr>
          <p:cNvSpPr/>
          <p:nvPr/>
        </p:nvSpPr>
        <p:spPr>
          <a:xfrm>
            <a:off x="5332628" y="10881937"/>
            <a:ext cx="360000" cy="360000"/>
          </a:xfrm>
          <a:custGeom>
            <a:avLst/>
            <a:gdLst/>
            <a:ahLst/>
            <a:cxnLst/>
            <a:rect l="l" t="t" r="r" b="b"/>
            <a:pathLst>
              <a:path w="2318384" h="2318385">
                <a:moveTo>
                  <a:pt x="0" y="1159002"/>
                </a:moveTo>
                <a:lnTo>
                  <a:pt x="966" y="1111229"/>
                </a:lnTo>
                <a:lnTo>
                  <a:pt x="3842" y="1063948"/>
                </a:lnTo>
                <a:lnTo>
                  <a:pt x="8589" y="1017196"/>
                </a:lnTo>
                <a:lnTo>
                  <a:pt x="15169" y="971010"/>
                </a:lnTo>
                <a:lnTo>
                  <a:pt x="23547" y="925428"/>
                </a:lnTo>
                <a:lnTo>
                  <a:pt x="33684" y="880486"/>
                </a:lnTo>
                <a:lnTo>
                  <a:pt x="45544" y="836223"/>
                </a:lnTo>
                <a:lnTo>
                  <a:pt x="59088" y="792675"/>
                </a:lnTo>
                <a:lnTo>
                  <a:pt x="74280" y="749879"/>
                </a:lnTo>
                <a:lnTo>
                  <a:pt x="91082" y="707874"/>
                </a:lnTo>
                <a:lnTo>
                  <a:pt x="109458" y="666695"/>
                </a:lnTo>
                <a:lnTo>
                  <a:pt x="129369" y="626382"/>
                </a:lnTo>
                <a:lnTo>
                  <a:pt x="150778" y="586970"/>
                </a:lnTo>
                <a:lnTo>
                  <a:pt x="173649" y="548497"/>
                </a:lnTo>
                <a:lnTo>
                  <a:pt x="197944" y="511001"/>
                </a:lnTo>
                <a:lnTo>
                  <a:pt x="223625" y="474518"/>
                </a:lnTo>
                <a:lnTo>
                  <a:pt x="250656" y="439087"/>
                </a:lnTo>
                <a:lnTo>
                  <a:pt x="278998" y="404743"/>
                </a:lnTo>
                <a:lnTo>
                  <a:pt x="308616" y="371525"/>
                </a:lnTo>
                <a:lnTo>
                  <a:pt x="339471" y="339471"/>
                </a:lnTo>
                <a:lnTo>
                  <a:pt x="371525" y="308616"/>
                </a:lnTo>
                <a:lnTo>
                  <a:pt x="404743" y="278998"/>
                </a:lnTo>
                <a:lnTo>
                  <a:pt x="439087" y="250656"/>
                </a:lnTo>
                <a:lnTo>
                  <a:pt x="474518" y="223625"/>
                </a:lnTo>
                <a:lnTo>
                  <a:pt x="511001" y="197944"/>
                </a:lnTo>
                <a:lnTo>
                  <a:pt x="548497" y="173649"/>
                </a:lnTo>
                <a:lnTo>
                  <a:pt x="586970" y="150778"/>
                </a:lnTo>
                <a:lnTo>
                  <a:pt x="626382" y="129369"/>
                </a:lnTo>
                <a:lnTo>
                  <a:pt x="666695" y="109458"/>
                </a:lnTo>
                <a:lnTo>
                  <a:pt x="707874" y="91082"/>
                </a:lnTo>
                <a:lnTo>
                  <a:pt x="749879" y="74280"/>
                </a:lnTo>
                <a:lnTo>
                  <a:pt x="792675" y="59088"/>
                </a:lnTo>
                <a:lnTo>
                  <a:pt x="836223" y="45544"/>
                </a:lnTo>
                <a:lnTo>
                  <a:pt x="880486" y="33684"/>
                </a:lnTo>
                <a:lnTo>
                  <a:pt x="925428" y="23547"/>
                </a:lnTo>
                <a:lnTo>
                  <a:pt x="971010" y="15169"/>
                </a:lnTo>
                <a:lnTo>
                  <a:pt x="1017196" y="8589"/>
                </a:lnTo>
                <a:lnTo>
                  <a:pt x="1063948" y="3842"/>
                </a:lnTo>
                <a:lnTo>
                  <a:pt x="1111229" y="966"/>
                </a:lnTo>
                <a:lnTo>
                  <a:pt x="1159002" y="0"/>
                </a:lnTo>
                <a:lnTo>
                  <a:pt x="1206774" y="966"/>
                </a:lnTo>
                <a:lnTo>
                  <a:pt x="1254055" y="3842"/>
                </a:lnTo>
                <a:lnTo>
                  <a:pt x="1300807" y="8589"/>
                </a:lnTo>
                <a:lnTo>
                  <a:pt x="1346993" y="15169"/>
                </a:lnTo>
                <a:lnTo>
                  <a:pt x="1392575" y="23547"/>
                </a:lnTo>
                <a:lnTo>
                  <a:pt x="1437517" y="33684"/>
                </a:lnTo>
                <a:lnTo>
                  <a:pt x="1481780" y="45544"/>
                </a:lnTo>
                <a:lnTo>
                  <a:pt x="1525328" y="59088"/>
                </a:lnTo>
                <a:lnTo>
                  <a:pt x="1568124" y="74280"/>
                </a:lnTo>
                <a:lnTo>
                  <a:pt x="1610129" y="91082"/>
                </a:lnTo>
                <a:lnTo>
                  <a:pt x="1651308" y="109458"/>
                </a:lnTo>
                <a:lnTo>
                  <a:pt x="1691621" y="129369"/>
                </a:lnTo>
                <a:lnTo>
                  <a:pt x="1731033" y="150778"/>
                </a:lnTo>
                <a:lnTo>
                  <a:pt x="1769506" y="173649"/>
                </a:lnTo>
                <a:lnTo>
                  <a:pt x="1807002" y="197944"/>
                </a:lnTo>
                <a:lnTo>
                  <a:pt x="1843485" y="223625"/>
                </a:lnTo>
                <a:lnTo>
                  <a:pt x="1878916" y="250656"/>
                </a:lnTo>
                <a:lnTo>
                  <a:pt x="1913260" y="278998"/>
                </a:lnTo>
                <a:lnTo>
                  <a:pt x="1946478" y="308616"/>
                </a:lnTo>
                <a:lnTo>
                  <a:pt x="1978532" y="339470"/>
                </a:lnTo>
                <a:lnTo>
                  <a:pt x="2009387" y="371525"/>
                </a:lnTo>
                <a:lnTo>
                  <a:pt x="2039005" y="404743"/>
                </a:lnTo>
                <a:lnTo>
                  <a:pt x="2067347" y="439087"/>
                </a:lnTo>
                <a:lnTo>
                  <a:pt x="2094378" y="474518"/>
                </a:lnTo>
                <a:lnTo>
                  <a:pt x="2120059" y="511001"/>
                </a:lnTo>
                <a:lnTo>
                  <a:pt x="2144354" y="548497"/>
                </a:lnTo>
                <a:lnTo>
                  <a:pt x="2167225" y="586970"/>
                </a:lnTo>
                <a:lnTo>
                  <a:pt x="2188634" y="626382"/>
                </a:lnTo>
                <a:lnTo>
                  <a:pt x="2208545" y="666695"/>
                </a:lnTo>
                <a:lnTo>
                  <a:pt x="2226921" y="707874"/>
                </a:lnTo>
                <a:lnTo>
                  <a:pt x="2243723" y="749879"/>
                </a:lnTo>
                <a:lnTo>
                  <a:pt x="2258915" y="792675"/>
                </a:lnTo>
                <a:lnTo>
                  <a:pt x="2272459" y="836223"/>
                </a:lnTo>
                <a:lnTo>
                  <a:pt x="2284319" y="880486"/>
                </a:lnTo>
                <a:lnTo>
                  <a:pt x="2294456" y="925428"/>
                </a:lnTo>
                <a:lnTo>
                  <a:pt x="2302834" y="971010"/>
                </a:lnTo>
                <a:lnTo>
                  <a:pt x="2309414" y="1017196"/>
                </a:lnTo>
                <a:lnTo>
                  <a:pt x="2314161" y="1063948"/>
                </a:lnTo>
                <a:lnTo>
                  <a:pt x="2317037" y="1111229"/>
                </a:lnTo>
                <a:lnTo>
                  <a:pt x="2318004" y="1159002"/>
                </a:lnTo>
                <a:lnTo>
                  <a:pt x="2317037" y="1206774"/>
                </a:lnTo>
                <a:lnTo>
                  <a:pt x="2314161" y="1254055"/>
                </a:lnTo>
                <a:lnTo>
                  <a:pt x="2309414" y="1300807"/>
                </a:lnTo>
                <a:lnTo>
                  <a:pt x="2302834" y="1346993"/>
                </a:lnTo>
                <a:lnTo>
                  <a:pt x="2294456" y="1392575"/>
                </a:lnTo>
                <a:lnTo>
                  <a:pt x="2284319" y="1437517"/>
                </a:lnTo>
                <a:lnTo>
                  <a:pt x="2272459" y="1481780"/>
                </a:lnTo>
                <a:lnTo>
                  <a:pt x="2258915" y="1525328"/>
                </a:lnTo>
                <a:lnTo>
                  <a:pt x="2243723" y="1568124"/>
                </a:lnTo>
                <a:lnTo>
                  <a:pt x="2226921" y="1610129"/>
                </a:lnTo>
                <a:lnTo>
                  <a:pt x="2208545" y="1651308"/>
                </a:lnTo>
                <a:lnTo>
                  <a:pt x="2188634" y="1691621"/>
                </a:lnTo>
                <a:lnTo>
                  <a:pt x="2167225" y="1731033"/>
                </a:lnTo>
                <a:lnTo>
                  <a:pt x="2144354" y="1769506"/>
                </a:lnTo>
                <a:lnTo>
                  <a:pt x="2120059" y="1807002"/>
                </a:lnTo>
                <a:lnTo>
                  <a:pt x="2094378" y="1843485"/>
                </a:lnTo>
                <a:lnTo>
                  <a:pt x="2067347" y="1878916"/>
                </a:lnTo>
                <a:lnTo>
                  <a:pt x="2039005" y="1913260"/>
                </a:lnTo>
                <a:lnTo>
                  <a:pt x="2009387" y="1946478"/>
                </a:lnTo>
                <a:lnTo>
                  <a:pt x="1978532" y="1978533"/>
                </a:lnTo>
                <a:lnTo>
                  <a:pt x="1946478" y="2009387"/>
                </a:lnTo>
                <a:lnTo>
                  <a:pt x="1913260" y="2039005"/>
                </a:lnTo>
                <a:lnTo>
                  <a:pt x="1878916" y="2067347"/>
                </a:lnTo>
                <a:lnTo>
                  <a:pt x="1843485" y="2094378"/>
                </a:lnTo>
                <a:lnTo>
                  <a:pt x="1807002" y="2120059"/>
                </a:lnTo>
                <a:lnTo>
                  <a:pt x="1769506" y="2144354"/>
                </a:lnTo>
                <a:lnTo>
                  <a:pt x="1731033" y="2167225"/>
                </a:lnTo>
                <a:lnTo>
                  <a:pt x="1691621" y="2188634"/>
                </a:lnTo>
                <a:lnTo>
                  <a:pt x="1651308" y="2208545"/>
                </a:lnTo>
                <a:lnTo>
                  <a:pt x="1610129" y="2226921"/>
                </a:lnTo>
                <a:lnTo>
                  <a:pt x="1568124" y="2243723"/>
                </a:lnTo>
                <a:lnTo>
                  <a:pt x="1525328" y="2258915"/>
                </a:lnTo>
                <a:lnTo>
                  <a:pt x="1481780" y="2272459"/>
                </a:lnTo>
                <a:lnTo>
                  <a:pt x="1437517" y="2284319"/>
                </a:lnTo>
                <a:lnTo>
                  <a:pt x="1392575" y="2294456"/>
                </a:lnTo>
                <a:lnTo>
                  <a:pt x="1346993" y="2302834"/>
                </a:lnTo>
                <a:lnTo>
                  <a:pt x="1300807" y="2309414"/>
                </a:lnTo>
                <a:lnTo>
                  <a:pt x="1254055" y="2314161"/>
                </a:lnTo>
                <a:lnTo>
                  <a:pt x="1206774" y="2317037"/>
                </a:lnTo>
                <a:lnTo>
                  <a:pt x="1159002" y="2318004"/>
                </a:lnTo>
                <a:lnTo>
                  <a:pt x="1111229" y="2317037"/>
                </a:lnTo>
                <a:lnTo>
                  <a:pt x="1063948" y="2314161"/>
                </a:lnTo>
                <a:lnTo>
                  <a:pt x="1017196" y="2309414"/>
                </a:lnTo>
                <a:lnTo>
                  <a:pt x="971010" y="2302834"/>
                </a:lnTo>
                <a:lnTo>
                  <a:pt x="925428" y="2294456"/>
                </a:lnTo>
                <a:lnTo>
                  <a:pt x="880486" y="2284319"/>
                </a:lnTo>
                <a:lnTo>
                  <a:pt x="836223" y="2272459"/>
                </a:lnTo>
                <a:lnTo>
                  <a:pt x="792675" y="2258915"/>
                </a:lnTo>
                <a:lnTo>
                  <a:pt x="749879" y="2243723"/>
                </a:lnTo>
                <a:lnTo>
                  <a:pt x="707874" y="2226921"/>
                </a:lnTo>
                <a:lnTo>
                  <a:pt x="666695" y="2208545"/>
                </a:lnTo>
                <a:lnTo>
                  <a:pt x="626382" y="2188634"/>
                </a:lnTo>
                <a:lnTo>
                  <a:pt x="586970" y="2167225"/>
                </a:lnTo>
                <a:lnTo>
                  <a:pt x="548497" y="2144354"/>
                </a:lnTo>
                <a:lnTo>
                  <a:pt x="511001" y="2120059"/>
                </a:lnTo>
                <a:lnTo>
                  <a:pt x="474518" y="2094378"/>
                </a:lnTo>
                <a:lnTo>
                  <a:pt x="439087" y="2067347"/>
                </a:lnTo>
                <a:lnTo>
                  <a:pt x="404743" y="2039005"/>
                </a:lnTo>
                <a:lnTo>
                  <a:pt x="371525" y="2009387"/>
                </a:lnTo>
                <a:lnTo>
                  <a:pt x="339471" y="1978532"/>
                </a:lnTo>
                <a:lnTo>
                  <a:pt x="308616" y="1946478"/>
                </a:lnTo>
                <a:lnTo>
                  <a:pt x="278998" y="1913260"/>
                </a:lnTo>
                <a:lnTo>
                  <a:pt x="250656" y="1878916"/>
                </a:lnTo>
                <a:lnTo>
                  <a:pt x="223625" y="1843485"/>
                </a:lnTo>
                <a:lnTo>
                  <a:pt x="197944" y="1807002"/>
                </a:lnTo>
                <a:lnTo>
                  <a:pt x="173649" y="1769506"/>
                </a:lnTo>
                <a:lnTo>
                  <a:pt x="150778" y="1731033"/>
                </a:lnTo>
                <a:lnTo>
                  <a:pt x="129369" y="1691621"/>
                </a:lnTo>
                <a:lnTo>
                  <a:pt x="109458" y="1651308"/>
                </a:lnTo>
                <a:lnTo>
                  <a:pt x="91082" y="1610129"/>
                </a:lnTo>
                <a:lnTo>
                  <a:pt x="74280" y="1568124"/>
                </a:lnTo>
                <a:lnTo>
                  <a:pt x="59088" y="1525328"/>
                </a:lnTo>
                <a:lnTo>
                  <a:pt x="45544" y="1481780"/>
                </a:lnTo>
                <a:lnTo>
                  <a:pt x="33684" y="1437517"/>
                </a:lnTo>
                <a:lnTo>
                  <a:pt x="23547" y="1392575"/>
                </a:lnTo>
                <a:lnTo>
                  <a:pt x="15169" y="1346993"/>
                </a:lnTo>
                <a:lnTo>
                  <a:pt x="8589" y="1300807"/>
                </a:lnTo>
                <a:lnTo>
                  <a:pt x="3842" y="1254055"/>
                </a:lnTo>
                <a:lnTo>
                  <a:pt x="966" y="1206774"/>
                </a:lnTo>
                <a:lnTo>
                  <a:pt x="0" y="1159002"/>
                </a:lnTo>
                <a:close/>
              </a:path>
            </a:pathLst>
          </a:custGeom>
          <a:solidFill>
            <a:srgbClr val="FFFF00"/>
          </a:solidFill>
          <a:ln w="9144">
            <a:solidFill>
              <a:srgbClr val="CACACA"/>
            </a:solidFill>
          </a:ln>
        </p:spPr>
        <p:txBody>
          <a:bodyPr wrap="square" lIns="0" tIns="0" rIns="0" bIns="0" rtlCol="0"/>
          <a:lstStyle/>
          <a:p>
            <a:endParaRPr>
              <a:solidFill>
                <a:srgbClr val="2E2E38"/>
              </a:solidFill>
              <a:latin typeface="EYInterstate Light"/>
            </a:endParaRPr>
          </a:p>
        </p:txBody>
      </p:sp>
      <p:sp>
        <p:nvSpPr>
          <p:cNvPr id="37" name="TextBox 1">
            <a:extLst>
              <a:ext uri="{FF2B5EF4-FFF2-40B4-BE49-F238E27FC236}">
                <a16:creationId xmlns:a16="http://schemas.microsoft.com/office/drawing/2014/main" id="{8A6A26B7-74B1-EC79-86D7-CA7E763F734C}"/>
              </a:ext>
            </a:extLst>
          </p:cNvPr>
          <p:cNvSpPr txBox="1"/>
          <p:nvPr/>
        </p:nvSpPr>
        <p:spPr>
          <a:xfrm>
            <a:off x="14654422" y="6796079"/>
            <a:ext cx="8739118"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just"/>
            <a:r>
              <a:rPr lang="es-ES" sz="4000">
                <a:solidFill>
                  <a:srgbClr val="0D0D0D"/>
                </a:solidFill>
                <a:latin typeface="+mj-lt"/>
              </a:rPr>
              <a:t>Expedientes de fibra</a:t>
            </a:r>
          </a:p>
        </p:txBody>
      </p:sp>
      <p:sp>
        <p:nvSpPr>
          <p:cNvPr id="38" name="TextBox 1">
            <a:extLst>
              <a:ext uri="{FF2B5EF4-FFF2-40B4-BE49-F238E27FC236}">
                <a16:creationId xmlns:a16="http://schemas.microsoft.com/office/drawing/2014/main" id="{D24BDFFE-3CEA-861D-E514-C53A01E8B3A1}"/>
              </a:ext>
            </a:extLst>
          </p:cNvPr>
          <p:cNvSpPr txBox="1"/>
          <p:nvPr/>
        </p:nvSpPr>
        <p:spPr>
          <a:xfrm>
            <a:off x="14654422" y="8411751"/>
            <a:ext cx="8739118"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just"/>
            <a:r>
              <a:rPr lang="es-ES" sz="4000">
                <a:solidFill>
                  <a:srgbClr val="0D0D0D"/>
                </a:solidFill>
                <a:latin typeface="+mj-lt"/>
              </a:rPr>
              <a:t>Comunidades Autónomas</a:t>
            </a:r>
          </a:p>
        </p:txBody>
      </p:sp>
      <p:grpSp>
        <p:nvGrpSpPr>
          <p:cNvPr id="45" name="Group 44">
            <a:extLst>
              <a:ext uri="{FF2B5EF4-FFF2-40B4-BE49-F238E27FC236}">
                <a16:creationId xmlns:a16="http://schemas.microsoft.com/office/drawing/2014/main" id="{7B8BC380-DB41-98A7-4B35-CD9F21127038}"/>
              </a:ext>
            </a:extLst>
          </p:cNvPr>
          <p:cNvGrpSpPr/>
          <p:nvPr/>
        </p:nvGrpSpPr>
        <p:grpSpPr>
          <a:xfrm>
            <a:off x="13561861" y="5130552"/>
            <a:ext cx="900000" cy="900000"/>
            <a:chOff x="13561861" y="5130552"/>
            <a:chExt cx="900000" cy="900000"/>
          </a:xfrm>
        </p:grpSpPr>
        <p:sp>
          <p:nvSpPr>
            <p:cNvPr id="43" name="Google Shape;646;g2cc408e4cb3_0_541">
              <a:extLst>
                <a:ext uri="{FF2B5EF4-FFF2-40B4-BE49-F238E27FC236}">
                  <a16:creationId xmlns:a16="http://schemas.microsoft.com/office/drawing/2014/main" id="{E8D4A5F8-9D04-A51B-2660-6A54B13CE15D}"/>
                </a:ext>
              </a:extLst>
            </p:cNvPr>
            <p:cNvSpPr/>
            <p:nvPr/>
          </p:nvSpPr>
          <p:spPr>
            <a:xfrm>
              <a:off x="13561861" y="5130552"/>
              <a:ext cx="900000" cy="9000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 name="Oval 43">
              <a:extLst>
                <a:ext uri="{FF2B5EF4-FFF2-40B4-BE49-F238E27FC236}">
                  <a16:creationId xmlns:a16="http://schemas.microsoft.com/office/drawing/2014/main" id="{C4AB5356-0384-F7C9-052F-195A82A1CEA0}"/>
                </a:ext>
              </a:extLst>
            </p:cNvPr>
            <p:cNvSpPr/>
            <p:nvPr/>
          </p:nvSpPr>
          <p:spPr>
            <a:xfrm>
              <a:off x="13651861" y="5220552"/>
              <a:ext cx="720000" cy="720000"/>
            </a:xfrm>
            <a:prstGeom prst="ellipse">
              <a:avLst/>
            </a:prstGeom>
            <a:solidFill>
              <a:srgbClr val="007A8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800"/>
                <a:t>4</a:t>
              </a:r>
              <a:endParaRPr lang="es-ES"/>
            </a:p>
          </p:txBody>
        </p:sp>
      </p:grpSp>
      <p:grpSp>
        <p:nvGrpSpPr>
          <p:cNvPr id="46" name="Group 45">
            <a:extLst>
              <a:ext uri="{FF2B5EF4-FFF2-40B4-BE49-F238E27FC236}">
                <a16:creationId xmlns:a16="http://schemas.microsoft.com/office/drawing/2014/main" id="{0DF410B3-1D59-23DA-4136-65A9DC1ACA75}"/>
              </a:ext>
            </a:extLst>
          </p:cNvPr>
          <p:cNvGrpSpPr/>
          <p:nvPr/>
        </p:nvGrpSpPr>
        <p:grpSpPr>
          <a:xfrm>
            <a:off x="13561861" y="6700901"/>
            <a:ext cx="900000" cy="900000"/>
            <a:chOff x="13561861" y="5130552"/>
            <a:chExt cx="900000" cy="900000"/>
          </a:xfrm>
        </p:grpSpPr>
        <p:sp>
          <p:nvSpPr>
            <p:cNvPr id="47" name="Google Shape;646;g2cc408e4cb3_0_541">
              <a:extLst>
                <a:ext uri="{FF2B5EF4-FFF2-40B4-BE49-F238E27FC236}">
                  <a16:creationId xmlns:a16="http://schemas.microsoft.com/office/drawing/2014/main" id="{A8F3071B-338B-D061-281A-CCD95EE2C3FC}"/>
                </a:ext>
              </a:extLst>
            </p:cNvPr>
            <p:cNvSpPr/>
            <p:nvPr/>
          </p:nvSpPr>
          <p:spPr>
            <a:xfrm>
              <a:off x="13561861" y="5130552"/>
              <a:ext cx="900000" cy="9000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 name="Oval 47">
              <a:extLst>
                <a:ext uri="{FF2B5EF4-FFF2-40B4-BE49-F238E27FC236}">
                  <a16:creationId xmlns:a16="http://schemas.microsoft.com/office/drawing/2014/main" id="{615EB107-E7F6-9009-7626-D78D794ADEFF}"/>
                </a:ext>
              </a:extLst>
            </p:cNvPr>
            <p:cNvSpPr/>
            <p:nvPr/>
          </p:nvSpPr>
          <p:spPr>
            <a:xfrm>
              <a:off x="13651861" y="5220552"/>
              <a:ext cx="720000" cy="720000"/>
            </a:xfrm>
            <a:prstGeom prst="ellipse">
              <a:avLst/>
            </a:prstGeom>
            <a:solidFill>
              <a:srgbClr val="007A8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800"/>
                <a:t>6</a:t>
              </a:r>
            </a:p>
          </p:txBody>
        </p:sp>
      </p:grpSp>
      <p:grpSp>
        <p:nvGrpSpPr>
          <p:cNvPr id="49" name="Group 48">
            <a:extLst>
              <a:ext uri="{FF2B5EF4-FFF2-40B4-BE49-F238E27FC236}">
                <a16:creationId xmlns:a16="http://schemas.microsoft.com/office/drawing/2014/main" id="{FFC26810-1C5B-BD76-99A6-1C20B5FC7BBA}"/>
              </a:ext>
            </a:extLst>
          </p:cNvPr>
          <p:cNvGrpSpPr/>
          <p:nvPr/>
        </p:nvGrpSpPr>
        <p:grpSpPr>
          <a:xfrm>
            <a:off x="13561861" y="8347724"/>
            <a:ext cx="900000" cy="900000"/>
            <a:chOff x="13561861" y="5130552"/>
            <a:chExt cx="900000" cy="900000"/>
          </a:xfrm>
        </p:grpSpPr>
        <p:sp>
          <p:nvSpPr>
            <p:cNvPr id="50" name="Google Shape;646;g2cc408e4cb3_0_541">
              <a:extLst>
                <a:ext uri="{FF2B5EF4-FFF2-40B4-BE49-F238E27FC236}">
                  <a16:creationId xmlns:a16="http://schemas.microsoft.com/office/drawing/2014/main" id="{ACF567BC-54F3-F44A-459E-E95087988EAF}"/>
                </a:ext>
              </a:extLst>
            </p:cNvPr>
            <p:cNvSpPr/>
            <p:nvPr/>
          </p:nvSpPr>
          <p:spPr>
            <a:xfrm>
              <a:off x="13561861" y="5130552"/>
              <a:ext cx="900000" cy="9000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1" name="Oval 50">
              <a:extLst>
                <a:ext uri="{FF2B5EF4-FFF2-40B4-BE49-F238E27FC236}">
                  <a16:creationId xmlns:a16="http://schemas.microsoft.com/office/drawing/2014/main" id="{F6D07094-B5F8-8D3F-246C-0EB506FB884B}"/>
                </a:ext>
              </a:extLst>
            </p:cNvPr>
            <p:cNvSpPr/>
            <p:nvPr/>
          </p:nvSpPr>
          <p:spPr>
            <a:xfrm>
              <a:off x="13651861" y="5220552"/>
              <a:ext cx="720000" cy="720000"/>
            </a:xfrm>
            <a:prstGeom prst="ellipse">
              <a:avLst/>
            </a:prstGeom>
            <a:solidFill>
              <a:srgbClr val="007A8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800"/>
                <a:t>9</a:t>
              </a:r>
              <a:endParaRPr lang="es-ES"/>
            </a:p>
          </p:txBody>
        </p:sp>
      </p:grpSp>
      <p:sp>
        <p:nvSpPr>
          <p:cNvPr id="2" name="object 31">
            <a:extLst>
              <a:ext uri="{FF2B5EF4-FFF2-40B4-BE49-F238E27FC236}">
                <a16:creationId xmlns:a16="http://schemas.microsoft.com/office/drawing/2014/main" id="{36B454A2-3DBA-2BA2-378D-8D6CA2A3B155}"/>
              </a:ext>
            </a:extLst>
          </p:cNvPr>
          <p:cNvSpPr/>
          <p:nvPr/>
        </p:nvSpPr>
        <p:spPr>
          <a:xfrm>
            <a:off x="9250060" y="7349547"/>
            <a:ext cx="360000" cy="360000"/>
          </a:xfrm>
          <a:custGeom>
            <a:avLst/>
            <a:gdLst/>
            <a:ahLst/>
            <a:cxnLst/>
            <a:rect l="l" t="t" r="r" b="b"/>
            <a:pathLst>
              <a:path w="2318384" h="2318385">
                <a:moveTo>
                  <a:pt x="0" y="1159002"/>
                </a:moveTo>
                <a:lnTo>
                  <a:pt x="966" y="1111229"/>
                </a:lnTo>
                <a:lnTo>
                  <a:pt x="3842" y="1063948"/>
                </a:lnTo>
                <a:lnTo>
                  <a:pt x="8589" y="1017196"/>
                </a:lnTo>
                <a:lnTo>
                  <a:pt x="15169" y="971010"/>
                </a:lnTo>
                <a:lnTo>
                  <a:pt x="23547" y="925428"/>
                </a:lnTo>
                <a:lnTo>
                  <a:pt x="33684" y="880486"/>
                </a:lnTo>
                <a:lnTo>
                  <a:pt x="45544" y="836223"/>
                </a:lnTo>
                <a:lnTo>
                  <a:pt x="59088" y="792675"/>
                </a:lnTo>
                <a:lnTo>
                  <a:pt x="74280" y="749879"/>
                </a:lnTo>
                <a:lnTo>
                  <a:pt x="91082" y="707874"/>
                </a:lnTo>
                <a:lnTo>
                  <a:pt x="109458" y="666695"/>
                </a:lnTo>
                <a:lnTo>
                  <a:pt x="129369" y="626382"/>
                </a:lnTo>
                <a:lnTo>
                  <a:pt x="150778" y="586970"/>
                </a:lnTo>
                <a:lnTo>
                  <a:pt x="173649" y="548497"/>
                </a:lnTo>
                <a:lnTo>
                  <a:pt x="197944" y="511001"/>
                </a:lnTo>
                <a:lnTo>
                  <a:pt x="223625" y="474518"/>
                </a:lnTo>
                <a:lnTo>
                  <a:pt x="250656" y="439087"/>
                </a:lnTo>
                <a:lnTo>
                  <a:pt x="278998" y="404743"/>
                </a:lnTo>
                <a:lnTo>
                  <a:pt x="308616" y="371525"/>
                </a:lnTo>
                <a:lnTo>
                  <a:pt x="339471" y="339471"/>
                </a:lnTo>
                <a:lnTo>
                  <a:pt x="371525" y="308616"/>
                </a:lnTo>
                <a:lnTo>
                  <a:pt x="404743" y="278998"/>
                </a:lnTo>
                <a:lnTo>
                  <a:pt x="439087" y="250656"/>
                </a:lnTo>
                <a:lnTo>
                  <a:pt x="474518" y="223625"/>
                </a:lnTo>
                <a:lnTo>
                  <a:pt x="511001" y="197944"/>
                </a:lnTo>
                <a:lnTo>
                  <a:pt x="548497" y="173649"/>
                </a:lnTo>
                <a:lnTo>
                  <a:pt x="586970" y="150778"/>
                </a:lnTo>
                <a:lnTo>
                  <a:pt x="626382" y="129369"/>
                </a:lnTo>
                <a:lnTo>
                  <a:pt x="666695" y="109458"/>
                </a:lnTo>
                <a:lnTo>
                  <a:pt x="707874" y="91082"/>
                </a:lnTo>
                <a:lnTo>
                  <a:pt x="749879" y="74280"/>
                </a:lnTo>
                <a:lnTo>
                  <a:pt x="792675" y="59088"/>
                </a:lnTo>
                <a:lnTo>
                  <a:pt x="836223" y="45544"/>
                </a:lnTo>
                <a:lnTo>
                  <a:pt x="880486" y="33684"/>
                </a:lnTo>
                <a:lnTo>
                  <a:pt x="925428" y="23547"/>
                </a:lnTo>
                <a:lnTo>
                  <a:pt x="971010" y="15169"/>
                </a:lnTo>
                <a:lnTo>
                  <a:pt x="1017196" y="8589"/>
                </a:lnTo>
                <a:lnTo>
                  <a:pt x="1063948" y="3842"/>
                </a:lnTo>
                <a:lnTo>
                  <a:pt x="1111229" y="966"/>
                </a:lnTo>
                <a:lnTo>
                  <a:pt x="1159002" y="0"/>
                </a:lnTo>
                <a:lnTo>
                  <a:pt x="1206774" y="966"/>
                </a:lnTo>
                <a:lnTo>
                  <a:pt x="1254055" y="3842"/>
                </a:lnTo>
                <a:lnTo>
                  <a:pt x="1300807" y="8589"/>
                </a:lnTo>
                <a:lnTo>
                  <a:pt x="1346993" y="15169"/>
                </a:lnTo>
                <a:lnTo>
                  <a:pt x="1392575" y="23547"/>
                </a:lnTo>
                <a:lnTo>
                  <a:pt x="1437517" y="33684"/>
                </a:lnTo>
                <a:lnTo>
                  <a:pt x="1481780" y="45544"/>
                </a:lnTo>
                <a:lnTo>
                  <a:pt x="1525328" y="59088"/>
                </a:lnTo>
                <a:lnTo>
                  <a:pt x="1568124" y="74280"/>
                </a:lnTo>
                <a:lnTo>
                  <a:pt x="1610129" y="91082"/>
                </a:lnTo>
                <a:lnTo>
                  <a:pt x="1651308" y="109458"/>
                </a:lnTo>
                <a:lnTo>
                  <a:pt x="1691621" y="129369"/>
                </a:lnTo>
                <a:lnTo>
                  <a:pt x="1731033" y="150778"/>
                </a:lnTo>
                <a:lnTo>
                  <a:pt x="1769506" y="173649"/>
                </a:lnTo>
                <a:lnTo>
                  <a:pt x="1807002" y="197944"/>
                </a:lnTo>
                <a:lnTo>
                  <a:pt x="1843485" y="223625"/>
                </a:lnTo>
                <a:lnTo>
                  <a:pt x="1878916" y="250656"/>
                </a:lnTo>
                <a:lnTo>
                  <a:pt x="1913260" y="278998"/>
                </a:lnTo>
                <a:lnTo>
                  <a:pt x="1946478" y="308616"/>
                </a:lnTo>
                <a:lnTo>
                  <a:pt x="1978532" y="339470"/>
                </a:lnTo>
                <a:lnTo>
                  <a:pt x="2009387" y="371525"/>
                </a:lnTo>
                <a:lnTo>
                  <a:pt x="2039005" y="404743"/>
                </a:lnTo>
                <a:lnTo>
                  <a:pt x="2067347" y="439087"/>
                </a:lnTo>
                <a:lnTo>
                  <a:pt x="2094378" y="474518"/>
                </a:lnTo>
                <a:lnTo>
                  <a:pt x="2120059" y="511001"/>
                </a:lnTo>
                <a:lnTo>
                  <a:pt x="2144354" y="548497"/>
                </a:lnTo>
                <a:lnTo>
                  <a:pt x="2167225" y="586970"/>
                </a:lnTo>
                <a:lnTo>
                  <a:pt x="2188634" y="626382"/>
                </a:lnTo>
                <a:lnTo>
                  <a:pt x="2208545" y="666695"/>
                </a:lnTo>
                <a:lnTo>
                  <a:pt x="2226921" y="707874"/>
                </a:lnTo>
                <a:lnTo>
                  <a:pt x="2243723" y="749879"/>
                </a:lnTo>
                <a:lnTo>
                  <a:pt x="2258915" y="792675"/>
                </a:lnTo>
                <a:lnTo>
                  <a:pt x="2272459" y="836223"/>
                </a:lnTo>
                <a:lnTo>
                  <a:pt x="2284319" y="880486"/>
                </a:lnTo>
                <a:lnTo>
                  <a:pt x="2294456" y="925428"/>
                </a:lnTo>
                <a:lnTo>
                  <a:pt x="2302834" y="971010"/>
                </a:lnTo>
                <a:lnTo>
                  <a:pt x="2309414" y="1017196"/>
                </a:lnTo>
                <a:lnTo>
                  <a:pt x="2314161" y="1063948"/>
                </a:lnTo>
                <a:lnTo>
                  <a:pt x="2317037" y="1111229"/>
                </a:lnTo>
                <a:lnTo>
                  <a:pt x="2318004" y="1159002"/>
                </a:lnTo>
                <a:lnTo>
                  <a:pt x="2317037" y="1206774"/>
                </a:lnTo>
                <a:lnTo>
                  <a:pt x="2314161" y="1254055"/>
                </a:lnTo>
                <a:lnTo>
                  <a:pt x="2309414" y="1300807"/>
                </a:lnTo>
                <a:lnTo>
                  <a:pt x="2302834" y="1346993"/>
                </a:lnTo>
                <a:lnTo>
                  <a:pt x="2294456" y="1392575"/>
                </a:lnTo>
                <a:lnTo>
                  <a:pt x="2284319" y="1437517"/>
                </a:lnTo>
                <a:lnTo>
                  <a:pt x="2272459" y="1481780"/>
                </a:lnTo>
                <a:lnTo>
                  <a:pt x="2258915" y="1525328"/>
                </a:lnTo>
                <a:lnTo>
                  <a:pt x="2243723" y="1568124"/>
                </a:lnTo>
                <a:lnTo>
                  <a:pt x="2226921" y="1610129"/>
                </a:lnTo>
                <a:lnTo>
                  <a:pt x="2208545" y="1651308"/>
                </a:lnTo>
                <a:lnTo>
                  <a:pt x="2188634" y="1691621"/>
                </a:lnTo>
                <a:lnTo>
                  <a:pt x="2167225" y="1731033"/>
                </a:lnTo>
                <a:lnTo>
                  <a:pt x="2144354" y="1769506"/>
                </a:lnTo>
                <a:lnTo>
                  <a:pt x="2120059" y="1807002"/>
                </a:lnTo>
                <a:lnTo>
                  <a:pt x="2094378" y="1843485"/>
                </a:lnTo>
                <a:lnTo>
                  <a:pt x="2067347" y="1878916"/>
                </a:lnTo>
                <a:lnTo>
                  <a:pt x="2039005" y="1913260"/>
                </a:lnTo>
                <a:lnTo>
                  <a:pt x="2009387" y="1946478"/>
                </a:lnTo>
                <a:lnTo>
                  <a:pt x="1978532" y="1978533"/>
                </a:lnTo>
                <a:lnTo>
                  <a:pt x="1946478" y="2009387"/>
                </a:lnTo>
                <a:lnTo>
                  <a:pt x="1913260" y="2039005"/>
                </a:lnTo>
                <a:lnTo>
                  <a:pt x="1878916" y="2067347"/>
                </a:lnTo>
                <a:lnTo>
                  <a:pt x="1843485" y="2094378"/>
                </a:lnTo>
                <a:lnTo>
                  <a:pt x="1807002" y="2120059"/>
                </a:lnTo>
                <a:lnTo>
                  <a:pt x="1769506" y="2144354"/>
                </a:lnTo>
                <a:lnTo>
                  <a:pt x="1731033" y="2167225"/>
                </a:lnTo>
                <a:lnTo>
                  <a:pt x="1691621" y="2188634"/>
                </a:lnTo>
                <a:lnTo>
                  <a:pt x="1651308" y="2208545"/>
                </a:lnTo>
                <a:lnTo>
                  <a:pt x="1610129" y="2226921"/>
                </a:lnTo>
                <a:lnTo>
                  <a:pt x="1568124" y="2243723"/>
                </a:lnTo>
                <a:lnTo>
                  <a:pt x="1525328" y="2258915"/>
                </a:lnTo>
                <a:lnTo>
                  <a:pt x="1481780" y="2272459"/>
                </a:lnTo>
                <a:lnTo>
                  <a:pt x="1437517" y="2284319"/>
                </a:lnTo>
                <a:lnTo>
                  <a:pt x="1392575" y="2294456"/>
                </a:lnTo>
                <a:lnTo>
                  <a:pt x="1346993" y="2302834"/>
                </a:lnTo>
                <a:lnTo>
                  <a:pt x="1300807" y="2309414"/>
                </a:lnTo>
                <a:lnTo>
                  <a:pt x="1254055" y="2314161"/>
                </a:lnTo>
                <a:lnTo>
                  <a:pt x="1206774" y="2317037"/>
                </a:lnTo>
                <a:lnTo>
                  <a:pt x="1159002" y="2318004"/>
                </a:lnTo>
                <a:lnTo>
                  <a:pt x="1111229" y="2317037"/>
                </a:lnTo>
                <a:lnTo>
                  <a:pt x="1063948" y="2314161"/>
                </a:lnTo>
                <a:lnTo>
                  <a:pt x="1017196" y="2309414"/>
                </a:lnTo>
                <a:lnTo>
                  <a:pt x="971010" y="2302834"/>
                </a:lnTo>
                <a:lnTo>
                  <a:pt x="925428" y="2294456"/>
                </a:lnTo>
                <a:lnTo>
                  <a:pt x="880486" y="2284319"/>
                </a:lnTo>
                <a:lnTo>
                  <a:pt x="836223" y="2272459"/>
                </a:lnTo>
                <a:lnTo>
                  <a:pt x="792675" y="2258915"/>
                </a:lnTo>
                <a:lnTo>
                  <a:pt x="749879" y="2243723"/>
                </a:lnTo>
                <a:lnTo>
                  <a:pt x="707874" y="2226921"/>
                </a:lnTo>
                <a:lnTo>
                  <a:pt x="666695" y="2208545"/>
                </a:lnTo>
                <a:lnTo>
                  <a:pt x="626382" y="2188634"/>
                </a:lnTo>
                <a:lnTo>
                  <a:pt x="586970" y="2167225"/>
                </a:lnTo>
                <a:lnTo>
                  <a:pt x="548497" y="2144354"/>
                </a:lnTo>
                <a:lnTo>
                  <a:pt x="511001" y="2120059"/>
                </a:lnTo>
                <a:lnTo>
                  <a:pt x="474518" y="2094378"/>
                </a:lnTo>
                <a:lnTo>
                  <a:pt x="439087" y="2067347"/>
                </a:lnTo>
                <a:lnTo>
                  <a:pt x="404743" y="2039005"/>
                </a:lnTo>
                <a:lnTo>
                  <a:pt x="371525" y="2009387"/>
                </a:lnTo>
                <a:lnTo>
                  <a:pt x="339471" y="1978532"/>
                </a:lnTo>
                <a:lnTo>
                  <a:pt x="308616" y="1946478"/>
                </a:lnTo>
                <a:lnTo>
                  <a:pt x="278998" y="1913260"/>
                </a:lnTo>
                <a:lnTo>
                  <a:pt x="250656" y="1878916"/>
                </a:lnTo>
                <a:lnTo>
                  <a:pt x="223625" y="1843485"/>
                </a:lnTo>
                <a:lnTo>
                  <a:pt x="197944" y="1807002"/>
                </a:lnTo>
                <a:lnTo>
                  <a:pt x="173649" y="1769506"/>
                </a:lnTo>
                <a:lnTo>
                  <a:pt x="150778" y="1731033"/>
                </a:lnTo>
                <a:lnTo>
                  <a:pt x="129369" y="1691621"/>
                </a:lnTo>
                <a:lnTo>
                  <a:pt x="109458" y="1651308"/>
                </a:lnTo>
                <a:lnTo>
                  <a:pt x="91082" y="1610129"/>
                </a:lnTo>
                <a:lnTo>
                  <a:pt x="74280" y="1568124"/>
                </a:lnTo>
                <a:lnTo>
                  <a:pt x="59088" y="1525328"/>
                </a:lnTo>
                <a:lnTo>
                  <a:pt x="45544" y="1481780"/>
                </a:lnTo>
                <a:lnTo>
                  <a:pt x="33684" y="1437517"/>
                </a:lnTo>
                <a:lnTo>
                  <a:pt x="23547" y="1392575"/>
                </a:lnTo>
                <a:lnTo>
                  <a:pt x="15169" y="1346993"/>
                </a:lnTo>
                <a:lnTo>
                  <a:pt x="8589" y="1300807"/>
                </a:lnTo>
                <a:lnTo>
                  <a:pt x="3842" y="1254055"/>
                </a:lnTo>
                <a:lnTo>
                  <a:pt x="966" y="1206774"/>
                </a:lnTo>
                <a:lnTo>
                  <a:pt x="0" y="1159002"/>
                </a:lnTo>
                <a:close/>
              </a:path>
            </a:pathLst>
          </a:custGeom>
          <a:solidFill>
            <a:srgbClr val="FFFF00"/>
          </a:solidFill>
          <a:ln w="9144">
            <a:solidFill>
              <a:srgbClr val="CACACA"/>
            </a:solidFill>
          </a:ln>
        </p:spPr>
        <p:txBody>
          <a:bodyPr wrap="square" lIns="0" tIns="0" rIns="0" bIns="0" rtlCol="0"/>
          <a:lstStyle/>
          <a:p>
            <a:endParaRPr>
              <a:solidFill>
                <a:srgbClr val="2E2E38"/>
              </a:solidFill>
              <a:latin typeface="EYInterstate Light"/>
            </a:endParaRPr>
          </a:p>
        </p:txBody>
      </p:sp>
      <p:sp>
        <p:nvSpPr>
          <p:cNvPr id="3" name="object 31">
            <a:extLst>
              <a:ext uri="{FF2B5EF4-FFF2-40B4-BE49-F238E27FC236}">
                <a16:creationId xmlns:a16="http://schemas.microsoft.com/office/drawing/2014/main" id="{3E52CF0B-1A08-5E64-383F-6F523C0B10F6}"/>
              </a:ext>
            </a:extLst>
          </p:cNvPr>
          <p:cNvSpPr/>
          <p:nvPr/>
        </p:nvSpPr>
        <p:spPr>
          <a:xfrm>
            <a:off x="11486629" y="7706143"/>
            <a:ext cx="360000" cy="360000"/>
          </a:xfrm>
          <a:custGeom>
            <a:avLst/>
            <a:gdLst/>
            <a:ahLst/>
            <a:cxnLst/>
            <a:rect l="l" t="t" r="r" b="b"/>
            <a:pathLst>
              <a:path w="2318384" h="2318385">
                <a:moveTo>
                  <a:pt x="0" y="1159002"/>
                </a:moveTo>
                <a:lnTo>
                  <a:pt x="966" y="1111229"/>
                </a:lnTo>
                <a:lnTo>
                  <a:pt x="3842" y="1063948"/>
                </a:lnTo>
                <a:lnTo>
                  <a:pt x="8589" y="1017196"/>
                </a:lnTo>
                <a:lnTo>
                  <a:pt x="15169" y="971010"/>
                </a:lnTo>
                <a:lnTo>
                  <a:pt x="23547" y="925428"/>
                </a:lnTo>
                <a:lnTo>
                  <a:pt x="33684" y="880486"/>
                </a:lnTo>
                <a:lnTo>
                  <a:pt x="45544" y="836223"/>
                </a:lnTo>
                <a:lnTo>
                  <a:pt x="59088" y="792675"/>
                </a:lnTo>
                <a:lnTo>
                  <a:pt x="74280" y="749879"/>
                </a:lnTo>
                <a:lnTo>
                  <a:pt x="91082" y="707874"/>
                </a:lnTo>
                <a:lnTo>
                  <a:pt x="109458" y="666695"/>
                </a:lnTo>
                <a:lnTo>
                  <a:pt x="129369" y="626382"/>
                </a:lnTo>
                <a:lnTo>
                  <a:pt x="150778" y="586970"/>
                </a:lnTo>
                <a:lnTo>
                  <a:pt x="173649" y="548497"/>
                </a:lnTo>
                <a:lnTo>
                  <a:pt x="197944" y="511001"/>
                </a:lnTo>
                <a:lnTo>
                  <a:pt x="223625" y="474518"/>
                </a:lnTo>
                <a:lnTo>
                  <a:pt x="250656" y="439087"/>
                </a:lnTo>
                <a:lnTo>
                  <a:pt x="278998" y="404743"/>
                </a:lnTo>
                <a:lnTo>
                  <a:pt x="308616" y="371525"/>
                </a:lnTo>
                <a:lnTo>
                  <a:pt x="339471" y="339471"/>
                </a:lnTo>
                <a:lnTo>
                  <a:pt x="371525" y="308616"/>
                </a:lnTo>
                <a:lnTo>
                  <a:pt x="404743" y="278998"/>
                </a:lnTo>
                <a:lnTo>
                  <a:pt x="439087" y="250656"/>
                </a:lnTo>
                <a:lnTo>
                  <a:pt x="474518" y="223625"/>
                </a:lnTo>
                <a:lnTo>
                  <a:pt x="511001" y="197944"/>
                </a:lnTo>
                <a:lnTo>
                  <a:pt x="548497" y="173649"/>
                </a:lnTo>
                <a:lnTo>
                  <a:pt x="586970" y="150778"/>
                </a:lnTo>
                <a:lnTo>
                  <a:pt x="626382" y="129369"/>
                </a:lnTo>
                <a:lnTo>
                  <a:pt x="666695" y="109458"/>
                </a:lnTo>
                <a:lnTo>
                  <a:pt x="707874" y="91082"/>
                </a:lnTo>
                <a:lnTo>
                  <a:pt x="749879" y="74280"/>
                </a:lnTo>
                <a:lnTo>
                  <a:pt x="792675" y="59088"/>
                </a:lnTo>
                <a:lnTo>
                  <a:pt x="836223" y="45544"/>
                </a:lnTo>
                <a:lnTo>
                  <a:pt x="880486" y="33684"/>
                </a:lnTo>
                <a:lnTo>
                  <a:pt x="925428" y="23547"/>
                </a:lnTo>
                <a:lnTo>
                  <a:pt x="971010" y="15169"/>
                </a:lnTo>
                <a:lnTo>
                  <a:pt x="1017196" y="8589"/>
                </a:lnTo>
                <a:lnTo>
                  <a:pt x="1063948" y="3842"/>
                </a:lnTo>
                <a:lnTo>
                  <a:pt x="1111229" y="966"/>
                </a:lnTo>
                <a:lnTo>
                  <a:pt x="1159002" y="0"/>
                </a:lnTo>
                <a:lnTo>
                  <a:pt x="1206774" y="966"/>
                </a:lnTo>
                <a:lnTo>
                  <a:pt x="1254055" y="3842"/>
                </a:lnTo>
                <a:lnTo>
                  <a:pt x="1300807" y="8589"/>
                </a:lnTo>
                <a:lnTo>
                  <a:pt x="1346993" y="15169"/>
                </a:lnTo>
                <a:lnTo>
                  <a:pt x="1392575" y="23547"/>
                </a:lnTo>
                <a:lnTo>
                  <a:pt x="1437517" y="33684"/>
                </a:lnTo>
                <a:lnTo>
                  <a:pt x="1481780" y="45544"/>
                </a:lnTo>
                <a:lnTo>
                  <a:pt x="1525328" y="59088"/>
                </a:lnTo>
                <a:lnTo>
                  <a:pt x="1568124" y="74280"/>
                </a:lnTo>
                <a:lnTo>
                  <a:pt x="1610129" y="91082"/>
                </a:lnTo>
                <a:lnTo>
                  <a:pt x="1651308" y="109458"/>
                </a:lnTo>
                <a:lnTo>
                  <a:pt x="1691621" y="129369"/>
                </a:lnTo>
                <a:lnTo>
                  <a:pt x="1731033" y="150778"/>
                </a:lnTo>
                <a:lnTo>
                  <a:pt x="1769506" y="173649"/>
                </a:lnTo>
                <a:lnTo>
                  <a:pt x="1807002" y="197944"/>
                </a:lnTo>
                <a:lnTo>
                  <a:pt x="1843485" y="223625"/>
                </a:lnTo>
                <a:lnTo>
                  <a:pt x="1878916" y="250656"/>
                </a:lnTo>
                <a:lnTo>
                  <a:pt x="1913260" y="278998"/>
                </a:lnTo>
                <a:lnTo>
                  <a:pt x="1946478" y="308616"/>
                </a:lnTo>
                <a:lnTo>
                  <a:pt x="1978532" y="339470"/>
                </a:lnTo>
                <a:lnTo>
                  <a:pt x="2009387" y="371525"/>
                </a:lnTo>
                <a:lnTo>
                  <a:pt x="2039005" y="404743"/>
                </a:lnTo>
                <a:lnTo>
                  <a:pt x="2067347" y="439087"/>
                </a:lnTo>
                <a:lnTo>
                  <a:pt x="2094378" y="474518"/>
                </a:lnTo>
                <a:lnTo>
                  <a:pt x="2120059" y="511001"/>
                </a:lnTo>
                <a:lnTo>
                  <a:pt x="2144354" y="548497"/>
                </a:lnTo>
                <a:lnTo>
                  <a:pt x="2167225" y="586970"/>
                </a:lnTo>
                <a:lnTo>
                  <a:pt x="2188634" y="626382"/>
                </a:lnTo>
                <a:lnTo>
                  <a:pt x="2208545" y="666695"/>
                </a:lnTo>
                <a:lnTo>
                  <a:pt x="2226921" y="707874"/>
                </a:lnTo>
                <a:lnTo>
                  <a:pt x="2243723" y="749879"/>
                </a:lnTo>
                <a:lnTo>
                  <a:pt x="2258915" y="792675"/>
                </a:lnTo>
                <a:lnTo>
                  <a:pt x="2272459" y="836223"/>
                </a:lnTo>
                <a:lnTo>
                  <a:pt x="2284319" y="880486"/>
                </a:lnTo>
                <a:lnTo>
                  <a:pt x="2294456" y="925428"/>
                </a:lnTo>
                <a:lnTo>
                  <a:pt x="2302834" y="971010"/>
                </a:lnTo>
                <a:lnTo>
                  <a:pt x="2309414" y="1017196"/>
                </a:lnTo>
                <a:lnTo>
                  <a:pt x="2314161" y="1063948"/>
                </a:lnTo>
                <a:lnTo>
                  <a:pt x="2317037" y="1111229"/>
                </a:lnTo>
                <a:lnTo>
                  <a:pt x="2318004" y="1159002"/>
                </a:lnTo>
                <a:lnTo>
                  <a:pt x="2317037" y="1206774"/>
                </a:lnTo>
                <a:lnTo>
                  <a:pt x="2314161" y="1254055"/>
                </a:lnTo>
                <a:lnTo>
                  <a:pt x="2309414" y="1300807"/>
                </a:lnTo>
                <a:lnTo>
                  <a:pt x="2302834" y="1346993"/>
                </a:lnTo>
                <a:lnTo>
                  <a:pt x="2294456" y="1392575"/>
                </a:lnTo>
                <a:lnTo>
                  <a:pt x="2284319" y="1437517"/>
                </a:lnTo>
                <a:lnTo>
                  <a:pt x="2272459" y="1481780"/>
                </a:lnTo>
                <a:lnTo>
                  <a:pt x="2258915" y="1525328"/>
                </a:lnTo>
                <a:lnTo>
                  <a:pt x="2243723" y="1568124"/>
                </a:lnTo>
                <a:lnTo>
                  <a:pt x="2226921" y="1610129"/>
                </a:lnTo>
                <a:lnTo>
                  <a:pt x="2208545" y="1651308"/>
                </a:lnTo>
                <a:lnTo>
                  <a:pt x="2188634" y="1691621"/>
                </a:lnTo>
                <a:lnTo>
                  <a:pt x="2167225" y="1731033"/>
                </a:lnTo>
                <a:lnTo>
                  <a:pt x="2144354" y="1769506"/>
                </a:lnTo>
                <a:lnTo>
                  <a:pt x="2120059" y="1807002"/>
                </a:lnTo>
                <a:lnTo>
                  <a:pt x="2094378" y="1843485"/>
                </a:lnTo>
                <a:lnTo>
                  <a:pt x="2067347" y="1878916"/>
                </a:lnTo>
                <a:lnTo>
                  <a:pt x="2039005" y="1913260"/>
                </a:lnTo>
                <a:lnTo>
                  <a:pt x="2009387" y="1946478"/>
                </a:lnTo>
                <a:lnTo>
                  <a:pt x="1978532" y="1978533"/>
                </a:lnTo>
                <a:lnTo>
                  <a:pt x="1946478" y="2009387"/>
                </a:lnTo>
                <a:lnTo>
                  <a:pt x="1913260" y="2039005"/>
                </a:lnTo>
                <a:lnTo>
                  <a:pt x="1878916" y="2067347"/>
                </a:lnTo>
                <a:lnTo>
                  <a:pt x="1843485" y="2094378"/>
                </a:lnTo>
                <a:lnTo>
                  <a:pt x="1807002" y="2120059"/>
                </a:lnTo>
                <a:lnTo>
                  <a:pt x="1769506" y="2144354"/>
                </a:lnTo>
                <a:lnTo>
                  <a:pt x="1731033" y="2167225"/>
                </a:lnTo>
                <a:lnTo>
                  <a:pt x="1691621" y="2188634"/>
                </a:lnTo>
                <a:lnTo>
                  <a:pt x="1651308" y="2208545"/>
                </a:lnTo>
                <a:lnTo>
                  <a:pt x="1610129" y="2226921"/>
                </a:lnTo>
                <a:lnTo>
                  <a:pt x="1568124" y="2243723"/>
                </a:lnTo>
                <a:lnTo>
                  <a:pt x="1525328" y="2258915"/>
                </a:lnTo>
                <a:lnTo>
                  <a:pt x="1481780" y="2272459"/>
                </a:lnTo>
                <a:lnTo>
                  <a:pt x="1437517" y="2284319"/>
                </a:lnTo>
                <a:lnTo>
                  <a:pt x="1392575" y="2294456"/>
                </a:lnTo>
                <a:lnTo>
                  <a:pt x="1346993" y="2302834"/>
                </a:lnTo>
                <a:lnTo>
                  <a:pt x="1300807" y="2309414"/>
                </a:lnTo>
                <a:lnTo>
                  <a:pt x="1254055" y="2314161"/>
                </a:lnTo>
                <a:lnTo>
                  <a:pt x="1206774" y="2317037"/>
                </a:lnTo>
                <a:lnTo>
                  <a:pt x="1159002" y="2318004"/>
                </a:lnTo>
                <a:lnTo>
                  <a:pt x="1111229" y="2317037"/>
                </a:lnTo>
                <a:lnTo>
                  <a:pt x="1063948" y="2314161"/>
                </a:lnTo>
                <a:lnTo>
                  <a:pt x="1017196" y="2309414"/>
                </a:lnTo>
                <a:lnTo>
                  <a:pt x="971010" y="2302834"/>
                </a:lnTo>
                <a:lnTo>
                  <a:pt x="925428" y="2294456"/>
                </a:lnTo>
                <a:lnTo>
                  <a:pt x="880486" y="2284319"/>
                </a:lnTo>
                <a:lnTo>
                  <a:pt x="836223" y="2272459"/>
                </a:lnTo>
                <a:lnTo>
                  <a:pt x="792675" y="2258915"/>
                </a:lnTo>
                <a:lnTo>
                  <a:pt x="749879" y="2243723"/>
                </a:lnTo>
                <a:lnTo>
                  <a:pt x="707874" y="2226921"/>
                </a:lnTo>
                <a:lnTo>
                  <a:pt x="666695" y="2208545"/>
                </a:lnTo>
                <a:lnTo>
                  <a:pt x="626382" y="2188634"/>
                </a:lnTo>
                <a:lnTo>
                  <a:pt x="586970" y="2167225"/>
                </a:lnTo>
                <a:lnTo>
                  <a:pt x="548497" y="2144354"/>
                </a:lnTo>
                <a:lnTo>
                  <a:pt x="511001" y="2120059"/>
                </a:lnTo>
                <a:lnTo>
                  <a:pt x="474518" y="2094378"/>
                </a:lnTo>
                <a:lnTo>
                  <a:pt x="439087" y="2067347"/>
                </a:lnTo>
                <a:lnTo>
                  <a:pt x="404743" y="2039005"/>
                </a:lnTo>
                <a:lnTo>
                  <a:pt x="371525" y="2009387"/>
                </a:lnTo>
                <a:lnTo>
                  <a:pt x="339471" y="1978532"/>
                </a:lnTo>
                <a:lnTo>
                  <a:pt x="308616" y="1946478"/>
                </a:lnTo>
                <a:lnTo>
                  <a:pt x="278998" y="1913260"/>
                </a:lnTo>
                <a:lnTo>
                  <a:pt x="250656" y="1878916"/>
                </a:lnTo>
                <a:lnTo>
                  <a:pt x="223625" y="1843485"/>
                </a:lnTo>
                <a:lnTo>
                  <a:pt x="197944" y="1807002"/>
                </a:lnTo>
                <a:lnTo>
                  <a:pt x="173649" y="1769506"/>
                </a:lnTo>
                <a:lnTo>
                  <a:pt x="150778" y="1731033"/>
                </a:lnTo>
                <a:lnTo>
                  <a:pt x="129369" y="1691621"/>
                </a:lnTo>
                <a:lnTo>
                  <a:pt x="109458" y="1651308"/>
                </a:lnTo>
                <a:lnTo>
                  <a:pt x="91082" y="1610129"/>
                </a:lnTo>
                <a:lnTo>
                  <a:pt x="74280" y="1568124"/>
                </a:lnTo>
                <a:lnTo>
                  <a:pt x="59088" y="1525328"/>
                </a:lnTo>
                <a:lnTo>
                  <a:pt x="45544" y="1481780"/>
                </a:lnTo>
                <a:lnTo>
                  <a:pt x="33684" y="1437517"/>
                </a:lnTo>
                <a:lnTo>
                  <a:pt x="23547" y="1392575"/>
                </a:lnTo>
                <a:lnTo>
                  <a:pt x="15169" y="1346993"/>
                </a:lnTo>
                <a:lnTo>
                  <a:pt x="8589" y="1300807"/>
                </a:lnTo>
                <a:lnTo>
                  <a:pt x="3842" y="1254055"/>
                </a:lnTo>
                <a:lnTo>
                  <a:pt x="966" y="1206774"/>
                </a:lnTo>
                <a:lnTo>
                  <a:pt x="0" y="1159002"/>
                </a:lnTo>
                <a:close/>
              </a:path>
            </a:pathLst>
          </a:custGeom>
          <a:solidFill>
            <a:srgbClr val="FFFF00"/>
          </a:solidFill>
          <a:ln w="9144">
            <a:solidFill>
              <a:srgbClr val="CACACA"/>
            </a:solidFill>
          </a:ln>
        </p:spPr>
        <p:txBody>
          <a:bodyPr wrap="square" lIns="0" tIns="0" rIns="0" bIns="0" rtlCol="0"/>
          <a:lstStyle/>
          <a:p>
            <a:endParaRPr>
              <a:solidFill>
                <a:srgbClr val="2E2E38"/>
              </a:solidFill>
              <a:latin typeface="EYInterstate Light"/>
            </a:endParaRPr>
          </a:p>
        </p:txBody>
      </p:sp>
    </p:spTree>
    <p:extLst>
      <p:ext uri="{BB962C8B-B14F-4D97-AF65-F5344CB8AC3E}">
        <p14:creationId xmlns:p14="http://schemas.microsoft.com/office/powerpoint/2010/main" val="262412374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57D8A"/>
        </a:solidFill>
        <a:effectLst/>
      </p:bgPr>
    </p:bg>
    <p:spTree>
      <p:nvGrpSpPr>
        <p:cNvPr id="1" name="">
          <a:extLst>
            <a:ext uri="{FF2B5EF4-FFF2-40B4-BE49-F238E27FC236}">
              <a16:creationId xmlns:a16="http://schemas.microsoft.com/office/drawing/2014/main" id="{DFFFD8F1-83A9-11C8-F223-97F59D67B5B6}"/>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AED02D84-E6E1-1271-17A6-7978C011E914}"/>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4" name="Google Shape;507;g230e51fe7a0_0_1624">
            <a:extLst>
              <a:ext uri="{FF2B5EF4-FFF2-40B4-BE49-F238E27FC236}">
                <a16:creationId xmlns:a16="http://schemas.microsoft.com/office/drawing/2014/main" id="{67E1E765-27D7-9CA2-6D18-90833E2A9213}"/>
              </a:ext>
            </a:extLst>
          </p:cNvPr>
          <p:cNvSpPr txBox="1">
            <a:spLocks/>
          </p:cNvSpPr>
          <p:nvPr/>
        </p:nvSpPr>
        <p:spPr>
          <a:xfrm>
            <a:off x="885826" y="857248"/>
            <a:ext cx="4296000" cy="614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28800"/>
              <a:buFont typeface="Arial"/>
              <a:buNone/>
              <a:defRPr sz="28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80000"/>
              </a:lnSpc>
              <a:spcBef>
                <a:spcPts val="0"/>
              </a:spcBef>
              <a:spcAft>
                <a:spcPts val="0"/>
              </a:spcAft>
              <a:buClr>
                <a:srgbClr val="FFFFFF"/>
              </a:buClr>
              <a:buSzPts val="28800"/>
              <a:buFont typeface="Arial"/>
              <a:buNone/>
              <a:tabLst/>
              <a:defRPr/>
            </a:pPr>
            <a:r>
              <a:rPr kumimoji="0" lang="es-ES" sz="41600" b="0" i="0" u="none" strike="noStrike" kern="0" cap="none" spc="0" normalizeH="0" baseline="0" noProof="0">
                <a:ln>
                  <a:noFill/>
                </a:ln>
                <a:solidFill>
                  <a:srgbClr val="FFFFFF"/>
                </a:solidFill>
                <a:effectLst/>
                <a:uLnTx/>
                <a:uFillTx/>
                <a:latin typeface="Arial"/>
                <a:cs typeface="Arial"/>
                <a:sym typeface="Arial"/>
              </a:rPr>
              <a:t>4</a:t>
            </a:r>
            <a:endParaRPr kumimoji="0" lang="es-ES" sz="28800" b="0" i="0" u="none" strike="noStrike" kern="0" cap="none" spc="0" normalizeH="0" baseline="0" noProof="0">
              <a:ln>
                <a:noFill/>
              </a:ln>
              <a:solidFill>
                <a:srgbClr val="FFFFFF"/>
              </a:solidFill>
              <a:effectLst/>
              <a:uLnTx/>
              <a:uFillTx/>
              <a:latin typeface="Arial"/>
              <a:cs typeface="Arial"/>
              <a:sym typeface="Arial"/>
            </a:endParaRPr>
          </a:p>
        </p:txBody>
      </p:sp>
      <p:sp>
        <p:nvSpPr>
          <p:cNvPr id="8" name="Google Shape;508;g230e51fe7a0_0_1624">
            <a:extLst>
              <a:ext uri="{FF2B5EF4-FFF2-40B4-BE49-F238E27FC236}">
                <a16:creationId xmlns:a16="http://schemas.microsoft.com/office/drawing/2014/main" id="{0A5B5044-7CE5-30B6-4736-26D318D32CDC}"/>
              </a:ext>
            </a:extLst>
          </p:cNvPr>
          <p:cNvSpPr txBox="1"/>
          <p:nvPr/>
        </p:nvSpPr>
        <p:spPr>
          <a:xfrm>
            <a:off x="4104640" y="7359525"/>
            <a:ext cx="20279400" cy="2215971"/>
          </a:xfrm>
          <a:prstGeom prst="rect">
            <a:avLst/>
          </a:prstGeom>
          <a:solidFill>
            <a:srgbClr val="FFFFFF"/>
          </a:solidFill>
          <a:ln>
            <a:noFill/>
          </a:ln>
        </p:spPr>
        <p:txBody>
          <a:bodyPr spcFirstLastPara="1" wrap="square" lIns="1097250" tIns="274300" rIns="1097250" bIns="457200" anchor="ctr" anchorCtr="0">
            <a:spAutoFit/>
          </a:bodyPr>
          <a:lstStyle/>
          <a:p>
            <a:pPr marL="0" marR="0" lvl="0" indent="0" algn="l" rtl="0">
              <a:lnSpc>
                <a:spcPct val="100000"/>
              </a:lnSpc>
              <a:spcBef>
                <a:spcPts val="0"/>
              </a:spcBef>
              <a:spcAft>
                <a:spcPts val="0"/>
              </a:spcAft>
              <a:buClr>
                <a:schemeClr val="dk1"/>
              </a:buClr>
              <a:buSzPts val="1100"/>
              <a:buFont typeface="Arial"/>
              <a:buNone/>
            </a:pPr>
            <a:r>
              <a:rPr lang="es-ES" sz="9600" b="1">
                <a:solidFill>
                  <a:srgbClr val="008495"/>
                </a:solidFill>
              </a:rPr>
              <a:t>Foco en la Ciberseguridad</a:t>
            </a:r>
          </a:p>
        </p:txBody>
      </p:sp>
    </p:spTree>
    <p:extLst>
      <p:ext uri="{BB962C8B-B14F-4D97-AF65-F5344CB8AC3E}">
        <p14:creationId xmlns:p14="http://schemas.microsoft.com/office/powerpoint/2010/main" val="392208027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22DA7-1024-5673-BB21-888E9EF5D2D1}"/>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AE5E289A-CFA5-7A13-84CE-304D27621FA7}"/>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732CA666-8670-1D73-2BA6-3C7F5C456D7F}"/>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2100"/>
              <a:buFont typeface="Arial"/>
              <a:buNone/>
              <a:tabLst/>
              <a:defRPr/>
            </a:pPr>
            <a:r>
              <a:rPr kumimoji="0" lang="es-ES" sz="6400" b="0" i="0" u="none" strike="noStrike" kern="0" cap="none" spc="0" normalizeH="0" baseline="0" noProof="0">
                <a:ln>
                  <a:noFill/>
                </a:ln>
                <a:solidFill>
                  <a:srgbClr val="000000"/>
                </a:solidFill>
                <a:effectLst/>
                <a:uLnTx/>
                <a:uFillTx/>
                <a:latin typeface="Arial"/>
                <a:ea typeface="Arial"/>
                <a:cs typeface="Arial"/>
                <a:sym typeface="Arial"/>
              </a:rPr>
              <a:t>SERVICIOS CON LA DIRECTIVA NIS 2</a:t>
            </a:r>
          </a:p>
          <a:p>
            <a:pPr marL="0" marR="0" lvl="0" indent="0" algn="l" defTabSz="914400" rtl="0" eaLnBrk="1" fontAlgn="auto" latinLnBrk="0" hangingPunct="1">
              <a:lnSpc>
                <a:spcPct val="90000"/>
              </a:lnSpc>
              <a:spcBef>
                <a:spcPts val="0"/>
              </a:spcBef>
              <a:spcAft>
                <a:spcPts val="0"/>
              </a:spcAft>
              <a:buClr>
                <a:srgbClr val="000000"/>
              </a:buClr>
              <a:buSzPts val="2100"/>
              <a:buFont typeface="Arial"/>
              <a:buNone/>
              <a:tabLst/>
              <a:defRPr/>
            </a:pPr>
            <a:endParaRPr kumimoji="0" lang="es-ES" sz="6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B6581960-7601-4F11-FE6D-67C7B20A3515}"/>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58C96144-9C9A-BB59-ECC6-DB1691B85B8C}"/>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90500C74-3BF4-C1D0-F135-9C94812B4709}"/>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5400"/>
              <a:buFont typeface="Arial"/>
              <a:buNone/>
              <a:tabLst/>
              <a:defRPr/>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Foco en la Ciberseguridad</a:t>
            </a:r>
          </a:p>
        </p:txBody>
      </p:sp>
      <p:sp>
        <p:nvSpPr>
          <p:cNvPr id="143" name="Google Shape;516;g230e51fe7a0_1_3839">
            <a:extLst>
              <a:ext uri="{FF2B5EF4-FFF2-40B4-BE49-F238E27FC236}">
                <a16:creationId xmlns:a16="http://schemas.microsoft.com/office/drawing/2014/main" id="{EC889487-F605-8CAC-476C-4E109BA04660}"/>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defRPr/>
            </a:pPr>
            <a:endParaRPr sz="2900">
              <a:latin typeface="Arial"/>
              <a:ea typeface="Arial"/>
              <a:cs typeface="Arial"/>
              <a:sym typeface="Arial"/>
            </a:endParaRPr>
          </a:p>
        </p:txBody>
      </p:sp>
      <p:grpSp>
        <p:nvGrpSpPr>
          <p:cNvPr id="144" name="Grupo 4">
            <a:extLst>
              <a:ext uri="{FF2B5EF4-FFF2-40B4-BE49-F238E27FC236}">
                <a16:creationId xmlns:a16="http://schemas.microsoft.com/office/drawing/2014/main" id="{F28B5740-8C53-22B6-139B-FB5F25AC76DE}"/>
              </a:ext>
            </a:extLst>
          </p:cNvPr>
          <p:cNvGrpSpPr/>
          <p:nvPr/>
        </p:nvGrpSpPr>
        <p:grpSpPr>
          <a:xfrm>
            <a:off x="0" y="1871285"/>
            <a:ext cx="24384000" cy="9973430"/>
            <a:chOff x="0" y="2688500"/>
            <a:chExt cx="24384000" cy="9973430"/>
          </a:xfrm>
        </p:grpSpPr>
        <p:sp>
          <p:nvSpPr>
            <p:cNvPr id="145" name="Google Shape;786;g2ccd6551566_1_0">
              <a:extLst>
                <a:ext uri="{FF2B5EF4-FFF2-40B4-BE49-F238E27FC236}">
                  <a16:creationId xmlns:a16="http://schemas.microsoft.com/office/drawing/2014/main" id="{FF8EE44A-5728-F04B-60F8-8A248ECD27CB}"/>
                </a:ext>
              </a:extLst>
            </p:cNvPr>
            <p:cNvSpPr/>
            <p:nvPr/>
          </p:nvSpPr>
          <p:spPr>
            <a:xfrm>
              <a:off x="0" y="2688500"/>
              <a:ext cx="24384000" cy="9527400"/>
            </a:xfrm>
            <a:prstGeom prst="rect">
              <a:avLst/>
            </a:prstGeom>
            <a:solidFill>
              <a:srgbClr val="F2F2F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Pts val="2200"/>
                <a:buFont typeface="Calibri"/>
                <a:buNone/>
                <a:tabLst/>
                <a:defRPr/>
              </a:pPr>
              <a:endParaRPr kumimoji="0" sz="3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6" name="Google Shape;788;g2ccd6551566_1_0">
              <a:extLst>
                <a:ext uri="{FF2B5EF4-FFF2-40B4-BE49-F238E27FC236}">
                  <a16:creationId xmlns:a16="http://schemas.microsoft.com/office/drawing/2014/main" id="{614BC6BD-B3E1-5974-DC54-C565BC66B52E}"/>
                </a:ext>
              </a:extLst>
            </p:cNvPr>
            <p:cNvSpPr txBox="1"/>
            <p:nvPr/>
          </p:nvSpPr>
          <p:spPr>
            <a:xfrm>
              <a:off x="17594759" y="5046110"/>
              <a:ext cx="5802300" cy="1423150"/>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de cumplimiento normativo (ENS) y SOC a </a:t>
              </a:r>
              <a:r>
                <a:rPr kumimoji="0" lang="es-ES" sz="3200" b="1" i="0" u="none" strike="noStrike" kern="0" cap="none" spc="0" normalizeH="0" baseline="0" noProof="0" err="1">
                  <a:ln>
                    <a:noFill/>
                  </a:ln>
                  <a:solidFill>
                    <a:srgbClr val="000000"/>
                  </a:solidFill>
                  <a:effectLst/>
                  <a:uLnTx/>
                  <a:uFillTx/>
                  <a:latin typeface="Calibri"/>
                  <a:ea typeface="Calibri"/>
                  <a:cs typeface="Calibri"/>
                  <a:sym typeface="Calibri"/>
                </a:rPr>
                <a:t>ICTSs</a:t>
              </a: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789;g2ccd6551566_1_0">
              <a:extLst>
                <a:ext uri="{FF2B5EF4-FFF2-40B4-BE49-F238E27FC236}">
                  <a16:creationId xmlns:a16="http://schemas.microsoft.com/office/drawing/2014/main" id="{8B71D5A2-C0A9-9DF8-FCDE-E40F3E611FF3}"/>
                </a:ext>
              </a:extLst>
            </p:cNvPr>
            <p:cNvSpPr/>
            <p:nvPr/>
          </p:nvSpPr>
          <p:spPr>
            <a:xfrm rot="16200000" flipH="1">
              <a:off x="18813015" y="531996"/>
              <a:ext cx="2072118" cy="7097144"/>
            </a:xfrm>
            <a:custGeom>
              <a:avLst/>
              <a:gdLst/>
              <a:ahLst/>
              <a:cxnLst/>
              <a:rect l="l" t="t" r="r" b="b"/>
              <a:pathLst>
                <a:path w="590347" h="1477802" extrusionOk="0">
                  <a:moveTo>
                    <a:pt x="0" y="0"/>
                  </a:moveTo>
                  <a:lnTo>
                    <a:pt x="373838" y="0"/>
                  </a:lnTo>
                  <a:lnTo>
                    <a:pt x="590347" y="738263"/>
                  </a:lnTo>
                  <a:lnTo>
                    <a:pt x="373838" y="1477802"/>
                  </a:lnTo>
                  <a:lnTo>
                    <a:pt x="0" y="1477802"/>
                  </a:lnTo>
                  <a:lnTo>
                    <a:pt x="0" y="0"/>
                  </a:lnTo>
                  <a:close/>
                </a:path>
              </a:pathLst>
            </a:custGeom>
            <a:solidFill>
              <a:srgbClr val="FFD96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790;g2ccd6551566_1_0">
              <a:extLst>
                <a:ext uri="{FF2B5EF4-FFF2-40B4-BE49-F238E27FC236}">
                  <a16:creationId xmlns:a16="http://schemas.microsoft.com/office/drawing/2014/main" id="{3CD21C17-5342-E202-B4FF-07724AAE8754}"/>
                </a:ext>
              </a:extLst>
            </p:cNvPr>
            <p:cNvSpPr txBox="1"/>
            <p:nvPr/>
          </p:nvSpPr>
          <p:spPr>
            <a:xfrm>
              <a:off x="17678595" y="2861727"/>
              <a:ext cx="4968000" cy="2339041"/>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9C12"/>
                </a:buClr>
                <a:buSzPts val="2200"/>
                <a:buFont typeface="Open Sans"/>
                <a:buNone/>
                <a:tabLst/>
                <a:defRPr/>
              </a:pPr>
              <a:r>
                <a:rPr kumimoji="0" lang="es-ES" sz="3200" b="1" i="0" u="none" strike="noStrike" kern="0" cap="none" spc="0" normalizeH="0" baseline="0" noProof="0">
                  <a:ln>
                    <a:noFill/>
                  </a:ln>
                  <a:solidFill>
                    <a:srgbClr val="F8F8F8"/>
                  </a:solidFill>
                  <a:effectLst/>
                  <a:uLnTx/>
                  <a:uFillTx/>
                  <a:latin typeface="Arial"/>
                  <a:cs typeface="Arial"/>
                  <a:sym typeface="Arial"/>
                </a:rPr>
                <a:t>SERVICIOS DE SOPORTE Y ASESORAMIENTOS ESPECÍFICOS</a:t>
              </a:r>
              <a:endParaRPr kumimoji="0" sz="3200" b="0" i="0" u="none" strike="noStrike" kern="0" cap="none" spc="0" normalizeH="0" baseline="0" noProof="0">
                <a:ln>
                  <a:noFill/>
                </a:ln>
                <a:solidFill>
                  <a:srgbClr val="F8F8F8"/>
                </a:solidFill>
                <a:effectLst/>
                <a:uLnTx/>
                <a:uFillTx/>
                <a:latin typeface="Arial"/>
                <a:cs typeface="Arial"/>
                <a:sym typeface="Arial"/>
              </a:endParaRPr>
            </a:p>
          </p:txBody>
        </p:sp>
        <p:sp>
          <p:nvSpPr>
            <p:cNvPr id="149" name="Google Shape;791;g2ccd6551566_1_0">
              <a:extLst>
                <a:ext uri="{FF2B5EF4-FFF2-40B4-BE49-F238E27FC236}">
                  <a16:creationId xmlns:a16="http://schemas.microsoft.com/office/drawing/2014/main" id="{EFA27920-681B-FD9C-A765-7BB6790042A1}"/>
                </a:ext>
              </a:extLst>
            </p:cNvPr>
            <p:cNvSpPr txBox="1"/>
            <p:nvPr/>
          </p:nvSpPr>
          <p:spPr>
            <a:xfrm>
              <a:off x="17547190" y="7312952"/>
              <a:ext cx="5802300" cy="1423150"/>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de EDR centralizado Universidades.</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792;g2ccd6551566_1_0">
              <a:extLst>
                <a:ext uri="{FF2B5EF4-FFF2-40B4-BE49-F238E27FC236}">
                  <a16:creationId xmlns:a16="http://schemas.microsoft.com/office/drawing/2014/main" id="{88BC1C04-DF13-D526-054F-80DF7507BF04}"/>
                </a:ext>
              </a:extLst>
            </p:cNvPr>
            <p:cNvSpPr txBox="1"/>
            <p:nvPr/>
          </p:nvSpPr>
          <p:spPr>
            <a:xfrm>
              <a:off x="17594759" y="6211122"/>
              <a:ext cx="5802300" cy="1423150"/>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de concienciación de phishing.</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793;g2ccd6551566_1_0">
              <a:extLst>
                <a:ext uri="{FF2B5EF4-FFF2-40B4-BE49-F238E27FC236}">
                  <a16:creationId xmlns:a16="http://schemas.microsoft.com/office/drawing/2014/main" id="{101E68A6-61F3-8AD3-EE1C-2AA9F65ECB0F}"/>
                </a:ext>
              </a:extLst>
            </p:cNvPr>
            <p:cNvSpPr/>
            <p:nvPr/>
          </p:nvSpPr>
          <p:spPr>
            <a:xfrm>
              <a:off x="16670363" y="5367110"/>
              <a:ext cx="622200" cy="428400"/>
            </a:xfrm>
            <a:prstGeom prst="rect">
              <a:avLst/>
            </a:prstGeom>
            <a:solidFill>
              <a:srgbClr val="FFD96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794;g2ccd6551566_1_0">
              <a:extLst>
                <a:ext uri="{FF2B5EF4-FFF2-40B4-BE49-F238E27FC236}">
                  <a16:creationId xmlns:a16="http://schemas.microsoft.com/office/drawing/2014/main" id="{1A26FCF1-14B3-E9FC-07FA-A6C0A6C5001A}"/>
                </a:ext>
              </a:extLst>
            </p:cNvPr>
            <p:cNvSpPr/>
            <p:nvPr/>
          </p:nvSpPr>
          <p:spPr>
            <a:xfrm>
              <a:off x="16695920" y="7452752"/>
              <a:ext cx="622200" cy="428400"/>
            </a:xfrm>
            <a:prstGeom prst="rect">
              <a:avLst/>
            </a:prstGeom>
            <a:solidFill>
              <a:srgbClr val="FFD96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795;g2ccd6551566_1_0">
              <a:extLst>
                <a:ext uri="{FF2B5EF4-FFF2-40B4-BE49-F238E27FC236}">
                  <a16:creationId xmlns:a16="http://schemas.microsoft.com/office/drawing/2014/main" id="{3B312675-E4A2-A876-6739-D42CC07D1D81}"/>
                </a:ext>
              </a:extLst>
            </p:cNvPr>
            <p:cNvSpPr/>
            <p:nvPr/>
          </p:nvSpPr>
          <p:spPr>
            <a:xfrm>
              <a:off x="16670363" y="6350922"/>
              <a:ext cx="622200" cy="428400"/>
            </a:xfrm>
            <a:prstGeom prst="rect">
              <a:avLst/>
            </a:prstGeom>
            <a:solidFill>
              <a:srgbClr val="FFD96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grpSp>
          <p:nvGrpSpPr>
            <p:cNvPr id="154" name="Google Shape;796;g2ccd6551566_1_0">
              <a:extLst>
                <a:ext uri="{FF2B5EF4-FFF2-40B4-BE49-F238E27FC236}">
                  <a16:creationId xmlns:a16="http://schemas.microsoft.com/office/drawing/2014/main" id="{AB3F3800-3F41-109D-B09E-5CE8F89580E9}"/>
                </a:ext>
              </a:extLst>
            </p:cNvPr>
            <p:cNvGrpSpPr/>
            <p:nvPr/>
          </p:nvGrpSpPr>
          <p:grpSpPr>
            <a:xfrm>
              <a:off x="900747" y="3032527"/>
              <a:ext cx="6975458" cy="2094320"/>
              <a:chOff x="948437" y="2013639"/>
              <a:chExt cx="2368178" cy="880225"/>
            </a:xfrm>
          </p:grpSpPr>
          <p:sp>
            <p:nvSpPr>
              <p:cNvPr id="188" name="Google Shape;797;g2ccd6551566_1_0">
                <a:extLst>
                  <a:ext uri="{FF2B5EF4-FFF2-40B4-BE49-F238E27FC236}">
                    <a16:creationId xmlns:a16="http://schemas.microsoft.com/office/drawing/2014/main" id="{AA362248-C397-914F-77D7-BA7001AE3C3D}"/>
                  </a:ext>
                </a:extLst>
              </p:cNvPr>
              <p:cNvSpPr/>
              <p:nvPr/>
            </p:nvSpPr>
            <p:spPr>
              <a:xfrm rot="-5400000" flipH="1">
                <a:off x="1694931" y="1272181"/>
                <a:ext cx="875189" cy="2368178"/>
              </a:xfrm>
              <a:custGeom>
                <a:avLst/>
                <a:gdLst/>
                <a:ahLst/>
                <a:cxnLst/>
                <a:rect l="l" t="t" r="r" b="b"/>
                <a:pathLst>
                  <a:path w="590347" h="1477802" extrusionOk="0">
                    <a:moveTo>
                      <a:pt x="0" y="0"/>
                    </a:moveTo>
                    <a:lnTo>
                      <a:pt x="373838" y="0"/>
                    </a:lnTo>
                    <a:lnTo>
                      <a:pt x="590347" y="738263"/>
                    </a:lnTo>
                    <a:lnTo>
                      <a:pt x="373838" y="1477802"/>
                    </a:lnTo>
                    <a:lnTo>
                      <a:pt x="0" y="1477802"/>
                    </a:lnTo>
                    <a:lnTo>
                      <a:pt x="0" y="0"/>
                    </a:lnTo>
                    <a:close/>
                  </a:path>
                </a:pathLst>
              </a:custGeom>
              <a:solidFill>
                <a:srgbClr val="008495">
                  <a:alpha val="20000"/>
                </a:srgbClr>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798;g2ccd6551566_1_0">
                <a:extLst>
                  <a:ext uri="{FF2B5EF4-FFF2-40B4-BE49-F238E27FC236}">
                    <a16:creationId xmlns:a16="http://schemas.microsoft.com/office/drawing/2014/main" id="{68EC0044-AD31-72BF-B8D1-5862F2CD3748}"/>
                  </a:ext>
                </a:extLst>
              </p:cNvPr>
              <p:cNvSpPr/>
              <p:nvPr/>
            </p:nvSpPr>
            <p:spPr>
              <a:xfrm>
                <a:off x="1071522" y="2130393"/>
                <a:ext cx="396491" cy="400621"/>
              </a:xfrm>
              <a:custGeom>
                <a:avLst/>
                <a:gdLst/>
                <a:ahLst/>
                <a:cxnLst/>
                <a:rect l="l" t="t" r="r" b="b"/>
                <a:pathLst>
                  <a:path w="1723872" h="1346625" extrusionOk="0">
                    <a:moveTo>
                      <a:pt x="862151" y="816483"/>
                    </a:moveTo>
                    <a:cubicBezTo>
                      <a:pt x="884557" y="816483"/>
                      <a:pt x="907694" y="820461"/>
                      <a:pt x="931545" y="828417"/>
                    </a:cubicBezTo>
                    <a:lnTo>
                      <a:pt x="931545" y="1343121"/>
                    </a:lnTo>
                    <a:lnTo>
                      <a:pt x="862151" y="1346625"/>
                    </a:lnTo>
                    <a:lnTo>
                      <a:pt x="792757" y="1343121"/>
                    </a:lnTo>
                    <a:lnTo>
                      <a:pt x="792757" y="828417"/>
                    </a:lnTo>
                    <a:cubicBezTo>
                      <a:pt x="816608" y="820461"/>
                      <a:pt x="839745" y="816483"/>
                      <a:pt x="862151" y="816483"/>
                    </a:cubicBezTo>
                    <a:close/>
                    <a:moveTo>
                      <a:pt x="862151" y="208182"/>
                    </a:moveTo>
                    <a:cubicBezTo>
                      <a:pt x="963351" y="208182"/>
                      <a:pt x="1062572" y="222640"/>
                      <a:pt x="1159794" y="251557"/>
                    </a:cubicBezTo>
                    <a:cubicBezTo>
                      <a:pt x="1257026" y="280474"/>
                      <a:pt x="1346114" y="321495"/>
                      <a:pt x="1427076" y="374628"/>
                    </a:cubicBezTo>
                    <a:cubicBezTo>
                      <a:pt x="1508038" y="427762"/>
                      <a:pt x="1578342" y="495345"/>
                      <a:pt x="1637978" y="577395"/>
                    </a:cubicBezTo>
                    <a:cubicBezTo>
                      <a:pt x="1667796" y="618420"/>
                      <a:pt x="1693142" y="661658"/>
                      <a:pt x="1714016" y="707108"/>
                    </a:cubicBezTo>
                    <a:lnTo>
                      <a:pt x="1723872" y="735751"/>
                    </a:lnTo>
                    <a:lnTo>
                      <a:pt x="1704693" y="788151"/>
                    </a:lnTo>
                    <a:lnTo>
                      <a:pt x="1672687" y="854592"/>
                    </a:lnTo>
                    <a:lnTo>
                      <a:pt x="1652888" y="837899"/>
                    </a:lnTo>
                    <a:cubicBezTo>
                      <a:pt x="1636082" y="825429"/>
                      <a:pt x="1619728" y="815038"/>
                      <a:pt x="1603825" y="806725"/>
                    </a:cubicBezTo>
                    <a:cubicBezTo>
                      <a:pt x="1572018" y="790099"/>
                      <a:pt x="1535153" y="781786"/>
                      <a:pt x="1493223" y="781786"/>
                    </a:cubicBezTo>
                    <a:cubicBezTo>
                      <a:pt x="1444068" y="781786"/>
                      <a:pt x="1397802" y="795165"/>
                      <a:pt x="1354427" y="821906"/>
                    </a:cubicBezTo>
                    <a:cubicBezTo>
                      <a:pt x="1311060" y="848655"/>
                      <a:pt x="1273830" y="883717"/>
                      <a:pt x="1242746" y="927084"/>
                    </a:cubicBezTo>
                    <a:cubicBezTo>
                      <a:pt x="1237688" y="934318"/>
                      <a:pt x="1231364" y="944433"/>
                      <a:pt x="1223774" y="957446"/>
                    </a:cubicBezTo>
                    <a:cubicBezTo>
                      <a:pt x="1216183" y="970460"/>
                      <a:pt x="1210939" y="979138"/>
                      <a:pt x="1208049" y="983473"/>
                    </a:cubicBezTo>
                    <a:cubicBezTo>
                      <a:pt x="1200093" y="995764"/>
                      <a:pt x="1189978" y="1001901"/>
                      <a:pt x="1177687" y="1001901"/>
                    </a:cubicBezTo>
                    <a:cubicBezTo>
                      <a:pt x="1164673" y="1001901"/>
                      <a:pt x="1154193" y="995764"/>
                      <a:pt x="1146237" y="983473"/>
                    </a:cubicBezTo>
                    <a:cubicBezTo>
                      <a:pt x="1143347" y="979138"/>
                      <a:pt x="1138111" y="970460"/>
                      <a:pt x="1130520" y="957446"/>
                    </a:cubicBezTo>
                    <a:cubicBezTo>
                      <a:pt x="1122930" y="944433"/>
                      <a:pt x="1116606" y="934318"/>
                      <a:pt x="1111540" y="927084"/>
                    </a:cubicBezTo>
                    <a:cubicBezTo>
                      <a:pt x="1080456" y="883717"/>
                      <a:pt x="1043413" y="848655"/>
                      <a:pt x="1000403" y="821906"/>
                    </a:cubicBezTo>
                    <a:cubicBezTo>
                      <a:pt x="957393" y="795165"/>
                      <a:pt x="911306" y="781786"/>
                      <a:pt x="862151" y="781786"/>
                    </a:cubicBezTo>
                    <a:cubicBezTo>
                      <a:pt x="812995" y="781786"/>
                      <a:pt x="766908" y="795165"/>
                      <a:pt x="723899" y="821906"/>
                    </a:cubicBezTo>
                    <a:cubicBezTo>
                      <a:pt x="680889" y="848655"/>
                      <a:pt x="643837" y="883717"/>
                      <a:pt x="612761" y="927084"/>
                    </a:cubicBezTo>
                    <a:cubicBezTo>
                      <a:pt x="607695" y="934318"/>
                      <a:pt x="601371" y="944433"/>
                      <a:pt x="593781" y="957446"/>
                    </a:cubicBezTo>
                    <a:cubicBezTo>
                      <a:pt x="586190" y="970460"/>
                      <a:pt x="580954" y="979138"/>
                      <a:pt x="578056" y="983473"/>
                    </a:cubicBezTo>
                    <a:cubicBezTo>
                      <a:pt x="570109" y="995764"/>
                      <a:pt x="559628" y="1001901"/>
                      <a:pt x="546615" y="1001901"/>
                    </a:cubicBezTo>
                    <a:cubicBezTo>
                      <a:pt x="534324" y="1001901"/>
                      <a:pt x="524209" y="995764"/>
                      <a:pt x="516253" y="983473"/>
                    </a:cubicBezTo>
                    <a:cubicBezTo>
                      <a:pt x="513363" y="979138"/>
                      <a:pt x="508118" y="970460"/>
                      <a:pt x="500528" y="957446"/>
                    </a:cubicBezTo>
                    <a:cubicBezTo>
                      <a:pt x="492937" y="944433"/>
                      <a:pt x="486613" y="934318"/>
                      <a:pt x="481556" y="927084"/>
                    </a:cubicBezTo>
                    <a:cubicBezTo>
                      <a:pt x="450471" y="883717"/>
                      <a:pt x="413241" y="848655"/>
                      <a:pt x="369875" y="821906"/>
                    </a:cubicBezTo>
                    <a:cubicBezTo>
                      <a:pt x="326499" y="795165"/>
                      <a:pt x="280234" y="781786"/>
                      <a:pt x="231078" y="781786"/>
                    </a:cubicBezTo>
                    <a:cubicBezTo>
                      <a:pt x="189148" y="781786"/>
                      <a:pt x="152284" y="790099"/>
                      <a:pt x="120477" y="806725"/>
                    </a:cubicBezTo>
                    <a:cubicBezTo>
                      <a:pt x="104573" y="815038"/>
                      <a:pt x="88219" y="825429"/>
                      <a:pt x="71413" y="837899"/>
                    </a:cubicBezTo>
                    <a:lnTo>
                      <a:pt x="51615" y="854589"/>
                    </a:lnTo>
                    <a:lnTo>
                      <a:pt x="19609" y="788151"/>
                    </a:lnTo>
                    <a:lnTo>
                      <a:pt x="0" y="734574"/>
                    </a:lnTo>
                    <a:lnTo>
                      <a:pt x="32243" y="664276"/>
                    </a:lnTo>
                    <a:cubicBezTo>
                      <a:pt x="63416" y="606535"/>
                      <a:pt x="102045" y="552996"/>
                      <a:pt x="148127" y="503658"/>
                    </a:cubicBezTo>
                    <a:cubicBezTo>
                      <a:pt x="240292" y="404990"/>
                      <a:pt x="348004" y="331074"/>
                      <a:pt x="471254" y="281919"/>
                    </a:cubicBezTo>
                    <a:cubicBezTo>
                      <a:pt x="594503" y="232764"/>
                      <a:pt x="724800" y="208182"/>
                      <a:pt x="862151" y="208182"/>
                    </a:cubicBezTo>
                    <a:close/>
                    <a:moveTo>
                      <a:pt x="862151" y="0"/>
                    </a:moveTo>
                    <a:cubicBezTo>
                      <a:pt x="880944" y="0"/>
                      <a:pt x="897213" y="6860"/>
                      <a:pt x="910941" y="20596"/>
                    </a:cubicBezTo>
                    <a:cubicBezTo>
                      <a:pt x="924677" y="34331"/>
                      <a:pt x="931545" y="50600"/>
                      <a:pt x="931545" y="69394"/>
                    </a:cubicBezTo>
                    <a:lnTo>
                      <a:pt x="931545" y="175652"/>
                    </a:lnTo>
                    <a:cubicBezTo>
                      <a:pt x="901183" y="174207"/>
                      <a:pt x="878054" y="173485"/>
                      <a:pt x="862151" y="173485"/>
                    </a:cubicBezTo>
                    <a:cubicBezTo>
                      <a:pt x="846247" y="173485"/>
                      <a:pt x="823119" y="174207"/>
                      <a:pt x="792757" y="175652"/>
                    </a:cubicBezTo>
                    <a:lnTo>
                      <a:pt x="792757" y="69394"/>
                    </a:lnTo>
                    <a:cubicBezTo>
                      <a:pt x="792757" y="50600"/>
                      <a:pt x="799625" y="34331"/>
                      <a:pt x="813352" y="20596"/>
                    </a:cubicBezTo>
                    <a:cubicBezTo>
                      <a:pt x="827088" y="6860"/>
                      <a:pt x="843357" y="0"/>
                      <a:pt x="862151" y="0"/>
                    </a:cubicBezTo>
                    <a:close/>
                  </a:path>
                </a:pathLst>
              </a:custGeom>
              <a:solidFill>
                <a:srgbClr val="FFFFFF"/>
              </a:solidFill>
              <a:ln>
                <a:noFill/>
              </a:ln>
            </p:spPr>
            <p:txBody>
              <a:bodyPr spcFirstLastPara="1" wrap="square" lIns="182850" tIns="91400" rIns="182850" bIns="91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799;g2ccd6551566_1_0">
                <a:extLst>
                  <a:ext uri="{FF2B5EF4-FFF2-40B4-BE49-F238E27FC236}">
                    <a16:creationId xmlns:a16="http://schemas.microsoft.com/office/drawing/2014/main" id="{4C8F229C-6E48-941B-C5EA-4B5F136AD41B}"/>
                  </a:ext>
                </a:extLst>
              </p:cNvPr>
              <p:cNvSpPr txBox="1"/>
              <p:nvPr/>
            </p:nvSpPr>
            <p:spPr>
              <a:xfrm>
                <a:off x="1437823" y="2013639"/>
                <a:ext cx="1575300" cy="598138"/>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7000"/>
                  </a:lnSpc>
                  <a:spcBef>
                    <a:spcPts val="0"/>
                  </a:spcBef>
                  <a:spcAft>
                    <a:spcPts val="0"/>
                  </a:spcAft>
                  <a:buClr>
                    <a:srgbClr val="009999"/>
                  </a:buClr>
                  <a:buSzPts val="2200"/>
                  <a:buFont typeface="Open Sans"/>
                  <a:buNone/>
                  <a:tabLst/>
                  <a:defRPr/>
                </a:pPr>
                <a:r>
                  <a:rPr kumimoji="0" lang="es-ES" sz="3200" b="1" i="0" u="none" strike="noStrike" kern="0" cap="none" spc="0" normalizeH="0" baseline="0" noProof="0">
                    <a:ln>
                      <a:noFill/>
                    </a:ln>
                    <a:solidFill>
                      <a:srgbClr val="009999"/>
                    </a:solidFill>
                    <a:effectLst/>
                    <a:uLnTx/>
                    <a:uFillTx/>
                    <a:latin typeface="Arial"/>
                    <a:cs typeface="Arial"/>
                    <a:sym typeface="Arial"/>
                  </a:rPr>
                  <a:t>RED TRONCAL </a:t>
                </a:r>
                <a:r>
                  <a:rPr kumimoji="0" lang="es-ES" sz="3200" b="1" i="0" u="none" strike="noStrike" kern="0" cap="none" spc="0" normalizeH="0" baseline="0" noProof="0" err="1">
                    <a:ln>
                      <a:noFill/>
                    </a:ln>
                    <a:solidFill>
                      <a:srgbClr val="009999"/>
                    </a:solidFill>
                    <a:effectLst/>
                    <a:uLnTx/>
                    <a:uFillTx/>
                    <a:latin typeface="Arial"/>
                    <a:cs typeface="Arial"/>
                    <a:sym typeface="Arial"/>
                  </a:rPr>
                  <a:t>RedIRIS</a:t>
                </a:r>
                <a:r>
                  <a:rPr kumimoji="0" lang="es-ES" sz="3200" b="1" i="0" u="none" strike="noStrike" kern="0" cap="none" spc="0" normalizeH="0" baseline="0" noProof="0">
                    <a:ln>
                      <a:noFill/>
                    </a:ln>
                    <a:solidFill>
                      <a:srgbClr val="009999"/>
                    </a:solidFill>
                    <a:effectLst/>
                    <a:uLnTx/>
                    <a:uFillTx/>
                    <a:latin typeface="Arial"/>
                    <a:cs typeface="Arial"/>
                    <a:sym typeface="Arial"/>
                  </a:rPr>
                  <a:t> SEGURA</a:t>
                </a:r>
                <a:endParaRPr kumimoji="0" sz="3200" b="1" i="0" u="none" strike="noStrike" kern="0" cap="none" spc="0" normalizeH="0" baseline="0" noProof="0">
                  <a:ln>
                    <a:noFill/>
                  </a:ln>
                  <a:solidFill>
                    <a:srgbClr val="000000"/>
                  </a:solidFill>
                  <a:effectLst/>
                  <a:uLnTx/>
                  <a:uFillTx/>
                  <a:latin typeface="Arial"/>
                  <a:cs typeface="Arial"/>
                  <a:sym typeface="Arial"/>
                </a:endParaRPr>
              </a:p>
            </p:txBody>
          </p:sp>
        </p:grpSp>
        <p:sp>
          <p:nvSpPr>
            <p:cNvPr id="155" name="Google Shape;800;g2ccd6551566_1_0">
              <a:extLst>
                <a:ext uri="{FF2B5EF4-FFF2-40B4-BE49-F238E27FC236}">
                  <a16:creationId xmlns:a16="http://schemas.microsoft.com/office/drawing/2014/main" id="{650601E5-6F28-5D36-B724-FB78A29B0C26}"/>
                </a:ext>
              </a:extLst>
            </p:cNvPr>
            <p:cNvSpPr txBox="1"/>
            <p:nvPr/>
          </p:nvSpPr>
          <p:spPr>
            <a:xfrm>
              <a:off x="1889496" y="5963926"/>
              <a:ext cx="5888700" cy="1354151"/>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de mitigación de ataques </a:t>
              </a:r>
              <a:r>
                <a:rPr kumimoji="0" lang="es-ES" sz="3200" b="1" i="0" u="none" strike="noStrike" kern="0" cap="none" spc="0" normalizeH="0" baseline="0" noProof="0" err="1">
                  <a:ln>
                    <a:noFill/>
                  </a:ln>
                  <a:solidFill>
                    <a:srgbClr val="000000"/>
                  </a:solidFill>
                  <a:effectLst/>
                  <a:uLnTx/>
                  <a:uFillTx/>
                  <a:latin typeface="Calibri"/>
                  <a:ea typeface="Calibri"/>
                  <a:cs typeface="Calibri"/>
                  <a:sym typeface="Calibri"/>
                </a:rPr>
                <a:t>DDoS</a:t>
              </a: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801;g2ccd6551566_1_0">
              <a:extLst>
                <a:ext uri="{FF2B5EF4-FFF2-40B4-BE49-F238E27FC236}">
                  <a16:creationId xmlns:a16="http://schemas.microsoft.com/office/drawing/2014/main" id="{EDDFA1D7-AD9E-4006-1193-C6FB1872AA3D}"/>
                </a:ext>
              </a:extLst>
            </p:cNvPr>
            <p:cNvSpPr txBox="1"/>
            <p:nvPr/>
          </p:nvSpPr>
          <p:spPr>
            <a:xfrm>
              <a:off x="1889495" y="4876918"/>
              <a:ext cx="5888700" cy="1354156"/>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CERT a las instituciones afiliadas a </a:t>
              </a:r>
              <a:r>
                <a:rPr kumimoji="0" lang="es-ES" sz="3200" b="1" i="0" u="none" strike="noStrike" kern="0" cap="none" spc="0" normalizeH="0" baseline="0" noProof="0" err="1">
                  <a:ln>
                    <a:noFill/>
                  </a:ln>
                  <a:solidFill>
                    <a:srgbClr val="000000"/>
                  </a:solidFill>
                  <a:effectLst/>
                  <a:uLnTx/>
                  <a:uFillTx/>
                  <a:latin typeface="Calibri"/>
                  <a:ea typeface="Calibri"/>
                  <a:cs typeface="Calibri"/>
                  <a:sym typeface="Calibri"/>
                </a:rPr>
                <a:t>RedIRIS</a:t>
              </a: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 –  SOC.</a:t>
              </a:r>
              <a:endParaRPr kumimoji="0" sz="3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7" name="Google Shape;802;g2ccd6551566_1_0">
              <a:extLst>
                <a:ext uri="{FF2B5EF4-FFF2-40B4-BE49-F238E27FC236}">
                  <a16:creationId xmlns:a16="http://schemas.microsoft.com/office/drawing/2014/main" id="{9189A43B-77C2-D293-5506-CCA2139E6F5E}"/>
                </a:ext>
              </a:extLst>
            </p:cNvPr>
            <p:cNvSpPr txBox="1"/>
            <p:nvPr/>
          </p:nvSpPr>
          <p:spPr>
            <a:xfrm>
              <a:off x="1889495" y="7669482"/>
              <a:ext cx="5888700" cy="1354156"/>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de firewall bajo demanda</a:t>
              </a:r>
              <a:r>
                <a:rPr kumimoji="0" lang="es-ES" sz="3200" b="0" i="0" u="none" strike="noStrike" kern="0" cap="none" spc="0" normalizeH="0" baseline="0" noProof="0">
                  <a:ln>
                    <a:noFill/>
                  </a:ln>
                  <a:solidFill>
                    <a:srgbClr val="000000"/>
                  </a:solidFill>
                  <a:effectLst/>
                  <a:uLnTx/>
                  <a:uFillTx/>
                  <a:latin typeface="Arial"/>
                  <a:cs typeface="Arial"/>
                  <a:sym typeface="Arial"/>
                </a:rPr>
                <a:t>.</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803;g2ccd6551566_1_0">
              <a:extLst>
                <a:ext uri="{FF2B5EF4-FFF2-40B4-BE49-F238E27FC236}">
                  <a16:creationId xmlns:a16="http://schemas.microsoft.com/office/drawing/2014/main" id="{DACD1946-0C47-5F50-D389-8A3EB4009C0C}"/>
                </a:ext>
              </a:extLst>
            </p:cNvPr>
            <p:cNvSpPr/>
            <p:nvPr/>
          </p:nvSpPr>
          <p:spPr>
            <a:xfrm>
              <a:off x="1205719" y="6176816"/>
              <a:ext cx="575400" cy="405300"/>
            </a:xfrm>
            <a:prstGeom prst="rect">
              <a:avLst/>
            </a:prstGeom>
            <a:solidFill>
              <a:srgbClr val="009999"/>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804;g2ccd6551566_1_0">
              <a:extLst>
                <a:ext uri="{FF2B5EF4-FFF2-40B4-BE49-F238E27FC236}">
                  <a16:creationId xmlns:a16="http://schemas.microsoft.com/office/drawing/2014/main" id="{0649D249-4B13-C3C1-69C6-748D154CE1BD}"/>
                </a:ext>
              </a:extLst>
            </p:cNvPr>
            <p:cNvSpPr txBox="1"/>
            <p:nvPr/>
          </p:nvSpPr>
          <p:spPr>
            <a:xfrm>
              <a:off x="1889495" y="6996797"/>
              <a:ext cx="5613900" cy="861714"/>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de visibilidad</a:t>
              </a:r>
              <a:r>
                <a:rPr kumimoji="0" lang="es-ES" sz="3200" b="0" i="0" u="none" strike="noStrike" kern="0" cap="none" spc="0" normalizeH="0" baseline="0" noProof="0">
                  <a:ln>
                    <a:noFill/>
                  </a:ln>
                  <a:solidFill>
                    <a:srgbClr val="000000"/>
                  </a:solidFill>
                  <a:effectLst/>
                  <a:uLnTx/>
                  <a:uFillTx/>
                  <a:latin typeface="Arial"/>
                  <a:cs typeface="Arial"/>
                  <a:sym typeface="Arial"/>
                </a:rPr>
                <a:t>.</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805;g2ccd6551566_1_0">
              <a:extLst>
                <a:ext uri="{FF2B5EF4-FFF2-40B4-BE49-F238E27FC236}">
                  <a16:creationId xmlns:a16="http://schemas.microsoft.com/office/drawing/2014/main" id="{FEE41E02-BBDA-CFCF-6A9D-5D94A33AD8E8}"/>
                </a:ext>
              </a:extLst>
            </p:cNvPr>
            <p:cNvSpPr/>
            <p:nvPr/>
          </p:nvSpPr>
          <p:spPr>
            <a:xfrm>
              <a:off x="1205719" y="5189068"/>
              <a:ext cx="575400" cy="428400"/>
            </a:xfrm>
            <a:prstGeom prst="rect">
              <a:avLst/>
            </a:prstGeom>
            <a:solidFill>
              <a:srgbClr val="009999"/>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806;g2ccd6551566_1_0">
              <a:extLst>
                <a:ext uri="{FF2B5EF4-FFF2-40B4-BE49-F238E27FC236}">
                  <a16:creationId xmlns:a16="http://schemas.microsoft.com/office/drawing/2014/main" id="{E5BCAECF-099E-EE1E-3BA3-A83A6E5C2291}"/>
                </a:ext>
              </a:extLst>
            </p:cNvPr>
            <p:cNvSpPr/>
            <p:nvPr/>
          </p:nvSpPr>
          <p:spPr>
            <a:xfrm>
              <a:off x="1205644" y="7041042"/>
              <a:ext cx="575400" cy="428400"/>
            </a:xfrm>
            <a:prstGeom prst="rect">
              <a:avLst/>
            </a:prstGeom>
            <a:solidFill>
              <a:srgbClr val="009999"/>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807;g2ccd6551566_1_0">
              <a:extLst>
                <a:ext uri="{FF2B5EF4-FFF2-40B4-BE49-F238E27FC236}">
                  <a16:creationId xmlns:a16="http://schemas.microsoft.com/office/drawing/2014/main" id="{3BEE66B6-C3A3-F5DC-C243-950CB7F8E6F0}"/>
                </a:ext>
              </a:extLst>
            </p:cNvPr>
            <p:cNvSpPr/>
            <p:nvPr/>
          </p:nvSpPr>
          <p:spPr>
            <a:xfrm>
              <a:off x="1205719" y="7936798"/>
              <a:ext cx="575400" cy="428400"/>
            </a:xfrm>
            <a:prstGeom prst="rect">
              <a:avLst/>
            </a:prstGeom>
            <a:solidFill>
              <a:srgbClr val="009999"/>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808;g2ccd6551566_1_0">
              <a:extLst>
                <a:ext uri="{FF2B5EF4-FFF2-40B4-BE49-F238E27FC236}">
                  <a16:creationId xmlns:a16="http://schemas.microsoft.com/office/drawing/2014/main" id="{D8F238E5-AAA8-C80B-75E1-236DB80E9FA2}"/>
                </a:ext>
              </a:extLst>
            </p:cNvPr>
            <p:cNvSpPr txBox="1"/>
            <p:nvPr/>
          </p:nvSpPr>
          <p:spPr>
            <a:xfrm>
              <a:off x="1889495" y="8588254"/>
              <a:ext cx="5888400" cy="1423150"/>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de sincronización horaria seguro.</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809;g2ccd6551566_1_0">
              <a:extLst>
                <a:ext uri="{FF2B5EF4-FFF2-40B4-BE49-F238E27FC236}">
                  <a16:creationId xmlns:a16="http://schemas.microsoft.com/office/drawing/2014/main" id="{0B0393A9-79E3-B05F-71A8-D7036310EB89}"/>
                </a:ext>
              </a:extLst>
            </p:cNvPr>
            <p:cNvSpPr/>
            <p:nvPr/>
          </p:nvSpPr>
          <p:spPr>
            <a:xfrm>
              <a:off x="1205569" y="8863643"/>
              <a:ext cx="575700" cy="428400"/>
            </a:xfrm>
            <a:prstGeom prst="rect">
              <a:avLst/>
            </a:prstGeom>
            <a:solidFill>
              <a:srgbClr val="009999"/>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cxnSp>
          <p:nvCxnSpPr>
            <p:cNvPr id="165" name="Google Shape;810;g2ccd6551566_1_0">
              <a:extLst>
                <a:ext uri="{FF2B5EF4-FFF2-40B4-BE49-F238E27FC236}">
                  <a16:creationId xmlns:a16="http://schemas.microsoft.com/office/drawing/2014/main" id="{14AB6C6B-311C-B2ED-DE14-7D4A3215A490}"/>
                </a:ext>
              </a:extLst>
            </p:cNvPr>
            <p:cNvCxnSpPr/>
            <p:nvPr/>
          </p:nvCxnSpPr>
          <p:spPr>
            <a:xfrm>
              <a:off x="1387502" y="10908525"/>
              <a:ext cx="21544500" cy="0"/>
            </a:xfrm>
            <a:prstGeom prst="straightConnector1">
              <a:avLst/>
            </a:prstGeom>
            <a:noFill/>
            <a:ln w="57150" cap="flat" cmpd="sng">
              <a:solidFill>
                <a:srgbClr val="69B7B1"/>
              </a:solidFill>
              <a:prstDash val="dash"/>
              <a:round/>
              <a:headEnd type="none" w="sm" len="sm"/>
              <a:tailEnd type="none" w="sm" len="sm"/>
            </a:ln>
            <a:effectLst>
              <a:outerShdw blurRad="50800" dist="25400" dir="5400000" rotWithShape="0">
                <a:srgbClr val="000000">
                  <a:alpha val="49020"/>
                </a:srgbClr>
              </a:outerShdw>
            </a:effectLst>
          </p:spPr>
        </p:cxnSp>
        <p:sp>
          <p:nvSpPr>
            <p:cNvPr id="166" name="Google Shape;811;g2ccd6551566_1_0">
              <a:extLst>
                <a:ext uri="{FF2B5EF4-FFF2-40B4-BE49-F238E27FC236}">
                  <a16:creationId xmlns:a16="http://schemas.microsoft.com/office/drawing/2014/main" id="{F1813A94-059C-F2E1-A331-3C3DBED24DA0}"/>
                </a:ext>
              </a:extLst>
            </p:cNvPr>
            <p:cNvSpPr txBox="1"/>
            <p:nvPr/>
          </p:nvSpPr>
          <p:spPr>
            <a:xfrm>
              <a:off x="7570332" y="10147635"/>
              <a:ext cx="9243900" cy="896210"/>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882B"/>
                </a:buClr>
                <a:buSzPts val="2200"/>
                <a:buFont typeface="Open Sans"/>
                <a:buNone/>
                <a:tabLst/>
                <a:defRPr/>
              </a:pPr>
              <a:r>
                <a:rPr kumimoji="0" lang="es-ES" sz="3200" b="1" i="0" u="none" strike="noStrike" kern="0" cap="none" spc="0" normalizeH="0" baseline="0" noProof="0">
                  <a:ln>
                    <a:noFill/>
                  </a:ln>
                  <a:solidFill>
                    <a:srgbClr val="69B7B1"/>
                  </a:solidFill>
                  <a:effectLst/>
                  <a:uLnTx/>
                  <a:uFillTx/>
                  <a:latin typeface="Arial"/>
                  <a:cs typeface="Arial"/>
                  <a:sym typeface="Arial"/>
                </a:rPr>
                <a:t>SERVICIOS TRANSVERSALES INTERNOS</a:t>
              </a:r>
              <a:endParaRPr kumimoji="0" sz="3200" b="1" i="0" u="none" strike="noStrike" kern="0" cap="none" spc="0" normalizeH="0" baseline="0" noProof="0">
                <a:ln>
                  <a:noFill/>
                </a:ln>
                <a:solidFill>
                  <a:srgbClr val="69B7B1"/>
                </a:solidFill>
                <a:effectLst/>
                <a:uLnTx/>
                <a:uFillTx/>
                <a:latin typeface="Arial"/>
                <a:cs typeface="Arial"/>
                <a:sym typeface="Arial"/>
              </a:endParaRPr>
            </a:p>
          </p:txBody>
        </p:sp>
        <p:sp>
          <p:nvSpPr>
            <p:cNvPr id="167" name="Google Shape;812;g2ccd6551566_1_0">
              <a:extLst>
                <a:ext uri="{FF2B5EF4-FFF2-40B4-BE49-F238E27FC236}">
                  <a16:creationId xmlns:a16="http://schemas.microsoft.com/office/drawing/2014/main" id="{0D12BE90-2B9C-D1B8-7CED-93ED99A5968E}"/>
                </a:ext>
              </a:extLst>
            </p:cNvPr>
            <p:cNvSpPr txBox="1"/>
            <p:nvPr/>
          </p:nvSpPr>
          <p:spPr>
            <a:xfrm>
              <a:off x="2345127" y="11092310"/>
              <a:ext cx="6244200" cy="936000"/>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s-ES" sz="3200" b="1" i="0" u="none" strike="noStrike" kern="0" cap="none" spc="0" normalizeH="0" baseline="0" noProof="0">
                  <a:ln>
                    <a:noFill/>
                  </a:ln>
                  <a:solidFill>
                    <a:srgbClr val="000000"/>
                  </a:solidFill>
                  <a:effectLst/>
                  <a:uLnTx/>
                  <a:uFillTx/>
                  <a:latin typeface="Arial"/>
                  <a:cs typeface="Arial"/>
                  <a:sym typeface="Arial"/>
                </a:rPr>
                <a:t>Sistemas internos de gestión de Seguridad </a:t>
              </a: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813;g2ccd6551566_1_0">
              <a:extLst>
                <a:ext uri="{FF2B5EF4-FFF2-40B4-BE49-F238E27FC236}">
                  <a16:creationId xmlns:a16="http://schemas.microsoft.com/office/drawing/2014/main" id="{E3F53E45-4779-0B6D-A129-39F076322253}"/>
                </a:ext>
              </a:extLst>
            </p:cNvPr>
            <p:cNvSpPr txBox="1"/>
            <p:nvPr/>
          </p:nvSpPr>
          <p:spPr>
            <a:xfrm>
              <a:off x="9387684" y="11092310"/>
              <a:ext cx="7408800" cy="156962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marR="0" lvl="0" indent="-571500" algn="l" defTabSz="914400" rtl="0" eaLnBrk="1" fontAlgn="auto" latinLnBrk="0" hangingPunct="1">
                <a:lnSpc>
                  <a:spcPct val="100000"/>
                </a:lnSpc>
                <a:spcBef>
                  <a:spcPts val="0"/>
                </a:spcBef>
                <a:spcAft>
                  <a:spcPts val="0"/>
                </a:spcAft>
                <a:buClr>
                  <a:srgbClr val="000000"/>
                </a:buClr>
                <a:buSzPts val="2400"/>
                <a:buFont typeface="Arial"/>
                <a:buChar char="o"/>
                <a:tabLst/>
                <a:defRPr/>
              </a:pPr>
              <a:r>
                <a:rPr kumimoji="0" lang="es-ES" sz="3200" b="1" i="0" u="none" strike="noStrike" kern="0" cap="none" spc="0" normalizeH="0" baseline="0" noProof="0">
                  <a:ln>
                    <a:noFill/>
                  </a:ln>
                  <a:solidFill>
                    <a:srgbClr val="000000"/>
                  </a:solidFill>
                  <a:effectLst/>
                  <a:uLnTx/>
                  <a:uFillTx/>
                  <a:latin typeface="Arial"/>
                  <a:cs typeface="Arial"/>
                  <a:sym typeface="Arial"/>
                </a:rPr>
                <a:t>Gestión de Infraestructuras y Plataformas horizontales de Sistemas</a:t>
              </a: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814;g2ccd6551566_1_0">
              <a:extLst>
                <a:ext uri="{FF2B5EF4-FFF2-40B4-BE49-F238E27FC236}">
                  <a16:creationId xmlns:a16="http://schemas.microsoft.com/office/drawing/2014/main" id="{10DCB571-0B8C-8FD7-4D50-3B8C2962FE8F}"/>
                </a:ext>
              </a:extLst>
            </p:cNvPr>
            <p:cNvSpPr txBox="1"/>
            <p:nvPr/>
          </p:nvSpPr>
          <p:spPr>
            <a:xfrm>
              <a:off x="17594760" y="11091507"/>
              <a:ext cx="5888400" cy="107717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marR="0" lvl="0" indent="-571500" algn="l" defTabSz="914400" rtl="0" eaLnBrk="1" fontAlgn="auto" latinLnBrk="0" hangingPunct="1">
                <a:lnSpc>
                  <a:spcPct val="100000"/>
                </a:lnSpc>
                <a:spcBef>
                  <a:spcPts val="0"/>
                </a:spcBef>
                <a:spcAft>
                  <a:spcPts val="0"/>
                </a:spcAft>
                <a:buClr>
                  <a:srgbClr val="000000"/>
                </a:buClr>
                <a:buSzPts val="2400"/>
                <a:buFont typeface="Arial"/>
                <a:buChar char="o"/>
                <a:tabLst/>
                <a:defRPr/>
              </a:pPr>
              <a:r>
                <a:rPr kumimoji="0" lang="es-ES" sz="3200" b="1" i="0" u="none" strike="noStrike" kern="0" cap="none" spc="0" normalizeH="0" baseline="0" noProof="0">
                  <a:ln>
                    <a:noFill/>
                  </a:ln>
                  <a:solidFill>
                    <a:srgbClr val="000000"/>
                  </a:solidFill>
                  <a:effectLst/>
                  <a:uLnTx/>
                  <a:uFillTx/>
                  <a:latin typeface="Arial"/>
                  <a:cs typeface="Arial"/>
                  <a:sym typeface="Arial"/>
                </a:rPr>
                <a:t>Adecuación a la ISO27001/ENS</a:t>
              </a:r>
              <a:r>
                <a:rPr lang="es-ES" sz="3200" b="1"/>
                <a:t> y a µCENS</a:t>
              </a:r>
              <a:endParaRPr kumimoji="0" lang="es-ES" sz="3200" b="1"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815;g2ccd6551566_1_0">
              <a:extLst>
                <a:ext uri="{FF2B5EF4-FFF2-40B4-BE49-F238E27FC236}">
                  <a16:creationId xmlns:a16="http://schemas.microsoft.com/office/drawing/2014/main" id="{C7D7B17E-9A72-C6C2-F1D9-4D856D9C2304}"/>
                </a:ext>
              </a:extLst>
            </p:cNvPr>
            <p:cNvSpPr/>
            <p:nvPr/>
          </p:nvSpPr>
          <p:spPr>
            <a:xfrm>
              <a:off x="1555013" y="11226180"/>
              <a:ext cx="582900" cy="428400"/>
            </a:xfrm>
            <a:prstGeom prst="cube">
              <a:avLst>
                <a:gd name="adj" fmla="val 25000"/>
              </a:avLst>
            </a:prstGeom>
            <a:solidFill>
              <a:srgbClr val="69B7B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2200"/>
                <a:buFont typeface="Helvetica Neue"/>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2" name="Google Shape;816;g2ccd6551566_1_0">
              <a:extLst>
                <a:ext uri="{FF2B5EF4-FFF2-40B4-BE49-F238E27FC236}">
                  <a16:creationId xmlns:a16="http://schemas.microsoft.com/office/drawing/2014/main" id="{9528E402-6DD3-2C80-5B8D-9B60D1102CAD}"/>
                </a:ext>
              </a:extLst>
            </p:cNvPr>
            <p:cNvSpPr/>
            <p:nvPr/>
          </p:nvSpPr>
          <p:spPr>
            <a:xfrm>
              <a:off x="9232081" y="11225510"/>
              <a:ext cx="582900" cy="428400"/>
            </a:xfrm>
            <a:prstGeom prst="cube">
              <a:avLst>
                <a:gd name="adj" fmla="val 25000"/>
              </a:avLst>
            </a:prstGeom>
            <a:solidFill>
              <a:srgbClr val="69B7B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2200"/>
                <a:buFont typeface="Helvetica Neue"/>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3" name="Google Shape;817;g2ccd6551566_1_0">
              <a:extLst>
                <a:ext uri="{FF2B5EF4-FFF2-40B4-BE49-F238E27FC236}">
                  <a16:creationId xmlns:a16="http://schemas.microsoft.com/office/drawing/2014/main" id="{87CCDB65-70C1-4D91-758F-D16FA30E6DB5}"/>
                </a:ext>
              </a:extLst>
            </p:cNvPr>
            <p:cNvSpPr/>
            <p:nvPr/>
          </p:nvSpPr>
          <p:spPr>
            <a:xfrm>
              <a:off x="17474474" y="11225510"/>
              <a:ext cx="582900" cy="428400"/>
            </a:xfrm>
            <a:prstGeom prst="cube">
              <a:avLst>
                <a:gd name="adj" fmla="val 25000"/>
              </a:avLst>
            </a:prstGeom>
            <a:solidFill>
              <a:srgbClr val="69B7B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2200"/>
                <a:buFont typeface="Helvetica Neue"/>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74" name="Google Shape;818;g2ccd6551566_1_0">
              <a:extLst>
                <a:ext uri="{FF2B5EF4-FFF2-40B4-BE49-F238E27FC236}">
                  <a16:creationId xmlns:a16="http://schemas.microsoft.com/office/drawing/2014/main" id="{26C48A95-BFFB-B424-4AF4-40C779B72636}"/>
                </a:ext>
              </a:extLst>
            </p:cNvPr>
            <p:cNvPicPr preferRelativeResize="0"/>
            <p:nvPr/>
          </p:nvPicPr>
          <p:blipFill rotWithShape="1">
            <a:blip r:embed="rId3">
              <a:alphaModFix/>
            </a:blip>
            <a:srcRect/>
            <a:stretch/>
          </p:blipFill>
          <p:spPr>
            <a:xfrm>
              <a:off x="16814684" y="3413872"/>
              <a:ext cx="872207" cy="754322"/>
            </a:xfrm>
            <a:prstGeom prst="rect">
              <a:avLst/>
            </a:prstGeom>
            <a:noFill/>
            <a:ln>
              <a:noFill/>
            </a:ln>
          </p:spPr>
        </p:pic>
        <p:sp>
          <p:nvSpPr>
            <p:cNvPr id="175" name="Google Shape;819;g2ccd6551566_1_0">
              <a:extLst>
                <a:ext uri="{FF2B5EF4-FFF2-40B4-BE49-F238E27FC236}">
                  <a16:creationId xmlns:a16="http://schemas.microsoft.com/office/drawing/2014/main" id="{F17C095A-9951-0DE6-4017-6B46FFFA8749}"/>
                </a:ext>
              </a:extLst>
            </p:cNvPr>
            <p:cNvSpPr/>
            <p:nvPr/>
          </p:nvSpPr>
          <p:spPr>
            <a:xfrm rot="16200000" flipH="1">
              <a:off x="11053747" y="246344"/>
              <a:ext cx="2072118" cy="7670324"/>
            </a:xfrm>
            <a:custGeom>
              <a:avLst/>
              <a:gdLst/>
              <a:ahLst/>
              <a:cxnLst/>
              <a:rect l="l" t="t" r="r" b="b"/>
              <a:pathLst>
                <a:path w="590347" h="1477802" extrusionOk="0">
                  <a:moveTo>
                    <a:pt x="0" y="0"/>
                  </a:moveTo>
                  <a:lnTo>
                    <a:pt x="373838" y="0"/>
                  </a:lnTo>
                  <a:lnTo>
                    <a:pt x="590347" y="738263"/>
                  </a:lnTo>
                  <a:lnTo>
                    <a:pt x="373838" y="1477802"/>
                  </a:lnTo>
                  <a:lnTo>
                    <a:pt x="0" y="1477802"/>
                  </a:lnTo>
                  <a:lnTo>
                    <a:pt x="0" y="0"/>
                  </a:lnTo>
                  <a:close/>
                </a:path>
              </a:pathLst>
            </a:custGeom>
            <a:solidFill>
              <a:srgbClr val="CACACA"/>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820;g2ccd6551566_1_0">
              <a:extLst>
                <a:ext uri="{FF2B5EF4-FFF2-40B4-BE49-F238E27FC236}">
                  <a16:creationId xmlns:a16="http://schemas.microsoft.com/office/drawing/2014/main" id="{7626BBCA-0F22-0168-E5A0-192720ECDCD1}"/>
                </a:ext>
              </a:extLst>
            </p:cNvPr>
            <p:cNvSpPr txBox="1"/>
            <p:nvPr/>
          </p:nvSpPr>
          <p:spPr>
            <a:xfrm>
              <a:off x="9274269" y="8414120"/>
              <a:ext cx="6645600" cy="1423150"/>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de DNS firewall / Navegación Segura.</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821;g2ccd6551566_1_0">
              <a:extLst>
                <a:ext uri="{FF2B5EF4-FFF2-40B4-BE49-F238E27FC236}">
                  <a16:creationId xmlns:a16="http://schemas.microsoft.com/office/drawing/2014/main" id="{141A2159-2A2C-7948-7D84-1D4496DE4A84}"/>
                </a:ext>
              </a:extLst>
            </p:cNvPr>
            <p:cNvSpPr txBox="1"/>
            <p:nvPr/>
          </p:nvSpPr>
          <p:spPr>
            <a:xfrm>
              <a:off x="9278534" y="5227310"/>
              <a:ext cx="6645900" cy="1423150"/>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de filtrado antivirus y antispam (lavadora).</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822;g2ccd6551566_1_0">
              <a:extLst>
                <a:ext uri="{FF2B5EF4-FFF2-40B4-BE49-F238E27FC236}">
                  <a16:creationId xmlns:a16="http://schemas.microsoft.com/office/drawing/2014/main" id="{83889D26-08CA-E49A-B52B-550DBCE3A539}"/>
                </a:ext>
              </a:extLst>
            </p:cNvPr>
            <p:cNvSpPr/>
            <p:nvPr/>
          </p:nvSpPr>
          <p:spPr>
            <a:xfrm>
              <a:off x="8534980" y="8553920"/>
              <a:ext cx="582900" cy="428400"/>
            </a:xfrm>
            <a:prstGeom prst="rect">
              <a:avLst/>
            </a:prstGeom>
            <a:solidFill>
              <a:srgbClr val="B1B1B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22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823;g2ccd6551566_1_0">
              <a:extLst>
                <a:ext uri="{FF2B5EF4-FFF2-40B4-BE49-F238E27FC236}">
                  <a16:creationId xmlns:a16="http://schemas.microsoft.com/office/drawing/2014/main" id="{25E64164-90A4-733A-FC9E-886936788B10}"/>
                </a:ext>
              </a:extLst>
            </p:cNvPr>
            <p:cNvSpPr txBox="1"/>
            <p:nvPr/>
          </p:nvSpPr>
          <p:spPr>
            <a:xfrm>
              <a:off x="10074390" y="3041641"/>
              <a:ext cx="5035468" cy="1846599"/>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C8103A"/>
                </a:buClr>
                <a:buSzPts val="2200"/>
                <a:buFont typeface="Open Sans"/>
                <a:buNone/>
                <a:tabLst/>
                <a:defRPr/>
              </a:pPr>
              <a:r>
                <a:rPr kumimoji="0" lang="es-ES" sz="3200" b="1" i="0" u="none" strike="noStrike" kern="0" cap="none" spc="0" normalizeH="0" baseline="0" noProof="0">
                  <a:ln>
                    <a:noFill/>
                  </a:ln>
                  <a:solidFill>
                    <a:srgbClr val="FFFFFF"/>
                  </a:solidFill>
                  <a:effectLst/>
                  <a:uLnTx/>
                  <a:uFillTx/>
                  <a:latin typeface="Arial"/>
                  <a:cs typeface="Arial"/>
                  <a:sym typeface="Arial"/>
                </a:rPr>
                <a:t>SERVICIOS DE PROTECCIÓN AL USUARIO</a:t>
              </a:r>
              <a:endParaRPr kumimoji="0" sz="3200" b="1" i="0" u="none" strike="noStrike" kern="0" cap="none" spc="0" normalizeH="0" baseline="0" noProof="0">
                <a:ln>
                  <a:noFill/>
                </a:ln>
                <a:solidFill>
                  <a:srgbClr val="FFFFFF"/>
                </a:solidFill>
                <a:effectLst/>
                <a:uLnTx/>
                <a:uFillTx/>
                <a:latin typeface="Arial"/>
                <a:cs typeface="Arial"/>
                <a:sym typeface="Arial"/>
              </a:endParaRPr>
            </a:p>
          </p:txBody>
        </p:sp>
        <p:sp>
          <p:nvSpPr>
            <p:cNvPr id="180" name="Google Shape;824;g2ccd6551566_1_0">
              <a:extLst>
                <a:ext uri="{FF2B5EF4-FFF2-40B4-BE49-F238E27FC236}">
                  <a16:creationId xmlns:a16="http://schemas.microsoft.com/office/drawing/2014/main" id="{9B7B29BF-F935-FB3D-6F9D-CFEF71889F15}"/>
                </a:ext>
              </a:extLst>
            </p:cNvPr>
            <p:cNvSpPr txBox="1"/>
            <p:nvPr/>
          </p:nvSpPr>
          <p:spPr>
            <a:xfrm>
              <a:off x="9278766" y="7312952"/>
              <a:ext cx="6645600" cy="1423150"/>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Servicios de identidad digital federada (SIR/</a:t>
              </a:r>
              <a:r>
                <a:rPr kumimoji="0" lang="es-ES" sz="3200" b="1" i="0" u="none" strike="noStrike" kern="0" cap="none" spc="0" normalizeH="0" baseline="0" noProof="0" err="1">
                  <a:ln>
                    <a:noFill/>
                  </a:ln>
                  <a:solidFill>
                    <a:srgbClr val="000000"/>
                  </a:solidFill>
                  <a:effectLst/>
                  <a:uLnTx/>
                  <a:uFillTx/>
                  <a:latin typeface="Calibri"/>
                  <a:ea typeface="Calibri"/>
                  <a:cs typeface="Calibri"/>
                  <a:sym typeface="Calibri"/>
                </a:rPr>
                <a:t>eduGAIN</a:t>
              </a: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825;g2ccd6551566_1_0">
              <a:extLst>
                <a:ext uri="{FF2B5EF4-FFF2-40B4-BE49-F238E27FC236}">
                  <a16:creationId xmlns:a16="http://schemas.microsoft.com/office/drawing/2014/main" id="{9CE3FC87-6CD8-B913-CB06-035E9901939C}"/>
                </a:ext>
              </a:extLst>
            </p:cNvPr>
            <p:cNvSpPr/>
            <p:nvPr/>
          </p:nvSpPr>
          <p:spPr>
            <a:xfrm>
              <a:off x="8538756" y="5367110"/>
              <a:ext cx="575400" cy="428400"/>
            </a:xfrm>
            <a:prstGeom prst="rect">
              <a:avLst/>
            </a:prstGeom>
            <a:solidFill>
              <a:srgbClr val="B1B1B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826;g2ccd6551566_1_0">
              <a:extLst>
                <a:ext uri="{FF2B5EF4-FFF2-40B4-BE49-F238E27FC236}">
                  <a16:creationId xmlns:a16="http://schemas.microsoft.com/office/drawing/2014/main" id="{CD9D49AB-4442-C4A0-4FAF-A066BAAF0B59}"/>
                </a:ext>
              </a:extLst>
            </p:cNvPr>
            <p:cNvSpPr txBox="1"/>
            <p:nvPr/>
          </p:nvSpPr>
          <p:spPr>
            <a:xfrm>
              <a:off x="9278766" y="6313887"/>
              <a:ext cx="6645600" cy="896210"/>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de certificados digitales.</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827;g2ccd6551566_1_0">
              <a:extLst>
                <a:ext uri="{FF2B5EF4-FFF2-40B4-BE49-F238E27FC236}">
                  <a16:creationId xmlns:a16="http://schemas.microsoft.com/office/drawing/2014/main" id="{8DEA2C8E-8B13-0119-6A6A-DE7F5F891E3C}"/>
                </a:ext>
              </a:extLst>
            </p:cNvPr>
            <p:cNvSpPr/>
            <p:nvPr/>
          </p:nvSpPr>
          <p:spPr>
            <a:xfrm>
              <a:off x="8538756" y="7452752"/>
              <a:ext cx="575400" cy="428400"/>
            </a:xfrm>
            <a:prstGeom prst="rect">
              <a:avLst/>
            </a:prstGeom>
            <a:solidFill>
              <a:srgbClr val="B1B1B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22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828;g2ccd6551566_1_0">
              <a:extLst>
                <a:ext uri="{FF2B5EF4-FFF2-40B4-BE49-F238E27FC236}">
                  <a16:creationId xmlns:a16="http://schemas.microsoft.com/office/drawing/2014/main" id="{635A2066-0894-79F0-183A-046935D13E49}"/>
                </a:ext>
              </a:extLst>
            </p:cNvPr>
            <p:cNvSpPr/>
            <p:nvPr/>
          </p:nvSpPr>
          <p:spPr>
            <a:xfrm>
              <a:off x="8943119" y="3416980"/>
              <a:ext cx="918998" cy="842272"/>
            </a:xfrm>
            <a:custGeom>
              <a:avLst/>
              <a:gdLst/>
              <a:ahLst/>
              <a:cxnLst/>
              <a:rect l="l" t="t" r="r" b="b"/>
              <a:pathLst>
                <a:path w="168" h="161" extrusionOk="0">
                  <a:moveTo>
                    <a:pt x="164" y="8"/>
                  </a:moveTo>
                  <a:cubicBezTo>
                    <a:pt x="162" y="7"/>
                    <a:pt x="160" y="6"/>
                    <a:pt x="158" y="6"/>
                  </a:cubicBezTo>
                  <a:cubicBezTo>
                    <a:pt x="157" y="6"/>
                    <a:pt x="156" y="6"/>
                    <a:pt x="155" y="7"/>
                  </a:cubicBezTo>
                  <a:cubicBezTo>
                    <a:pt x="140" y="12"/>
                    <a:pt x="140" y="12"/>
                    <a:pt x="140" y="12"/>
                  </a:cubicBezTo>
                  <a:cubicBezTo>
                    <a:pt x="134" y="13"/>
                    <a:pt x="128" y="14"/>
                    <a:pt x="123" y="14"/>
                  </a:cubicBezTo>
                  <a:cubicBezTo>
                    <a:pt x="113" y="14"/>
                    <a:pt x="104" y="11"/>
                    <a:pt x="95" y="6"/>
                  </a:cubicBezTo>
                  <a:cubicBezTo>
                    <a:pt x="90" y="2"/>
                    <a:pt x="90" y="2"/>
                    <a:pt x="90" y="2"/>
                  </a:cubicBezTo>
                  <a:cubicBezTo>
                    <a:pt x="88" y="1"/>
                    <a:pt x="86" y="0"/>
                    <a:pt x="84" y="0"/>
                  </a:cubicBezTo>
                  <a:cubicBezTo>
                    <a:pt x="82" y="0"/>
                    <a:pt x="80" y="1"/>
                    <a:pt x="78" y="2"/>
                  </a:cubicBezTo>
                  <a:cubicBezTo>
                    <a:pt x="73" y="6"/>
                    <a:pt x="73" y="6"/>
                    <a:pt x="73" y="6"/>
                  </a:cubicBezTo>
                  <a:cubicBezTo>
                    <a:pt x="64" y="11"/>
                    <a:pt x="55" y="14"/>
                    <a:pt x="45" y="14"/>
                  </a:cubicBezTo>
                  <a:cubicBezTo>
                    <a:pt x="40" y="14"/>
                    <a:pt x="34" y="13"/>
                    <a:pt x="28" y="12"/>
                  </a:cubicBezTo>
                  <a:cubicBezTo>
                    <a:pt x="13" y="7"/>
                    <a:pt x="13" y="7"/>
                    <a:pt x="13" y="7"/>
                  </a:cubicBezTo>
                  <a:cubicBezTo>
                    <a:pt x="12" y="6"/>
                    <a:pt x="11" y="6"/>
                    <a:pt x="10" y="6"/>
                  </a:cubicBezTo>
                  <a:cubicBezTo>
                    <a:pt x="8" y="6"/>
                    <a:pt x="6" y="7"/>
                    <a:pt x="4" y="8"/>
                  </a:cubicBezTo>
                  <a:cubicBezTo>
                    <a:pt x="1" y="11"/>
                    <a:pt x="0" y="14"/>
                    <a:pt x="0" y="17"/>
                  </a:cubicBezTo>
                  <a:cubicBezTo>
                    <a:pt x="2" y="33"/>
                    <a:pt x="2" y="33"/>
                    <a:pt x="2" y="33"/>
                  </a:cubicBezTo>
                  <a:cubicBezTo>
                    <a:pt x="10" y="109"/>
                    <a:pt x="46" y="142"/>
                    <a:pt x="75" y="157"/>
                  </a:cubicBezTo>
                  <a:cubicBezTo>
                    <a:pt x="84" y="161"/>
                    <a:pt x="84" y="161"/>
                    <a:pt x="84" y="161"/>
                  </a:cubicBezTo>
                  <a:cubicBezTo>
                    <a:pt x="93" y="157"/>
                    <a:pt x="93" y="157"/>
                    <a:pt x="93" y="157"/>
                  </a:cubicBezTo>
                  <a:cubicBezTo>
                    <a:pt x="122" y="142"/>
                    <a:pt x="158" y="109"/>
                    <a:pt x="166" y="33"/>
                  </a:cubicBezTo>
                  <a:cubicBezTo>
                    <a:pt x="168" y="17"/>
                    <a:pt x="168" y="17"/>
                    <a:pt x="168" y="17"/>
                  </a:cubicBezTo>
                  <a:cubicBezTo>
                    <a:pt x="168" y="14"/>
                    <a:pt x="167" y="11"/>
                    <a:pt x="164" y="8"/>
                  </a:cubicBezTo>
                  <a:close/>
                  <a:moveTo>
                    <a:pt x="156" y="32"/>
                  </a:moveTo>
                  <a:cubicBezTo>
                    <a:pt x="148" y="103"/>
                    <a:pt x="115" y="134"/>
                    <a:pt x="89" y="147"/>
                  </a:cubicBezTo>
                  <a:cubicBezTo>
                    <a:pt x="84" y="149"/>
                    <a:pt x="84" y="149"/>
                    <a:pt x="84" y="149"/>
                  </a:cubicBezTo>
                  <a:cubicBezTo>
                    <a:pt x="79" y="147"/>
                    <a:pt x="79" y="147"/>
                    <a:pt x="79" y="147"/>
                  </a:cubicBezTo>
                  <a:cubicBezTo>
                    <a:pt x="53" y="134"/>
                    <a:pt x="20" y="103"/>
                    <a:pt x="12" y="32"/>
                  </a:cubicBezTo>
                  <a:cubicBezTo>
                    <a:pt x="11" y="24"/>
                    <a:pt x="11" y="24"/>
                    <a:pt x="11" y="24"/>
                  </a:cubicBezTo>
                  <a:cubicBezTo>
                    <a:pt x="11" y="23"/>
                    <a:pt x="12" y="21"/>
                    <a:pt x="13" y="20"/>
                  </a:cubicBezTo>
                  <a:cubicBezTo>
                    <a:pt x="15" y="19"/>
                    <a:pt x="16" y="19"/>
                    <a:pt x="18" y="19"/>
                  </a:cubicBezTo>
                  <a:cubicBezTo>
                    <a:pt x="25" y="22"/>
                    <a:pt x="25" y="22"/>
                    <a:pt x="25" y="22"/>
                  </a:cubicBezTo>
                  <a:cubicBezTo>
                    <a:pt x="44" y="28"/>
                    <a:pt x="63" y="25"/>
                    <a:pt x="78" y="15"/>
                  </a:cubicBezTo>
                  <a:cubicBezTo>
                    <a:pt x="81" y="13"/>
                    <a:pt x="81" y="13"/>
                    <a:pt x="81" y="13"/>
                  </a:cubicBezTo>
                  <a:cubicBezTo>
                    <a:pt x="83" y="12"/>
                    <a:pt x="85" y="12"/>
                    <a:pt x="87" y="13"/>
                  </a:cubicBezTo>
                  <a:cubicBezTo>
                    <a:pt x="90" y="15"/>
                    <a:pt x="90" y="15"/>
                    <a:pt x="90" y="15"/>
                  </a:cubicBezTo>
                  <a:cubicBezTo>
                    <a:pt x="105" y="25"/>
                    <a:pt x="124" y="28"/>
                    <a:pt x="143" y="22"/>
                  </a:cubicBezTo>
                  <a:cubicBezTo>
                    <a:pt x="150" y="19"/>
                    <a:pt x="150" y="19"/>
                    <a:pt x="150" y="19"/>
                  </a:cubicBezTo>
                  <a:cubicBezTo>
                    <a:pt x="152" y="19"/>
                    <a:pt x="153" y="19"/>
                    <a:pt x="155" y="20"/>
                  </a:cubicBezTo>
                  <a:cubicBezTo>
                    <a:pt x="156" y="21"/>
                    <a:pt x="157" y="23"/>
                    <a:pt x="157" y="24"/>
                  </a:cubicBezTo>
                  <a:lnTo>
                    <a:pt x="156" y="32"/>
                  </a:lnTo>
                  <a:close/>
                  <a:moveTo>
                    <a:pt x="84" y="23"/>
                  </a:moveTo>
                  <a:cubicBezTo>
                    <a:pt x="84" y="23"/>
                    <a:pt x="84" y="23"/>
                    <a:pt x="84" y="23"/>
                  </a:cubicBezTo>
                  <a:cubicBezTo>
                    <a:pt x="84" y="23"/>
                    <a:pt x="84" y="23"/>
                    <a:pt x="84" y="23"/>
                  </a:cubicBezTo>
                  <a:cubicBezTo>
                    <a:pt x="66" y="35"/>
                    <a:pt x="44" y="38"/>
                    <a:pt x="22" y="31"/>
                  </a:cubicBezTo>
                  <a:cubicBezTo>
                    <a:pt x="22" y="31"/>
                    <a:pt x="22" y="31"/>
                    <a:pt x="22" y="31"/>
                  </a:cubicBezTo>
                  <a:cubicBezTo>
                    <a:pt x="22" y="31"/>
                    <a:pt x="22" y="31"/>
                    <a:pt x="22" y="31"/>
                  </a:cubicBezTo>
                  <a:cubicBezTo>
                    <a:pt x="29" y="98"/>
                    <a:pt x="60" y="126"/>
                    <a:pt x="84" y="138"/>
                  </a:cubicBezTo>
                  <a:cubicBezTo>
                    <a:pt x="84" y="138"/>
                    <a:pt x="84" y="138"/>
                    <a:pt x="84" y="138"/>
                  </a:cubicBezTo>
                  <a:cubicBezTo>
                    <a:pt x="84" y="138"/>
                    <a:pt x="84" y="138"/>
                    <a:pt x="84" y="138"/>
                  </a:cubicBezTo>
                  <a:cubicBezTo>
                    <a:pt x="108" y="126"/>
                    <a:pt x="139" y="98"/>
                    <a:pt x="146" y="31"/>
                  </a:cubicBezTo>
                  <a:cubicBezTo>
                    <a:pt x="146" y="31"/>
                    <a:pt x="146" y="31"/>
                    <a:pt x="146" y="31"/>
                  </a:cubicBezTo>
                  <a:cubicBezTo>
                    <a:pt x="146" y="31"/>
                    <a:pt x="146" y="31"/>
                    <a:pt x="146" y="31"/>
                  </a:cubicBezTo>
                  <a:cubicBezTo>
                    <a:pt x="124" y="38"/>
                    <a:pt x="102" y="35"/>
                    <a:pt x="84" y="23"/>
                  </a:cubicBezTo>
                  <a:close/>
                  <a:moveTo>
                    <a:pt x="129" y="58"/>
                  </a:moveTo>
                  <a:cubicBezTo>
                    <a:pt x="124" y="82"/>
                    <a:pt x="114" y="100"/>
                    <a:pt x="100" y="113"/>
                  </a:cubicBezTo>
                  <a:cubicBezTo>
                    <a:pt x="99" y="114"/>
                    <a:pt x="98" y="115"/>
                    <a:pt x="97" y="115"/>
                  </a:cubicBezTo>
                  <a:cubicBezTo>
                    <a:pt x="95" y="115"/>
                    <a:pt x="94" y="114"/>
                    <a:pt x="93" y="113"/>
                  </a:cubicBezTo>
                  <a:cubicBezTo>
                    <a:pt x="91" y="111"/>
                    <a:pt x="91" y="108"/>
                    <a:pt x="93" y="106"/>
                  </a:cubicBezTo>
                  <a:cubicBezTo>
                    <a:pt x="106" y="95"/>
                    <a:pt x="115" y="78"/>
                    <a:pt x="119" y="56"/>
                  </a:cubicBezTo>
                  <a:cubicBezTo>
                    <a:pt x="120" y="53"/>
                    <a:pt x="123" y="52"/>
                    <a:pt x="125" y="52"/>
                  </a:cubicBezTo>
                  <a:cubicBezTo>
                    <a:pt x="128" y="53"/>
                    <a:pt x="130" y="55"/>
                    <a:pt x="129" y="58"/>
                  </a:cubicBezTo>
                  <a:close/>
                </a:path>
              </a:pathLst>
            </a:custGeom>
            <a:solidFill>
              <a:srgbClr val="FFFFFF"/>
            </a:solidFill>
            <a:ln>
              <a:noFill/>
            </a:ln>
          </p:spPr>
          <p:txBody>
            <a:bodyPr spcFirstLastPara="1" wrap="square" lIns="182850" tIns="91400" rIns="182850" bIns="914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4000"/>
                <a:buFont typeface="Helvetica Neue"/>
                <a:buNone/>
                <a:tabLst/>
                <a:defRPr/>
              </a:pPr>
              <a:endParaRPr kumimoji="0" sz="48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829;g2ccd6551566_1_0">
              <a:extLst>
                <a:ext uri="{FF2B5EF4-FFF2-40B4-BE49-F238E27FC236}">
                  <a16:creationId xmlns:a16="http://schemas.microsoft.com/office/drawing/2014/main" id="{596A25DC-2F09-84DE-7D25-30EAF9BFEC80}"/>
                </a:ext>
              </a:extLst>
            </p:cNvPr>
            <p:cNvSpPr/>
            <p:nvPr/>
          </p:nvSpPr>
          <p:spPr>
            <a:xfrm>
              <a:off x="8538756" y="6453687"/>
              <a:ext cx="575400" cy="428400"/>
            </a:xfrm>
            <a:prstGeom prst="rect">
              <a:avLst/>
            </a:prstGeom>
            <a:solidFill>
              <a:srgbClr val="B1B1B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830;g2ccd6551566_1_0">
              <a:extLst>
                <a:ext uri="{FF2B5EF4-FFF2-40B4-BE49-F238E27FC236}">
                  <a16:creationId xmlns:a16="http://schemas.microsoft.com/office/drawing/2014/main" id="{C59BAB05-E83D-D8C2-14DF-21B2BE16876E}"/>
                </a:ext>
              </a:extLst>
            </p:cNvPr>
            <p:cNvSpPr/>
            <p:nvPr/>
          </p:nvSpPr>
          <p:spPr>
            <a:xfrm>
              <a:off x="1205719" y="9820825"/>
              <a:ext cx="575400" cy="428400"/>
            </a:xfrm>
            <a:prstGeom prst="rect">
              <a:avLst/>
            </a:prstGeom>
            <a:solidFill>
              <a:srgbClr val="009999"/>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2200"/>
                <a:buFont typeface="Helvetica Neue"/>
                <a:buNone/>
                <a:tabLst/>
                <a:defRPr/>
              </a:pPr>
              <a:endParaRPr kumimoji="0" sz="32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831;g2ccd6551566_1_0">
              <a:extLst>
                <a:ext uri="{FF2B5EF4-FFF2-40B4-BE49-F238E27FC236}">
                  <a16:creationId xmlns:a16="http://schemas.microsoft.com/office/drawing/2014/main" id="{7A1FB8D8-A601-AE50-3BB0-11B5FF1A4205}"/>
                </a:ext>
              </a:extLst>
            </p:cNvPr>
            <p:cNvSpPr txBox="1"/>
            <p:nvPr/>
          </p:nvSpPr>
          <p:spPr>
            <a:xfrm>
              <a:off x="1922945" y="9724937"/>
              <a:ext cx="6645600" cy="896210"/>
            </a:xfrm>
            <a:prstGeom prst="rect">
              <a:avLst/>
            </a:prstGeom>
            <a:noFill/>
            <a:ln>
              <a:noFill/>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Pts val="2200"/>
                <a:buFont typeface="Calibri"/>
                <a:buNone/>
                <a:tabLst/>
                <a:defRPr/>
              </a:pPr>
              <a:r>
                <a:rPr kumimoji="0" lang="es-ES" sz="3200" b="1" i="0" u="none" strike="noStrike" kern="0" cap="none" spc="0" normalizeH="0" baseline="0" noProof="0">
                  <a:ln>
                    <a:noFill/>
                  </a:ln>
                  <a:solidFill>
                    <a:srgbClr val="000000"/>
                  </a:solidFill>
                  <a:effectLst/>
                  <a:uLnTx/>
                  <a:uFillTx/>
                  <a:latin typeface="Calibri"/>
                  <a:ea typeface="Calibri"/>
                  <a:cs typeface="Calibri"/>
                  <a:sym typeface="Calibri"/>
                </a:rPr>
                <a:t>Servicio “Sin Malos”</a:t>
              </a:r>
              <a:endParaRPr kumimoji="0" sz="32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051540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0C1CE-0FD4-2159-D3F2-157A16F3661C}"/>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C214CD03-B25A-F452-6893-92EA745747E9}"/>
              </a:ext>
            </a:extLst>
          </p:cNvPr>
          <p:cNvPicPr>
            <a:picLocks noChangeAspect="1"/>
          </p:cNvPicPr>
          <p:nvPr/>
        </p:nvPicPr>
        <p:blipFill>
          <a:blip r:embed="rId2"/>
          <a:stretch>
            <a:fillRect/>
          </a:stretch>
        </p:blipFill>
        <p:spPr>
          <a:xfrm>
            <a:off x="15072510" y="3506134"/>
            <a:ext cx="8458749" cy="3207861"/>
          </a:xfrm>
          <a:prstGeom prst="rect">
            <a:avLst/>
          </a:prstGeom>
        </p:spPr>
      </p:pic>
      <p:pic>
        <p:nvPicPr>
          <p:cNvPr id="171" name="plantilla ponencias.pdf" descr="plantilla ponencias.pdf">
            <a:extLst>
              <a:ext uri="{FF2B5EF4-FFF2-40B4-BE49-F238E27FC236}">
                <a16:creationId xmlns:a16="http://schemas.microsoft.com/office/drawing/2014/main" id="{DA0D2BBA-5D2A-2F89-AAE3-6D438769A022}"/>
              </a:ext>
            </a:extLst>
          </p:cNvPr>
          <p:cNvPicPr>
            <a:picLocks noGrp="1" noRot="1" noChangeAspect="1" noMove="1" noResize="1" noEditPoints="1" noAdjustHandles="1" noChangeArrowheads="1" noChangeShapeType="1" noCrop="1"/>
          </p:cNvPicPr>
          <p:nvPr/>
        </p:nvPicPr>
        <p:blipFill>
          <a:blip r:embed="rId3"/>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6EFD91FE-92BD-FB69-1816-4EC3E29FFC5F}"/>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2100"/>
              <a:buFont typeface="Arial"/>
              <a:buNone/>
              <a:tabLst/>
              <a:defRPr/>
            </a:pPr>
            <a:r>
              <a:rPr kumimoji="0" lang="es-ES" sz="6400" b="0" i="0" u="none" strike="noStrike" kern="0" cap="none" spc="0" normalizeH="0" baseline="0" noProof="0">
                <a:ln>
                  <a:noFill/>
                </a:ln>
                <a:solidFill>
                  <a:srgbClr val="000000"/>
                </a:solidFill>
                <a:effectLst/>
                <a:uLnTx/>
                <a:uFillTx/>
                <a:latin typeface="Arial"/>
                <a:ea typeface="Arial"/>
                <a:cs typeface="Arial"/>
                <a:sym typeface="Arial"/>
              </a:rPr>
              <a:t>SERVICIOS CON LA DIRECTIVA NIS 2</a:t>
            </a:r>
          </a:p>
          <a:p>
            <a:pPr marL="0" marR="0" lvl="0" indent="0" algn="l" defTabSz="914400" rtl="0" eaLnBrk="1" fontAlgn="auto" latinLnBrk="0" hangingPunct="1">
              <a:lnSpc>
                <a:spcPct val="90000"/>
              </a:lnSpc>
              <a:spcBef>
                <a:spcPts val="0"/>
              </a:spcBef>
              <a:spcAft>
                <a:spcPts val="0"/>
              </a:spcAft>
              <a:buClr>
                <a:srgbClr val="000000"/>
              </a:buClr>
              <a:buSzPts val="2100"/>
              <a:buFont typeface="Arial"/>
              <a:buNone/>
              <a:tabLst/>
              <a:defRPr/>
            </a:pPr>
            <a:endParaRPr kumimoji="0" lang="es-ES" sz="6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5EC1DF56-B4B0-EF98-025A-9EB6B715BBEF}"/>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54E03EF9-DF4A-64BB-103F-76B360FD974C}"/>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6E6CCA89-F56E-9D02-0D62-E12949C372F9}"/>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5400"/>
              <a:buFont typeface="Arial"/>
              <a:buNone/>
              <a:tabLst/>
              <a:defRPr/>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Foco en la Ciberseguridad</a:t>
            </a:r>
          </a:p>
        </p:txBody>
      </p:sp>
      <p:sp>
        <p:nvSpPr>
          <p:cNvPr id="143" name="Google Shape;516;g230e51fe7a0_1_3839">
            <a:extLst>
              <a:ext uri="{FF2B5EF4-FFF2-40B4-BE49-F238E27FC236}">
                <a16:creationId xmlns:a16="http://schemas.microsoft.com/office/drawing/2014/main" id="{EB06CBBE-DEE3-3A5F-DE16-F25FB65FA255}"/>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defRPr/>
            </a:pPr>
            <a:endParaRPr sz="2900">
              <a:latin typeface="Arial"/>
              <a:ea typeface="Arial"/>
              <a:cs typeface="Arial"/>
              <a:sym typeface="Arial"/>
            </a:endParaRPr>
          </a:p>
        </p:txBody>
      </p:sp>
      <p:pic>
        <p:nvPicPr>
          <p:cNvPr id="2" name="Picture 2" descr="fcs2024">
            <a:extLst>
              <a:ext uri="{FF2B5EF4-FFF2-40B4-BE49-F238E27FC236}">
                <a16:creationId xmlns:a16="http://schemas.microsoft.com/office/drawing/2014/main" id="{D28EB0D3-0DB8-4B75-217D-29B1EBF05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1" y="1484763"/>
            <a:ext cx="12035100" cy="19598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UMA">
            <a:extLst>
              <a:ext uri="{FF2B5EF4-FFF2-40B4-BE49-F238E27FC236}">
                <a16:creationId xmlns:a16="http://schemas.microsoft.com/office/drawing/2014/main" id="{4E29C404-1033-C671-1C3F-6F03CD4920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13" t="13413" r="6516" b="17054"/>
          <a:stretch/>
        </p:blipFill>
        <p:spPr bwMode="auto">
          <a:xfrm>
            <a:off x="12048122" y="1502430"/>
            <a:ext cx="2419684" cy="1942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B8D779BE-E5FA-FCCC-0554-4892FB81513A}"/>
              </a:ext>
            </a:extLst>
          </p:cNvPr>
          <p:cNvSpPr txBox="1"/>
          <p:nvPr/>
        </p:nvSpPr>
        <p:spPr>
          <a:xfrm>
            <a:off x="7135" y="3610871"/>
            <a:ext cx="14437457" cy="156966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3200" err="1">
                <a:solidFill>
                  <a:srgbClr val="0D0D0D"/>
                </a:solidFill>
                <a:latin typeface="Arial" panose="020B0604020202020204" pitchFamily="34" charset="0"/>
                <a:cs typeface="Arial" panose="020B0604020202020204" pitchFamily="34" charset="0"/>
              </a:rPr>
              <a:t>RedIRIS</a:t>
            </a:r>
            <a:r>
              <a:rPr lang="es-ES" sz="3200">
                <a:solidFill>
                  <a:srgbClr val="0D0D0D"/>
                </a:solidFill>
                <a:latin typeface="Arial" panose="020B0604020202020204" pitchFamily="34" charset="0"/>
                <a:cs typeface="Arial" panose="020B0604020202020204" pitchFamily="34" charset="0"/>
              </a:rPr>
              <a:t> celebró en colaboración con la Universidad de Málaga el XIII Foro de Ciberseguridad focalizado en formar en materias de seguridad, identidad digital y confianza.</a:t>
            </a:r>
          </a:p>
        </p:txBody>
      </p:sp>
      <p:grpSp>
        <p:nvGrpSpPr>
          <p:cNvPr id="55" name="Group 54">
            <a:extLst>
              <a:ext uri="{FF2B5EF4-FFF2-40B4-BE49-F238E27FC236}">
                <a16:creationId xmlns:a16="http://schemas.microsoft.com/office/drawing/2014/main" id="{699214FA-04F6-D883-3C6E-62F383CD03B7}"/>
              </a:ext>
            </a:extLst>
          </p:cNvPr>
          <p:cNvGrpSpPr/>
          <p:nvPr/>
        </p:nvGrpSpPr>
        <p:grpSpPr>
          <a:xfrm>
            <a:off x="118690" y="5353756"/>
            <a:ext cx="6815510" cy="1320091"/>
            <a:chOff x="778921" y="5616968"/>
            <a:chExt cx="6429629" cy="1320091"/>
          </a:xfrm>
        </p:grpSpPr>
        <p:sp>
          <p:nvSpPr>
            <p:cNvPr id="35" name="TextBox 34">
              <a:extLst>
                <a:ext uri="{FF2B5EF4-FFF2-40B4-BE49-F238E27FC236}">
                  <a16:creationId xmlns:a16="http://schemas.microsoft.com/office/drawing/2014/main" id="{7433896D-4501-65EE-6CB9-A1B9A9D01F2C}"/>
                </a:ext>
              </a:extLst>
            </p:cNvPr>
            <p:cNvSpPr txBox="1"/>
            <p:nvPr/>
          </p:nvSpPr>
          <p:spPr>
            <a:xfrm>
              <a:off x="1596711" y="5616968"/>
              <a:ext cx="342713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0"/>
                </a:spcBef>
                <a:spcAft>
                  <a:spcPts val="0"/>
                </a:spcAft>
                <a:buClrTx/>
                <a:buSzTx/>
                <a:buFontTx/>
                <a:buNone/>
                <a:tabLst/>
              </a:pPr>
              <a:r>
                <a:rPr kumimoji="0" lang="es-ES" sz="2000" b="1" i="0" u="none" strike="noStrike" cap="none" spc="0" normalizeH="0" baseline="0">
                  <a:ln>
                    <a:noFill/>
                  </a:ln>
                  <a:solidFill>
                    <a:srgbClr val="FFC000"/>
                  </a:solidFill>
                  <a:effectLst/>
                  <a:uFillTx/>
                  <a:latin typeface="Arial" panose="020B0604020202020204" pitchFamily="34" charset="0"/>
                  <a:cs typeface="Arial" panose="020B0604020202020204" pitchFamily="34" charset="0"/>
                  <a:sym typeface="Helvetica Neue"/>
                </a:rPr>
                <a:t>Objetivo</a:t>
              </a:r>
            </a:p>
          </p:txBody>
        </p:sp>
        <p:grpSp>
          <p:nvGrpSpPr>
            <p:cNvPr id="37" name="Group 36">
              <a:extLst>
                <a:ext uri="{FF2B5EF4-FFF2-40B4-BE49-F238E27FC236}">
                  <a16:creationId xmlns:a16="http://schemas.microsoft.com/office/drawing/2014/main" id="{3D058450-2139-DBB2-C5D7-204FE89EF671}"/>
                </a:ext>
              </a:extLst>
            </p:cNvPr>
            <p:cNvGrpSpPr/>
            <p:nvPr/>
          </p:nvGrpSpPr>
          <p:grpSpPr>
            <a:xfrm>
              <a:off x="778921" y="5620640"/>
              <a:ext cx="6429629" cy="1316419"/>
              <a:chOff x="1924581" y="5780780"/>
              <a:chExt cx="6429629" cy="1316419"/>
            </a:xfrm>
          </p:grpSpPr>
          <p:sp>
            <p:nvSpPr>
              <p:cNvPr id="33" name="Rectangle: Rounded Corners 32">
                <a:extLst>
                  <a:ext uri="{FF2B5EF4-FFF2-40B4-BE49-F238E27FC236}">
                    <a16:creationId xmlns:a16="http://schemas.microsoft.com/office/drawing/2014/main" id="{886B6F49-94D8-33D3-EADB-60A100EA44EB}"/>
                  </a:ext>
                </a:extLst>
              </p:cNvPr>
              <p:cNvSpPr/>
              <p:nvPr/>
            </p:nvSpPr>
            <p:spPr>
              <a:xfrm>
                <a:off x="2249463" y="6161199"/>
                <a:ext cx="5942305" cy="936000"/>
              </a:xfrm>
              <a:prstGeom prst="roundRect">
                <a:avLst/>
              </a:prstGeom>
              <a:solidFill>
                <a:srgbClr val="CCE6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32" name="Group 31">
                <a:extLst>
                  <a:ext uri="{FF2B5EF4-FFF2-40B4-BE49-F238E27FC236}">
                    <a16:creationId xmlns:a16="http://schemas.microsoft.com/office/drawing/2014/main" id="{5F964D72-A184-2702-FF8E-9F51EAD8C64F}"/>
                  </a:ext>
                </a:extLst>
              </p:cNvPr>
              <p:cNvGrpSpPr/>
              <p:nvPr/>
            </p:nvGrpSpPr>
            <p:grpSpPr>
              <a:xfrm>
                <a:off x="1924581" y="5780780"/>
                <a:ext cx="792000" cy="792000"/>
                <a:chOff x="15962938" y="6300471"/>
                <a:chExt cx="792000" cy="792000"/>
              </a:xfrm>
            </p:grpSpPr>
            <p:sp>
              <p:nvSpPr>
                <p:cNvPr id="31" name="Oval 30">
                  <a:extLst>
                    <a:ext uri="{FF2B5EF4-FFF2-40B4-BE49-F238E27FC236}">
                      <a16:creationId xmlns:a16="http://schemas.microsoft.com/office/drawing/2014/main" id="{A9FC3F2E-C899-7A62-6843-DC0F75E1DABC}"/>
                    </a:ext>
                  </a:extLst>
                </p:cNvPr>
                <p:cNvSpPr/>
                <p:nvPr/>
              </p:nvSpPr>
              <p:spPr>
                <a:xfrm>
                  <a:off x="15962938" y="6300471"/>
                  <a:ext cx="792000" cy="792000"/>
                </a:xfrm>
                <a:prstGeom prst="ellipse">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4" name="Graphic 23" descr="Target with solid fill">
                  <a:extLst>
                    <a:ext uri="{FF2B5EF4-FFF2-40B4-BE49-F238E27FC236}">
                      <a16:creationId xmlns:a16="http://schemas.microsoft.com/office/drawing/2014/main" id="{42A7348E-5D7C-C661-E837-824095CBEC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034938" y="6381750"/>
                  <a:ext cx="648000" cy="648000"/>
                </a:xfrm>
                <a:prstGeom prst="rect">
                  <a:avLst/>
                </a:prstGeom>
              </p:spPr>
            </p:pic>
          </p:grpSp>
          <p:sp>
            <p:nvSpPr>
              <p:cNvPr id="36" name="TextBox 35">
                <a:extLst>
                  <a:ext uri="{FF2B5EF4-FFF2-40B4-BE49-F238E27FC236}">
                    <a16:creationId xmlns:a16="http://schemas.microsoft.com/office/drawing/2014/main" id="{4FB1D702-109C-054B-F0BD-5B6B0C5A8D5E}"/>
                  </a:ext>
                </a:extLst>
              </p:cNvPr>
              <p:cNvSpPr txBox="1"/>
              <p:nvPr/>
            </p:nvSpPr>
            <p:spPr>
              <a:xfrm>
                <a:off x="2731586" y="6306746"/>
                <a:ext cx="5622624" cy="711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0"/>
                  </a:spcBef>
                  <a:spcAft>
                    <a:spcPts val="0"/>
                  </a:spcAft>
                  <a:buClrTx/>
                  <a:buSzTx/>
                  <a:buFontTx/>
                  <a:buNone/>
                  <a:tabLst/>
                </a:pPr>
                <a:r>
                  <a:rPr kumimoji="0" lang="es-ES" sz="2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Reforzar la ciberseguridad en instituciones académicas y de investigación</a:t>
                </a:r>
              </a:p>
            </p:txBody>
          </p:sp>
        </p:grpSp>
      </p:grpSp>
      <p:grpSp>
        <p:nvGrpSpPr>
          <p:cNvPr id="130" name="Group 129">
            <a:extLst>
              <a:ext uri="{FF2B5EF4-FFF2-40B4-BE49-F238E27FC236}">
                <a16:creationId xmlns:a16="http://schemas.microsoft.com/office/drawing/2014/main" id="{2CD1E6A4-981E-B6EB-D491-83AA9E3DBF2F}"/>
              </a:ext>
            </a:extLst>
          </p:cNvPr>
          <p:cNvGrpSpPr/>
          <p:nvPr/>
        </p:nvGrpSpPr>
        <p:grpSpPr>
          <a:xfrm>
            <a:off x="7035906" y="5427100"/>
            <a:ext cx="7488671" cy="1496419"/>
            <a:chOff x="778921" y="7060553"/>
            <a:chExt cx="6429629" cy="1496419"/>
          </a:xfrm>
        </p:grpSpPr>
        <p:grpSp>
          <p:nvGrpSpPr>
            <p:cNvPr id="56" name="Group 55">
              <a:extLst>
                <a:ext uri="{FF2B5EF4-FFF2-40B4-BE49-F238E27FC236}">
                  <a16:creationId xmlns:a16="http://schemas.microsoft.com/office/drawing/2014/main" id="{74D50F72-F960-AC4D-29BC-1874886E656C}"/>
                </a:ext>
              </a:extLst>
            </p:cNvPr>
            <p:cNvGrpSpPr/>
            <p:nvPr/>
          </p:nvGrpSpPr>
          <p:grpSpPr>
            <a:xfrm>
              <a:off x="778921" y="7060553"/>
              <a:ext cx="6429629" cy="1496419"/>
              <a:chOff x="778921" y="7060553"/>
              <a:chExt cx="6429629" cy="1496419"/>
            </a:xfrm>
          </p:grpSpPr>
          <p:sp>
            <p:nvSpPr>
              <p:cNvPr id="38" name="TextBox 37">
                <a:extLst>
                  <a:ext uri="{FF2B5EF4-FFF2-40B4-BE49-F238E27FC236}">
                    <a16:creationId xmlns:a16="http://schemas.microsoft.com/office/drawing/2014/main" id="{B7CD7FA9-C5FD-AC8A-ABF3-DD99E6FE1768}"/>
                  </a:ext>
                </a:extLst>
              </p:cNvPr>
              <p:cNvSpPr txBox="1"/>
              <p:nvPr/>
            </p:nvSpPr>
            <p:spPr>
              <a:xfrm>
                <a:off x="1610056" y="7073133"/>
                <a:ext cx="342713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0"/>
                  </a:spcBef>
                  <a:spcAft>
                    <a:spcPts val="0"/>
                  </a:spcAft>
                  <a:buClrTx/>
                  <a:buSzTx/>
                  <a:buFontTx/>
                  <a:buNone/>
                  <a:tabLst/>
                </a:pPr>
                <a:r>
                  <a:rPr kumimoji="0" lang="es-ES" sz="2000" b="1" i="0" u="none" strike="noStrike" cap="none" spc="0" normalizeH="0" baseline="0">
                    <a:ln>
                      <a:noFill/>
                    </a:ln>
                    <a:solidFill>
                      <a:srgbClr val="FFC000"/>
                    </a:solidFill>
                    <a:effectLst/>
                    <a:uFillTx/>
                    <a:latin typeface="Arial" panose="020B0604020202020204" pitchFamily="34" charset="0"/>
                    <a:cs typeface="Arial" panose="020B0604020202020204" pitchFamily="34" charset="0"/>
                    <a:sym typeface="Helvetica Neue"/>
                  </a:rPr>
                  <a:t>Actividades</a:t>
                </a:r>
              </a:p>
            </p:txBody>
          </p:sp>
          <p:grpSp>
            <p:nvGrpSpPr>
              <p:cNvPr id="39" name="Group 38">
                <a:extLst>
                  <a:ext uri="{FF2B5EF4-FFF2-40B4-BE49-F238E27FC236}">
                    <a16:creationId xmlns:a16="http://schemas.microsoft.com/office/drawing/2014/main" id="{284B6530-F476-C013-A854-1AEE174D3BE1}"/>
                  </a:ext>
                </a:extLst>
              </p:cNvPr>
              <p:cNvGrpSpPr/>
              <p:nvPr/>
            </p:nvGrpSpPr>
            <p:grpSpPr>
              <a:xfrm>
                <a:off x="778921" y="7060553"/>
                <a:ext cx="6429629" cy="1496419"/>
                <a:chOff x="1924581" y="5780780"/>
                <a:chExt cx="6429629" cy="1496419"/>
              </a:xfrm>
            </p:grpSpPr>
            <p:sp>
              <p:nvSpPr>
                <p:cNvPr id="40" name="Rectangle: Rounded Corners 39">
                  <a:extLst>
                    <a:ext uri="{FF2B5EF4-FFF2-40B4-BE49-F238E27FC236}">
                      <a16:creationId xmlns:a16="http://schemas.microsoft.com/office/drawing/2014/main" id="{ADEEDBF0-AA19-BBE7-C4E1-DDF1FA3FE306}"/>
                    </a:ext>
                  </a:extLst>
                </p:cNvPr>
                <p:cNvSpPr/>
                <p:nvPr/>
              </p:nvSpPr>
              <p:spPr>
                <a:xfrm>
                  <a:off x="2249463" y="6161199"/>
                  <a:ext cx="5942305" cy="1116000"/>
                </a:xfrm>
                <a:prstGeom prst="roundRect">
                  <a:avLst/>
                </a:prstGeom>
                <a:solidFill>
                  <a:srgbClr val="CCE6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3" name="Oval 42">
                  <a:extLst>
                    <a:ext uri="{FF2B5EF4-FFF2-40B4-BE49-F238E27FC236}">
                      <a16:creationId xmlns:a16="http://schemas.microsoft.com/office/drawing/2014/main" id="{2FF379CB-10D6-B501-053D-EDF5A1D74CB7}"/>
                    </a:ext>
                  </a:extLst>
                </p:cNvPr>
                <p:cNvSpPr/>
                <p:nvPr/>
              </p:nvSpPr>
              <p:spPr>
                <a:xfrm>
                  <a:off x="1924581" y="5780780"/>
                  <a:ext cx="792000" cy="792000"/>
                </a:xfrm>
                <a:prstGeom prst="ellipse">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2" name="TextBox 41">
                  <a:extLst>
                    <a:ext uri="{FF2B5EF4-FFF2-40B4-BE49-F238E27FC236}">
                      <a16:creationId xmlns:a16="http://schemas.microsoft.com/office/drawing/2014/main" id="{3422EA92-B0E7-6C6B-B7E2-C986DACF3008}"/>
                    </a:ext>
                  </a:extLst>
                </p:cNvPr>
                <p:cNvSpPr txBox="1"/>
                <p:nvPr/>
              </p:nvSpPr>
              <p:spPr>
                <a:xfrm>
                  <a:off x="2788581" y="6145508"/>
                  <a:ext cx="5565629" cy="11192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2438338" rtl="0" fontAlgn="auto" latinLnBrk="0" hangingPunct="0">
                    <a:lnSpc>
                      <a:spcPct val="90000"/>
                    </a:lnSpc>
                    <a:spcBef>
                      <a:spcPts val="200"/>
                    </a:spcBef>
                    <a:spcAft>
                      <a:spcPts val="200"/>
                    </a:spcAft>
                    <a:buClrTx/>
                    <a:buSzTx/>
                    <a:buFont typeface="Wingdings" panose="05000000000000000000" pitchFamily="2" charset="2"/>
                    <a:buChar char="v"/>
                    <a:tabLst/>
                  </a:pPr>
                  <a:r>
                    <a:rPr lang="es-ES" sz="2200">
                      <a:latin typeface="Arial" panose="020B0604020202020204" pitchFamily="34" charset="0"/>
                      <a:cs typeface="Arial" panose="020B0604020202020204" pitchFamily="34" charset="0"/>
                    </a:rPr>
                    <a:t>Espacio de discusión y coordinación.</a:t>
                  </a:r>
                </a:p>
                <a:p>
                  <a:pPr marL="342900" marR="0" indent="-342900" algn="l" defTabSz="2438338" rtl="0" fontAlgn="auto" latinLnBrk="0" hangingPunct="0">
                    <a:lnSpc>
                      <a:spcPct val="90000"/>
                    </a:lnSpc>
                    <a:spcBef>
                      <a:spcPts val="200"/>
                    </a:spcBef>
                    <a:spcAft>
                      <a:spcPts val="200"/>
                    </a:spcAft>
                    <a:buClrTx/>
                    <a:buSzTx/>
                    <a:buFont typeface="Wingdings" panose="05000000000000000000" pitchFamily="2" charset="2"/>
                    <a:buChar char="v"/>
                    <a:tabLst/>
                  </a:pPr>
                  <a:r>
                    <a:rPr kumimoji="0" lang="es-ES" sz="2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Talleres prácticos sobre seguridad, identidad digital y confianza</a:t>
                  </a:r>
                </a:p>
              </p:txBody>
            </p:sp>
          </p:grpSp>
        </p:grpSp>
        <p:pic>
          <p:nvPicPr>
            <p:cNvPr id="129" name="Graphic 128" descr="Radio microphone with solid fill">
              <a:extLst>
                <a:ext uri="{FF2B5EF4-FFF2-40B4-BE49-F238E27FC236}">
                  <a16:creationId xmlns:a16="http://schemas.microsoft.com/office/drawing/2014/main" id="{5D8B0D48-C973-D6C8-DF0C-350C1228CC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3838" y="7118495"/>
              <a:ext cx="648000" cy="648000"/>
            </a:xfrm>
            <a:prstGeom prst="rect">
              <a:avLst/>
            </a:prstGeom>
          </p:spPr>
        </p:pic>
      </p:grpSp>
      <p:grpSp>
        <p:nvGrpSpPr>
          <p:cNvPr id="133" name="Group 132">
            <a:extLst>
              <a:ext uri="{FF2B5EF4-FFF2-40B4-BE49-F238E27FC236}">
                <a16:creationId xmlns:a16="http://schemas.microsoft.com/office/drawing/2014/main" id="{4DAA8D3E-AB9E-8776-E054-1D1AF8A784DE}"/>
              </a:ext>
            </a:extLst>
          </p:cNvPr>
          <p:cNvGrpSpPr/>
          <p:nvPr/>
        </p:nvGrpSpPr>
        <p:grpSpPr>
          <a:xfrm>
            <a:off x="123336" y="7003136"/>
            <a:ext cx="6780865" cy="3494979"/>
            <a:chOff x="7280550" y="7055891"/>
            <a:chExt cx="7493754" cy="2900419"/>
          </a:xfrm>
        </p:grpSpPr>
        <p:grpSp>
          <p:nvGrpSpPr>
            <p:cNvPr id="57" name="Group 56">
              <a:extLst>
                <a:ext uri="{FF2B5EF4-FFF2-40B4-BE49-F238E27FC236}">
                  <a16:creationId xmlns:a16="http://schemas.microsoft.com/office/drawing/2014/main" id="{1DB2E5E1-9F75-1298-0106-774783CF2608}"/>
                </a:ext>
              </a:extLst>
            </p:cNvPr>
            <p:cNvGrpSpPr/>
            <p:nvPr/>
          </p:nvGrpSpPr>
          <p:grpSpPr>
            <a:xfrm>
              <a:off x="7280550" y="7055891"/>
              <a:ext cx="7493754" cy="2900419"/>
              <a:chOff x="778921" y="7060553"/>
              <a:chExt cx="7493754" cy="2900419"/>
            </a:xfrm>
          </p:grpSpPr>
          <p:sp>
            <p:nvSpPr>
              <p:cNvPr id="58" name="TextBox 57">
                <a:extLst>
                  <a:ext uri="{FF2B5EF4-FFF2-40B4-BE49-F238E27FC236}">
                    <a16:creationId xmlns:a16="http://schemas.microsoft.com/office/drawing/2014/main" id="{3E6E1DBD-A363-6B9F-A89C-1B5D4014E9B0}"/>
                  </a:ext>
                </a:extLst>
              </p:cNvPr>
              <p:cNvSpPr txBox="1"/>
              <p:nvPr/>
            </p:nvSpPr>
            <p:spPr>
              <a:xfrm>
                <a:off x="1610056" y="7073133"/>
                <a:ext cx="342713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0"/>
                  </a:spcBef>
                  <a:spcAft>
                    <a:spcPts val="0"/>
                  </a:spcAft>
                  <a:buClrTx/>
                  <a:buSzTx/>
                  <a:buFontTx/>
                  <a:buNone/>
                  <a:tabLst/>
                </a:pPr>
                <a:r>
                  <a:rPr kumimoji="0" lang="es-ES" sz="2000" b="1" i="0" u="none" strike="noStrike" cap="none" spc="0" normalizeH="0" baseline="0">
                    <a:ln>
                      <a:noFill/>
                    </a:ln>
                    <a:solidFill>
                      <a:srgbClr val="FFC000"/>
                    </a:solidFill>
                    <a:effectLst/>
                    <a:uFillTx/>
                    <a:latin typeface="Arial" panose="020B0604020202020204" pitchFamily="34" charset="0"/>
                    <a:cs typeface="Arial" panose="020B0604020202020204" pitchFamily="34" charset="0"/>
                    <a:sym typeface="Helvetica Neue"/>
                  </a:rPr>
                  <a:t>Público objetivo</a:t>
                </a:r>
              </a:p>
            </p:txBody>
          </p:sp>
          <p:grpSp>
            <p:nvGrpSpPr>
              <p:cNvPr id="59" name="Group 58">
                <a:extLst>
                  <a:ext uri="{FF2B5EF4-FFF2-40B4-BE49-F238E27FC236}">
                    <a16:creationId xmlns:a16="http://schemas.microsoft.com/office/drawing/2014/main" id="{7181D237-F225-4066-E525-F308FED66924}"/>
                  </a:ext>
                </a:extLst>
              </p:cNvPr>
              <p:cNvGrpSpPr/>
              <p:nvPr/>
            </p:nvGrpSpPr>
            <p:grpSpPr>
              <a:xfrm>
                <a:off x="778921" y="7060553"/>
                <a:ext cx="7493754" cy="2900419"/>
                <a:chOff x="1924581" y="5780780"/>
                <a:chExt cx="7493754" cy="2900419"/>
              </a:xfrm>
            </p:grpSpPr>
            <p:sp>
              <p:nvSpPr>
                <p:cNvPr id="60" name="Rectangle: Rounded Corners 59">
                  <a:extLst>
                    <a:ext uri="{FF2B5EF4-FFF2-40B4-BE49-F238E27FC236}">
                      <a16:creationId xmlns:a16="http://schemas.microsoft.com/office/drawing/2014/main" id="{C2DF4199-85BF-3AD7-0CAC-A1975128306C}"/>
                    </a:ext>
                  </a:extLst>
                </p:cNvPr>
                <p:cNvSpPr/>
                <p:nvPr/>
              </p:nvSpPr>
              <p:spPr>
                <a:xfrm>
                  <a:off x="2249463" y="6161199"/>
                  <a:ext cx="7168872" cy="2520000"/>
                </a:xfrm>
                <a:prstGeom prst="roundRect">
                  <a:avLst/>
                </a:prstGeom>
                <a:solidFill>
                  <a:srgbClr val="CCE6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3" name="Oval 62">
                  <a:extLst>
                    <a:ext uri="{FF2B5EF4-FFF2-40B4-BE49-F238E27FC236}">
                      <a16:creationId xmlns:a16="http://schemas.microsoft.com/office/drawing/2014/main" id="{0A3F1887-B2E7-48BC-17B2-D1A3CAE2B789}"/>
                    </a:ext>
                  </a:extLst>
                </p:cNvPr>
                <p:cNvSpPr/>
                <p:nvPr/>
              </p:nvSpPr>
              <p:spPr>
                <a:xfrm>
                  <a:off x="1924581" y="5780780"/>
                  <a:ext cx="792000" cy="792000"/>
                </a:xfrm>
                <a:prstGeom prst="ellipse">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2" name="TextBox 61">
                  <a:extLst>
                    <a:ext uri="{FF2B5EF4-FFF2-40B4-BE49-F238E27FC236}">
                      <a16:creationId xmlns:a16="http://schemas.microsoft.com/office/drawing/2014/main" id="{081ACF62-72D0-C17D-A6E9-DD910D70DE6D}"/>
                    </a:ext>
                  </a:extLst>
                </p:cNvPr>
                <p:cNvSpPr txBox="1"/>
                <p:nvPr/>
              </p:nvSpPr>
              <p:spPr>
                <a:xfrm>
                  <a:off x="2783074" y="6475380"/>
                  <a:ext cx="6635261" cy="18569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2438338" rtl="0" fontAlgn="auto" latinLnBrk="0" hangingPunct="0">
                    <a:lnSpc>
                      <a:spcPct val="90000"/>
                    </a:lnSpc>
                    <a:spcBef>
                      <a:spcPts val="300"/>
                    </a:spcBef>
                    <a:spcAft>
                      <a:spcPts val="300"/>
                    </a:spcAft>
                    <a:buClrTx/>
                    <a:buSzTx/>
                    <a:buFont typeface="Wingdings" panose="05000000000000000000" pitchFamily="2" charset="2"/>
                    <a:buChar char="v"/>
                    <a:tabLst/>
                  </a:pPr>
                  <a:r>
                    <a:rPr kumimoji="0" lang="es-ES" sz="2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Responsables de seguridad informática de universidades y centros de investigación.</a:t>
                  </a:r>
                </a:p>
                <a:p>
                  <a:pPr marL="342900" marR="0" indent="-342900" algn="l" defTabSz="2438338" rtl="0" fontAlgn="auto" latinLnBrk="0" hangingPunct="0">
                    <a:lnSpc>
                      <a:spcPct val="90000"/>
                    </a:lnSpc>
                    <a:spcBef>
                      <a:spcPts val="300"/>
                    </a:spcBef>
                    <a:spcAft>
                      <a:spcPts val="300"/>
                    </a:spcAft>
                    <a:buClrTx/>
                    <a:buSzTx/>
                    <a:buFont typeface="Wingdings" panose="05000000000000000000" pitchFamily="2" charset="2"/>
                    <a:buChar char="v"/>
                    <a:tabLst/>
                  </a:pPr>
                  <a:r>
                    <a:rPr lang="es-ES" sz="2200">
                      <a:latin typeface="Arial" panose="020B0604020202020204" pitchFamily="34" charset="0"/>
                      <a:cs typeface="Arial" panose="020B0604020202020204" pitchFamily="34" charset="0"/>
                    </a:rPr>
                    <a:t>Equipos de respuesta a incidentes de seguridad informática (CSIRT).</a:t>
                  </a:r>
                </a:p>
                <a:p>
                  <a:pPr marL="342900" marR="0" indent="-342900" algn="l" defTabSz="2438338" rtl="0" fontAlgn="auto" latinLnBrk="0" hangingPunct="0">
                    <a:lnSpc>
                      <a:spcPct val="90000"/>
                    </a:lnSpc>
                    <a:spcBef>
                      <a:spcPts val="300"/>
                    </a:spcBef>
                    <a:spcAft>
                      <a:spcPts val="300"/>
                    </a:spcAft>
                    <a:buClrTx/>
                    <a:buSzTx/>
                    <a:buFont typeface="Wingdings" panose="05000000000000000000" pitchFamily="2" charset="2"/>
                    <a:buChar char="v"/>
                    <a:tabLst/>
                  </a:pPr>
                  <a:r>
                    <a:rPr kumimoji="0" lang="es-ES" sz="2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Técnicos en gestión de identidad.</a:t>
                  </a:r>
                </a:p>
              </p:txBody>
            </p:sp>
          </p:grpSp>
        </p:grpSp>
        <p:pic>
          <p:nvPicPr>
            <p:cNvPr id="132" name="Graphic 131" descr="Target Audience with solid fill">
              <a:extLst>
                <a:ext uri="{FF2B5EF4-FFF2-40B4-BE49-F238E27FC236}">
                  <a16:creationId xmlns:a16="http://schemas.microsoft.com/office/drawing/2014/main" id="{5AFB102E-5BCA-08D6-BE1A-889C121B6E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52550" y="7118155"/>
              <a:ext cx="648000" cy="648000"/>
            </a:xfrm>
            <a:prstGeom prst="rect">
              <a:avLst/>
            </a:prstGeom>
          </p:spPr>
        </p:pic>
      </p:grpSp>
      <p:grpSp>
        <p:nvGrpSpPr>
          <p:cNvPr id="191" name="Group 190">
            <a:extLst>
              <a:ext uri="{FF2B5EF4-FFF2-40B4-BE49-F238E27FC236}">
                <a16:creationId xmlns:a16="http://schemas.microsoft.com/office/drawing/2014/main" id="{155ED318-9D2D-F768-767A-99A9C022836F}"/>
              </a:ext>
            </a:extLst>
          </p:cNvPr>
          <p:cNvGrpSpPr/>
          <p:nvPr/>
        </p:nvGrpSpPr>
        <p:grpSpPr>
          <a:xfrm>
            <a:off x="7030823" y="7195501"/>
            <a:ext cx="7493754" cy="3404419"/>
            <a:chOff x="14842682" y="5616968"/>
            <a:chExt cx="7493754" cy="3404419"/>
          </a:xfrm>
        </p:grpSpPr>
        <p:grpSp>
          <p:nvGrpSpPr>
            <p:cNvPr id="135" name="Group 134">
              <a:extLst>
                <a:ext uri="{FF2B5EF4-FFF2-40B4-BE49-F238E27FC236}">
                  <a16:creationId xmlns:a16="http://schemas.microsoft.com/office/drawing/2014/main" id="{BED39A1E-9302-1E07-5752-C31B3FD1FBB8}"/>
                </a:ext>
              </a:extLst>
            </p:cNvPr>
            <p:cNvGrpSpPr/>
            <p:nvPr/>
          </p:nvGrpSpPr>
          <p:grpSpPr>
            <a:xfrm>
              <a:off x="14842682" y="5616968"/>
              <a:ext cx="7493754" cy="3404419"/>
              <a:chOff x="778921" y="7060553"/>
              <a:chExt cx="7493754" cy="3404419"/>
            </a:xfrm>
          </p:grpSpPr>
          <p:sp>
            <p:nvSpPr>
              <p:cNvPr id="137" name="TextBox 136">
                <a:extLst>
                  <a:ext uri="{FF2B5EF4-FFF2-40B4-BE49-F238E27FC236}">
                    <a16:creationId xmlns:a16="http://schemas.microsoft.com/office/drawing/2014/main" id="{6EAA7436-0D31-8E47-C11E-E0E667BF9591}"/>
                  </a:ext>
                </a:extLst>
              </p:cNvPr>
              <p:cNvSpPr txBox="1"/>
              <p:nvPr/>
            </p:nvSpPr>
            <p:spPr>
              <a:xfrm>
                <a:off x="1610056" y="7073133"/>
                <a:ext cx="342713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0"/>
                  </a:spcBef>
                  <a:spcAft>
                    <a:spcPts val="0"/>
                  </a:spcAft>
                  <a:buClrTx/>
                  <a:buSzTx/>
                  <a:buFontTx/>
                  <a:buNone/>
                  <a:tabLst/>
                </a:pPr>
                <a:r>
                  <a:rPr kumimoji="0" lang="es-ES" sz="2000" b="1" i="0" u="none" strike="noStrike" cap="none" spc="0" normalizeH="0" baseline="0">
                    <a:ln>
                      <a:noFill/>
                    </a:ln>
                    <a:solidFill>
                      <a:srgbClr val="FFC000"/>
                    </a:solidFill>
                    <a:effectLst/>
                    <a:uFillTx/>
                    <a:latin typeface="Arial" panose="020B0604020202020204" pitchFamily="34" charset="0"/>
                    <a:cs typeface="Arial" panose="020B0604020202020204" pitchFamily="34" charset="0"/>
                    <a:sym typeface="Helvetica Neue"/>
                  </a:rPr>
                  <a:t>Principales temas tratados</a:t>
                </a:r>
              </a:p>
            </p:txBody>
          </p:sp>
          <p:grpSp>
            <p:nvGrpSpPr>
              <p:cNvPr id="138" name="Group 137">
                <a:extLst>
                  <a:ext uri="{FF2B5EF4-FFF2-40B4-BE49-F238E27FC236}">
                    <a16:creationId xmlns:a16="http://schemas.microsoft.com/office/drawing/2014/main" id="{FD7BAA59-0C62-84C4-516D-FEC562147179}"/>
                  </a:ext>
                </a:extLst>
              </p:cNvPr>
              <p:cNvGrpSpPr/>
              <p:nvPr/>
            </p:nvGrpSpPr>
            <p:grpSpPr>
              <a:xfrm>
                <a:off x="778921" y="7060553"/>
                <a:ext cx="7493754" cy="3404419"/>
                <a:chOff x="1924581" y="5780780"/>
                <a:chExt cx="7493754" cy="3404419"/>
              </a:xfrm>
            </p:grpSpPr>
            <p:sp>
              <p:nvSpPr>
                <p:cNvPr id="139" name="Rectangle: Rounded Corners 138">
                  <a:extLst>
                    <a:ext uri="{FF2B5EF4-FFF2-40B4-BE49-F238E27FC236}">
                      <a16:creationId xmlns:a16="http://schemas.microsoft.com/office/drawing/2014/main" id="{313B2CB8-60CB-E525-8E1C-850D214C84FB}"/>
                    </a:ext>
                  </a:extLst>
                </p:cNvPr>
                <p:cNvSpPr/>
                <p:nvPr/>
              </p:nvSpPr>
              <p:spPr>
                <a:xfrm>
                  <a:off x="2249463" y="6161199"/>
                  <a:ext cx="7168872" cy="3024000"/>
                </a:xfrm>
                <a:prstGeom prst="roundRect">
                  <a:avLst/>
                </a:prstGeom>
                <a:solidFill>
                  <a:srgbClr val="CCE6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0" name="Oval 139">
                  <a:extLst>
                    <a:ext uri="{FF2B5EF4-FFF2-40B4-BE49-F238E27FC236}">
                      <a16:creationId xmlns:a16="http://schemas.microsoft.com/office/drawing/2014/main" id="{81E4E308-B94B-CA4D-D6BF-99437E698E70}"/>
                    </a:ext>
                  </a:extLst>
                </p:cNvPr>
                <p:cNvSpPr/>
                <p:nvPr/>
              </p:nvSpPr>
              <p:spPr>
                <a:xfrm>
                  <a:off x="1924581" y="5780780"/>
                  <a:ext cx="792000" cy="792000"/>
                </a:xfrm>
                <a:prstGeom prst="ellipse">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1" name="TextBox 140">
                  <a:extLst>
                    <a:ext uri="{FF2B5EF4-FFF2-40B4-BE49-F238E27FC236}">
                      <a16:creationId xmlns:a16="http://schemas.microsoft.com/office/drawing/2014/main" id="{9FD30E0C-BE3F-4CFB-B44C-E9EFFC43D9CD}"/>
                    </a:ext>
                  </a:extLst>
                </p:cNvPr>
                <p:cNvSpPr txBox="1"/>
                <p:nvPr/>
              </p:nvSpPr>
              <p:spPr>
                <a:xfrm>
                  <a:off x="2777991" y="6211261"/>
                  <a:ext cx="6635261" cy="29249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2438338" rtl="0" fontAlgn="auto" latinLnBrk="0" hangingPunct="0">
                    <a:lnSpc>
                      <a:spcPct val="90000"/>
                    </a:lnSpc>
                    <a:spcBef>
                      <a:spcPts val="300"/>
                    </a:spcBef>
                    <a:spcAft>
                      <a:spcPts val="300"/>
                    </a:spcAft>
                    <a:buClrTx/>
                    <a:buSzTx/>
                    <a:buFont typeface="Wingdings" panose="05000000000000000000" pitchFamily="2" charset="2"/>
                    <a:buChar char="v"/>
                    <a:tabLst/>
                  </a:pPr>
                  <a:r>
                    <a:rPr kumimoji="0" lang="es-ES" sz="2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Coordinación entre </a:t>
                  </a:r>
                  <a:r>
                    <a:rPr kumimoji="0" lang="es-ES" sz="2200" b="0" i="0" u="none" strike="noStrike" cap="none" spc="0" normalizeH="0" baseline="0" err="1">
                      <a:ln>
                        <a:noFill/>
                      </a:ln>
                      <a:solidFill>
                        <a:srgbClr val="000000"/>
                      </a:solidFill>
                      <a:effectLst/>
                      <a:uFillTx/>
                      <a:latin typeface="Arial" panose="020B0604020202020204" pitchFamily="34" charset="0"/>
                      <a:cs typeface="Arial" panose="020B0604020202020204" pitchFamily="34" charset="0"/>
                      <a:sym typeface="Helvetica Neue"/>
                    </a:rPr>
                    <a:t>RedIRIS</a:t>
                  </a:r>
                  <a:r>
                    <a:rPr kumimoji="0" lang="es-ES" sz="2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 instituciones afiliadas y CSIRT.</a:t>
                  </a:r>
                </a:p>
                <a:p>
                  <a:pPr marL="342900" marR="0" indent="-342900" algn="l" defTabSz="2438338" rtl="0" fontAlgn="auto" latinLnBrk="0" hangingPunct="0">
                    <a:lnSpc>
                      <a:spcPct val="90000"/>
                    </a:lnSpc>
                    <a:spcBef>
                      <a:spcPts val="300"/>
                    </a:spcBef>
                    <a:spcAft>
                      <a:spcPts val="300"/>
                    </a:spcAft>
                    <a:buClrTx/>
                    <a:buSzTx/>
                    <a:buFont typeface="Wingdings" panose="05000000000000000000" pitchFamily="2" charset="2"/>
                    <a:buChar char="v"/>
                    <a:tabLst/>
                  </a:pPr>
                  <a:r>
                    <a:rPr lang="es-ES" sz="2200">
                      <a:latin typeface="Arial" panose="020B0604020202020204" pitchFamily="34" charset="0"/>
                      <a:cs typeface="Arial" panose="020B0604020202020204" pitchFamily="34" charset="0"/>
                    </a:rPr>
                    <a:t>Prevención y mitigación de ciberataques.</a:t>
                  </a:r>
                </a:p>
                <a:p>
                  <a:pPr marL="342900" marR="0" indent="-342900" algn="l" defTabSz="2438338" rtl="0" fontAlgn="auto" latinLnBrk="0" hangingPunct="0">
                    <a:lnSpc>
                      <a:spcPct val="90000"/>
                    </a:lnSpc>
                    <a:spcBef>
                      <a:spcPts val="300"/>
                    </a:spcBef>
                    <a:spcAft>
                      <a:spcPts val="300"/>
                    </a:spcAft>
                    <a:buClrTx/>
                    <a:buSzTx/>
                    <a:buFont typeface="Wingdings" panose="05000000000000000000" pitchFamily="2" charset="2"/>
                    <a:buChar char="v"/>
                    <a:tabLst/>
                  </a:pPr>
                  <a:r>
                    <a:rPr kumimoji="0" lang="es-ES" sz="2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Desafíos recientes: </a:t>
                  </a:r>
                  <a:r>
                    <a:rPr kumimoji="0" lang="es-ES" sz="2200" b="0" i="0" u="none" strike="noStrike" cap="none" spc="0" normalizeH="0" baseline="0" err="1">
                      <a:ln>
                        <a:noFill/>
                      </a:ln>
                      <a:solidFill>
                        <a:srgbClr val="000000"/>
                      </a:solidFill>
                      <a:effectLst/>
                      <a:uFillTx/>
                      <a:latin typeface="Arial" panose="020B0604020202020204" pitchFamily="34" charset="0"/>
                      <a:cs typeface="Arial" panose="020B0604020202020204" pitchFamily="34" charset="0"/>
                      <a:sym typeface="Helvetica Neue"/>
                    </a:rPr>
                    <a:t>ransomware</a:t>
                  </a:r>
                  <a:r>
                    <a:rPr kumimoji="0" lang="es-ES" sz="2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 amenazas avanzadas persistentes (APT), vulnerabilidades en la cadena de suministro.</a:t>
                  </a:r>
                </a:p>
                <a:p>
                  <a:pPr marL="342900" marR="0" indent="-342900" algn="l" defTabSz="2438338" rtl="0" fontAlgn="auto" latinLnBrk="0" hangingPunct="0">
                    <a:lnSpc>
                      <a:spcPct val="90000"/>
                    </a:lnSpc>
                    <a:spcBef>
                      <a:spcPts val="300"/>
                    </a:spcBef>
                    <a:spcAft>
                      <a:spcPts val="300"/>
                    </a:spcAft>
                    <a:buClrTx/>
                    <a:buSzTx/>
                    <a:buFont typeface="Wingdings" panose="05000000000000000000" pitchFamily="2" charset="2"/>
                    <a:buChar char="v"/>
                    <a:tabLst/>
                  </a:pPr>
                  <a:r>
                    <a:rPr lang="es-ES" sz="2200">
                      <a:latin typeface="Arial" panose="020B0604020202020204" pitchFamily="34" charset="0"/>
                      <a:cs typeface="Arial" panose="020B0604020202020204" pitchFamily="34" charset="0"/>
                    </a:rPr>
                    <a:t>Estrategias de defensa y mejores prácticas.</a:t>
                  </a:r>
                </a:p>
                <a:p>
                  <a:pPr marL="342900" marR="0" indent="-342900" algn="l" defTabSz="2438338" rtl="0" fontAlgn="auto" latinLnBrk="0" hangingPunct="0">
                    <a:lnSpc>
                      <a:spcPct val="90000"/>
                    </a:lnSpc>
                    <a:spcBef>
                      <a:spcPts val="300"/>
                    </a:spcBef>
                    <a:spcAft>
                      <a:spcPts val="300"/>
                    </a:spcAft>
                    <a:buClrTx/>
                    <a:buSzTx/>
                    <a:buFont typeface="Wingdings" panose="05000000000000000000" pitchFamily="2" charset="2"/>
                    <a:buChar char="v"/>
                    <a:tabLst/>
                  </a:pPr>
                  <a:r>
                    <a:rPr kumimoji="0" lang="es-ES" sz="2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Normativa y regulación en ciberseguridad.</a:t>
                  </a:r>
                </a:p>
              </p:txBody>
            </p:sp>
          </p:grpSp>
        </p:grpSp>
        <p:pic>
          <p:nvPicPr>
            <p:cNvPr id="142" name="Graphic 141" descr="List with solid fill">
              <a:extLst>
                <a:ext uri="{FF2B5EF4-FFF2-40B4-BE49-F238E27FC236}">
                  <a16:creationId xmlns:a16="http://schemas.microsoft.com/office/drawing/2014/main" id="{DED0BAEA-0A56-D30C-6864-7BB9DE3FF2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914682" y="5672559"/>
              <a:ext cx="648000" cy="648000"/>
            </a:xfrm>
            <a:prstGeom prst="rect">
              <a:avLst/>
            </a:prstGeom>
          </p:spPr>
        </p:pic>
      </p:grpSp>
      <p:grpSp>
        <p:nvGrpSpPr>
          <p:cNvPr id="214" name="Group 213">
            <a:extLst>
              <a:ext uri="{FF2B5EF4-FFF2-40B4-BE49-F238E27FC236}">
                <a16:creationId xmlns:a16="http://schemas.microsoft.com/office/drawing/2014/main" id="{6608E136-0322-DA47-2A62-29CAFFEDF657}"/>
              </a:ext>
            </a:extLst>
          </p:cNvPr>
          <p:cNvGrpSpPr/>
          <p:nvPr/>
        </p:nvGrpSpPr>
        <p:grpSpPr>
          <a:xfrm>
            <a:off x="9082684" y="10976231"/>
            <a:ext cx="5436810" cy="1353335"/>
            <a:chOff x="820009" y="9731912"/>
            <a:chExt cx="5153469" cy="1394071"/>
          </a:xfrm>
        </p:grpSpPr>
        <p:grpSp>
          <p:nvGrpSpPr>
            <p:cNvPr id="192" name="Group 191">
              <a:extLst>
                <a:ext uri="{FF2B5EF4-FFF2-40B4-BE49-F238E27FC236}">
                  <a16:creationId xmlns:a16="http://schemas.microsoft.com/office/drawing/2014/main" id="{3AEB2F47-EE6F-4C61-D461-839F048F404E}"/>
                </a:ext>
              </a:extLst>
            </p:cNvPr>
            <p:cNvGrpSpPr/>
            <p:nvPr/>
          </p:nvGrpSpPr>
          <p:grpSpPr>
            <a:xfrm>
              <a:off x="820009" y="9731912"/>
              <a:ext cx="900000" cy="900000"/>
              <a:chOff x="13561861" y="5130552"/>
              <a:chExt cx="900000" cy="900000"/>
            </a:xfrm>
          </p:grpSpPr>
          <p:sp>
            <p:nvSpPr>
              <p:cNvPr id="193" name="Google Shape;646;g2cc408e4cb3_0_541">
                <a:extLst>
                  <a:ext uri="{FF2B5EF4-FFF2-40B4-BE49-F238E27FC236}">
                    <a16:creationId xmlns:a16="http://schemas.microsoft.com/office/drawing/2014/main" id="{F6CDDB11-3EE0-7AF1-6A92-D7B480F870F2}"/>
                  </a:ext>
                </a:extLst>
              </p:cNvPr>
              <p:cNvSpPr/>
              <p:nvPr/>
            </p:nvSpPr>
            <p:spPr>
              <a:xfrm>
                <a:off x="13561861" y="5130552"/>
                <a:ext cx="900000" cy="900000"/>
              </a:xfrm>
              <a:prstGeom prst="ellipse">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4" name="Oval 193">
                <a:extLst>
                  <a:ext uri="{FF2B5EF4-FFF2-40B4-BE49-F238E27FC236}">
                    <a16:creationId xmlns:a16="http://schemas.microsoft.com/office/drawing/2014/main" id="{6DC8E017-EB31-344E-2468-FC4A2F661B4C}"/>
                  </a:ext>
                </a:extLst>
              </p:cNvPr>
              <p:cNvSpPr/>
              <p:nvPr/>
            </p:nvSpPr>
            <p:spPr>
              <a:xfrm>
                <a:off x="13651861" y="5220552"/>
                <a:ext cx="720000" cy="720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a:t>3</a:t>
                </a:r>
              </a:p>
            </p:txBody>
          </p:sp>
        </p:grpSp>
        <p:sp>
          <p:nvSpPr>
            <p:cNvPr id="195" name="TextBox 1">
              <a:extLst>
                <a:ext uri="{FF2B5EF4-FFF2-40B4-BE49-F238E27FC236}">
                  <a16:creationId xmlns:a16="http://schemas.microsoft.com/office/drawing/2014/main" id="{182E03EA-BA0E-E13C-E6BA-3A5400C92048}"/>
                </a:ext>
              </a:extLst>
            </p:cNvPr>
            <p:cNvSpPr txBox="1"/>
            <p:nvPr/>
          </p:nvSpPr>
          <p:spPr>
            <a:xfrm>
              <a:off x="1810008" y="9889524"/>
              <a:ext cx="4163470" cy="123645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2400">
                  <a:solidFill>
                    <a:srgbClr val="0D0D0D"/>
                  </a:solidFill>
                  <a:latin typeface="Arial" panose="020B0604020202020204" pitchFamily="34" charset="0"/>
                  <a:cs typeface="Arial" panose="020B0604020202020204" pitchFamily="34" charset="0"/>
                </a:rPr>
                <a:t>Talleres celebrados: ACME, </a:t>
              </a:r>
              <a:r>
                <a:rPr lang="es-ES" sz="2400" err="1">
                  <a:solidFill>
                    <a:srgbClr val="0D0D0D"/>
                  </a:solidFill>
                  <a:latin typeface="Arial" panose="020B0604020202020204" pitchFamily="34" charset="0"/>
                  <a:cs typeface="Arial" panose="020B0604020202020204" pitchFamily="34" charset="0"/>
                </a:rPr>
                <a:t>Assurance</a:t>
              </a:r>
              <a:r>
                <a:rPr lang="es-ES" sz="2400">
                  <a:solidFill>
                    <a:srgbClr val="0D0D0D"/>
                  </a:solidFill>
                  <a:latin typeface="Arial" panose="020B0604020202020204" pitchFamily="34" charset="0"/>
                  <a:cs typeface="Arial" panose="020B0604020202020204" pitchFamily="34" charset="0"/>
                </a:rPr>
                <a:t>, Docker con </a:t>
              </a:r>
              <a:r>
                <a:rPr lang="es-ES" sz="2400" err="1">
                  <a:solidFill>
                    <a:srgbClr val="0D0D0D"/>
                  </a:solidFill>
                  <a:latin typeface="Arial" panose="020B0604020202020204" pitchFamily="34" charset="0"/>
                  <a:cs typeface="Arial" panose="020B0604020202020204" pitchFamily="34" charset="0"/>
                </a:rPr>
                <a:t>Kubernetes</a:t>
              </a:r>
              <a:r>
                <a:rPr lang="es-ES" sz="2400">
                  <a:solidFill>
                    <a:srgbClr val="0D0D0D"/>
                  </a:solidFill>
                  <a:latin typeface="Arial" panose="020B0604020202020204" pitchFamily="34" charset="0"/>
                  <a:cs typeface="Arial" panose="020B0604020202020204" pitchFamily="34" charset="0"/>
                </a:rPr>
                <a:t>: caso de </a:t>
              </a:r>
              <a:r>
                <a:rPr lang="es-ES" sz="2400" err="1">
                  <a:solidFill>
                    <a:srgbClr val="0D0D0D"/>
                  </a:solidFill>
                  <a:latin typeface="Arial" panose="020B0604020202020204" pitchFamily="34" charset="0"/>
                  <a:cs typeface="Arial" panose="020B0604020202020204" pitchFamily="34" charset="0"/>
                </a:rPr>
                <a:t>IdP</a:t>
              </a:r>
              <a:r>
                <a:rPr lang="es-ES" sz="2400">
                  <a:solidFill>
                    <a:srgbClr val="0D0D0D"/>
                  </a:solidFill>
                  <a:latin typeface="Arial" panose="020B0604020202020204" pitchFamily="34" charset="0"/>
                  <a:cs typeface="Arial" panose="020B0604020202020204" pitchFamily="34" charset="0"/>
                </a:rPr>
                <a:t> nube</a:t>
              </a:r>
            </a:p>
          </p:txBody>
        </p:sp>
      </p:grpSp>
      <p:grpSp>
        <p:nvGrpSpPr>
          <p:cNvPr id="215" name="Group 214">
            <a:extLst>
              <a:ext uri="{FF2B5EF4-FFF2-40B4-BE49-F238E27FC236}">
                <a16:creationId xmlns:a16="http://schemas.microsoft.com/office/drawing/2014/main" id="{629ED39D-84B5-0C48-A82C-996A54C10CFE}"/>
              </a:ext>
            </a:extLst>
          </p:cNvPr>
          <p:cNvGrpSpPr/>
          <p:nvPr/>
        </p:nvGrpSpPr>
        <p:grpSpPr>
          <a:xfrm>
            <a:off x="248251" y="10987993"/>
            <a:ext cx="2604281" cy="954352"/>
            <a:chOff x="6391887" y="9731912"/>
            <a:chExt cx="2649280" cy="900000"/>
          </a:xfrm>
        </p:grpSpPr>
        <p:sp>
          <p:nvSpPr>
            <p:cNvPr id="199" name="TextBox 1">
              <a:extLst>
                <a:ext uri="{FF2B5EF4-FFF2-40B4-BE49-F238E27FC236}">
                  <a16:creationId xmlns:a16="http://schemas.microsoft.com/office/drawing/2014/main" id="{1297E290-0764-7AF9-104A-4A23F268ADD3}"/>
                </a:ext>
              </a:extLst>
            </p:cNvPr>
            <p:cNvSpPr txBox="1"/>
            <p:nvPr/>
          </p:nvSpPr>
          <p:spPr>
            <a:xfrm>
              <a:off x="7379911" y="9892279"/>
              <a:ext cx="1661256" cy="43537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2400">
                  <a:solidFill>
                    <a:srgbClr val="0D0D0D"/>
                  </a:solidFill>
                  <a:latin typeface="Arial" panose="020B0604020202020204" pitchFamily="34" charset="0"/>
                  <a:cs typeface="Arial" panose="020B0604020202020204" pitchFamily="34" charset="0"/>
                </a:rPr>
                <a:t>Ponencias</a:t>
              </a:r>
              <a:r>
                <a:rPr lang="es-ES" sz="2000">
                  <a:solidFill>
                    <a:srgbClr val="0D0D0D"/>
                  </a:solidFill>
                  <a:latin typeface="Arial" panose="020B0604020202020204" pitchFamily="34" charset="0"/>
                  <a:cs typeface="Arial" panose="020B0604020202020204" pitchFamily="34" charset="0"/>
                </a:rPr>
                <a:t> </a:t>
              </a:r>
            </a:p>
          </p:txBody>
        </p:sp>
        <p:grpSp>
          <p:nvGrpSpPr>
            <p:cNvPr id="201" name="Group 200">
              <a:extLst>
                <a:ext uri="{FF2B5EF4-FFF2-40B4-BE49-F238E27FC236}">
                  <a16:creationId xmlns:a16="http://schemas.microsoft.com/office/drawing/2014/main" id="{5CE533B7-D218-7D71-85FE-ED9AED5DB88E}"/>
                </a:ext>
              </a:extLst>
            </p:cNvPr>
            <p:cNvGrpSpPr/>
            <p:nvPr/>
          </p:nvGrpSpPr>
          <p:grpSpPr>
            <a:xfrm>
              <a:off x="6391887" y="9731912"/>
              <a:ext cx="900000" cy="900000"/>
              <a:chOff x="7558416" y="9804133"/>
              <a:chExt cx="900000" cy="900000"/>
            </a:xfrm>
          </p:grpSpPr>
          <p:grpSp>
            <p:nvGrpSpPr>
              <p:cNvPr id="196" name="Group 195">
                <a:extLst>
                  <a:ext uri="{FF2B5EF4-FFF2-40B4-BE49-F238E27FC236}">
                    <a16:creationId xmlns:a16="http://schemas.microsoft.com/office/drawing/2014/main" id="{472168AF-A18B-59F6-BC60-DF9CFE6B42C8}"/>
                  </a:ext>
                </a:extLst>
              </p:cNvPr>
              <p:cNvGrpSpPr/>
              <p:nvPr/>
            </p:nvGrpSpPr>
            <p:grpSpPr>
              <a:xfrm>
                <a:off x="7558416" y="9804133"/>
                <a:ext cx="900000" cy="900000"/>
                <a:chOff x="13561861" y="5130552"/>
                <a:chExt cx="900000" cy="900000"/>
              </a:xfrm>
            </p:grpSpPr>
            <p:sp>
              <p:nvSpPr>
                <p:cNvPr id="197" name="Google Shape;646;g2cc408e4cb3_0_541">
                  <a:extLst>
                    <a:ext uri="{FF2B5EF4-FFF2-40B4-BE49-F238E27FC236}">
                      <a16:creationId xmlns:a16="http://schemas.microsoft.com/office/drawing/2014/main" id="{8F2BA412-F8F0-61E9-4664-9EC6BFF6FC3B}"/>
                    </a:ext>
                  </a:extLst>
                </p:cNvPr>
                <p:cNvSpPr/>
                <p:nvPr/>
              </p:nvSpPr>
              <p:spPr>
                <a:xfrm>
                  <a:off x="13561861" y="5130552"/>
                  <a:ext cx="900000" cy="900000"/>
                </a:xfrm>
                <a:prstGeom prst="ellipse">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8" name="Oval 197">
                  <a:extLst>
                    <a:ext uri="{FF2B5EF4-FFF2-40B4-BE49-F238E27FC236}">
                      <a16:creationId xmlns:a16="http://schemas.microsoft.com/office/drawing/2014/main" id="{105BCEBF-2BAA-2CCC-6B02-2A6E854854E5}"/>
                    </a:ext>
                  </a:extLst>
                </p:cNvPr>
                <p:cNvSpPr/>
                <p:nvPr/>
              </p:nvSpPr>
              <p:spPr>
                <a:xfrm>
                  <a:off x="13651861" y="5220552"/>
                  <a:ext cx="720000" cy="720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800"/>
                </a:p>
              </p:txBody>
            </p:sp>
          </p:grpSp>
          <p:sp>
            <p:nvSpPr>
              <p:cNvPr id="200" name="TextBox 1">
                <a:extLst>
                  <a:ext uri="{FF2B5EF4-FFF2-40B4-BE49-F238E27FC236}">
                    <a16:creationId xmlns:a16="http://schemas.microsoft.com/office/drawing/2014/main" id="{4B18DB93-E15E-0955-3375-84467614F8B7}"/>
                  </a:ext>
                </a:extLst>
              </p:cNvPr>
              <p:cNvSpPr txBox="1"/>
              <p:nvPr/>
            </p:nvSpPr>
            <p:spPr>
              <a:xfrm>
                <a:off x="7686516" y="9961745"/>
                <a:ext cx="720000" cy="58477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3200">
                    <a:solidFill>
                      <a:schemeClr val="bg1"/>
                    </a:solidFill>
                    <a:latin typeface="Arial" panose="020B0604020202020204" pitchFamily="34" charset="0"/>
                    <a:cs typeface="Arial" panose="020B0604020202020204" pitchFamily="34" charset="0"/>
                  </a:rPr>
                  <a:t>17</a:t>
                </a:r>
              </a:p>
            </p:txBody>
          </p:sp>
        </p:grpSp>
      </p:grpSp>
      <p:grpSp>
        <p:nvGrpSpPr>
          <p:cNvPr id="216" name="Group 215">
            <a:extLst>
              <a:ext uri="{FF2B5EF4-FFF2-40B4-BE49-F238E27FC236}">
                <a16:creationId xmlns:a16="http://schemas.microsoft.com/office/drawing/2014/main" id="{5C5452FB-9E66-A043-C5BF-3FB57F6325DD}"/>
              </a:ext>
            </a:extLst>
          </p:cNvPr>
          <p:cNvGrpSpPr/>
          <p:nvPr/>
        </p:nvGrpSpPr>
        <p:grpSpPr>
          <a:xfrm>
            <a:off x="5503816" y="10987993"/>
            <a:ext cx="3237528" cy="900000"/>
            <a:chOff x="11270168" y="9763830"/>
            <a:chExt cx="3237528" cy="900000"/>
          </a:xfrm>
        </p:grpSpPr>
        <p:sp>
          <p:nvSpPr>
            <p:cNvPr id="202" name="TextBox 1">
              <a:extLst>
                <a:ext uri="{FF2B5EF4-FFF2-40B4-BE49-F238E27FC236}">
                  <a16:creationId xmlns:a16="http://schemas.microsoft.com/office/drawing/2014/main" id="{4567C838-E707-C2A3-9516-BBCD01D6C40F}"/>
                </a:ext>
              </a:extLst>
            </p:cNvPr>
            <p:cNvSpPr txBox="1"/>
            <p:nvPr/>
          </p:nvSpPr>
          <p:spPr>
            <a:xfrm>
              <a:off x="12349168" y="9967071"/>
              <a:ext cx="2158528"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2400">
                  <a:solidFill>
                    <a:srgbClr val="0D0D0D"/>
                  </a:solidFill>
                  <a:latin typeface="Arial" panose="020B0604020202020204" pitchFamily="34" charset="0"/>
                  <a:cs typeface="Arial" panose="020B0604020202020204" pitchFamily="34" charset="0"/>
                </a:rPr>
                <a:t>Mesa redonda </a:t>
              </a:r>
            </a:p>
          </p:txBody>
        </p:sp>
        <p:grpSp>
          <p:nvGrpSpPr>
            <p:cNvPr id="203" name="Group 202">
              <a:extLst>
                <a:ext uri="{FF2B5EF4-FFF2-40B4-BE49-F238E27FC236}">
                  <a16:creationId xmlns:a16="http://schemas.microsoft.com/office/drawing/2014/main" id="{12826F72-78CE-698F-BBC8-0E251BF527E0}"/>
                </a:ext>
              </a:extLst>
            </p:cNvPr>
            <p:cNvGrpSpPr/>
            <p:nvPr/>
          </p:nvGrpSpPr>
          <p:grpSpPr>
            <a:xfrm>
              <a:off x="11270168" y="9763830"/>
              <a:ext cx="960815" cy="900000"/>
              <a:chOff x="7558416" y="9804133"/>
              <a:chExt cx="960815" cy="900000"/>
            </a:xfrm>
          </p:grpSpPr>
          <p:grpSp>
            <p:nvGrpSpPr>
              <p:cNvPr id="204" name="Group 203">
                <a:extLst>
                  <a:ext uri="{FF2B5EF4-FFF2-40B4-BE49-F238E27FC236}">
                    <a16:creationId xmlns:a16="http://schemas.microsoft.com/office/drawing/2014/main" id="{C1A6220A-DD86-DA27-E41D-45D5B58DA650}"/>
                  </a:ext>
                </a:extLst>
              </p:cNvPr>
              <p:cNvGrpSpPr/>
              <p:nvPr/>
            </p:nvGrpSpPr>
            <p:grpSpPr>
              <a:xfrm>
                <a:off x="7558416" y="9804133"/>
                <a:ext cx="900000" cy="900000"/>
                <a:chOff x="13561861" y="5130552"/>
                <a:chExt cx="900000" cy="900000"/>
              </a:xfrm>
            </p:grpSpPr>
            <p:sp>
              <p:nvSpPr>
                <p:cNvPr id="206" name="Google Shape;646;g2cc408e4cb3_0_541">
                  <a:extLst>
                    <a:ext uri="{FF2B5EF4-FFF2-40B4-BE49-F238E27FC236}">
                      <a16:creationId xmlns:a16="http://schemas.microsoft.com/office/drawing/2014/main" id="{010FE647-7740-3D11-99F7-F0BECEE41E78}"/>
                    </a:ext>
                  </a:extLst>
                </p:cNvPr>
                <p:cNvSpPr/>
                <p:nvPr/>
              </p:nvSpPr>
              <p:spPr>
                <a:xfrm>
                  <a:off x="13561861" y="5130552"/>
                  <a:ext cx="900000" cy="900000"/>
                </a:xfrm>
                <a:prstGeom prst="ellipse">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7" name="Oval 206">
                  <a:extLst>
                    <a:ext uri="{FF2B5EF4-FFF2-40B4-BE49-F238E27FC236}">
                      <a16:creationId xmlns:a16="http://schemas.microsoft.com/office/drawing/2014/main" id="{514A8652-9442-184B-49E9-3BE9B6A4CF8F}"/>
                    </a:ext>
                  </a:extLst>
                </p:cNvPr>
                <p:cNvSpPr/>
                <p:nvPr/>
              </p:nvSpPr>
              <p:spPr>
                <a:xfrm>
                  <a:off x="13651861" y="5220552"/>
                  <a:ext cx="720000" cy="720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800"/>
                </a:p>
              </p:txBody>
            </p:sp>
          </p:grpSp>
          <p:sp>
            <p:nvSpPr>
              <p:cNvPr id="205" name="TextBox 1">
                <a:extLst>
                  <a:ext uri="{FF2B5EF4-FFF2-40B4-BE49-F238E27FC236}">
                    <a16:creationId xmlns:a16="http://schemas.microsoft.com/office/drawing/2014/main" id="{65388755-49B5-A297-21FC-C3C0EB8C645D}"/>
                  </a:ext>
                </a:extLst>
              </p:cNvPr>
              <p:cNvSpPr txBox="1"/>
              <p:nvPr/>
            </p:nvSpPr>
            <p:spPr>
              <a:xfrm>
                <a:off x="7799231" y="9965432"/>
                <a:ext cx="720000" cy="58477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3200">
                    <a:solidFill>
                      <a:schemeClr val="bg1"/>
                    </a:solidFill>
                    <a:latin typeface="Arial" panose="020B0604020202020204" pitchFamily="34" charset="0"/>
                    <a:cs typeface="Arial" panose="020B0604020202020204" pitchFamily="34" charset="0"/>
                  </a:rPr>
                  <a:t>1</a:t>
                </a:r>
              </a:p>
            </p:txBody>
          </p:sp>
        </p:grpSp>
      </p:grpSp>
      <p:grpSp>
        <p:nvGrpSpPr>
          <p:cNvPr id="217" name="Group 216">
            <a:extLst>
              <a:ext uri="{FF2B5EF4-FFF2-40B4-BE49-F238E27FC236}">
                <a16:creationId xmlns:a16="http://schemas.microsoft.com/office/drawing/2014/main" id="{E078F67C-0589-8DBC-AC8B-191DF19C28CC}"/>
              </a:ext>
            </a:extLst>
          </p:cNvPr>
          <p:cNvGrpSpPr/>
          <p:nvPr/>
        </p:nvGrpSpPr>
        <p:grpSpPr>
          <a:xfrm>
            <a:off x="3105234" y="10951604"/>
            <a:ext cx="2225012" cy="900000"/>
            <a:chOff x="15863941" y="9872688"/>
            <a:chExt cx="2225012" cy="900000"/>
          </a:xfrm>
        </p:grpSpPr>
        <p:sp>
          <p:nvSpPr>
            <p:cNvPr id="208" name="TextBox 1">
              <a:extLst>
                <a:ext uri="{FF2B5EF4-FFF2-40B4-BE49-F238E27FC236}">
                  <a16:creationId xmlns:a16="http://schemas.microsoft.com/office/drawing/2014/main" id="{453F644B-4543-8617-96D6-56A6EA2C4228}"/>
                </a:ext>
              </a:extLst>
            </p:cNvPr>
            <p:cNvSpPr txBox="1"/>
            <p:nvPr/>
          </p:nvSpPr>
          <p:spPr>
            <a:xfrm>
              <a:off x="16853317" y="10059223"/>
              <a:ext cx="123563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2400">
                  <a:solidFill>
                    <a:srgbClr val="0D0D0D"/>
                  </a:solidFill>
                  <a:latin typeface="Arial" panose="020B0604020202020204" pitchFamily="34" charset="0"/>
                  <a:cs typeface="Arial" panose="020B0604020202020204" pitchFamily="34" charset="0"/>
                </a:rPr>
                <a:t>Debate</a:t>
              </a:r>
            </a:p>
          </p:txBody>
        </p:sp>
        <p:grpSp>
          <p:nvGrpSpPr>
            <p:cNvPr id="209" name="Group 208">
              <a:extLst>
                <a:ext uri="{FF2B5EF4-FFF2-40B4-BE49-F238E27FC236}">
                  <a16:creationId xmlns:a16="http://schemas.microsoft.com/office/drawing/2014/main" id="{DC0560DE-E405-F471-AD79-4084053AA704}"/>
                </a:ext>
              </a:extLst>
            </p:cNvPr>
            <p:cNvGrpSpPr/>
            <p:nvPr/>
          </p:nvGrpSpPr>
          <p:grpSpPr>
            <a:xfrm>
              <a:off x="15863941" y="9872688"/>
              <a:ext cx="900000" cy="900000"/>
              <a:chOff x="7558416" y="9804133"/>
              <a:chExt cx="900000" cy="900000"/>
            </a:xfrm>
          </p:grpSpPr>
          <p:grpSp>
            <p:nvGrpSpPr>
              <p:cNvPr id="210" name="Group 209">
                <a:extLst>
                  <a:ext uri="{FF2B5EF4-FFF2-40B4-BE49-F238E27FC236}">
                    <a16:creationId xmlns:a16="http://schemas.microsoft.com/office/drawing/2014/main" id="{4E29AC94-6AD5-6775-DE4B-26C251B16760}"/>
                  </a:ext>
                </a:extLst>
              </p:cNvPr>
              <p:cNvGrpSpPr/>
              <p:nvPr/>
            </p:nvGrpSpPr>
            <p:grpSpPr>
              <a:xfrm>
                <a:off x="7558416" y="9804133"/>
                <a:ext cx="900000" cy="900000"/>
                <a:chOff x="13561861" y="5130552"/>
                <a:chExt cx="900000" cy="900000"/>
              </a:xfrm>
            </p:grpSpPr>
            <p:sp>
              <p:nvSpPr>
                <p:cNvPr id="212" name="Google Shape;646;g2cc408e4cb3_0_541">
                  <a:extLst>
                    <a:ext uri="{FF2B5EF4-FFF2-40B4-BE49-F238E27FC236}">
                      <a16:creationId xmlns:a16="http://schemas.microsoft.com/office/drawing/2014/main" id="{0B9BE7F9-16D5-9F21-27FF-FF21B974E8F3}"/>
                    </a:ext>
                  </a:extLst>
                </p:cNvPr>
                <p:cNvSpPr/>
                <p:nvPr/>
              </p:nvSpPr>
              <p:spPr>
                <a:xfrm>
                  <a:off x="13561861" y="5130552"/>
                  <a:ext cx="900000" cy="900000"/>
                </a:xfrm>
                <a:prstGeom prst="ellipse">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3" name="Oval 212">
                  <a:extLst>
                    <a:ext uri="{FF2B5EF4-FFF2-40B4-BE49-F238E27FC236}">
                      <a16:creationId xmlns:a16="http://schemas.microsoft.com/office/drawing/2014/main" id="{FEC6C9DD-A300-FD6E-F6D8-86A3D94BE814}"/>
                    </a:ext>
                  </a:extLst>
                </p:cNvPr>
                <p:cNvSpPr/>
                <p:nvPr/>
              </p:nvSpPr>
              <p:spPr>
                <a:xfrm>
                  <a:off x="13651861" y="5220552"/>
                  <a:ext cx="720000" cy="720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800"/>
                </a:p>
              </p:txBody>
            </p:sp>
          </p:grpSp>
          <p:sp>
            <p:nvSpPr>
              <p:cNvPr id="211" name="TextBox 1">
                <a:extLst>
                  <a:ext uri="{FF2B5EF4-FFF2-40B4-BE49-F238E27FC236}">
                    <a16:creationId xmlns:a16="http://schemas.microsoft.com/office/drawing/2014/main" id="{4A08B6C8-8705-228C-2F6F-C2F5FC6085EE}"/>
                  </a:ext>
                </a:extLst>
              </p:cNvPr>
              <p:cNvSpPr txBox="1"/>
              <p:nvPr/>
            </p:nvSpPr>
            <p:spPr>
              <a:xfrm>
                <a:off x="7654224" y="9961744"/>
                <a:ext cx="720000" cy="58477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200">
                    <a:solidFill>
                      <a:schemeClr val="bg1"/>
                    </a:solidFill>
                    <a:latin typeface="Arial" panose="020B0604020202020204" pitchFamily="34" charset="0"/>
                    <a:cs typeface="Arial" panose="020B0604020202020204" pitchFamily="34" charset="0"/>
                  </a:rPr>
                  <a:t>1</a:t>
                </a:r>
              </a:p>
            </p:txBody>
          </p:sp>
        </p:grpSp>
      </p:grpSp>
      <p:pic>
        <p:nvPicPr>
          <p:cNvPr id="12" name="Imagen 11">
            <a:extLst>
              <a:ext uri="{FF2B5EF4-FFF2-40B4-BE49-F238E27FC236}">
                <a16:creationId xmlns:a16="http://schemas.microsoft.com/office/drawing/2014/main" id="{4E41C56E-1971-655A-2540-89B1A2AB1B45}"/>
              </a:ext>
            </a:extLst>
          </p:cNvPr>
          <p:cNvPicPr>
            <a:picLocks noChangeAspect="1"/>
          </p:cNvPicPr>
          <p:nvPr/>
        </p:nvPicPr>
        <p:blipFill>
          <a:blip r:embed="rId14"/>
          <a:stretch>
            <a:fillRect/>
          </a:stretch>
        </p:blipFill>
        <p:spPr>
          <a:xfrm>
            <a:off x="14860834" y="9483619"/>
            <a:ext cx="9369376" cy="2156063"/>
          </a:xfrm>
          <a:prstGeom prst="rect">
            <a:avLst/>
          </a:prstGeom>
        </p:spPr>
      </p:pic>
      <p:pic>
        <p:nvPicPr>
          <p:cNvPr id="13" name="Imagen 12">
            <a:extLst>
              <a:ext uri="{FF2B5EF4-FFF2-40B4-BE49-F238E27FC236}">
                <a16:creationId xmlns:a16="http://schemas.microsoft.com/office/drawing/2014/main" id="{17229337-7AAA-1EE1-68C4-1CDE53507D13}"/>
              </a:ext>
            </a:extLst>
          </p:cNvPr>
          <p:cNvPicPr>
            <a:picLocks noChangeAspect="1"/>
          </p:cNvPicPr>
          <p:nvPr/>
        </p:nvPicPr>
        <p:blipFill>
          <a:blip r:embed="rId15"/>
          <a:stretch>
            <a:fillRect/>
          </a:stretch>
        </p:blipFill>
        <p:spPr>
          <a:xfrm>
            <a:off x="15072510" y="6890594"/>
            <a:ext cx="2550144" cy="2036883"/>
          </a:xfrm>
          <a:prstGeom prst="rect">
            <a:avLst/>
          </a:prstGeom>
        </p:spPr>
      </p:pic>
      <p:pic>
        <p:nvPicPr>
          <p:cNvPr id="14" name="Imagen 13">
            <a:extLst>
              <a:ext uri="{FF2B5EF4-FFF2-40B4-BE49-F238E27FC236}">
                <a16:creationId xmlns:a16="http://schemas.microsoft.com/office/drawing/2014/main" id="{89EECAA3-4404-A36E-8245-70DB57546D02}"/>
              </a:ext>
            </a:extLst>
          </p:cNvPr>
          <p:cNvPicPr>
            <a:picLocks noChangeAspect="1"/>
          </p:cNvPicPr>
          <p:nvPr/>
        </p:nvPicPr>
        <p:blipFill>
          <a:blip r:embed="rId16"/>
          <a:stretch>
            <a:fillRect/>
          </a:stretch>
        </p:blipFill>
        <p:spPr>
          <a:xfrm>
            <a:off x="14707397" y="1514229"/>
            <a:ext cx="3475256" cy="2096642"/>
          </a:xfrm>
          <a:prstGeom prst="rect">
            <a:avLst/>
          </a:prstGeom>
        </p:spPr>
      </p:pic>
    </p:spTree>
    <p:extLst>
      <p:ext uri="{BB962C8B-B14F-4D97-AF65-F5344CB8AC3E}">
        <p14:creationId xmlns:p14="http://schemas.microsoft.com/office/powerpoint/2010/main" val="20469840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57D8A"/>
        </a:solidFill>
        <a:effectLst/>
      </p:bgPr>
    </p:bg>
    <p:spTree>
      <p:nvGrpSpPr>
        <p:cNvPr id="1" name="">
          <a:extLst>
            <a:ext uri="{FF2B5EF4-FFF2-40B4-BE49-F238E27FC236}">
              <a16:creationId xmlns:a16="http://schemas.microsoft.com/office/drawing/2014/main" id="{D11EA837-5D13-FBBA-43E7-BD22980F0CE7}"/>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AE230D51-A964-BEB8-F7D0-4107BAC02EE8}"/>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4" name="Google Shape;507;g230e51fe7a0_0_1624">
            <a:extLst>
              <a:ext uri="{FF2B5EF4-FFF2-40B4-BE49-F238E27FC236}">
                <a16:creationId xmlns:a16="http://schemas.microsoft.com/office/drawing/2014/main" id="{BDEAF964-A09D-571B-C726-B1CE0EE349AE}"/>
              </a:ext>
            </a:extLst>
          </p:cNvPr>
          <p:cNvSpPr txBox="1">
            <a:spLocks/>
          </p:cNvSpPr>
          <p:nvPr/>
        </p:nvSpPr>
        <p:spPr>
          <a:xfrm>
            <a:off x="885826" y="857248"/>
            <a:ext cx="4296000" cy="614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28800"/>
              <a:buFont typeface="Arial"/>
              <a:buNone/>
              <a:defRPr sz="28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80000"/>
              </a:lnSpc>
              <a:spcBef>
                <a:spcPts val="0"/>
              </a:spcBef>
              <a:spcAft>
                <a:spcPts val="0"/>
              </a:spcAft>
              <a:buClr>
                <a:srgbClr val="FFFFFF"/>
              </a:buClr>
              <a:buSzPts val="28800"/>
              <a:buFont typeface="Arial"/>
              <a:buNone/>
              <a:tabLst/>
              <a:defRPr/>
            </a:pPr>
            <a:r>
              <a:rPr kumimoji="0" lang="es-ES" sz="41600" b="0" i="0" u="none" strike="noStrike" kern="0" cap="none" spc="0" normalizeH="0" baseline="0" noProof="0">
                <a:ln>
                  <a:noFill/>
                </a:ln>
                <a:solidFill>
                  <a:srgbClr val="FFFFFF"/>
                </a:solidFill>
                <a:effectLst/>
                <a:uLnTx/>
                <a:uFillTx/>
                <a:latin typeface="Arial"/>
                <a:cs typeface="Arial"/>
                <a:sym typeface="Arial"/>
              </a:rPr>
              <a:t>5</a:t>
            </a:r>
            <a:endParaRPr kumimoji="0" lang="es-ES" sz="28800" b="0" i="0" u="none" strike="noStrike" kern="0" cap="none" spc="0" normalizeH="0" baseline="0" noProof="0">
              <a:ln>
                <a:noFill/>
              </a:ln>
              <a:solidFill>
                <a:srgbClr val="FFFFFF"/>
              </a:solidFill>
              <a:effectLst/>
              <a:uLnTx/>
              <a:uFillTx/>
              <a:latin typeface="Arial"/>
              <a:cs typeface="Arial"/>
              <a:sym typeface="Arial"/>
            </a:endParaRPr>
          </a:p>
        </p:txBody>
      </p:sp>
      <p:sp>
        <p:nvSpPr>
          <p:cNvPr id="8" name="Google Shape;508;g230e51fe7a0_0_1624">
            <a:extLst>
              <a:ext uri="{FF2B5EF4-FFF2-40B4-BE49-F238E27FC236}">
                <a16:creationId xmlns:a16="http://schemas.microsoft.com/office/drawing/2014/main" id="{E36C3237-DD42-BAE7-7FCB-C79B4D6FB4C6}"/>
              </a:ext>
            </a:extLst>
          </p:cNvPr>
          <p:cNvSpPr txBox="1"/>
          <p:nvPr/>
        </p:nvSpPr>
        <p:spPr>
          <a:xfrm>
            <a:off x="4104640" y="7359525"/>
            <a:ext cx="20279400" cy="2215971"/>
          </a:xfrm>
          <a:prstGeom prst="rect">
            <a:avLst/>
          </a:prstGeom>
          <a:solidFill>
            <a:srgbClr val="FFFFFF"/>
          </a:solidFill>
          <a:ln>
            <a:noFill/>
          </a:ln>
        </p:spPr>
        <p:txBody>
          <a:bodyPr spcFirstLastPara="1" wrap="square" lIns="1097250" tIns="274300" rIns="1097250" bIns="457200" anchor="ctr" anchorCtr="0">
            <a:spAutoFit/>
          </a:bodyPr>
          <a:lstStyle/>
          <a:p>
            <a:pPr marL="0" marR="0" lvl="0" indent="0" algn="l" rtl="0">
              <a:lnSpc>
                <a:spcPct val="100000"/>
              </a:lnSpc>
              <a:spcBef>
                <a:spcPts val="0"/>
              </a:spcBef>
              <a:spcAft>
                <a:spcPts val="0"/>
              </a:spcAft>
              <a:buClr>
                <a:schemeClr val="dk1"/>
              </a:buClr>
              <a:buSzPts val="1100"/>
              <a:buFont typeface="Arial"/>
              <a:buNone/>
            </a:pPr>
            <a:r>
              <a:rPr lang="es-ES" sz="9600" b="1">
                <a:solidFill>
                  <a:srgbClr val="008495"/>
                </a:solidFill>
              </a:rPr>
              <a:t>Plan Estratégico 2025 - 2028</a:t>
            </a:r>
          </a:p>
        </p:txBody>
      </p:sp>
    </p:spTree>
    <p:extLst>
      <p:ext uri="{BB962C8B-B14F-4D97-AF65-F5344CB8AC3E}">
        <p14:creationId xmlns:p14="http://schemas.microsoft.com/office/powerpoint/2010/main" val="31819234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615BC-3E76-FC22-2466-5FFBE91BFF6D}"/>
            </a:ext>
          </a:extLst>
        </p:cNvPr>
        <p:cNvGrpSpPr/>
        <p:nvPr/>
      </p:nvGrpSpPr>
      <p:grpSpPr>
        <a:xfrm>
          <a:off x="0" y="0"/>
          <a:ext cx="0" cy="0"/>
          <a:chOff x="0" y="0"/>
          <a:chExt cx="0" cy="0"/>
        </a:xfrm>
      </p:grpSpPr>
      <p:sp>
        <p:nvSpPr>
          <p:cNvPr id="135" name="Rectangle 134">
            <a:extLst>
              <a:ext uri="{FF2B5EF4-FFF2-40B4-BE49-F238E27FC236}">
                <a16:creationId xmlns:a16="http://schemas.microsoft.com/office/drawing/2014/main" id="{BA027DB9-F05E-2BDF-EB6B-C736FE18C564}"/>
              </a:ext>
            </a:extLst>
          </p:cNvPr>
          <p:cNvSpPr/>
          <p:nvPr/>
        </p:nvSpPr>
        <p:spPr>
          <a:xfrm>
            <a:off x="7648792" y="4376365"/>
            <a:ext cx="6862348" cy="1500133"/>
          </a:xfrm>
          <a:prstGeom prst="rect">
            <a:avLst/>
          </a:prstGeom>
          <a:solidFill>
            <a:srgbClr val="93CDD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sz="2000">
              <a:solidFill>
                <a:schemeClr val="tx1"/>
              </a:solidFill>
              <a:latin typeface="Arial" panose="020B0604020202020204" pitchFamily="34" charset="0"/>
              <a:cs typeface="Arial" panose="020B0604020202020204" pitchFamily="34" charset="0"/>
            </a:endParaRPr>
          </a:p>
        </p:txBody>
      </p:sp>
      <p:pic>
        <p:nvPicPr>
          <p:cNvPr id="171" name="plantilla ponencias.pdf" descr="plantilla ponencias.pdf">
            <a:extLst>
              <a:ext uri="{FF2B5EF4-FFF2-40B4-BE49-F238E27FC236}">
                <a16:creationId xmlns:a16="http://schemas.microsoft.com/office/drawing/2014/main" id="{45DF1956-BFFD-74DD-0F74-B00E38929671}"/>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5219C58F-A25F-C566-0449-FF48B892CAA6}"/>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2100"/>
              <a:buFont typeface="Arial"/>
              <a:buNone/>
              <a:tabLst/>
              <a:defRPr/>
            </a:pPr>
            <a:r>
              <a:rPr kumimoji="0" lang="es-ES" sz="6400" b="0" i="0" u="none" strike="noStrike" kern="0" cap="none" spc="0" normalizeH="0" baseline="0" noProof="0">
                <a:ln>
                  <a:noFill/>
                </a:ln>
                <a:solidFill>
                  <a:srgbClr val="000000"/>
                </a:solidFill>
                <a:effectLst/>
                <a:uLnTx/>
                <a:uFillTx/>
                <a:latin typeface="Arial"/>
                <a:ea typeface="Arial"/>
                <a:cs typeface="Arial"/>
                <a:sym typeface="Arial"/>
              </a:rPr>
              <a:t>SERVICIOS CON LA DIRECTIVA NIS 2</a:t>
            </a:r>
          </a:p>
          <a:p>
            <a:pPr marL="0" marR="0" lvl="0" indent="0" algn="l" defTabSz="914400" rtl="0" eaLnBrk="1" fontAlgn="auto" latinLnBrk="0" hangingPunct="1">
              <a:lnSpc>
                <a:spcPct val="90000"/>
              </a:lnSpc>
              <a:spcBef>
                <a:spcPts val="0"/>
              </a:spcBef>
              <a:spcAft>
                <a:spcPts val="0"/>
              </a:spcAft>
              <a:buClr>
                <a:srgbClr val="000000"/>
              </a:buClr>
              <a:buSzPts val="2100"/>
              <a:buFont typeface="Arial"/>
              <a:buNone/>
              <a:tabLst/>
              <a:defRPr/>
            </a:pPr>
            <a:endParaRPr kumimoji="0" lang="es-ES" sz="6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4234461C-22E0-684A-FB97-4C85604C2967}"/>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6A4055BD-3004-3BEA-BF57-A62A38EAD4CA}"/>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FF23CEF4-6A2F-1821-FD29-CF6E52694436}"/>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5400"/>
              <a:buFont typeface="Arial"/>
              <a:buNone/>
              <a:tabLst/>
              <a:defRPr/>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5"/>
                  </a:ext>
                </a:extLst>
              </a:rPr>
              <a:t>Previsiones para 2025</a:t>
            </a:r>
          </a:p>
        </p:txBody>
      </p:sp>
      <p:sp>
        <p:nvSpPr>
          <p:cNvPr id="143" name="Google Shape;516;g230e51fe7a0_1_3839">
            <a:extLst>
              <a:ext uri="{FF2B5EF4-FFF2-40B4-BE49-F238E27FC236}">
                <a16:creationId xmlns:a16="http://schemas.microsoft.com/office/drawing/2014/main" id="{687AFD58-EC8B-5BD2-C579-330B60D86D03}"/>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defRPr/>
            </a:pPr>
            <a:endParaRPr sz="2900">
              <a:latin typeface="Arial"/>
              <a:ea typeface="Arial"/>
              <a:cs typeface="Arial"/>
              <a:sym typeface="Arial"/>
            </a:endParaRPr>
          </a:p>
        </p:txBody>
      </p:sp>
      <p:sp>
        <p:nvSpPr>
          <p:cNvPr id="6" name="Google Shape;568;p75">
            <a:extLst>
              <a:ext uri="{FF2B5EF4-FFF2-40B4-BE49-F238E27FC236}">
                <a16:creationId xmlns:a16="http://schemas.microsoft.com/office/drawing/2014/main" id="{C979A620-0C6D-D7E8-62AE-A31B3EC28C4F}"/>
              </a:ext>
            </a:extLst>
          </p:cNvPr>
          <p:cNvSpPr txBox="1"/>
          <p:nvPr/>
        </p:nvSpPr>
        <p:spPr>
          <a:xfrm>
            <a:off x="827487" y="1535672"/>
            <a:ext cx="19970249" cy="318545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300"/>
              </a:spcBef>
              <a:spcAft>
                <a:spcPts val="300"/>
              </a:spcAft>
              <a:buClr>
                <a:srgbClr val="000000"/>
              </a:buClr>
              <a:buSzPts val="2400"/>
              <a:buFont typeface="Arial"/>
              <a:buNone/>
              <a:tabLst/>
              <a:defRPr/>
            </a:pPr>
            <a:r>
              <a:rPr kumimoji="0" lang="es-ES" sz="3600" b="0" i="0" u="none" strike="noStrike" kern="0" cap="none" spc="0" normalizeH="0" baseline="0" noProof="0">
                <a:ln>
                  <a:noFill/>
                </a:ln>
                <a:solidFill>
                  <a:srgbClr val="000000"/>
                </a:solidFill>
                <a:effectLst/>
                <a:uLnTx/>
                <a:uFillTx/>
                <a:latin typeface="Arial"/>
                <a:cs typeface="Arial"/>
                <a:sym typeface="Arial"/>
              </a:rPr>
              <a:t>RedIRIS, como ICTS, elabora cada 4 años su Plan Estratégico, que somete a la aprobación del CAIS (Comité Asesor de Infraestructuras Singulares). </a:t>
            </a:r>
          </a:p>
          <a:p>
            <a:pPr marL="0" marR="0" lvl="0" indent="0" algn="just" defTabSz="914400" rtl="0" eaLnBrk="1" fontAlgn="auto" latinLnBrk="0" hangingPunct="1">
              <a:lnSpc>
                <a:spcPct val="100000"/>
              </a:lnSpc>
              <a:spcBef>
                <a:spcPts val="300"/>
              </a:spcBef>
              <a:spcAft>
                <a:spcPts val="300"/>
              </a:spcAft>
              <a:buClr>
                <a:srgbClr val="000000"/>
              </a:buClr>
              <a:buSzPts val="2400"/>
              <a:buFont typeface="Arial"/>
              <a:buNone/>
              <a:tabLst/>
              <a:defRPr/>
            </a:pPr>
            <a:r>
              <a:rPr kumimoji="0" lang="es-ES" sz="3600" b="0" i="0" u="none" strike="noStrike" kern="0" cap="none" spc="0" normalizeH="0" baseline="0" noProof="0">
                <a:ln>
                  <a:noFill/>
                </a:ln>
                <a:solidFill>
                  <a:srgbClr val="000000"/>
                </a:solidFill>
                <a:effectLst/>
                <a:uLnTx/>
                <a:uFillTx/>
                <a:latin typeface="Arial"/>
                <a:cs typeface="Arial"/>
                <a:sym typeface="Arial"/>
              </a:rPr>
              <a:t>El plan estratégico se compone de los siguientes </a:t>
            </a:r>
            <a:r>
              <a:rPr kumimoji="0" lang="es-ES" sz="3600" b="1" i="0" u="none" strike="noStrike" kern="0" cap="none" spc="0" normalizeH="0" baseline="0" noProof="0">
                <a:ln>
                  <a:noFill/>
                </a:ln>
                <a:solidFill>
                  <a:srgbClr val="257D8A"/>
                </a:solidFill>
                <a:effectLst/>
                <a:uLnTx/>
                <a:uFillTx/>
                <a:latin typeface="Arial"/>
                <a:cs typeface="Arial"/>
                <a:sym typeface="Arial"/>
              </a:rPr>
              <a:t>tres objetivos estratégicos </a:t>
            </a:r>
            <a:r>
              <a:rPr kumimoji="0" lang="es-ES" sz="3600" b="0" i="0" u="none" strike="noStrike" kern="0" cap="none" spc="0" normalizeH="0" baseline="0" noProof="0">
                <a:ln>
                  <a:noFill/>
                </a:ln>
                <a:solidFill>
                  <a:srgbClr val="000000"/>
                </a:solidFill>
                <a:effectLst/>
                <a:uLnTx/>
                <a:uFillTx/>
                <a:latin typeface="Arial"/>
                <a:cs typeface="Arial"/>
                <a:sym typeface="Arial"/>
              </a:rPr>
              <a:t>que se alinearán con el funcionamiento de RedIRIS y la visión a largo plazo a través de las siguientes estrategias:</a:t>
            </a:r>
          </a:p>
          <a:p>
            <a:pPr marL="0" marR="0" lvl="0" indent="0" algn="just" defTabSz="914400" rtl="0" eaLnBrk="1" fontAlgn="auto" latinLnBrk="0" hangingPunct="1">
              <a:lnSpc>
                <a:spcPct val="100000"/>
              </a:lnSpc>
              <a:spcBef>
                <a:spcPts val="300"/>
              </a:spcBef>
              <a:spcAft>
                <a:spcPts val="300"/>
              </a:spcAft>
              <a:buClr>
                <a:srgbClr val="000000"/>
              </a:buClr>
              <a:buSzPts val="2400"/>
              <a:buFont typeface="Arial"/>
              <a:buNone/>
              <a:tabLst/>
              <a:defRPr/>
            </a:pPr>
            <a:endParaRPr kumimoji="0" lang="es-ES" sz="3600" b="0" i="0" u="none" strike="noStrike" kern="0" cap="none" spc="0" normalizeH="0" baseline="0" noProof="0">
              <a:ln>
                <a:noFill/>
              </a:ln>
              <a:solidFill>
                <a:srgbClr val="000000"/>
              </a:solidFill>
              <a:effectLst/>
              <a:uLnTx/>
              <a:uFillTx/>
              <a:latin typeface="Arial"/>
              <a:cs typeface="Arial"/>
              <a:sym typeface="Arial"/>
            </a:endParaRPr>
          </a:p>
        </p:txBody>
      </p:sp>
      <p:grpSp>
        <p:nvGrpSpPr>
          <p:cNvPr id="14" name="Group 13">
            <a:extLst>
              <a:ext uri="{FF2B5EF4-FFF2-40B4-BE49-F238E27FC236}">
                <a16:creationId xmlns:a16="http://schemas.microsoft.com/office/drawing/2014/main" id="{FDECF39B-B577-E4EE-B793-A8E284DA4E19}"/>
              </a:ext>
            </a:extLst>
          </p:cNvPr>
          <p:cNvGrpSpPr/>
          <p:nvPr/>
        </p:nvGrpSpPr>
        <p:grpSpPr>
          <a:xfrm>
            <a:off x="21388253" y="1635434"/>
            <a:ext cx="2735229" cy="3249111"/>
            <a:chOff x="19719345" y="4132345"/>
            <a:chExt cx="3215135" cy="3819179"/>
          </a:xfrm>
        </p:grpSpPr>
        <p:pic>
          <p:nvPicPr>
            <p:cNvPr id="13" name="Picture 12">
              <a:extLst>
                <a:ext uri="{FF2B5EF4-FFF2-40B4-BE49-F238E27FC236}">
                  <a16:creationId xmlns:a16="http://schemas.microsoft.com/office/drawing/2014/main" id="{25E30439-9226-4D4A-6E35-E1A72C08ACA7}"/>
                </a:ext>
              </a:extLst>
            </p:cNvPr>
            <p:cNvPicPr>
              <a:picLocks noChangeAspect="1"/>
            </p:cNvPicPr>
            <p:nvPr/>
          </p:nvPicPr>
          <p:blipFill>
            <a:blip r:embed="rId3"/>
            <a:stretch>
              <a:fillRect/>
            </a:stretch>
          </p:blipFill>
          <p:spPr>
            <a:xfrm>
              <a:off x="19719346" y="4132345"/>
              <a:ext cx="3215134" cy="1806599"/>
            </a:xfrm>
            <a:prstGeom prst="rect">
              <a:avLst/>
            </a:prstGeom>
          </p:spPr>
        </p:pic>
        <p:pic>
          <p:nvPicPr>
            <p:cNvPr id="12" name="Picture 11">
              <a:extLst>
                <a:ext uri="{FF2B5EF4-FFF2-40B4-BE49-F238E27FC236}">
                  <a16:creationId xmlns:a16="http://schemas.microsoft.com/office/drawing/2014/main" id="{97D01119-09A9-DEBD-66A1-E12C903D47E9}"/>
                </a:ext>
              </a:extLst>
            </p:cNvPr>
            <p:cNvPicPr>
              <a:picLocks noChangeAspect="1"/>
            </p:cNvPicPr>
            <p:nvPr/>
          </p:nvPicPr>
          <p:blipFill>
            <a:blip r:embed="rId4"/>
            <a:stretch>
              <a:fillRect/>
            </a:stretch>
          </p:blipFill>
          <p:spPr>
            <a:xfrm>
              <a:off x="19719345" y="6051672"/>
              <a:ext cx="3215134" cy="1899852"/>
            </a:xfrm>
            <a:prstGeom prst="rect">
              <a:avLst/>
            </a:prstGeom>
          </p:spPr>
        </p:pic>
      </p:grpSp>
      <p:pic>
        <p:nvPicPr>
          <p:cNvPr id="42" name="Picture 41">
            <a:extLst>
              <a:ext uri="{FF2B5EF4-FFF2-40B4-BE49-F238E27FC236}">
                <a16:creationId xmlns:a16="http://schemas.microsoft.com/office/drawing/2014/main" id="{8A2A5510-3EC0-77BC-7659-A22692FCB1E4}"/>
              </a:ext>
            </a:extLst>
          </p:cNvPr>
          <p:cNvPicPr>
            <a:picLocks noChangeAspect="1"/>
          </p:cNvPicPr>
          <p:nvPr/>
        </p:nvPicPr>
        <p:blipFill>
          <a:blip r:embed="rId5"/>
          <a:srcRect l="50000"/>
          <a:stretch/>
        </p:blipFill>
        <p:spPr>
          <a:xfrm>
            <a:off x="0" y="4134125"/>
            <a:ext cx="3593487" cy="7186974"/>
          </a:xfrm>
          <a:prstGeom prst="rect">
            <a:avLst/>
          </a:prstGeom>
        </p:spPr>
      </p:pic>
      <p:grpSp>
        <p:nvGrpSpPr>
          <p:cNvPr id="43" name="Group 42">
            <a:extLst>
              <a:ext uri="{FF2B5EF4-FFF2-40B4-BE49-F238E27FC236}">
                <a16:creationId xmlns:a16="http://schemas.microsoft.com/office/drawing/2014/main" id="{F4961856-7141-3B51-347B-23227CFFC861}"/>
              </a:ext>
            </a:extLst>
          </p:cNvPr>
          <p:cNvGrpSpPr/>
          <p:nvPr/>
        </p:nvGrpSpPr>
        <p:grpSpPr>
          <a:xfrm rot="10800000">
            <a:off x="1899771" y="4568911"/>
            <a:ext cx="1326376" cy="1326376"/>
            <a:chOff x="9885510" y="7069163"/>
            <a:chExt cx="972000" cy="972000"/>
          </a:xfrm>
        </p:grpSpPr>
        <p:sp>
          <p:nvSpPr>
            <p:cNvPr id="44" name="Freeform 305">
              <a:extLst>
                <a:ext uri="{FF2B5EF4-FFF2-40B4-BE49-F238E27FC236}">
                  <a16:creationId xmlns:a16="http://schemas.microsoft.com/office/drawing/2014/main" id="{0E93504F-18FE-A83D-84CA-A4A31A0B3D9F}"/>
                </a:ext>
              </a:extLst>
            </p:cNvPr>
            <p:cNvSpPr>
              <a:spLocks noEditPoints="1"/>
            </p:cNvSpPr>
            <p:nvPr/>
          </p:nvSpPr>
          <p:spPr bwMode="auto">
            <a:xfrm>
              <a:off x="9885510" y="7069163"/>
              <a:ext cx="972000" cy="972000"/>
            </a:xfrm>
            <a:prstGeom prst="ellipse">
              <a:avLst/>
            </a:prstGeom>
            <a:solidFill>
              <a:srgbClr val="009999"/>
            </a:solidFill>
            <a:ln w="76200">
              <a:solidFill>
                <a:sysClr val="window" lastClr="FFFFFF"/>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45" name="Graphic 44" descr="Network outline">
              <a:extLst>
                <a:ext uri="{FF2B5EF4-FFF2-40B4-BE49-F238E27FC236}">
                  <a16:creationId xmlns:a16="http://schemas.microsoft.com/office/drawing/2014/main" id="{1CADD26F-9ACB-16FF-3337-E3566ADDE91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065496" y="7226645"/>
              <a:ext cx="631266" cy="631266"/>
            </a:xfrm>
            <a:prstGeom prst="rect">
              <a:avLst/>
            </a:prstGeom>
          </p:spPr>
        </p:pic>
      </p:grpSp>
      <p:grpSp>
        <p:nvGrpSpPr>
          <p:cNvPr id="46" name="Group 45">
            <a:extLst>
              <a:ext uri="{FF2B5EF4-FFF2-40B4-BE49-F238E27FC236}">
                <a16:creationId xmlns:a16="http://schemas.microsoft.com/office/drawing/2014/main" id="{637E5E9B-3718-7C08-8AC3-15BCF9251D5B}"/>
              </a:ext>
            </a:extLst>
          </p:cNvPr>
          <p:cNvGrpSpPr/>
          <p:nvPr/>
        </p:nvGrpSpPr>
        <p:grpSpPr>
          <a:xfrm rot="10800000">
            <a:off x="1734367" y="9730169"/>
            <a:ext cx="1326376" cy="1326376"/>
            <a:chOff x="9256369" y="4171987"/>
            <a:chExt cx="972000" cy="972000"/>
          </a:xfrm>
        </p:grpSpPr>
        <p:sp>
          <p:nvSpPr>
            <p:cNvPr id="47" name="Freeform 305">
              <a:extLst>
                <a:ext uri="{FF2B5EF4-FFF2-40B4-BE49-F238E27FC236}">
                  <a16:creationId xmlns:a16="http://schemas.microsoft.com/office/drawing/2014/main" id="{94B19AAD-957F-6101-9721-34322EB217D1}"/>
                </a:ext>
              </a:extLst>
            </p:cNvPr>
            <p:cNvSpPr>
              <a:spLocks noEditPoints="1"/>
            </p:cNvSpPr>
            <p:nvPr/>
          </p:nvSpPr>
          <p:spPr bwMode="auto">
            <a:xfrm>
              <a:off x="9256369" y="4171987"/>
              <a:ext cx="972000" cy="972000"/>
            </a:xfrm>
            <a:prstGeom prst="ellipse">
              <a:avLst/>
            </a:prstGeom>
            <a:solidFill>
              <a:srgbClr val="009999"/>
            </a:solidFill>
            <a:ln w="76200">
              <a:solidFill>
                <a:sysClr val="window" lastClr="FFFFFF"/>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48" name="Graphic 47" descr="Target Audience with solid fill">
              <a:extLst>
                <a:ext uri="{FF2B5EF4-FFF2-40B4-BE49-F238E27FC236}">
                  <a16:creationId xmlns:a16="http://schemas.microsoft.com/office/drawing/2014/main" id="{DE419D0C-CB94-5A11-C0E1-633D13E3BAF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rot="10800000">
              <a:off x="9472368" y="4387986"/>
              <a:ext cx="540000" cy="540000"/>
            </a:xfrm>
            <a:prstGeom prst="rect">
              <a:avLst/>
            </a:prstGeom>
          </p:spPr>
        </p:pic>
      </p:grpSp>
      <p:grpSp>
        <p:nvGrpSpPr>
          <p:cNvPr id="49" name="Group 48">
            <a:extLst>
              <a:ext uri="{FF2B5EF4-FFF2-40B4-BE49-F238E27FC236}">
                <a16:creationId xmlns:a16="http://schemas.microsoft.com/office/drawing/2014/main" id="{89876CF8-06D7-2702-D396-F01143730D7B}"/>
              </a:ext>
            </a:extLst>
          </p:cNvPr>
          <p:cNvGrpSpPr/>
          <p:nvPr/>
        </p:nvGrpSpPr>
        <p:grpSpPr>
          <a:xfrm rot="10800000">
            <a:off x="2930299" y="7018540"/>
            <a:ext cx="1326376" cy="1326376"/>
            <a:chOff x="8059080" y="5440666"/>
            <a:chExt cx="972000" cy="972000"/>
          </a:xfrm>
        </p:grpSpPr>
        <p:sp>
          <p:nvSpPr>
            <p:cNvPr id="50" name="Freeform 305">
              <a:extLst>
                <a:ext uri="{FF2B5EF4-FFF2-40B4-BE49-F238E27FC236}">
                  <a16:creationId xmlns:a16="http://schemas.microsoft.com/office/drawing/2014/main" id="{DD6CB511-53BE-1BAC-76A9-C08F3CA36FEF}"/>
                </a:ext>
              </a:extLst>
            </p:cNvPr>
            <p:cNvSpPr>
              <a:spLocks noEditPoints="1"/>
            </p:cNvSpPr>
            <p:nvPr/>
          </p:nvSpPr>
          <p:spPr bwMode="auto">
            <a:xfrm>
              <a:off x="8059080" y="5440666"/>
              <a:ext cx="972000" cy="972000"/>
            </a:xfrm>
            <a:prstGeom prst="ellipse">
              <a:avLst/>
            </a:prstGeom>
            <a:solidFill>
              <a:srgbClr val="009999"/>
            </a:solidFill>
            <a:ln w="76200">
              <a:solidFill>
                <a:sysClr val="window" lastClr="FFFFFF"/>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51" name="Graphic 50" descr="Good Inventory with solid fill">
              <a:extLst>
                <a:ext uri="{FF2B5EF4-FFF2-40B4-BE49-F238E27FC236}">
                  <a16:creationId xmlns:a16="http://schemas.microsoft.com/office/drawing/2014/main" id="{A3260211-B2F0-46C4-3F99-B3E0528EC72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rot="10800000">
              <a:off x="8281080" y="5662666"/>
              <a:ext cx="528000" cy="528000"/>
            </a:xfrm>
            <a:prstGeom prst="rect">
              <a:avLst/>
            </a:prstGeom>
          </p:spPr>
        </p:pic>
      </p:grpSp>
      <p:sp>
        <p:nvSpPr>
          <p:cNvPr id="52" name="TextBox 51">
            <a:extLst>
              <a:ext uri="{FF2B5EF4-FFF2-40B4-BE49-F238E27FC236}">
                <a16:creationId xmlns:a16="http://schemas.microsoft.com/office/drawing/2014/main" id="{C848A95D-7BB2-3883-4996-01CDA53375F9}"/>
              </a:ext>
            </a:extLst>
          </p:cNvPr>
          <p:cNvSpPr txBox="1"/>
          <p:nvPr/>
        </p:nvSpPr>
        <p:spPr>
          <a:xfrm>
            <a:off x="3415544" y="4741850"/>
            <a:ext cx="4155684" cy="1015663"/>
          </a:xfrm>
          <a:prstGeom prst="rect">
            <a:avLst/>
          </a:prstGeom>
          <a:noFill/>
        </p:spPr>
        <p:txBody>
          <a:bodyPr wrap="square" rtlCol="0">
            <a:spAutoFit/>
          </a:bodyPr>
          <a:lstStyle/>
          <a:p>
            <a:pPr defTabSz="914400" hangingPunct="1">
              <a:lnSpc>
                <a:spcPct val="100000"/>
              </a:lnSpc>
              <a:spcBef>
                <a:spcPts val="0"/>
              </a:spcBef>
            </a:pPr>
            <a:r>
              <a:rPr lang="es-ES" sz="2000" b="1" kern="1200">
                <a:solidFill>
                  <a:srgbClr val="008080"/>
                </a:solidFill>
                <a:latin typeface="Arial" panose="020B0604020202020204" pitchFamily="34" charset="0"/>
                <a:cs typeface="Arial" panose="020B0604020202020204" pitchFamily="34" charset="0"/>
              </a:rPr>
              <a:t>O1. Avanzar hacia la consolidación de la infraestructura.</a:t>
            </a:r>
          </a:p>
        </p:txBody>
      </p:sp>
      <p:sp>
        <p:nvSpPr>
          <p:cNvPr id="53" name="TextBox 52">
            <a:extLst>
              <a:ext uri="{FF2B5EF4-FFF2-40B4-BE49-F238E27FC236}">
                <a16:creationId xmlns:a16="http://schemas.microsoft.com/office/drawing/2014/main" id="{A35D368D-91E8-8E48-22C1-D303B3B1CFAD}"/>
              </a:ext>
            </a:extLst>
          </p:cNvPr>
          <p:cNvSpPr txBox="1"/>
          <p:nvPr/>
        </p:nvSpPr>
        <p:spPr>
          <a:xfrm>
            <a:off x="4256676" y="6912004"/>
            <a:ext cx="3260655" cy="1631216"/>
          </a:xfrm>
          <a:prstGeom prst="rect">
            <a:avLst/>
          </a:prstGeom>
          <a:noFill/>
        </p:spPr>
        <p:txBody>
          <a:bodyPr wrap="square" rtlCol="0">
            <a:spAutoFit/>
          </a:bodyPr>
          <a:lstStyle/>
          <a:p>
            <a:pPr defTabSz="914400" hangingPunct="1">
              <a:lnSpc>
                <a:spcPct val="100000"/>
              </a:lnSpc>
              <a:spcBef>
                <a:spcPts val="0"/>
              </a:spcBef>
            </a:pPr>
            <a:r>
              <a:rPr lang="es-ES" sz="2000" b="1" kern="1200">
                <a:solidFill>
                  <a:srgbClr val="008080"/>
                </a:solidFill>
                <a:latin typeface="Arial" panose="020B0604020202020204" pitchFamily="34" charset="0"/>
                <a:cs typeface="Arial" panose="020B0604020202020204" pitchFamily="34" charset="0"/>
              </a:rPr>
              <a:t>O2. Excelencia en la entrega de servicios seguros y confiables que proporcionen un valor añadido significativo</a:t>
            </a:r>
          </a:p>
        </p:txBody>
      </p:sp>
      <p:sp>
        <p:nvSpPr>
          <p:cNvPr id="54" name="TextBox 53">
            <a:extLst>
              <a:ext uri="{FF2B5EF4-FFF2-40B4-BE49-F238E27FC236}">
                <a16:creationId xmlns:a16="http://schemas.microsoft.com/office/drawing/2014/main" id="{97ED85D1-C1F0-2F41-6E86-41214C0E0BC2}"/>
              </a:ext>
            </a:extLst>
          </p:cNvPr>
          <p:cNvSpPr txBox="1"/>
          <p:nvPr/>
        </p:nvSpPr>
        <p:spPr>
          <a:xfrm>
            <a:off x="3220444" y="9788438"/>
            <a:ext cx="4296887" cy="1631216"/>
          </a:xfrm>
          <a:prstGeom prst="rect">
            <a:avLst/>
          </a:prstGeom>
          <a:noFill/>
        </p:spPr>
        <p:txBody>
          <a:bodyPr wrap="square" rtlCol="0">
            <a:spAutoFit/>
          </a:bodyPr>
          <a:lstStyle/>
          <a:p>
            <a:pPr defTabSz="914400" hangingPunct="1">
              <a:lnSpc>
                <a:spcPct val="100000"/>
              </a:lnSpc>
              <a:spcBef>
                <a:spcPts val="0"/>
              </a:spcBef>
            </a:pPr>
            <a:r>
              <a:rPr lang="es-ES" sz="2000" b="1" kern="1200">
                <a:solidFill>
                  <a:srgbClr val="008080"/>
                </a:solidFill>
                <a:latin typeface="Arial" panose="020B0604020202020204" pitchFamily="34" charset="0"/>
                <a:cs typeface="Arial" panose="020B0604020202020204" pitchFamily="34" charset="0"/>
              </a:rPr>
              <a:t>O3.Enfoque centrado en el usuario en la gestión del ciclo de vida de los servicios, con el fin de aumentar el uso y la satisfacción del usuario</a:t>
            </a:r>
          </a:p>
        </p:txBody>
      </p:sp>
      <p:sp>
        <p:nvSpPr>
          <p:cNvPr id="136" name="TextBox 135">
            <a:extLst>
              <a:ext uri="{FF2B5EF4-FFF2-40B4-BE49-F238E27FC236}">
                <a16:creationId xmlns:a16="http://schemas.microsoft.com/office/drawing/2014/main" id="{E2EE5AB8-C288-D4CC-0F8E-A55610828B80}"/>
              </a:ext>
            </a:extLst>
          </p:cNvPr>
          <p:cNvSpPr txBox="1"/>
          <p:nvPr/>
        </p:nvSpPr>
        <p:spPr>
          <a:xfrm>
            <a:off x="7991439" y="4523834"/>
            <a:ext cx="6442136" cy="1231106"/>
          </a:xfrm>
          <a:prstGeom prst="rect">
            <a:avLst/>
          </a:prstGeom>
          <a:noFill/>
        </p:spPr>
        <p:txBody>
          <a:bodyPr wrap="square" rtlCol="0">
            <a:spAutoFit/>
          </a:bodyPr>
          <a:lstStyle/>
          <a:p>
            <a:pPr algn="just">
              <a:spcBef>
                <a:spcPts val="1200"/>
              </a:spcBef>
              <a:spcAft>
                <a:spcPts val="1200"/>
              </a:spcAft>
            </a:pPr>
            <a:r>
              <a:rPr lang="es-ES" sz="2000" b="1">
                <a:solidFill>
                  <a:srgbClr val="008080"/>
                </a:solidFill>
                <a:latin typeface="Arial" panose="020B0604020202020204" pitchFamily="34" charset="0"/>
                <a:cs typeface="Arial" panose="020B0604020202020204" pitchFamily="34" charset="0"/>
              </a:rPr>
              <a:t>E1.1 Actualización de la infraestructura de RedIRIS.</a:t>
            </a:r>
          </a:p>
          <a:p>
            <a:pPr algn="just">
              <a:spcBef>
                <a:spcPts val="1200"/>
              </a:spcBef>
              <a:spcAft>
                <a:spcPts val="1200"/>
              </a:spcAft>
            </a:pPr>
            <a:r>
              <a:rPr lang="es-ES" sz="2000" b="1">
                <a:solidFill>
                  <a:srgbClr val="008080"/>
                </a:solidFill>
                <a:latin typeface="Arial" panose="020B0604020202020204" pitchFamily="34" charset="0"/>
                <a:cs typeface="Arial" panose="020B0604020202020204" pitchFamily="34" charset="0"/>
              </a:rPr>
              <a:t>E1.2 Ampliar la huella de fibra óptica de RedIRIS-NOVA. </a:t>
            </a:r>
            <a:endParaRPr lang="es-ES" sz="2000">
              <a:latin typeface="Arial" panose="020B0604020202020204" pitchFamily="34" charset="0"/>
              <a:cs typeface="Arial" panose="020B0604020202020204" pitchFamily="34" charset="0"/>
            </a:endParaRPr>
          </a:p>
        </p:txBody>
      </p:sp>
      <p:sp>
        <p:nvSpPr>
          <p:cNvPr id="138" name="Rectangle 137">
            <a:extLst>
              <a:ext uri="{FF2B5EF4-FFF2-40B4-BE49-F238E27FC236}">
                <a16:creationId xmlns:a16="http://schemas.microsoft.com/office/drawing/2014/main" id="{D3B21AED-315E-A456-7EA1-5FD828A422C4}"/>
              </a:ext>
            </a:extLst>
          </p:cNvPr>
          <p:cNvSpPr/>
          <p:nvPr/>
        </p:nvSpPr>
        <p:spPr>
          <a:xfrm>
            <a:off x="7662748" y="6272986"/>
            <a:ext cx="6848392" cy="3022535"/>
          </a:xfrm>
          <a:prstGeom prst="rect">
            <a:avLst/>
          </a:prstGeom>
          <a:solidFill>
            <a:srgbClr val="93CDD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sz="2000">
              <a:solidFill>
                <a:schemeClr val="tx1"/>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4336E812-2CDD-B32A-7478-516310EE7587}"/>
              </a:ext>
            </a:extLst>
          </p:cNvPr>
          <p:cNvSpPr txBox="1"/>
          <p:nvPr/>
        </p:nvSpPr>
        <p:spPr>
          <a:xfrm rot="16200000">
            <a:off x="6986919" y="7579265"/>
            <a:ext cx="1760827" cy="341632"/>
          </a:xfrm>
          <a:prstGeom prst="rect">
            <a:avLst/>
          </a:prstGeom>
          <a:noFill/>
        </p:spPr>
        <p:txBody>
          <a:bodyPr wrap="square" rtlCol="0">
            <a:spAutoFit/>
          </a:bodyPr>
          <a:lstStyle/>
          <a:p>
            <a:pPr algn="ctr"/>
            <a:r>
              <a:rPr lang="es-ES" sz="1800" i="1">
                <a:solidFill>
                  <a:srgbClr val="008080"/>
                </a:solidFill>
                <a:latin typeface="Arial" panose="020B0604020202020204" pitchFamily="34" charset="0"/>
                <a:cs typeface="Arial" panose="020B0604020202020204" pitchFamily="34" charset="0"/>
              </a:rPr>
              <a:t>Estrategias</a:t>
            </a:r>
          </a:p>
        </p:txBody>
      </p:sp>
      <p:sp>
        <p:nvSpPr>
          <p:cNvPr id="145" name="TextBox 144">
            <a:extLst>
              <a:ext uri="{FF2B5EF4-FFF2-40B4-BE49-F238E27FC236}">
                <a16:creationId xmlns:a16="http://schemas.microsoft.com/office/drawing/2014/main" id="{A2653E51-E50E-1506-DB1A-B3F77E490396}"/>
              </a:ext>
            </a:extLst>
          </p:cNvPr>
          <p:cNvSpPr txBox="1"/>
          <p:nvPr/>
        </p:nvSpPr>
        <p:spPr>
          <a:xfrm rot="16200000">
            <a:off x="6980647" y="4994365"/>
            <a:ext cx="1760827" cy="341632"/>
          </a:xfrm>
          <a:prstGeom prst="rect">
            <a:avLst/>
          </a:prstGeom>
          <a:noFill/>
        </p:spPr>
        <p:txBody>
          <a:bodyPr wrap="square" rtlCol="0">
            <a:spAutoFit/>
          </a:bodyPr>
          <a:lstStyle/>
          <a:p>
            <a:pPr algn="ctr"/>
            <a:r>
              <a:rPr lang="es-ES" sz="1800" i="1">
                <a:solidFill>
                  <a:srgbClr val="008080"/>
                </a:solidFill>
                <a:latin typeface="Arial" panose="020B0604020202020204" pitchFamily="34" charset="0"/>
                <a:cs typeface="Arial" panose="020B0604020202020204" pitchFamily="34" charset="0"/>
              </a:rPr>
              <a:t>Estrategias</a:t>
            </a:r>
            <a:endParaRPr lang="es-ES" sz="1600" i="1">
              <a:solidFill>
                <a:srgbClr val="008080"/>
              </a:solidFill>
              <a:latin typeface="Arial" panose="020B0604020202020204" pitchFamily="34" charset="0"/>
              <a:cs typeface="Arial" panose="020B0604020202020204" pitchFamily="34" charset="0"/>
            </a:endParaRPr>
          </a:p>
        </p:txBody>
      </p:sp>
      <p:sp>
        <p:nvSpPr>
          <p:cNvPr id="147" name="Rectangle 146">
            <a:extLst>
              <a:ext uri="{FF2B5EF4-FFF2-40B4-BE49-F238E27FC236}">
                <a16:creationId xmlns:a16="http://schemas.microsoft.com/office/drawing/2014/main" id="{EA15D0FC-913B-C813-AF33-522968A9B834}"/>
              </a:ext>
            </a:extLst>
          </p:cNvPr>
          <p:cNvSpPr/>
          <p:nvPr/>
        </p:nvSpPr>
        <p:spPr>
          <a:xfrm>
            <a:off x="7641892" y="9781406"/>
            <a:ext cx="6869248" cy="1579740"/>
          </a:xfrm>
          <a:prstGeom prst="rect">
            <a:avLst/>
          </a:prstGeom>
          <a:solidFill>
            <a:srgbClr val="93CDD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a:solidFill>
                <a:schemeClr val="tx1"/>
              </a:solidFill>
            </a:endParaRPr>
          </a:p>
        </p:txBody>
      </p:sp>
      <p:sp>
        <p:nvSpPr>
          <p:cNvPr id="148" name="TextBox 147">
            <a:extLst>
              <a:ext uri="{FF2B5EF4-FFF2-40B4-BE49-F238E27FC236}">
                <a16:creationId xmlns:a16="http://schemas.microsoft.com/office/drawing/2014/main" id="{C1351F51-7032-3457-2A4F-97155101F2B8}"/>
              </a:ext>
            </a:extLst>
          </p:cNvPr>
          <p:cNvSpPr txBox="1"/>
          <p:nvPr/>
        </p:nvSpPr>
        <p:spPr>
          <a:xfrm rot="16200000">
            <a:off x="7195060" y="10383459"/>
            <a:ext cx="1331999" cy="341632"/>
          </a:xfrm>
          <a:prstGeom prst="rect">
            <a:avLst/>
          </a:prstGeom>
          <a:noFill/>
        </p:spPr>
        <p:txBody>
          <a:bodyPr wrap="square" rtlCol="0">
            <a:spAutoFit/>
          </a:bodyPr>
          <a:lstStyle/>
          <a:p>
            <a:pPr algn="ctr"/>
            <a:r>
              <a:rPr lang="es-ES" sz="1800" i="1">
                <a:solidFill>
                  <a:srgbClr val="008080"/>
                </a:solidFill>
                <a:latin typeface="Arial" panose="020B0604020202020204" pitchFamily="34" charset="0"/>
                <a:cs typeface="Arial" panose="020B0604020202020204" pitchFamily="34" charset="0"/>
              </a:rPr>
              <a:t>Estrategias</a:t>
            </a:r>
          </a:p>
        </p:txBody>
      </p:sp>
      <p:sp>
        <p:nvSpPr>
          <p:cNvPr id="2" name="TextBox 1">
            <a:extLst>
              <a:ext uri="{FF2B5EF4-FFF2-40B4-BE49-F238E27FC236}">
                <a16:creationId xmlns:a16="http://schemas.microsoft.com/office/drawing/2014/main" id="{EF77701C-8773-C6B9-FF1A-1DF89DCEF002}"/>
              </a:ext>
            </a:extLst>
          </p:cNvPr>
          <p:cNvSpPr txBox="1"/>
          <p:nvPr/>
        </p:nvSpPr>
        <p:spPr>
          <a:xfrm>
            <a:off x="8021206" y="6357128"/>
            <a:ext cx="6443250" cy="2954655"/>
          </a:xfrm>
          <a:prstGeom prst="rect">
            <a:avLst/>
          </a:prstGeom>
          <a:noFill/>
        </p:spPr>
        <p:txBody>
          <a:bodyPr wrap="square" rtlCol="0">
            <a:spAutoFit/>
          </a:bodyPr>
          <a:lstStyle/>
          <a:p>
            <a:pPr algn="just">
              <a:spcBef>
                <a:spcPts val="1200"/>
              </a:spcBef>
              <a:spcAft>
                <a:spcPts val="1200"/>
              </a:spcAft>
            </a:pPr>
            <a:r>
              <a:rPr lang="es-ES" sz="2000" b="1">
                <a:solidFill>
                  <a:srgbClr val="008080"/>
                </a:solidFill>
                <a:latin typeface="Arial" panose="020B0604020202020204" pitchFamily="34" charset="0"/>
                <a:cs typeface="Arial" panose="020B0604020202020204" pitchFamily="34" charset="0"/>
              </a:rPr>
              <a:t>E2.1 Reforzar la seguridad de informática de RedIRIS y sus usuarios. </a:t>
            </a:r>
          </a:p>
          <a:p>
            <a:pPr algn="just">
              <a:spcBef>
                <a:spcPts val="1200"/>
              </a:spcBef>
              <a:spcAft>
                <a:spcPts val="1200"/>
              </a:spcAft>
            </a:pPr>
            <a:r>
              <a:rPr lang="es-ES" sz="2000" b="1">
                <a:solidFill>
                  <a:srgbClr val="008080"/>
                </a:solidFill>
                <a:latin typeface="Arial" panose="020B0604020202020204" pitchFamily="34" charset="0"/>
                <a:cs typeface="Arial" panose="020B0604020202020204" pitchFamily="34" charset="0"/>
              </a:rPr>
              <a:t>E2.2 Incrementar la fiabilidad de los servicios.</a:t>
            </a:r>
          </a:p>
          <a:p>
            <a:pPr algn="just">
              <a:spcBef>
                <a:spcPts val="1200"/>
              </a:spcBef>
              <a:spcAft>
                <a:spcPts val="1200"/>
              </a:spcAft>
            </a:pPr>
            <a:r>
              <a:rPr lang="es-ES" sz="2000" b="1">
                <a:solidFill>
                  <a:srgbClr val="008080"/>
                </a:solidFill>
                <a:latin typeface="Arial" panose="020B0604020202020204" pitchFamily="34" charset="0"/>
                <a:cs typeface="Arial" panose="020B0604020202020204" pitchFamily="34" charset="0"/>
              </a:rPr>
              <a:t>E2.3 Asegurar la sostenibilidad operativa de RedIRIS.</a:t>
            </a:r>
          </a:p>
          <a:p>
            <a:pPr algn="just">
              <a:spcBef>
                <a:spcPts val="1200"/>
              </a:spcBef>
              <a:spcAft>
                <a:spcPts val="1200"/>
              </a:spcAft>
            </a:pPr>
            <a:r>
              <a:rPr lang="es-ES" sz="2000" b="1">
                <a:solidFill>
                  <a:srgbClr val="008080"/>
                </a:solidFill>
                <a:latin typeface="Arial" panose="020B0604020202020204" pitchFamily="34" charset="0"/>
                <a:cs typeface="Arial" panose="020B0604020202020204" pitchFamily="34" charset="0"/>
              </a:rPr>
              <a:t>E2.4 Mejora constante de la propuesta de valor de los servicios de RedIRIS.</a:t>
            </a:r>
            <a:endParaRPr lang="es-ES" sz="20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C7C9B2C-5479-E73C-C52C-E135236EAD8C}"/>
              </a:ext>
            </a:extLst>
          </p:cNvPr>
          <p:cNvSpPr txBox="1"/>
          <p:nvPr/>
        </p:nvSpPr>
        <p:spPr>
          <a:xfrm>
            <a:off x="8019176" y="9953462"/>
            <a:ext cx="6414399" cy="1231106"/>
          </a:xfrm>
          <a:prstGeom prst="rect">
            <a:avLst/>
          </a:prstGeom>
          <a:noFill/>
        </p:spPr>
        <p:txBody>
          <a:bodyPr wrap="square" rtlCol="0">
            <a:spAutoFit/>
          </a:bodyPr>
          <a:lstStyle/>
          <a:p>
            <a:pPr algn="just">
              <a:spcBef>
                <a:spcPts val="1200"/>
              </a:spcBef>
              <a:spcAft>
                <a:spcPts val="1200"/>
              </a:spcAft>
            </a:pPr>
            <a:r>
              <a:rPr lang="es-ES" sz="2000" b="1">
                <a:solidFill>
                  <a:srgbClr val="008080"/>
                </a:solidFill>
                <a:latin typeface="Arial" panose="020B0604020202020204" pitchFamily="34" charset="0"/>
                <a:cs typeface="Arial" panose="020B0604020202020204" pitchFamily="34" charset="0"/>
              </a:rPr>
              <a:t>E3.1 Mejorar la colaboración con </a:t>
            </a:r>
            <a:r>
              <a:rPr lang="es-ES" sz="2000" b="1" err="1">
                <a:solidFill>
                  <a:srgbClr val="008080"/>
                </a:solidFill>
                <a:latin typeface="Arial" panose="020B0604020202020204" pitchFamily="34" charset="0"/>
                <a:cs typeface="Arial" panose="020B0604020202020204" pitchFamily="34" charset="0"/>
              </a:rPr>
              <a:t>stakeholders</a:t>
            </a:r>
            <a:r>
              <a:rPr lang="es-ES" sz="2000" b="1">
                <a:solidFill>
                  <a:srgbClr val="008080"/>
                </a:solidFill>
                <a:latin typeface="Arial" panose="020B0604020202020204" pitchFamily="34" charset="0"/>
                <a:cs typeface="Arial" panose="020B0604020202020204" pitchFamily="34" charset="0"/>
              </a:rPr>
              <a:t> para mejorar el alcance a los usuarios. </a:t>
            </a:r>
          </a:p>
          <a:p>
            <a:pPr algn="just">
              <a:spcBef>
                <a:spcPts val="1200"/>
              </a:spcBef>
              <a:spcAft>
                <a:spcPts val="1200"/>
              </a:spcAft>
            </a:pPr>
            <a:r>
              <a:rPr lang="es-ES" sz="2000" b="1">
                <a:solidFill>
                  <a:srgbClr val="008080"/>
                </a:solidFill>
                <a:latin typeface="Arial" panose="020B0604020202020204" pitchFamily="34" charset="0"/>
                <a:cs typeface="Arial" panose="020B0604020202020204" pitchFamily="34" charset="0"/>
              </a:rPr>
              <a:t>E3.2 Mejorar la inteligencia empresarial de RedIRIS.</a:t>
            </a:r>
            <a:endParaRPr lang="es-ES" sz="20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027E96E-5493-12FC-ABCE-117F1A7240EB}"/>
              </a:ext>
            </a:extLst>
          </p:cNvPr>
          <p:cNvPicPr>
            <a:picLocks noChangeAspect="1"/>
          </p:cNvPicPr>
          <p:nvPr/>
        </p:nvPicPr>
        <p:blipFill>
          <a:blip r:embed="rId12"/>
          <a:stretch>
            <a:fillRect/>
          </a:stretch>
        </p:blipFill>
        <p:spPr>
          <a:xfrm>
            <a:off x="14544908" y="5272699"/>
            <a:ext cx="9821956" cy="5828110"/>
          </a:xfrm>
          <a:prstGeom prst="rect">
            <a:avLst/>
          </a:prstGeom>
        </p:spPr>
      </p:pic>
    </p:spTree>
    <p:extLst>
      <p:ext uri="{BB962C8B-B14F-4D97-AF65-F5344CB8AC3E}">
        <p14:creationId xmlns:p14="http://schemas.microsoft.com/office/powerpoint/2010/main" val="4445595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DDE13-424F-BB79-74D2-3325C249604C}"/>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9259C1FE-485A-32E1-B872-D1BB383B18E2}"/>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26BAD9B6-B9AC-9CFF-3FBE-63BEAAE45D28}"/>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defTabSz="914400" hangingPunct="1">
              <a:lnSpc>
                <a:spcPct val="90000"/>
              </a:lnSpc>
              <a:buSzPts val="2100"/>
              <a:buFont typeface="Arial"/>
              <a:buNone/>
            </a:pPr>
            <a:r>
              <a:rPr lang="es-ES">
                <a:latin typeface="Arial"/>
                <a:ea typeface="Arial"/>
                <a:cs typeface="Arial"/>
                <a:sym typeface="Arial"/>
              </a:rPr>
              <a:t>SERVICIOS CON LA DIRECTIVA NIS 2</a:t>
            </a:r>
          </a:p>
          <a:p>
            <a:pPr defTabSz="914400" hangingPunct="1">
              <a:lnSpc>
                <a:spcPct val="90000"/>
              </a:lnSpc>
              <a:buSzPts val="2100"/>
              <a:buFont typeface="Arial"/>
              <a:buNone/>
            </a:pPr>
            <a:endParaRPr lang="es-ES">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8B242FAF-E676-950C-0182-08DFDDDA4981}"/>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C2F28014-C829-D8CC-3A26-9218C38F1769}"/>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CEDBEA5C-E430-5AF6-2F4B-7A4625B0C722}"/>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defTabSz="914400" hangingPunct="1">
              <a:lnSpc>
                <a:spcPct val="85000"/>
              </a:lnSpc>
              <a:spcBef>
                <a:spcPts val="0"/>
              </a:spcBef>
              <a:buClr>
                <a:srgbClr val="000000"/>
              </a:buClr>
              <a:buSzPts val="5400"/>
              <a:buFont typeface="Arial"/>
              <a:buNone/>
            </a:pPr>
            <a:r>
              <a:rPr lang="es-ES" sz="5400">
                <a:solidFill>
                  <a:srgbClr val="FFFFFF"/>
                </a:solidFill>
                <a:latin typeface="Arial"/>
                <a:cs typeface="Arial"/>
                <a:sym typeface="Arial"/>
              </a:rPr>
              <a:t>Índice</a:t>
            </a:r>
            <a:endParaRPr sz="1400">
              <a:latin typeface="Arial"/>
              <a:ea typeface="Arial"/>
              <a:cs typeface="Arial"/>
              <a:sym typeface="Arial"/>
            </a:endParaRPr>
          </a:p>
        </p:txBody>
      </p:sp>
      <p:pic>
        <p:nvPicPr>
          <p:cNvPr id="12" name="Google Shape;500;g230b6c47b17_1_3497">
            <a:extLst>
              <a:ext uri="{FF2B5EF4-FFF2-40B4-BE49-F238E27FC236}">
                <a16:creationId xmlns:a16="http://schemas.microsoft.com/office/drawing/2014/main" id="{6DC8304A-2C52-6125-F4CF-4B89860BDE7A}"/>
              </a:ext>
            </a:extLst>
          </p:cNvPr>
          <p:cNvPicPr preferRelativeResize="0"/>
          <p:nvPr/>
        </p:nvPicPr>
        <p:blipFill rotWithShape="1">
          <a:blip r:embed="rId3">
            <a:alphaModFix/>
          </a:blip>
          <a:srcRect l="10602" t="12144" r="15619" b="8684"/>
          <a:stretch/>
        </p:blipFill>
        <p:spPr>
          <a:xfrm>
            <a:off x="8910536" y="1495133"/>
            <a:ext cx="15472995" cy="11066931"/>
          </a:xfrm>
          <a:prstGeom prst="rect">
            <a:avLst/>
          </a:prstGeom>
          <a:noFill/>
          <a:ln>
            <a:noFill/>
          </a:ln>
        </p:spPr>
      </p:pic>
      <p:sp>
        <p:nvSpPr>
          <p:cNvPr id="13" name="Google Shape;501;g230b6c47b17_1_3497">
            <a:extLst>
              <a:ext uri="{FF2B5EF4-FFF2-40B4-BE49-F238E27FC236}">
                <a16:creationId xmlns:a16="http://schemas.microsoft.com/office/drawing/2014/main" id="{8F4E75CD-726A-9E76-2FCF-4CF50EBC2EFF}"/>
              </a:ext>
            </a:extLst>
          </p:cNvPr>
          <p:cNvSpPr txBox="1"/>
          <p:nvPr/>
        </p:nvSpPr>
        <p:spPr>
          <a:xfrm>
            <a:off x="270302" y="3801434"/>
            <a:ext cx="8969675" cy="8643900"/>
          </a:xfrm>
          <a:prstGeom prst="rect">
            <a:avLst/>
          </a:prstGeom>
          <a:noFill/>
          <a:ln>
            <a:noFill/>
          </a:ln>
        </p:spPr>
        <p:txBody>
          <a:bodyPr spcFirstLastPara="1" wrap="square" lIns="243800" tIns="243800" rIns="243800" bIns="243800" anchor="ctr" anchorCtr="0">
            <a:noAutofit/>
          </a:bodyPr>
          <a:lstStyle/>
          <a:p>
            <a:pPr defTabSz="914400" hangingPunct="1">
              <a:lnSpc>
                <a:spcPct val="150000"/>
              </a:lnSpc>
              <a:spcBef>
                <a:spcPts val="600"/>
              </a:spcBef>
              <a:spcAft>
                <a:spcPts val="600"/>
              </a:spcAft>
              <a:buClr>
                <a:srgbClr val="000000"/>
              </a:buClr>
              <a:buFont typeface="Arial"/>
              <a:buNone/>
            </a:pPr>
            <a:r>
              <a:rPr lang="es-ES" sz="4400" b="1">
                <a:solidFill>
                  <a:srgbClr val="FFD670"/>
                </a:solidFill>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ÍNDICE</a:t>
            </a:r>
          </a:p>
          <a:p>
            <a:pPr marL="889000" indent="-514350" defTabSz="914400" hangingPunct="1">
              <a:lnSpc>
                <a:spcPct val="115000"/>
              </a:lnSpc>
              <a:spcBef>
                <a:spcPts val="600"/>
              </a:spcBef>
              <a:spcAft>
                <a:spcPts val="600"/>
              </a:spcAft>
              <a:buClr>
                <a:srgbClr val="FFD670"/>
              </a:buClr>
              <a:buSzPts val="3700"/>
              <a:buFont typeface="+mj-lt"/>
              <a:buAutoNum type="arabicPeriod"/>
            </a:pPr>
            <a:r>
              <a:rPr lang="es-ES" sz="4400" b="1">
                <a:solidFill>
                  <a:srgbClr val="A7A7A7"/>
                </a:solidFill>
                <a:latin typeface="Arial"/>
                <a:cs typeface="Arial"/>
                <a:sym typeface="Arial"/>
              </a:rPr>
              <a:t>Actividad de RedIRIS en 2024</a:t>
            </a:r>
          </a:p>
          <a:p>
            <a:pPr marL="889000" indent="-514350" defTabSz="914400" hangingPunct="1">
              <a:lnSpc>
                <a:spcPct val="115000"/>
              </a:lnSpc>
              <a:spcBef>
                <a:spcPts val="600"/>
              </a:spcBef>
              <a:spcAft>
                <a:spcPts val="600"/>
              </a:spcAft>
              <a:buClr>
                <a:srgbClr val="FFD670"/>
              </a:buClr>
              <a:buSzPts val="3700"/>
              <a:buFont typeface="+mj-lt"/>
              <a:buAutoNum type="arabicPeriod"/>
            </a:pPr>
            <a:r>
              <a:rPr lang="es-ES" sz="4400" b="1">
                <a:solidFill>
                  <a:srgbClr val="A7A7A7"/>
                </a:solidFill>
                <a:latin typeface="Arial"/>
                <a:cs typeface="Arial"/>
                <a:sym typeface="Arial"/>
              </a:rPr>
              <a:t>UNI-DIGITAL RedIRIS Servicios TIC compartidos</a:t>
            </a:r>
          </a:p>
          <a:p>
            <a:pPr marL="889000" indent="-514350" defTabSz="914400" hangingPunct="1">
              <a:lnSpc>
                <a:spcPct val="115000"/>
              </a:lnSpc>
              <a:spcBef>
                <a:spcPts val="600"/>
              </a:spcBef>
              <a:spcAft>
                <a:spcPts val="600"/>
              </a:spcAft>
              <a:buClr>
                <a:srgbClr val="FFD670"/>
              </a:buClr>
              <a:buSzPts val="3700"/>
              <a:buFont typeface="+mj-lt"/>
              <a:buAutoNum type="arabicPeriod"/>
            </a:pPr>
            <a:r>
              <a:rPr lang="es-ES" sz="4400" b="1">
                <a:solidFill>
                  <a:srgbClr val="A7A7A7"/>
                </a:solidFill>
                <a:latin typeface="Arial"/>
                <a:cs typeface="Arial"/>
                <a:sym typeface="Arial"/>
              </a:rPr>
              <a:t>UNI-DIGITAL RedIRIS Infraestructuras</a:t>
            </a:r>
          </a:p>
          <a:p>
            <a:pPr marL="889000" indent="-514350" defTabSz="914400" hangingPunct="1">
              <a:lnSpc>
                <a:spcPct val="115000"/>
              </a:lnSpc>
              <a:spcBef>
                <a:spcPts val="600"/>
              </a:spcBef>
              <a:spcAft>
                <a:spcPts val="600"/>
              </a:spcAft>
              <a:buClr>
                <a:srgbClr val="FFD670"/>
              </a:buClr>
              <a:buSzPts val="3700"/>
              <a:buFont typeface="+mj-lt"/>
              <a:buAutoNum type="arabicPeriod"/>
            </a:pPr>
            <a:r>
              <a:rPr lang="es-ES" sz="4400" b="1">
                <a:solidFill>
                  <a:srgbClr val="A7A7A7"/>
                </a:solidFill>
                <a:latin typeface="Arial"/>
                <a:cs typeface="Arial"/>
                <a:sym typeface="Arial"/>
              </a:rPr>
              <a:t>Foco en la Ciberseguridad</a:t>
            </a:r>
          </a:p>
          <a:p>
            <a:pPr marL="889000" indent="-514350" defTabSz="914400" hangingPunct="1">
              <a:lnSpc>
                <a:spcPct val="115000"/>
              </a:lnSpc>
              <a:spcBef>
                <a:spcPts val="600"/>
              </a:spcBef>
              <a:spcAft>
                <a:spcPts val="600"/>
              </a:spcAft>
              <a:buClr>
                <a:srgbClr val="FFD670"/>
              </a:buClr>
              <a:buSzPts val="3700"/>
              <a:buFont typeface="+mj-lt"/>
              <a:buAutoNum type="arabicPeriod"/>
            </a:pPr>
            <a:r>
              <a:rPr lang="es-ES" sz="4400" b="1">
                <a:solidFill>
                  <a:srgbClr val="A7A7A7"/>
                </a:solidFill>
                <a:latin typeface="Arial"/>
                <a:cs typeface="Arial"/>
                <a:sym typeface="Arial"/>
              </a:rPr>
              <a:t>Plan Estratégico 2025 – 2028</a:t>
            </a:r>
          </a:p>
          <a:p>
            <a:pPr marL="889000" indent="-514350" defTabSz="914400" hangingPunct="1">
              <a:lnSpc>
                <a:spcPct val="115000"/>
              </a:lnSpc>
              <a:spcBef>
                <a:spcPts val="600"/>
              </a:spcBef>
              <a:spcAft>
                <a:spcPts val="600"/>
              </a:spcAft>
              <a:buClr>
                <a:srgbClr val="FFD670"/>
              </a:buClr>
              <a:buSzPts val="3700"/>
              <a:buFont typeface="+mj-lt"/>
              <a:buAutoNum type="arabicPeriod"/>
            </a:pPr>
            <a:r>
              <a:rPr lang="es-ES" sz="4400" b="1">
                <a:solidFill>
                  <a:srgbClr val="A7A7A7"/>
                </a:solidFill>
                <a:latin typeface="Arial"/>
                <a:cs typeface="Arial"/>
                <a:sym typeface="Arial"/>
              </a:rPr>
              <a:t>Servicios RedIRIS ante el apagón nacional</a:t>
            </a:r>
          </a:p>
          <a:p>
            <a:pPr marL="889000" indent="-514350" defTabSz="914400" hangingPunct="1">
              <a:lnSpc>
                <a:spcPct val="115000"/>
              </a:lnSpc>
              <a:spcBef>
                <a:spcPts val="600"/>
              </a:spcBef>
              <a:spcAft>
                <a:spcPts val="600"/>
              </a:spcAft>
              <a:buClr>
                <a:srgbClr val="FFD670"/>
              </a:buClr>
              <a:buSzPts val="3700"/>
              <a:buFont typeface="+mj-lt"/>
              <a:buAutoNum type="arabicPeriod"/>
            </a:pPr>
            <a:endParaRPr lang="es-ES" sz="4400" b="1">
              <a:solidFill>
                <a:srgbClr val="A7A7A7"/>
              </a:solidFill>
              <a:latin typeface="Arial"/>
              <a:cs typeface="Arial"/>
              <a:sym typeface="Arial"/>
            </a:endParaRPr>
          </a:p>
          <a:p>
            <a:pPr marL="889000" indent="-514350" defTabSz="914400" hangingPunct="1">
              <a:lnSpc>
                <a:spcPct val="115000"/>
              </a:lnSpc>
              <a:spcBef>
                <a:spcPts val="600"/>
              </a:spcBef>
              <a:spcAft>
                <a:spcPts val="600"/>
              </a:spcAft>
              <a:buClr>
                <a:srgbClr val="FFD670"/>
              </a:buClr>
              <a:buSzPts val="3700"/>
              <a:buFont typeface="+mj-lt"/>
              <a:buAutoNum type="arabicPeriod"/>
            </a:pPr>
            <a:endParaRPr lang="es-ES" sz="4400" b="1">
              <a:solidFill>
                <a:srgbClr val="A7A7A7"/>
              </a:solidFill>
              <a:latin typeface="Arial"/>
              <a:cs typeface="Arial"/>
              <a:sym typeface="Arial"/>
            </a:endParaRPr>
          </a:p>
          <a:p>
            <a:pPr marL="889000" indent="-514350" defTabSz="914400" hangingPunct="1">
              <a:lnSpc>
                <a:spcPct val="115000"/>
              </a:lnSpc>
              <a:spcBef>
                <a:spcPts val="600"/>
              </a:spcBef>
              <a:spcAft>
                <a:spcPts val="600"/>
              </a:spcAft>
              <a:buClr>
                <a:srgbClr val="FFD670"/>
              </a:buClr>
              <a:buSzPts val="3700"/>
              <a:buFont typeface="+mj-lt"/>
              <a:buAutoNum type="arabicPeriod"/>
            </a:pPr>
            <a:endParaRPr lang="es-ES" sz="4400" b="1">
              <a:solidFill>
                <a:srgbClr val="A7A7A7"/>
              </a:solidFill>
              <a:latin typeface="Arial"/>
              <a:cs typeface="Arial"/>
              <a:sym typeface="Arial"/>
            </a:endParaRPr>
          </a:p>
        </p:txBody>
      </p:sp>
    </p:spTree>
    <p:extLst>
      <p:ext uri="{BB962C8B-B14F-4D97-AF65-F5344CB8AC3E}">
        <p14:creationId xmlns:p14="http://schemas.microsoft.com/office/powerpoint/2010/main" val="53774025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57D8A"/>
        </a:solidFill>
        <a:effectLst/>
      </p:bgPr>
    </p:bg>
    <p:spTree>
      <p:nvGrpSpPr>
        <p:cNvPr id="1" name="">
          <a:extLst>
            <a:ext uri="{FF2B5EF4-FFF2-40B4-BE49-F238E27FC236}">
              <a16:creationId xmlns:a16="http://schemas.microsoft.com/office/drawing/2014/main" id="{5242114B-EFDC-476F-DBE2-38C0A15BF188}"/>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DE980E54-2178-8C6E-32A8-B9F3A0300C0F}"/>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4" name="Google Shape;507;g230e51fe7a0_0_1624">
            <a:extLst>
              <a:ext uri="{FF2B5EF4-FFF2-40B4-BE49-F238E27FC236}">
                <a16:creationId xmlns:a16="http://schemas.microsoft.com/office/drawing/2014/main" id="{996211A6-D7ED-1318-3BDD-A22D985A1499}"/>
              </a:ext>
            </a:extLst>
          </p:cNvPr>
          <p:cNvSpPr txBox="1">
            <a:spLocks/>
          </p:cNvSpPr>
          <p:nvPr/>
        </p:nvSpPr>
        <p:spPr>
          <a:xfrm>
            <a:off x="885826" y="857248"/>
            <a:ext cx="4296000" cy="614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28800"/>
              <a:buFont typeface="Arial"/>
              <a:buNone/>
              <a:defRPr sz="28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80000"/>
              </a:lnSpc>
              <a:spcBef>
                <a:spcPts val="0"/>
              </a:spcBef>
              <a:spcAft>
                <a:spcPts val="0"/>
              </a:spcAft>
              <a:buClr>
                <a:srgbClr val="FFFFFF"/>
              </a:buClr>
              <a:buSzPts val="28800"/>
              <a:buFont typeface="Arial"/>
              <a:buNone/>
              <a:tabLst/>
              <a:defRPr/>
            </a:pPr>
            <a:r>
              <a:rPr kumimoji="0" lang="es-ES" sz="41600" b="0" i="0" u="none" strike="noStrike" kern="0" cap="none" spc="0" normalizeH="0" baseline="0" noProof="0">
                <a:ln>
                  <a:noFill/>
                </a:ln>
                <a:solidFill>
                  <a:srgbClr val="FFFFFF"/>
                </a:solidFill>
                <a:effectLst/>
                <a:uLnTx/>
                <a:uFillTx/>
                <a:latin typeface="Arial"/>
                <a:cs typeface="Arial"/>
                <a:sym typeface="Arial"/>
              </a:rPr>
              <a:t>6</a:t>
            </a:r>
            <a:endParaRPr kumimoji="0" lang="es-ES" sz="28800" b="0" i="0" u="none" strike="noStrike" kern="0" cap="none" spc="0" normalizeH="0" baseline="0" noProof="0">
              <a:ln>
                <a:noFill/>
              </a:ln>
              <a:solidFill>
                <a:srgbClr val="FFFFFF"/>
              </a:solidFill>
              <a:effectLst/>
              <a:uLnTx/>
              <a:uFillTx/>
              <a:latin typeface="Arial"/>
              <a:cs typeface="Arial"/>
              <a:sym typeface="Arial"/>
            </a:endParaRPr>
          </a:p>
        </p:txBody>
      </p:sp>
      <p:sp>
        <p:nvSpPr>
          <p:cNvPr id="8" name="Google Shape;508;g230e51fe7a0_0_1624">
            <a:extLst>
              <a:ext uri="{FF2B5EF4-FFF2-40B4-BE49-F238E27FC236}">
                <a16:creationId xmlns:a16="http://schemas.microsoft.com/office/drawing/2014/main" id="{87C6E97A-6CC5-137D-B33D-E25A2F0D03DC}"/>
              </a:ext>
            </a:extLst>
          </p:cNvPr>
          <p:cNvSpPr txBox="1"/>
          <p:nvPr/>
        </p:nvSpPr>
        <p:spPr>
          <a:xfrm>
            <a:off x="4104640" y="6620861"/>
            <a:ext cx="20279400" cy="3693299"/>
          </a:xfrm>
          <a:prstGeom prst="rect">
            <a:avLst/>
          </a:prstGeom>
          <a:solidFill>
            <a:srgbClr val="FFFFFF"/>
          </a:solidFill>
          <a:ln>
            <a:noFill/>
          </a:ln>
        </p:spPr>
        <p:txBody>
          <a:bodyPr spcFirstLastPara="1" wrap="square" lIns="1097250" tIns="274300" rIns="1097250" bIns="457200" anchor="ctr" anchorCtr="0">
            <a:spAutoFit/>
          </a:bodyPr>
          <a:lstStyle/>
          <a:p>
            <a:pPr marL="0" marR="0" lvl="0" indent="0" algn="l" rtl="0">
              <a:lnSpc>
                <a:spcPct val="100000"/>
              </a:lnSpc>
              <a:spcBef>
                <a:spcPts val="0"/>
              </a:spcBef>
              <a:spcAft>
                <a:spcPts val="0"/>
              </a:spcAft>
              <a:buClr>
                <a:schemeClr val="dk1"/>
              </a:buClr>
              <a:buSzPts val="1100"/>
              <a:buFont typeface="Arial"/>
              <a:buNone/>
            </a:pPr>
            <a:r>
              <a:rPr lang="es-ES" sz="9600" b="1">
                <a:solidFill>
                  <a:srgbClr val="008495"/>
                </a:solidFill>
              </a:rPr>
              <a:t>Servicios RedIRIS ante el apagón nacional</a:t>
            </a:r>
          </a:p>
        </p:txBody>
      </p:sp>
    </p:spTree>
    <p:extLst>
      <p:ext uri="{BB962C8B-B14F-4D97-AF65-F5344CB8AC3E}">
        <p14:creationId xmlns:p14="http://schemas.microsoft.com/office/powerpoint/2010/main" val="226024050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7D35F-41A5-8296-5A22-B48E9B33BFC0}"/>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89EE4454-A080-0126-489F-0F8E2E5F024E}"/>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4461FBBA-7E4E-737D-8B5E-40EBD2976377}"/>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2100"/>
              <a:buFont typeface="Arial"/>
              <a:buNone/>
              <a:tabLst/>
              <a:defRPr/>
            </a:pPr>
            <a:r>
              <a:rPr kumimoji="0" lang="es-ES" sz="6400" b="0" i="0" u="none" strike="noStrike" kern="0" cap="none" spc="0" normalizeH="0" baseline="0" noProof="0">
                <a:ln>
                  <a:noFill/>
                </a:ln>
                <a:solidFill>
                  <a:srgbClr val="000000"/>
                </a:solidFill>
                <a:effectLst/>
                <a:uLnTx/>
                <a:uFillTx/>
                <a:latin typeface="Arial"/>
                <a:ea typeface="Arial"/>
                <a:cs typeface="Arial"/>
                <a:sym typeface="Arial"/>
              </a:rPr>
              <a:t>SERVICIOS CON LA DIRECTIVA NIS 2</a:t>
            </a:r>
          </a:p>
          <a:p>
            <a:pPr marL="0" marR="0" lvl="0" indent="0" algn="l" defTabSz="914400" rtl="0" eaLnBrk="1" fontAlgn="auto" latinLnBrk="0" hangingPunct="1">
              <a:lnSpc>
                <a:spcPct val="90000"/>
              </a:lnSpc>
              <a:spcBef>
                <a:spcPts val="0"/>
              </a:spcBef>
              <a:spcAft>
                <a:spcPts val="0"/>
              </a:spcAft>
              <a:buClr>
                <a:srgbClr val="000000"/>
              </a:buClr>
              <a:buSzPts val="2100"/>
              <a:buFont typeface="Arial"/>
              <a:buNone/>
              <a:tabLst/>
              <a:defRPr/>
            </a:pPr>
            <a:endParaRPr kumimoji="0" lang="es-ES" sz="6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F3C8EB31-3BD3-0308-2894-CF8CEE6F4688}"/>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942F2B6A-2A6A-83E5-20CF-CF81FF0DC624}"/>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C3C170D7-5FA8-7DC0-D101-9230AABEAA1E}"/>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5400"/>
              <a:buFont typeface="Arial"/>
              <a:buNone/>
              <a:tabLst/>
              <a:defRPr/>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Servicios RedIRIS ante el apagón nacional</a:t>
            </a:r>
          </a:p>
        </p:txBody>
      </p:sp>
      <p:sp>
        <p:nvSpPr>
          <p:cNvPr id="143" name="Google Shape;516;g230e51fe7a0_1_3839">
            <a:extLst>
              <a:ext uri="{FF2B5EF4-FFF2-40B4-BE49-F238E27FC236}">
                <a16:creationId xmlns:a16="http://schemas.microsoft.com/office/drawing/2014/main" id="{110155EF-10CA-5CE3-0939-9AB23F07C26C}"/>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defRPr/>
            </a:pPr>
            <a:endParaRPr sz="2900">
              <a:latin typeface="Arial"/>
              <a:ea typeface="Arial"/>
              <a:cs typeface="Arial"/>
              <a:sym typeface="Arial"/>
            </a:endParaRPr>
          </a:p>
        </p:txBody>
      </p:sp>
      <p:sp>
        <p:nvSpPr>
          <p:cNvPr id="30" name="Google Shape;568;p75">
            <a:extLst>
              <a:ext uri="{FF2B5EF4-FFF2-40B4-BE49-F238E27FC236}">
                <a16:creationId xmlns:a16="http://schemas.microsoft.com/office/drawing/2014/main" id="{A1212DC7-618F-2EBC-0E06-0EF999909B21}"/>
              </a:ext>
            </a:extLst>
          </p:cNvPr>
          <p:cNvSpPr txBox="1"/>
          <p:nvPr/>
        </p:nvSpPr>
        <p:spPr>
          <a:xfrm>
            <a:off x="10646922" y="8642677"/>
            <a:ext cx="13197328" cy="1296000"/>
          </a:xfrm>
          <a:prstGeom prst="rect">
            <a:avLst/>
          </a:prstGeom>
          <a:solidFill>
            <a:srgbClr val="C2DCE0"/>
          </a:solidFill>
          <a:ln>
            <a:noFill/>
          </a:ln>
        </p:spPr>
        <p:txBody>
          <a:bodyPr spcFirstLastPara="1" wrap="square" lIns="1548000"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s-ES" sz="40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68;p75">
            <a:extLst>
              <a:ext uri="{FF2B5EF4-FFF2-40B4-BE49-F238E27FC236}">
                <a16:creationId xmlns:a16="http://schemas.microsoft.com/office/drawing/2014/main" id="{08040315-1A3A-1F80-DB5E-A8C5152F1354}"/>
              </a:ext>
            </a:extLst>
          </p:cNvPr>
          <p:cNvSpPr txBox="1"/>
          <p:nvPr/>
        </p:nvSpPr>
        <p:spPr>
          <a:xfrm>
            <a:off x="10646922" y="2665322"/>
            <a:ext cx="13197328" cy="3888000"/>
          </a:xfrm>
          <a:prstGeom prst="rect">
            <a:avLst/>
          </a:prstGeom>
          <a:solidFill>
            <a:srgbClr val="DCBD23">
              <a:lumMod val="20000"/>
              <a:lumOff val="80000"/>
            </a:srgbClr>
          </a:solidFill>
          <a:ln>
            <a:noFill/>
          </a:ln>
        </p:spPr>
        <p:txBody>
          <a:bodyPr spcFirstLastPara="1" wrap="square" lIns="1548000"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s-ES" sz="4000" b="0" i="0" u="none" strike="noStrike" kern="0" cap="none" spc="0" normalizeH="0" baseline="0" noProof="0">
              <a:ln>
                <a:noFill/>
              </a:ln>
              <a:solidFill>
                <a:srgbClr val="000000"/>
              </a:solidFill>
              <a:effectLst/>
              <a:uLnTx/>
              <a:uFillTx/>
              <a:latin typeface="Arial"/>
              <a:cs typeface="Arial"/>
              <a:sym typeface="Arial"/>
            </a:endParaRPr>
          </a:p>
        </p:txBody>
      </p:sp>
      <p:grpSp>
        <p:nvGrpSpPr>
          <p:cNvPr id="32" name="Group 31">
            <a:extLst>
              <a:ext uri="{FF2B5EF4-FFF2-40B4-BE49-F238E27FC236}">
                <a16:creationId xmlns:a16="http://schemas.microsoft.com/office/drawing/2014/main" id="{81283136-DA68-ED2F-FE36-AEE2560E6583}"/>
              </a:ext>
            </a:extLst>
          </p:cNvPr>
          <p:cNvGrpSpPr/>
          <p:nvPr/>
        </p:nvGrpSpPr>
        <p:grpSpPr>
          <a:xfrm>
            <a:off x="539650" y="2718165"/>
            <a:ext cx="9760452" cy="3028259"/>
            <a:chOff x="539650" y="1896808"/>
            <a:chExt cx="9760452" cy="3028259"/>
          </a:xfrm>
        </p:grpSpPr>
        <p:pic>
          <p:nvPicPr>
            <p:cNvPr id="38" name="Picture 37">
              <a:extLst>
                <a:ext uri="{FF2B5EF4-FFF2-40B4-BE49-F238E27FC236}">
                  <a16:creationId xmlns:a16="http://schemas.microsoft.com/office/drawing/2014/main" id="{CF987387-38E7-2C13-0287-ECFFCF4229EC}"/>
                </a:ext>
              </a:extLst>
            </p:cNvPr>
            <p:cNvPicPr>
              <a:picLocks noChangeAspect="1"/>
            </p:cNvPicPr>
            <p:nvPr/>
          </p:nvPicPr>
          <p:blipFill>
            <a:blip r:embed="rId3"/>
            <a:stretch>
              <a:fillRect/>
            </a:stretch>
          </p:blipFill>
          <p:spPr>
            <a:xfrm>
              <a:off x="539650" y="2575446"/>
              <a:ext cx="9760452" cy="2349621"/>
            </a:xfrm>
            <a:prstGeom prst="rect">
              <a:avLst/>
            </a:prstGeom>
          </p:spPr>
        </p:pic>
        <p:pic>
          <p:nvPicPr>
            <p:cNvPr id="39" name="Picture 38">
              <a:extLst>
                <a:ext uri="{FF2B5EF4-FFF2-40B4-BE49-F238E27FC236}">
                  <a16:creationId xmlns:a16="http://schemas.microsoft.com/office/drawing/2014/main" id="{824DA060-C394-D0C2-8956-5A37FA59736E}"/>
                </a:ext>
              </a:extLst>
            </p:cNvPr>
            <p:cNvPicPr>
              <a:picLocks noChangeAspect="1"/>
            </p:cNvPicPr>
            <p:nvPr/>
          </p:nvPicPr>
          <p:blipFill>
            <a:blip r:embed="rId4"/>
            <a:stretch>
              <a:fillRect/>
            </a:stretch>
          </p:blipFill>
          <p:spPr>
            <a:xfrm>
              <a:off x="3632838" y="1896808"/>
              <a:ext cx="3071582" cy="748206"/>
            </a:xfrm>
            <a:prstGeom prst="rect">
              <a:avLst/>
            </a:prstGeom>
          </p:spPr>
        </p:pic>
      </p:grpSp>
      <p:sp>
        <p:nvSpPr>
          <p:cNvPr id="33" name="TextBox 32">
            <a:extLst>
              <a:ext uri="{FF2B5EF4-FFF2-40B4-BE49-F238E27FC236}">
                <a16:creationId xmlns:a16="http://schemas.microsoft.com/office/drawing/2014/main" id="{D619B197-442A-AE36-9746-9DF1A981309B}"/>
              </a:ext>
            </a:extLst>
          </p:cNvPr>
          <p:cNvSpPr txBox="1"/>
          <p:nvPr/>
        </p:nvSpPr>
        <p:spPr>
          <a:xfrm>
            <a:off x="10730050" y="2738932"/>
            <a:ext cx="12985751" cy="3785652"/>
          </a:xfrm>
          <a:prstGeom prst="rect">
            <a:avLst/>
          </a:prstGeom>
          <a:noFill/>
        </p:spPr>
        <p:txBody>
          <a:bodyPr wrap="square">
            <a:spAutoFit/>
          </a:bodyPr>
          <a:lstStyle/>
          <a:p>
            <a:pPr marL="0" marR="0" lvl="0" indent="0" algn="just" defTabSz="914400" eaLnBrk="1" fontAlgn="auto" latinLnBrk="0" hangingPunct="1">
              <a:lnSpc>
                <a:spcPct val="100000"/>
              </a:lnSpc>
              <a:spcBef>
                <a:spcPts val="600"/>
              </a:spcBef>
              <a:spcAft>
                <a:spcPts val="600"/>
              </a:spcAft>
              <a:buClr>
                <a:srgbClr val="000000"/>
              </a:buClr>
              <a:buSzTx/>
              <a:buFont typeface="Arial"/>
              <a:buNone/>
              <a:tabLst/>
              <a:defRPr/>
            </a:pPr>
            <a:r>
              <a:rPr kumimoji="0" lang="es-ES" sz="2000" b="0" i="1" u="none" strike="noStrike" kern="0" cap="none" spc="0" normalizeH="0" baseline="0" noProof="0">
                <a:ln>
                  <a:noFill/>
                </a:ln>
                <a:solidFill>
                  <a:srgbClr val="222222"/>
                </a:solidFill>
                <a:effectLst/>
                <a:uLnTx/>
                <a:uFillTx/>
                <a:latin typeface="Arial"/>
                <a:cs typeface="Arial"/>
                <a:sym typeface="Arial"/>
              </a:rPr>
              <a:t>“…la razón por la que </a:t>
            </a:r>
            <a:r>
              <a:rPr kumimoji="0" lang="es-ES" sz="2000" b="0" i="1" u="none" strike="noStrike" kern="0" cap="none" spc="0" normalizeH="0" baseline="0" noProof="0" err="1">
                <a:ln>
                  <a:noFill/>
                </a:ln>
                <a:solidFill>
                  <a:srgbClr val="222222"/>
                </a:solidFill>
                <a:effectLst/>
                <a:uLnTx/>
                <a:uFillTx/>
                <a:latin typeface="Arial"/>
                <a:cs typeface="Arial"/>
                <a:sym typeface="Arial"/>
              </a:rPr>
              <a:t>Eduroam</a:t>
            </a:r>
            <a:r>
              <a:rPr kumimoji="0" lang="es-ES" sz="2000" b="0" i="1" u="none" strike="noStrike" kern="0" cap="none" spc="0" normalizeH="0" baseline="0" noProof="0">
                <a:ln>
                  <a:noFill/>
                </a:ln>
                <a:solidFill>
                  <a:srgbClr val="222222"/>
                </a:solidFill>
                <a:effectLst/>
                <a:uLnTx/>
                <a:uFillTx/>
                <a:latin typeface="Arial"/>
                <a:cs typeface="Arial"/>
                <a:sym typeface="Arial"/>
              </a:rPr>
              <a:t> pudo haber funcionado ayer durante el apagón generalizado en España se debe probablemente a</a:t>
            </a:r>
            <a:r>
              <a:rPr kumimoji="0" lang="es-ES" sz="2000" b="1" i="1" u="none" strike="noStrike" kern="0" cap="none" spc="0" normalizeH="0" baseline="0" noProof="0">
                <a:ln>
                  <a:noFill/>
                </a:ln>
                <a:solidFill>
                  <a:srgbClr val="222222"/>
                </a:solidFill>
                <a:effectLst/>
                <a:uLnTx/>
                <a:uFillTx/>
                <a:latin typeface="Arial"/>
                <a:cs typeface="Arial"/>
                <a:sym typeface="Arial"/>
              </a:rPr>
              <a:t> </a:t>
            </a:r>
            <a:r>
              <a:rPr kumimoji="0" lang="es-ES" sz="2400" b="1" i="1" u="none" strike="noStrike" kern="0" cap="none" spc="0" normalizeH="0" baseline="0" noProof="0">
                <a:ln>
                  <a:noFill/>
                </a:ln>
                <a:solidFill>
                  <a:srgbClr val="222222"/>
                </a:solidFill>
                <a:effectLst/>
                <a:uLnTx/>
                <a:uFillTx/>
                <a:latin typeface="Arial"/>
                <a:cs typeface="Arial"/>
                <a:sym typeface="Arial"/>
              </a:rPr>
              <a:t>la infraestructura de red redundante y a los sistemas de alimentación de respaldo implementados</a:t>
            </a:r>
            <a:r>
              <a:rPr kumimoji="0" lang="es-ES" sz="2400" b="0" i="1" u="none" strike="noStrike" kern="0" cap="none" spc="0" normalizeH="0" baseline="0" noProof="0">
                <a:ln>
                  <a:noFill/>
                </a:ln>
                <a:solidFill>
                  <a:srgbClr val="222222"/>
                </a:solidFill>
                <a:effectLst/>
                <a:uLnTx/>
                <a:uFillTx/>
                <a:latin typeface="Arial"/>
                <a:cs typeface="Arial"/>
                <a:sym typeface="Arial"/>
              </a:rPr>
              <a:t> </a:t>
            </a:r>
            <a:r>
              <a:rPr kumimoji="0" lang="es-ES" sz="2000" b="0" i="1" u="none" strike="noStrike" kern="0" cap="none" spc="0" normalizeH="0" baseline="0" noProof="0">
                <a:ln>
                  <a:noFill/>
                </a:ln>
                <a:solidFill>
                  <a:srgbClr val="222222"/>
                </a:solidFill>
                <a:effectLst/>
                <a:uLnTx/>
                <a:uFillTx/>
                <a:latin typeface="Arial"/>
                <a:cs typeface="Arial"/>
                <a:sym typeface="Arial"/>
              </a:rPr>
              <a:t>en muchas de las instituciones educativas y de investigación que participan en la red </a:t>
            </a:r>
            <a:r>
              <a:rPr kumimoji="0" lang="es-ES" sz="2000" b="0" i="1" u="none" strike="noStrike" kern="0" cap="none" spc="0" normalizeH="0" baseline="0" noProof="0" err="1">
                <a:ln>
                  <a:noFill/>
                </a:ln>
                <a:solidFill>
                  <a:srgbClr val="222222"/>
                </a:solidFill>
                <a:effectLst/>
                <a:uLnTx/>
                <a:uFillTx/>
                <a:latin typeface="Arial"/>
                <a:cs typeface="Arial"/>
                <a:sym typeface="Arial"/>
              </a:rPr>
              <a:t>Eduroam</a:t>
            </a:r>
            <a:r>
              <a:rPr kumimoji="0" lang="es-ES" sz="2000" b="0" i="1" u="none" strike="noStrike" kern="0" cap="none" spc="0" normalizeH="0" baseline="0" noProof="0">
                <a:ln>
                  <a:noFill/>
                </a:ln>
                <a:solidFill>
                  <a:srgbClr val="222222"/>
                </a:solidFill>
                <a:effectLst/>
                <a:uLnTx/>
                <a:uFillTx/>
                <a:latin typeface="Arial"/>
                <a:cs typeface="Arial"/>
                <a:sym typeface="Arial"/>
              </a:rPr>
              <a:t>.</a:t>
            </a:r>
          </a:p>
          <a:p>
            <a:pPr marL="0" marR="0" lvl="0" indent="0" algn="just" defTabSz="914400" eaLnBrk="1" fontAlgn="auto" latinLnBrk="0" hangingPunct="1">
              <a:lnSpc>
                <a:spcPct val="100000"/>
              </a:lnSpc>
              <a:spcBef>
                <a:spcPts val="600"/>
              </a:spcBef>
              <a:spcAft>
                <a:spcPts val="600"/>
              </a:spcAft>
              <a:buClr>
                <a:srgbClr val="000000"/>
              </a:buClr>
              <a:buSzTx/>
              <a:buFont typeface="Arial"/>
              <a:buNone/>
              <a:tabLst/>
              <a:defRPr/>
            </a:pPr>
            <a:r>
              <a:rPr kumimoji="0" lang="es-ES" sz="2000" b="0" i="1" u="none" strike="noStrike" kern="0" cap="none" spc="0" normalizeH="0" baseline="0" noProof="0">
                <a:ln>
                  <a:noFill/>
                </a:ln>
                <a:solidFill>
                  <a:srgbClr val="222222"/>
                </a:solidFill>
                <a:effectLst/>
                <a:uLnTx/>
                <a:uFillTx/>
                <a:latin typeface="Arial"/>
                <a:cs typeface="Arial"/>
                <a:sym typeface="Arial"/>
              </a:rPr>
              <a:t>Las universidades y centros de investigación suelen contar con</a:t>
            </a:r>
            <a:r>
              <a:rPr kumimoji="0" lang="es-ES" sz="2000" b="1" i="1" u="none" strike="noStrike" kern="0" cap="none" spc="0" normalizeH="0" baseline="0" noProof="0">
                <a:ln>
                  <a:noFill/>
                </a:ln>
                <a:solidFill>
                  <a:srgbClr val="222222"/>
                </a:solidFill>
                <a:effectLst/>
                <a:uLnTx/>
                <a:uFillTx/>
                <a:latin typeface="Arial"/>
                <a:cs typeface="Arial"/>
                <a:sym typeface="Arial"/>
              </a:rPr>
              <a:t> </a:t>
            </a:r>
            <a:r>
              <a:rPr kumimoji="0" lang="es-ES" sz="2400" b="1" i="1" u="none" strike="noStrike" kern="0" cap="none" spc="0" normalizeH="0" baseline="0" noProof="0">
                <a:ln>
                  <a:noFill/>
                </a:ln>
                <a:solidFill>
                  <a:srgbClr val="222222"/>
                </a:solidFill>
                <a:effectLst/>
                <a:uLnTx/>
                <a:uFillTx/>
                <a:latin typeface="Arial"/>
                <a:cs typeface="Arial"/>
                <a:sym typeface="Arial"/>
              </a:rPr>
              <a:t>sistemas de alimentación ininterrumpida (</a:t>
            </a:r>
            <a:r>
              <a:rPr kumimoji="0" lang="es-ES" sz="2400" b="1" i="1" u="none" strike="noStrike" kern="0" cap="none" spc="0" normalizeH="0" baseline="0" noProof="0" err="1">
                <a:ln>
                  <a:noFill/>
                </a:ln>
                <a:solidFill>
                  <a:srgbClr val="222222"/>
                </a:solidFill>
                <a:effectLst/>
                <a:uLnTx/>
                <a:uFillTx/>
                <a:latin typeface="Arial"/>
                <a:cs typeface="Arial"/>
                <a:sym typeface="Arial"/>
              </a:rPr>
              <a:t>SAIs</a:t>
            </a:r>
            <a:r>
              <a:rPr kumimoji="0" lang="es-ES" sz="2400" b="1" i="1" u="none" strike="noStrike" kern="0" cap="none" spc="0" normalizeH="0" baseline="0" noProof="0">
                <a:ln>
                  <a:noFill/>
                </a:ln>
                <a:solidFill>
                  <a:srgbClr val="222222"/>
                </a:solidFill>
                <a:effectLst/>
                <a:uLnTx/>
                <a:uFillTx/>
                <a:latin typeface="Arial"/>
                <a:cs typeface="Arial"/>
                <a:sym typeface="Arial"/>
              </a:rPr>
              <a:t>/UPS) y, en algunos casos, generadores eléctricos para mantener operativos sus servicios críticos,</a:t>
            </a:r>
            <a:r>
              <a:rPr kumimoji="0" lang="es-ES" sz="2000" b="0" i="1" u="none" strike="noStrike" kern="0" cap="none" spc="0" normalizeH="0" baseline="0" noProof="0">
                <a:ln>
                  <a:noFill/>
                </a:ln>
                <a:solidFill>
                  <a:srgbClr val="222222"/>
                </a:solidFill>
                <a:effectLst/>
                <a:uLnTx/>
                <a:uFillTx/>
                <a:latin typeface="Arial"/>
                <a:cs typeface="Arial"/>
                <a:sym typeface="Arial"/>
              </a:rPr>
              <a:t> aunque haya un corte de energía general.</a:t>
            </a:r>
          </a:p>
          <a:p>
            <a:pPr marL="0" marR="0" lvl="0" indent="0" algn="just" defTabSz="914400" eaLnBrk="1" fontAlgn="auto" latinLnBrk="0" hangingPunct="1">
              <a:lnSpc>
                <a:spcPct val="100000"/>
              </a:lnSpc>
              <a:spcBef>
                <a:spcPts val="600"/>
              </a:spcBef>
              <a:spcAft>
                <a:spcPts val="600"/>
              </a:spcAft>
              <a:buClr>
                <a:srgbClr val="000000"/>
              </a:buClr>
              <a:buSzTx/>
              <a:buFont typeface="Arial"/>
              <a:buNone/>
              <a:tabLst/>
              <a:defRPr/>
            </a:pPr>
            <a:r>
              <a:rPr kumimoji="0" lang="es-ES" sz="2000" b="0" i="1" u="none" strike="noStrike" kern="0" cap="none" spc="0" normalizeH="0" baseline="0" noProof="0">
                <a:ln>
                  <a:noFill/>
                </a:ln>
                <a:solidFill>
                  <a:sysClr val="windowText" lastClr="000000"/>
                </a:solidFill>
                <a:effectLst/>
                <a:uLnTx/>
                <a:uFillTx/>
                <a:latin typeface="Arial"/>
                <a:cs typeface="Arial"/>
                <a:sym typeface="Arial"/>
              </a:rPr>
              <a:t>La red troncal de </a:t>
            </a:r>
            <a:r>
              <a:rPr kumimoji="0" lang="es-ES" sz="2000" b="0" i="1" u="none" strike="noStrike" kern="0" cap="none" spc="0" normalizeH="0" baseline="0" noProof="0" err="1">
                <a:ln>
                  <a:noFill/>
                </a:ln>
                <a:solidFill>
                  <a:sysClr val="windowText" lastClr="000000"/>
                </a:solidFill>
                <a:effectLst/>
                <a:uLnTx/>
                <a:uFillTx/>
                <a:latin typeface="Arial"/>
                <a:cs typeface="Arial"/>
                <a:sym typeface="Arial"/>
              </a:rPr>
              <a:t>eduroam</a:t>
            </a:r>
            <a:r>
              <a:rPr kumimoji="0" lang="es-ES" sz="2000" b="0" i="1" u="none" strike="noStrike" kern="0" cap="none" spc="0" normalizeH="0" baseline="0" noProof="0">
                <a:ln>
                  <a:noFill/>
                </a:ln>
                <a:solidFill>
                  <a:sysClr val="windowText" lastClr="000000"/>
                </a:solidFill>
                <a:effectLst/>
                <a:uLnTx/>
                <a:uFillTx/>
                <a:latin typeface="Arial"/>
                <a:cs typeface="Arial"/>
                <a:sym typeface="Arial"/>
              </a:rPr>
              <a:t>, tanto a nivel nacional (</a:t>
            </a:r>
            <a:r>
              <a:rPr kumimoji="0" lang="es-ES" sz="2000" b="1" i="1" u="none" strike="noStrike" kern="0" cap="none" spc="0" normalizeH="0" baseline="0" noProof="0">
                <a:ln>
                  <a:noFill/>
                </a:ln>
                <a:solidFill>
                  <a:sysClr val="windowText" lastClr="000000"/>
                </a:solidFill>
                <a:effectLst/>
                <a:uLnTx/>
                <a:uFillTx/>
                <a:latin typeface="Arial"/>
                <a:cs typeface="Arial"/>
                <a:sym typeface="Arial"/>
              </a:rPr>
              <a:t>RedIRIS</a:t>
            </a:r>
            <a:r>
              <a:rPr kumimoji="0" lang="es-ES" sz="2000" b="0" i="1" u="none" strike="noStrike" kern="0" cap="none" spc="0" normalizeH="0" baseline="0" noProof="0">
                <a:ln>
                  <a:noFill/>
                </a:ln>
                <a:solidFill>
                  <a:sysClr val="windowText" lastClr="000000"/>
                </a:solidFill>
                <a:effectLst/>
                <a:uLnTx/>
                <a:uFillTx/>
                <a:latin typeface="Arial"/>
                <a:cs typeface="Arial"/>
                <a:sym typeface="Arial"/>
              </a:rPr>
              <a:t> en España) como internacional (GÉANT), está diseñada para ser resiliente. Esto implica múltiples rutas de conexión y centros de datos distribuidos geográficamente, donde si una parte de la red falla, el tráfico puede redirigirse a través de otras rutas.”</a:t>
            </a:r>
          </a:p>
        </p:txBody>
      </p:sp>
      <p:grpSp>
        <p:nvGrpSpPr>
          <p:cNvPr id="34" name="Group 33">
            <a:extLst>
              <a:ext uri="{FF2B5EF4-FFF2-40B4-BE49-F238E27FC236}">
                <a16:creationId xmlns:a16="http://schemas.microsoft.com/office/drawing/2014/main" id="{9B68C8C8-100C-BAC6-42E7-0B18D8A4993F}"/>
              </a:ext>
            </a:extLst>
          </p:cNvPr>
          <p:cNvGrpSpPr/>
          <p:nvPr/>
        </p:nvGrpSpPr>
        <p:grpSpPr>
          <a:xfrm>
            <a:off x="539651" y="8097967"/>
            <a:ext cx="9760452" cy="2105760"/>
            <a:chOff x="539651" y="6757064"/>
            <a:chExt cx="9760452" cy="2105760"/>
          </a:xfrm>
        </p:grpSpPr>
        <p:pic>
          <p:nvPicPr>
            <p:cNvPr id="36" name="Picture 35">
              <a:extLst>
                <a:ext uri="{FF2B5EF4-FFF2-40B4-BE49-F238E27FC236}">
                  <a16:creationId xmlns:a16="http://schemas.microsoft.com/office/drawing/2014/main" id="{E3DB22A7-83F0-5319-D074-49EBD6489883}"/>
                </a:ext>
              </a:extLst>
            </p:cNvPr>
            <p:cNvPicPr>
              <a:picLocks noChangeAspect="1"/>
            </p:cNvPicPr>
            <p:nvPr/>
          </p:nvPicPr>
          <p:blipFill>
            <a:blip r:embed="rId5"/>
            <a:stretch>
              <a:fillRect/>
            </a:stretch>
          </p:blipFill>
          <p:spPr>
            <a:xfrm>
              <a:off x="539651" y="7777059"/>
              <a:ext cx="9760452" cy="1085765"/>
            </a:xfrm>
            <a:prstGeom prst="rect">
              <a:avLst/>
            </a:prstGeom>
          </p:spPr>
        </p:pic>
        <p:pic>
          <p:nvPicPr>
            <p:cNvPr id="37" name="Picture 36">
              <a:extLst>
                <a:ext uri="{FF2B5EF4-FFF2-40B4-BE49-F238E27FC236}">
                  <a16:creationId xmlns:a16="http://schemas.microsoft.com/office/drawing/2014/main" id="{3D9F4188-2328-F8DB-E6F5-C7AF045471E0}"/>
                </a:ext>
              </a:extLst>
            </p:cNvPr>
            <p:cNvPicPr>
              <a:picLocks noChangeAspect="1"/>
            </p:cNvPicPr>
            <p:nvPr/>
          </p:nvPicPr>
          <p:blipFill>
            <a:blip r:embed="rId6"/>
            <a:stretch>
              <a:fillRect/>
            </a:stretch>
          </p:blipFill>
          <p:spPr>
            <a:xfrm>
              <a:off x="3831885" y="6757064"/>
              <a:ext cx="2673487" cy="781090"/>
            </a:xfrm>
            <a:prstGeom prst="rect">
              <a:avLst/>
            </a:prstGeom>
          </p:spPr>
        </p:pic>
      </p:grpSp>
      <p:sp>
        <p:nvSpPr>
          <p:cNvPr id="35" name="TextBox 34">
            <a:extLst>
              <a:ext uri="{FF2B5EF4-FFF2-40B4-BE49-F238E27FC236}">
                <a16:creationId xmlns:a16="http://schemas.microsoft.com/office/drawing/2014/main" id="{1B5CFC41-22C5-968C-2F60-D5A58068AA42}"/>
              </a:ext>
            </a:extLst>
          </p:cNvPr>
          <p:cNvSpPr txBox="1"/>
          <p:nvPr/>
        </p:nvSpPr>
        <p:spPr>
          <a:xfrm>
            <a:off x="10730050" y="8754843"/>
            <a:ext cx="13006533" cy="1015663"/>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es-ES" sz="2000" b="0" i="1" u="none" strike="noStrike" kern="0" cap="none" spc="0" normalizeH="0" baseline="0" noProof="0">
                <a:ln>
                  <a:noFill/>
                </a:ln>
                <a:solidFill>
                  <a:srgbClr val="3B3B3B"/>
                </a:solidFill>
                <a:effectLst/>
                <a:uLnTx/>
                <a:uFillTx/>
                <a:latin typeface="Arial"/>
                <a:cs typeface="Arial"/>
                <a:sym typeface="Arial"/>
              </a:rPr>
              <a:t>“…fuentes del ministerio han informado de que el </a:t>
            </a:r>
            <a:r>
              <a:rPr kumimoji="0" lang="es-ES" sz="2000" b="1" i="1" u="none" strike="noStrike" kern="0" cap="none" spc="0" normalizeH="0" baseline="0" noProof="0">
                <a:ln>
                  <a:noFill/>
                </a:ln>
                <a:solidFill>
                  <a:srgbClr val="3B3B3B"/>
                </a:solidFill>
                <a:effectLst/>
                <a:uLnTx/>
                <a:uFillTx/>
                <a:latin typeface="Arial"/>
                <a:cs typeface="Arial"/>
                <a:sym typeface="Arial"/>
              </a:rPr>
              <a:t>servicio de la </a:t>
            </a:r>
            <a:r>
              <a:rPr kumimoji="0" lang="es-ES" sz="2000" b="1" i="1" u="none" strike="noStrike" kern="0" cap="none" spc="0" normalizeH="0" baseline="0" noProof="0" err="1">
                <a:ln>
                  <a:noFill/>
                </a:ln>
                <a:solidFill>
                  <a:srgbClr val="3B3B3B"/>
                </a:solidFill>
                <a:effectLst/>
                <a:uLnTx/>
                <a:uFillTx/>
                <a:latin typeface="Arial"/>
                <a:cs typeface="Arial"/>
                <a:sym typeface="Arial"/>
              </a:rPr>
              <a:t>RedIRIS</a:t>
            </a:r>
            <a:r>
              <a:rPr kumimoji="0" lang="es-ES" sz="2000" b="1" i="1" u="none" strike="noStrike" kern="0" cap="none" spc="0" normalizeH="0" baseline="0" noProof="0">
                <a:ln>
                  <a:noFill/>
                </a:ln>
                <a:solidFill>
                  <a:srgbClr val="3B3B3B"/>
                </a:solidFill>
                <a:effectLst/>
                <a:uLnTx/>
                <a:uFillTx/>
                <a:latin typeface="Arial"/>
                <a:cs typeface="Arial"/>
                <a:sym typeface="Arial"/>
              </a:rPr>
              <a:t>, la red académica y de investigación española que proporciona servicios avanzados de comunicaciones a la comunidad científica y universitaria nacional, opera con normalidad y su servicio está garantizado</a:t>
            </a:r>
            <a:r>
              <a:rPr kumimoji="0" lang="es-ES" sz="2000" b="0" i="1" u="none" strike="noStrike" kern="0" cap="none" spc="0" normalizeH="0" baseline="0" noProof="0">
                <a:ln>
                  <a:noFill/>
                </a:ln>
                <a:solidFill>
                  <a:srgbClr val="3B3B3B"/>
                </a:solidFill>
                <a:effectLst/>
                <a:uLnTx/>
                <a:uFillTx/>
                <a:latin typeface="Arial"/>
                <a:cs typeface="Arial"/>
                <a:sym typeface="Arial"/>
              </a:rPr>
              <a:t>.”</a:t>
            </a:r>
            <a:endParaRPr kumimoji="0" lang="es-ES" sz="2000" b="0" i="1" u="none" strike="noStrike" kern="0" cap="none" spc="0" normalizeH="0" baseline="0" noProof="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12515482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12B5E-6323-7408-9AEA-30644217F57C}"/>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FCE22F90-9601-7267-69D0-DFA5CD69BA84}"/>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E1406110-FA29-EF70-73D6-E36DA407421D}"/>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defTabSz="914400" hangingPunct="1">
              <a:lnSpc>
                <a:spcPct val="90000"/>
              </a:lnSpc>
              <a:buSzPts val="2100"/>
              <a:buFont typeface="Arial"/>
              <a:buNone/>
            </a:pPr>
            <a:r>
              <a:rPr lang="es-ES">
                <a:latin typeface="Arial"/>
                <a:ea typeface="Arial"/>
                <a:cs typeface="Arial"/>
                <a:sym typeface="Arial"/>
              </a:rPr>
              <a:t>SERVICIOS CON LA DIRECTIVA NIS 2</a:t>
            </a:r>
          </a:p>
          <a:p>
            <a:pPr defTabSz="914400" hangingPunct="1">
              <a:lnSpc>
                <a:spcPct val="90000"/>
              </a:lnSpc>
              <a:buSzPts val="2100"/>
              <a:buFont typeface="Arial"/>
              <a:buNone/>
            </a:pPr>
            <a:endParaRPr lang="es-ES">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C05B3E14-4279-DE72-67B6-CA527EA1FA9A}"/>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40E02D2C-801A-E108-BECC-7792B4D54DB2}"/>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BF4B1E21-1321-5E8B-7862-87181987F039}"/>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defTabSz="914400" hangingPunct="1">
              <a:lnSpc>
                <a:spcPct val="85000"/>
              </a:lnSpc>
              <a:spcBef>
                <a:spcPts val="0"/>
              </a:spcBef>
              <a:buClr>
                <a:srgbClr val="000000"/>
              </a:buClr>
              <a:buSzPts val="5400"/>
              <a:buFont typeface="Arial"/>
              <a:buNone/>
            </a:pPr>
            <a:r>
              <a:rPr lang="es-ES" sz="5400">
                <a:solidFill>
                  <a:srgbClr val="FFFFFF"/>
                </a:solidFill>
                <a:latin typeface="Arial"/>
                <a:cs typeface="Arial"/>
                <a:sym typeface="Arial"/>
              </a:rPr>
              <a:t>Jornadas técnicas 2025 RedIRIS </a:t>
            </a:r>
            <a:endParaRPr sz="1400">
              <a:latin typeface="Arial"/>
              <a:ea typeface="Arial"/>
              <a:cs typeface="Arial"/>
              <a:sym typeface="Arial"/>
            </a:endParaRPr>
          </a:p>
        </p:txBody>
      </p:sp>
      <p:sp>
        <p:nvSpPr>
          <p:cNvPr id="2" name="Google Shape;1417;g230b6c47b17_1_3484">
            <a:extLst>
              <a:ext uri="{FF2B5EF4-FFF2-40B4-BE49-F238E27FC236}">
                <a16:creationId xmlns:a16="http://schemas.microsoft.com/office/drawing/2014/main" id="{B1C568F3-8F5C-62CE-79EF-5CBDCAB0077A}"/>
              </a:ext>
            </a:extLst>
          </p:cNvPr>
          <p:cNvSpPr txBox="1"/>
          <p:nvPr/>
        </p:nvSpPr>
        <p:spPr>
          <a:xfrm>
            <a:off x="3784370" y="10351250"/>
            <a:ext cx="17577900" cy="1540486"/>
          </a:xfrm>
          <a:prstGeom prst="rect">
            <a:avLst/>
          </a:prstGeom>
          <a:noFill/>
          <a:ln>
            <a:noFill/>
          </a:ln>
        </p:spPr>
        <p:txBody>
          <a:bodyPr spcFirstLastPara="1" wrap="square" lIns="71425" tIns="71425" rIns="71425" bIns="71425" anchor="ctr" anchorCtr="0">
            <a:noAutofit/>
          </a:bodyPr>
          <a:lstStyle/>
          <a:p>
            <a:pPr marL="0" marR="0" lvl="0" indent="0" algn="ctr" rtl="0">
              <a:lnSpc>
                <a:spcPct val="80000"/>
              </a:lnSpc>
              <a:spcBef>
                <a:spcPts val="0"/>
              </a:spcBef>
              <a:spcAft>
                <a:spcPts val="0"/>
              </a:spcAft>
              <a:buClr>
                <a:srgbClr val="3B858C"/>
              </a:buClr>
              <a:buSzPts val="3300"/>
              <a:buFont typeface="Arial"/>
              <a:buNone/>
            </a:pPr>
            <a:r>
              <a:rPr lang="es-ES" sz="13800" b="0" i="0" u="none" strike="noStrike" cap="none">
                <a:solidFill>
                  <a:srgbClr val="FFC000"/>
                </a:solidFill>
                <a:latin typeface="Arial"/>
                <a:ea typeface="Arial"/>
                <a:cs typeface="Arial"/>
                <a:sym typeface="Arial"/>
              </a:rPr>
              <a:t>¡Muchas gracias!</a:t>
            </a:r>
            <a:endParaRPr sz="5400" b="0" i="0" u="none" strike="noStrike" cap="none">
              <a:solidFill>
                <a:srgbClr val="FFC000"/>
              </a:solidFill>
              <a:latin typeface="Arial"/>
              <a:ea typeface="Arial"/>
              <a:cs typeface="Arial"/>
              <a:sym typeface="Arial"/>
            </a:endParaRPr>
          </a:p>
          <a:p>
            <a:pPr marL="0" marR="0" lvl="0" indent="0" algn="ctr" rtl="0">
              <a:lnSpc>
                <a:spcPct val="80000"/>
              </a:lnSpc>
              <a:spcBef>
                <a:spcPts val="0"/>
              </a:spcBef>
              <a:spcAft>
                <a:spcPts val="0"/>
              </a:spcAft>
              <a:buClr>
                <a:srgbClr val="3B858C"/>
              </a:buClr>
              <a:buSzPts val="3300"/>
              <a:buFont typeface="Arial"/>
              <a:buNone/>
            </a:pPr>
            <a:endParaRPr sz="13800" b="0" i="0" u="none" strike="noStrike" cap="none">
              <a:solidFill>
                <a:schemeClr val="dk1"/>
              </a:solidFill>
              <a:latin typeface="Arial"/>
              <a:ea typeface="Arial"/>
              <a:cs typeface="Arial"/>
              <a:sym typeface="Arial"/>
            </a:endParaRPr>
          </a:p>
          <a:p>
            <a:pPr marL="0" marR="0" lvl="0" indent="0" algn="ctr" rtl="0">
              <a:lnSpc>
                <a:spcPct val="80000"/>
              </a:lnSpc>
              <a:spcBef>
                <a:spcPts val="0"/>
              </a:spcBef>
              <a:spcAft>
                <a:spcPts val="0"/>
              </a:spcAft>
              <a:buClr>
                <a:srgbClr val="3B858C"/>
              </a:buClr>
              <a:buSzPts val="3300"/>
              <a:buFont typeface="Arial"/>
              <a:buNone/>
            </a:pPr>
            <a:endParaRPr sz="13800" b="0" i="0" u="none" strike="noStrike" cap="none">
              <a:solidFill>
                <a:schemeClr val="dk1"/>
              </a:solidFill>
              <a:latin typeface="Arial"/>
              <a:ea typeface="Arial"/>
              <a:cs typeface="Arial"/>
              <a:sym typeface="Arial"/>
            </a:endParaRPr>
          </a:p>
        </p:txBody>
      </p:sp>
      <p:pic>
        <p:nvPicPr>
          <p:cNvPr id="12" name="Picture 11">
            <a:extLst>
              <a:ext uri="{FF2B5EF4-FFF2-40B4-BE49-F238E27FC236}">
                <a16:creationId xmlns:a16="http://schemas.microsoft.com/office/drawing/2014/main" id="{BC7B7EF9-FD64-9339-831F-D5E896389A2C}"/>
              </a:ext>
            </a:extLst>
          </p:cNvPr>
          <p:cNvPicPr>
            <a:picLocks noChangeAspect="1"/>
          </p:cNvPicPr>
          <p:nvPr/>
        </p:nvPicPr>
        <p:blipFill>
          <a:blip r:embed="rId3"/>
          <a:stretch>
            <a:fillRect/>
          </a:stretch>
        </p:blipFill>
        <p:spPr>
          <a:xfrm>
            <a:off x="553184" y="3739296"/>
            <a:ext cx="23115708" cy="4056916"/>
          </a:xfrm>
          <a:prstGeom prst="rect">
            <a:avLst/>
          </a:prstGeom>
        </p:spPr>
      </p:pic>
    </p:spTree>
    <p:extLst>
      <p:ext uri="{BB962C8B-B14F-4D97-AF65-F5344CB8AC3E}">
        <p14:creationId xmlns:p14="http://schemas.microsoft.com/office/powerpoint/2010/main" val="27970530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57D8A"/>
        </a:solidFill>
        <a:effectLst/>
      </p:bgPr>
    </p:bg>
    <p:spTree>
      <p:nvGrpSpPr>
        <p:cNvPr id="1" name="">
          <a:extLst>
            <a:ext uri="{FF2B5EF4-FFF2-40B4-BE49-F238E27FC236}">
              <a16:creationId xmlns:a16="http://schemas.microsoft.com/office/drawing/2014/main" id="{E376BE86-6FD3-BFAE-3E36-BD271AFAD089}"/>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26AD14D1-3207-CA58-6599-5110AC70F0B3}"/>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4" name="Google Shape;507;g230e51fe7a0_0_1624">
            <a:extLst>
              <a:ext uri="{FF2B5EF4-FFF2-40B4-BE49-F238E27FC236}">
                <a16:creationId xmlns:a16="http://schemas.microsoft.com/office/drawing/2014/main" id="{FFED769D-0491-C84C-EE9E-CC11F888D472}"/>
              </a:ext>
            </a:extLst>
          </p:cNvPr>
          <p:cNvSpPr txBox="1">
            <a:spLocks/>
          </p:cNvSpPr>
          <p:nvPr/>
        </p:nvSpPr>
        <p:spPr>
          <a:xfrm>
            <a:off x="885826" y="857248"/>
            <a:ext cx="4296000" cy="614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28800"/>
              <a:buFont typeface="Arial"/>
              <a:buNone/>
              <a:defRPr sz="28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80000"/>
              </a:lnSpc>
              <a:spcBef>
                <a:spcPts val="0"/>
              </a:spcBef>
              <a:spcAft>
                <a:spcPts val="0"/>
              </a:spcAft>
              <a:buClr>
                <a:srgbClr val="FFFFFF"/>
              </a:buClr>
              <a:buSzPts val="28800"/>
              <a:buFont typeface="Arial"/>
              <a:buNone/>
              <a:tabLst/>
              <a:defRPr/>
            </a:pPr>
            <a:r>
              <a:rPr kumimoji="0" lang="es-ES" sz="41600" b="0" i="0" u="none" strike="noStrike" kern="0" cap="none" spc="0" normalizeH="0" baseline="0" noProof="0">
                <a:ln>
                  <a:noFill/>
                </a:ln>
                <a:solidFill>
                  <a:srgbClr val="FFFFFF"/>
                </a:solidFill>
                <a:effectLst/>
                <a:uLnTx/>
                <a:uFillTx/>
                <a:latin typeface="Arial"/>
                <a:cs typeface="Arial"/>
                <a:sym typeface="Arial"/>
              </a:rPr>
              <a:t>1</a:t>
            </a:r>
            <a:endParaRPr kumimoji="0" lang="es-ES" sz="28800" b="0" i="0" u="none" strike="noStrike" kern="0" cap="none" spc="0" normalizeH="0" baseline="0" noProof="0">
              <a:ln>
                <a:noFill/>
              </a:ln>
              <a:solidFill>
                <a:srgbClr val="FFFFFF"/>
              </a:solidFill>
              <a:effectLst/>
              <a:uLnTx/>
              <a:uFillTx/>
              <a:latin typeface="Arial"/>
              <a:cs typeface="Arial"/>
              <a:sym typeface="Arial"/>
            </a:endParaRPr>
          </a:p>
        </p:txBody>
      </p:sp>
      <p:sp>
        <p:nvSpPr>
          <p:cNvPr id="8" name="Google Shape;508;g230e51fe7a0_0_1624">
            <a:extLst>
              <a:ext uri="{FF2B5EF4-FFF2-40B4-BE49-F238E27FC236}">
                <a16:creationId xmlns:a16="http://schemas.microsoft.com/office/drawing/2014/main" id="{DE66CB56-9773-BE3B-D3CF-2244E03135A0}"/>
              </a:ext>
            </a:extLst>
          </p:cNvPr>
          <p:cNvSpPr txBox="1"/>
          <p:nvPr/>
        </p:nvSpPr>
        <p:spPr>
          <a:xfrm>
            <a:off x="4104640" y="7359310"/>
            <a:ext cx="20279400" cy="2216400"/>
          </a:xfrm>
          <a:prstGeom prst="rect">
            <a:avLst/>
          </a:prstGeom>
          <a:solidFill>
            <a:srgbClr val="FFFFFF"/>
          </a:solidFill>
          <a:ln>
            <a:noFill/>
          </a:ln>
        </p:spPr>
        <p:txBody>
          <a:bodyPr spcFirstLastPara="1" wrap="square" lIns="1097250" tIns="274300" rIns="1097250" bIns="457200" anchor="ctr" anchorCtr="0">
            <a:spAutoFit/>
          </a:bodyPr>
          <a:lstStyle/>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s-ES" sz="9600" b="1" i="0" u="none" strike="noStrike" kern="0" cap="none" spc="0" normalizeH="0" baseline="0" noProof="0">
                <a:ln>
                  <a:noFill/>
                </a:ln>
                <a:solidFill>
                  <a:srgbClr val="008495"/>
                </a:solidFill>
                <a:effectLst/>
                <a:uLnTx/>
                <a:uFillTx/>
                <a:latin typeface="Arial"/>
                <a:cs typeface="Arial"/>
                <a:sym typeface="Arial"/>
              </a:rPr>
              <a:t>Actividad de RedIRIS en 2024</a:t>
            </a:r>
            <a:endParaRPr kumimoji="0" sz="9600" b="1" i="0" u="none" strike="noStrike" kern="0" cap="none" spc="0" normalizeH="0" baseline="0" noProof="0">
              <a:ln>
                <a:noFill/>
              </a:ln>
              <a:solidFill>
                <a:srgbClr val="008495"/>
              </a:solidFill>
              <a:effectLst/>
              <a:uLnTx/>
              <a:uFillTx/>
              <a:latin typeface="Arial"/>
              <a:cs typeface="Arial"/>
              <a:sym typeface="Arial"/>
            </a:endParaRPr>
          </a:p>
        </p:txBody>
      </p:sp>
    </p:spTree>
    <p:extLst>
      <p:ext uri="{BB962C8B-B14F-4D97-AF65-F5344CB8AC3E}">
        <p14:creationId xmlns:p14="http://schemas.microsoft.com/office/powerpoint/2010/main" val="30653195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333B4-9701-9EAC-BBAC-63E0145B1BE3}"/>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0A29C84A-EDEA-A7EF-FDF6-9174D06E5864}"/>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9F588748-8612-8526-3540-0A07EF808E34}"/>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defTabSz="914400" hangingPunct="1">
              <a:lnSpc>
                <a:spcPct val="90000"/>
              </a:lnSpc>
              <a:buSzPts val="2100"/>
              <a:buFont typeface="Arial"/>
              <a:buNone/>
            </a:pPr>
            <a:r>
              <a:rPr lang="es-ES">
                <a:latin typeface="Arial"/>
                <a:ea typeface="Arial"/>
                <a:cs typeface="Arial"/>
                <a:sym typeface="Arial"/>
              </a:rPr>
              <a:t>SERVICIOS CON LA DIRECTIVA NIS 2</a:t>
            </a:r>
          </a:p>
          <a:p>
            <a:pPr defTabSz="914400" hangingPunct="1">
              <a:lnSpc>
                <a:spcPct val="90000"/>
              </a:lnSpc>
              <a:buSzPts val="2100"/>
              <a:buFont typeface="Arial"/>
              <a:buNone/>
            </a:pPr>
            <a:endParaRPr lang="es-ES">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4AB91868-8184-0468-13CA-F6F03F5E4039}"/>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75336F4F-B96A-C5D1-B488-8E1E69181C19}"/>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3DA0A1CA-1925-3A8C-99F0-1BC90FF7E433}"/>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defTabSz="914400" hangingPunct="1">
              <a:lnSpc>
                <a:spcPct val="85000"/>
              </a:lnSpc>
              <a:spcBef>
                <a:spcPts val="0"/>
              </a:spcBef>
              <a:buClr>
                <a:srgbClr val="000000"/>
              </a:buClr>
              <a:buSzPts val="5400"/>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Actividad de RedIRIS en 2024</a:t>
            </a:r>
          </a:p>
        </p:txBody>
      </p:sp>
      <p:sp>
        <p:nvSpPr>
          <p:cNvPr id="2" name="Google Shape;581;g230e51fe7a0_1_5024">
            <a:extLst>
              <a:ext uri="{FF2B5EF4-FFF2-40B4-BE49-F238E27FC236}">
                <a16:creationId xmlns:a16="http://schemas.microsoft.com/office/drawing/2014/main" id="{7273B933-6A84-E261-959D-22D72E791FCA}"/>
              </a:ext>
            </a:extLst>
          </p:cNvPr>
          <p:cNvSpPr txBox="1"/>
          <p:nvPr/>
        </p:nvSpPr>
        <p:spPr>
          <a:xfrm>
            <a:off x="848194" y="3430728"/>
            <a:ext cx="6000000" cy="930809"/>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s-ES" sz="12000" b="1">
                <a:solidFill>
                  <a:srgbClr val="008080"/>
                </a:solidFill>
              </a:rPr>
              <a:t>01</a:t>
            </a:r>
            <a:endParaRPr sz="2800">
              <a:solidFill>
                <a:srgbClr val="008080"/>
              </a:solidFill>
            </a:endParaRPr>
          </a:p>
        </p:txBody>
      </p:sp>
      <p:sp>
        <p:nvSpPr>
          <p:cNvPr id="3" name="Google Shape;587;g230e51fe7a0_1_5024">
            <a:extLst>
              <a:ext uri="{FF2B5EF4-FFF2-40B4-BE49-F238E27FC236}">
                <a16:creationId xmlns:a16="http://schemas.microsoft.com/office/drawing/2014/main" id="{5699B02C-0DB6-D0F0-12CD-664758BC5E5C}"/>
              </a:ext>
            </a:extLst>
          </p:cNvPr>
          <p:cNvSpPr txBox="1">
            <a:spLocks/>
          </p:cNvSpPr>
          <p:nvPr/>
        </p:nvSpPr>
        <p:spPr>
          <a:xfrm>
            <a:off x="2919903" y="4078339"/>
            <a:ext cx="21049644" cy="2148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Clr>
                <a:schemeClr val="accent5"/>
              </a:buClr>
              <a:buSzPts val="3200"/>
              <a:buFont typeface="Arial"/>
              <a:buNone/>
            </a:pPr>
            <a:r>
              <a:rPr lang="es-ES" sz="6000" b="1">
                <a:solidFill>
                  <a:srgbClr val="008080"/>
                </a:solidFill>
              </a:rPr>
              <a:t>Gestión ordinaria de </a:t>
            </a:r>
            <a:r>
              <a:rPr lang="es-ES" sz="6000" b="1">
                <a:solidFill>
                  <a:srgbClr val="008080"/>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2"/>
                  </a:ext>
                </a:extLst>
              </a:rPr>
              <a:t>RedIRIS</a:t>
            </a:r>
            <a:endParaRPr lang="es-ES" sz="6000" b="1"/>
          </a:p>
        </p:txBody>
      </p:sp>
      <p:sp>
        <p:nvSpPr>
          <p:cNvPr id="4" name="Google Shape;588;g230e51fe7a0_1_5024">
            <a:extLst>
              <a:ext uri="{FF2B5EF4-FFF2-40B4-BE49-F238E27FC236}">
                <a16:creationId xmlns:a16="http://schemas.microsoft.com/office/drawing/2014/main" id="{E816BFD5-2796-1E4E-73F1-77DF65A3675E}"/>
              </a:ext>
            </a:extLst>
          </p:cNvPr>
          <p:cNvSpPr txBox="1"/>
          <p:nvPr/>
        </p:nvSpPr>
        <p:spPr>
          <a:xfrm>
            <a:off x="763132" y="6154979"/>
            <a:ext cx="6000000" cy="1813885"/>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s-ES" sz="12000" b="1">
                <a:solidFill>
                  <a:srgbClr val="A0D4D2"/>
                </a:solidFill>
              </a:rPr>
              <a:t>02</a:t>
            </a:r>
            <a:endParaRPr sz="2800">
              <a:solidFill>
                <a:srgbClr val="A0D4D2"/>
              </a:solidFill>
            </a:endParaRPr>
          </a:p>
        </p:txBody>
      </p:sp>
      <p:sp>
        <p:nvSpPr>
          <p:cNvPr id="5" name="Google Shape;589;g230e51fe7a0_1_5024">
            <a:extLst>
              <a:ext uri="{FF2B5EF4-FFF2-40B4-BE49-F238E27FC236}">
                <a16:creationId xmlns:a16="http://schemas.microsoft.com/office/drawing/2014/main" id="{3496B299-25D0-C027-D67E-70AA848015EF}"/>
              </a:ext>
            </a:extLst>
          </p:cNvPr>
          <p:cNvSpPr txBox="1"/>
          <p:nvPr/>
        </p:nvSpPr>
        <p:spPr>
          <a:xfrm>
            <a:off x="752501" y="9228601"/>
            <a:ext cx="6000000" cy="15451"/>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s-ES" sz="12000" b="1">
                <a:solidFill>
                  <a:schemeClr val="dk2"/>
                </a:solidFill>
              </a:rPr>
              <a:t>03</a:t>
            </a:r>
            <a:endParaRPr sz="2800">
              <a:solidFill>
                <a:schemeClr val="dk2"/>
              </a:solidFill>
            </a:endParaRPr>
          </a:p>
        </p:txBody>
      </p:sp>
      <p:sp>
        <p:nvSpPr>
          <p:cNvPr id="6" name="Google Shape;590;g230e51fe7a0_1_5024">
            <a:extLst>
              <a:ext uri="{FF2B5EF4-FFF2-40B4-BE49-F238E27FC236}">
                <a16:creationId xmlns:a16="http://schemas.microsoft.com/office/drawing/2014/main" id="{C66E7C7A-8ECD-3BFB-7F4F-7B91DD808897}"/>
              </a:ext>
            </a:extLst>
          </p:cNvPr>
          <p:cNvSpPr txBox="1">
            <a:spLocks/>
          </p:cNvSpPr>
          <p:nvPr/>
        </p:nvSpPr>
        <p:spPr>
          <a:xfrm>
            <a:off x="2919903" y="6115028"/>
            <a:ext cx="21049644" cy="219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Clr>
                <a:schemeClr val="accent4"/>
              </a:buClr>
              <a:buSzPts val="3200"/>
              <a:buFont typeface="Arial"/>
              <a:buNone/>
            </a:pPr>
            <a:r>
              <a:rPr lang="es-ES" sz="6000" b="1">
                <a:solidFill>
                  <a:srgbClr val="A0D4D2"/>
                </a:solidFill>
              </a:rPr>
              <a:t>Plan Estratégico 2025 - 2028</a:t>
            </a:r>
            <a:endParaRPr lang="es-ES" sz="6000"/>
          </a:p>
          <a:p>
            <a:pPr indent="-387350">
              <a:buClr>
                <a:srgbClr val="2A2A2A"/>
              </a:buClr>
              <a:buSzPts val="2500"/>
            </a:pPr>
            <a:r>
              <a:rPr lang="es-ES" sz="4000">
                <a:solidFill>
                  <a:srgbClr val="2A2A2A"/>
                </a:solidFill>
              </a:rPr>
              <a:t>Diseño y desarrollo del Plan Estratégico de los próximos 3 años.</a:t>
            </a:r>
          </a:p>
          <a:p>
            <a:pPr indent="-387350">
              <a:buClr>
                <a:srgbClr val="2A2A2A"/>
              </a:buClr>
              <a:buSzPts val="2500"/>
            </a:pPr>
            <a:r>
              <a:rPr lang="es-ES" sz="4000">
                <a:solidFill>
                  <a:srgbClr val="2A2A2A"/>
                </a:solidFill>
              </a:rPr>
              <a:t>El Plan se construye sobre 3 objetivos estratégicos y 13 acciones a realizar.</a:t>
            </a:r>
          </a:p>
        </p:txBody>
      </p:sp>
      <p:sp>
        <p:nvSpPr>
          <p:cNvPr id="7" name="Google Shape;591;g230e51fe7a0_1_5024">
            <a:extLst>
              <a:ext uri="{FF2B5EF4-FFF2-40B4-BE49-F238E27FC236}">
                <a16:creationId xmlns:a16="http://schemas.microsoft.com/office/drawing/2014/main" id="{0CD06685-8DD3-56A9-4EC1-7F5F0AF889DC}"/>
              </a:ext>
            </a:extLst>
          </p:cNvPr>
          <p:cNvSpPr txBox="1">
            <a:spLocks/>
          </p:cNvSpPr>
          <p:nvPr/>
        </p:nvSpPr>
        <p:spPr>
          <a:xfrm>
            <a:off x="2919903" y="9092021"/>
            <a:ext cx="21049644" cy="29631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spcBef>
                <a:spcPts val="1000"/>
              </a:spcBef>
              <a:buClr>
                <a:schemeClr val="accent1"/>
              </a:buClr>
              <a:buSzPts val="3200"/>
              <a:buFont typeface="Arial"/>
              <a:buNone/>
            </a:pPr>
            <a:r>
              <a:rPr lang="es-ES" sz="6000" b="1">
                <a:solidFill>
                  <a:schemeClr val="dk2"/>
                </a:solidFill>
              </a:rPr>
              <a:t>Proyecto UNI-DIGITAL RedIRIS </a:t>
            </a:r>
            <a:endParaRPr lang="es-ES" sz="6000"/>
          </a:p>
          <a:p>
            <a:pPr marL="0" indent="0">
              <a:spcBef>
                <a:spcPts val="1000"/>
              </a:spcBef>
              <a:buClr>
                <a:schemeClr val="accent1"/>
              </a:buClr>
              <a:buSzPts val="3200"/>
              <a:buFont typeface="Arial"/>
              <a:buNone/>
            </a:pPr>
            <a:r>
              <a:rPr lang="es-ES" sz="4000">
                <a:solidFill>
                  <a:srgbClr val="2A2A2A"/>
                </a:solidFill>
              </a:rPr>
              <a:t>UNI-DIGITAL RedIRIS Servicios TIC comunes para universidades y otras instituciones</a:t>
            </a:r>
          </a:p>
          <a:p>
            <a:pPr indent="-387350">
              <a:spcBef>
                <a:spcPts val="1000"/>
              </a:spcBef>
              <a:buClr>
                <a:srgbClr val="2A2A2A"/>
              </a:buClr>
              <a:buSzPts val="2500"/>
            </a:pPr>
            <a:r>
              <a:rPr lang="es-ES" sz="4000">
                <a:solidFill>
                  <a:srgbClr val="2A2A2A"/>
                </a:solidFill>
              </a:rPr>
              <a:t>UNI-DIGITAL RedIRIS Infraestructuras Digitales</a:t>
            </a:r>
          </a:p>
        </p:txBody>
      </p:sp>
      <p:sp>
        <p:nvSpPr>
          <p:cNvPr id="14" name="Google Shape;592;g230e51fe7a0_1_5024">
            <a:extLst>
              <a:ext uri="{FF2B5EF4-FFF2-40B4-BE49-F238E27FC236}">
                <a16:creationId xmlns:a16="http://schemas.microsoft.com/office/drawing/2014/main" id="{F8E3D3E3-13AE-1C9F-D652-E8EA40B89BE5}"/>
              </a:ext>
            </a:extLst>
          </p:cNvPr>
          <p:cNvSpPr txBox="1"/>
          <p:nvPr/>
        </p:nvSpPr>
        <p:spPr>
          <a:xfrm>
            <a:off x="539700" y="1684764"/>
            <a:ext cx="23304600" cy="13233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2400"/>
              </a:spcBef>
              <a:spcAft>
                <a:spcPts val="0"/>
              </a:spcAft>
              <a:buClr>
                <a:srgbClr val="000000"/>
              </a:buClr>
              <a:buSzPts val="2400"/>
              <a:buFont typeface="Arial"/>
              <a:buNone/>
            </a:pPr>
            <a:r>
              <a:rPr lang="es-ES" sz="6000" b="1">
                <a:solidFill>
                  <a:srgbClr val="007A8F"/>
                </a:solidFill>
              </a:rPr>
              <a:t>La actividad en 2024 se ha </a:t>
            </a:r>
            <a:r>
              <a:rPr lang="es-ES" sz="6000" b="1">
                <a:solidFill>
                  <a:srgbClr val="007A8F"/>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5"/>
                  </a:ext>
                </a:extLst>
              </a:rPr>
              <a:t>estructurado</a:t>
            </a:r>
            <a:r>
              <a:rPr lang="es-ES" sz="6000" b="1">
                <a:solidFill>
                  <a:srgbClr val="007A8F"/>
                </a:solidFill>
              </a:rPr>
              <a:t> en tres ejes:</a:t>
            </a:r>
            <a:endParaRPr lang="es-ES" sz="6000" b="1" i="0" u="none" strike="noStrike" cap="none">
              <a:solidFill>
                <a:srgbClr val="007A8F"/>
              </a:solidFill>
              <a:latin typeface="Arial"/>
              <a:ea typeface="Arial"/>
              <a:cs typeface="Arial"/>
              <a:sym typeface="Arial"/>
            </a:endParaRPr>
          </a:p>
        </p:txBody>
      </p:sp>
    </p:spTree>
    <p:extLst>
      <p:ext uri="{BB962C8B-B14F-4D97-AF65-F5344CB8AC3E}">
        <p14:creationId xmlns:p14="http://schemas.microsoft.com/office/powerpoint/2010/main" val="349785122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BCDD9-232C-8930-20C5-7CF25FE5EFDF}"/>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301F9E51-AE5E-0E1E-FEE7-E0F65C716F56}"/>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8F239079-19C4-5F26-45EA-546083BF3A1C}"/>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defTabSz="914400" hangingPunct="1">
              <a:lnSpc>
                <a:spcPct val="90000"/>
              </a:lnSpc>
              <a:buSzPts val="2100"/>
              <a:buFont typeface="Arial"/>
              <a:buNone/>
            </a:pPr>
            <a:r>
              <a:rPr lang="es-ES">
                <a:latin typeface="Arial"/>
                <a:ea typeface="Arial"/>
                <a:cs typeface="Arial"/>
                <a:sym typeface="Arial"/>
              </a:rPr>
              <a:t>SERVICIOS CON LA DIRECTIVA NIS 2</a:t>
            </a:r>
          </a:p>
          <a:p>
            <a:pPr defTabSz="914400" hangingPunct="1">
              <a:lnSpc>
                <a:spcPct val="90000"/>
              </a:lnSpc>
              <a:buSzPts val="2100"/>
              <a:buFont typeface="Arial"/>
              <a:buNone/>
            </a:pPr>
            <a:endParaRPr lang="es-ES">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8097276E-6C2A-3AD2-16C5-260A0802698E}"/>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02CE4E6D-F11C-DE1B-C00D-CF0CD0813231}"/>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A50B75F5-08FD-B85B-A4B5-51C7FABBE523}"/>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defTabSz="914400" hangingPunct="1">
              <a:lnSpc>
                <a:spcPct val="85000"/>
              </a:lnSpc>
              <a:spcBef>
                <a:spcPts val="0"/>
              </a:spcBef>
              <a:buClr>
                <a:srgbClr val="000000"/>
              </a:buClr>
              <a:buSzPts val="5400"/>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
                  </a:ext>
                </a:extLst>
              </a:rPr>
              <a:t>Actividad de RedIRIS en 2024</a:t>
            </a:r>
          </a:p>
        </p:txBody>
      </p:sp>
      <p:sp>
        <p:nvSpPr>
          <p:cNvPr id="130" name="Google Shape;603;g2cc408e4cb3_0_541">
            <a:extLst>
              <a:ext uri="{FF2B5EF4-FFF2-40B4-BE49-F238E27FC236}">
                <a16:creationId xmlns:a16="http://schemas.microsoft.com/office/drawing/2014/main" id="{D177C4C5-4D8E-B474-BFF8-ECB58C04D22E}"/>
              </a:ext>
            </a:extLst>
          </p:cNvPr>
          <p:cNvSpPr/>
          <p:nvPr/>
        </p:nvSpPr>
        <p:spPr>
          <a:xfrm>
            <a:off x="2083262" y="4462617"/>
            <a:ext cx="6234926" cy="164159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400"/>
              </a:spcAft>
              <a:buClr>
                <a:srgbClr val="000000"/>
              </a:buClr>
              <a:buSzPts val="1200"/>
              <a:buFont typeface="Arial"/>
              <a:buNone/>
              <a:tabLst/>
              <a:defRPr/>
            </a:pPr>
            <a:r>
              <a:rPr kumimoji="0" lang="es-ES" sz="2400" b="0" i="0" u="none" strike="noStrike" kern="0" cap="none" spc="0" normalizeH="0" baseline="0" noProof="0">
                <a:ln>
                  <a:noFill/>
                </a:ln>
                <a:effectLst/>
                <a:uLnTx/>
                <a:uFillTx/>
                <a:latin typeface="Arial"/>
                <a:cs typeface="Arial"/>
                <a:sym typeface="Arial"/>
              </a:rPr>
              <a:t>UNI-DIGITAL RedIRIS: Despliegue de nuevas conexiones de fibra óptica y servicios TIC para centros científicos y académicos con fondos MRR</a:t>
            </a:r>
            <a:endParaRPr kumimoji="0" sz="2400" b="0" i="0" u="none" strike="noStrike" kern="0" cap="none" spc="0" normalizeH="0" baseline="0" noProof="0">
              <a:ln>
                <a:noFill/>
              </a:ln>
              <a:effectLst/>
              <a:uLnTx/>
              <a:uFillTx/>
              <a:latin typeface="Arial"/>
              <a:cs typeface="Arial"/>
              <a:sym typeface="Arial"/>
            </a:endParaRPr>
          </a:p>
        </p:txBody>
      </p:sp>
      <p:sp>
        <p:nvSpPr>
          <p:cNvPr id="131" name="Google Shape;604;g2cc408e4cb3_0_541">
            <a:extLst>
              <a:ext uri="{FF2B5EF4-FFF2-40B4-BE49-F238E27FC236}">
                <a16:creationId xmlns:a16="http://schemas.microsoft.com/office/drawing/2014/main" id="{57669DE0-62A9-3E5A-D951-D39327509718}"/>
              </a:ext>
            </a:extLst>
          </p:cNvPr>
          <p:cNvSpPr/>
          <p:nvPr/>
        </p:nvSpPr>
        <p:spPr>
          <a:xfrm>
            <a:off x="2137514" y="2660311"/>
            <a:ext cx="6180672" cy="183987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400"/>
              </a:spcAft>
              <a:buClr>
                <a:srgbClr val="000000"/>
              </a:buClr>
              <a:buSzTx/>
              <a:buFont typeface="Arial"/>
              <a:buNone/>
              <a:tabLst/>
              <a:defRPr/>
            </a:pPr>
            <a:r>
              <a:rPr kumimoji="0" lang="es-ES" sz="2400" b="0" i="0" u="none" strike="noStrike" kern="0" cap="none" spc="0" normalizeH="0" baseline="0" noProof="0">
                <a:ln>
                  <a:noFill/>
                </a:ln>
                <a:solidFill>
                  <a:srgbClr val="000000"/>
                </a:solidFill>
                <a:effectLst/>
                <a:uLnTx/>
                <a:uFillTx/>
                <a:latin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9"/>
                  </a:ext>
                </a:extLst>
              </a:rPr>
              <a:t>48 </a:t>
            </a:r>
            <a:r>
              <a:rPr kumimoji="0" lang="es-ES" sz="2400" b="0" i="0" u="none" strike="noStrike" kern="0" cap="none" spc="0" normalizeH="0" baseline="0" noProof="0">
                <a:ln>
                  <a:noFill/>
                </a:ln>
                <a:solidFill>
                  <a:srgbClr val="000000"/>
                </a:solidFill>
                <a:effectLst/>
                <a:uLnTx/>
                <a:uFillTx/>
                <a:latin typeface="Arial"/>
                <a:cs typeface="Arial"/>
                <a:sym typeface="Arial"/>
              </a:rPr>
              <a:t>licitaciones (entre presupuesto ordinario</a:t>
            </a:r>
            <a:r>
              <a:rPr lang="es-ES" sz="2400"/>
              <a:t> </a:t>
            </a:r>
            <a:r>
              <a:rPr kumimoji="0" lang="es-ES" sz="2400" b="0" i="0" u="none" strike="noStrike" kern="0" cap="none" spc="0" normalizeH="0" baseline="0" noProof="0">
                <a:ln>
                  <a:noFill/>
                </a:ln>
                <a:solidFill>
                  <a:srgbClr val="000000"/>
                </a:solidFill>
                <a:effectLst/>
                <a:uLnTx/>
                <a:uFillTx/>
                <a:latin typeface="Arial"/>
                <a:cs typeface="Arial"/>
                <a:sym typeface="Arial"/>
              </a:rPr>
              <a:t>y UNI-DIGITAL RedIRIS) por valor de adjudicación de </a:t>
            </a:r>
            <a:r>
              <a:rPr lang="es-ES" sz="2400"/>
              <a:t>31</a:t>
            </a:r>
            <a:r>
              <a:rPr kumimoji="0" lang="es-ES" sz="2400" b="0" i="0" u="none" strike="noStrike" kern="0" cap="none" spc="0" normalizeH="0" baseline="0" noProof="0">
                <a:ln>
                  <a:noFill/>
                </a:ln>
                <a:solidFill>
                  <a:srgbClr val="000000"/>
                </a:solidFill>
                <a:effectLst/>
                <a:uLnTx/>
                <a:uFillTx/>
                <a:latin typeface="Arial"/>
                <a:cs typeface="Arial"/>
                <a:sym typeface="Arial"/>
              </a:rPr>
              <a:t> M€.</a:t>
            </a:r>
          </a:p>
        </p:txBody>
      </p:sp>
      <p:sp>
        <p:nvSpPr>
          <p:cNvPr id="132" name="Google Shape;605;g2cc408e4cb3_0_541">
            <a:extLst>
              <a:ext uri="{FF2B5EF4-FFF2-40B4-BE49-F238E27FC236}">
                <a16:creationId xmlns:a16="http://schemas.microsoft.com/office/drawing/2014/main" id="{F6C4C4AA-2211-23F3-8BFE-140633D66F48}"/>
              </a:ext>
            </a:extLst>
          </p:cNvPr>
          <p:cNvSpPr/>
          <p:nvPr/>
        </p:nvSpPr>
        <p:spPr>
          <a:xfrm>
            <a:off x="14668944" y="6591028"/>
            <a:ext cx="6329603" cy="138201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400"/>
              </a:spcAft>
              <a:buClr>
                <a:srgbClr val="000000"/>
              </a:buClr>
              <a:buSzPts val="1200"/>
              <a:buFont typeface="Arial"/>
              <a:buNone/>
              <a:tabLst/>
              <a:defRPr/>
            </a:pPr>
            <a:r>
              <a:rPr kumimoji="0" lang="es-ES" sz="2400" b="0" i="0" u="none" strike="noStrike" kern="0" cap="none" spc="0" normalizeH="0" baseline="0" noProof="0">
                <a:ln>
                  <a:noFill/>
                </a:ln>
                <a:solidFill>
                  <a:srgbClr val="000000"/>
                </a:solidFill>
                <a:effectLst/>
                <a:uLnTx/>
                <a:uFillTx/>
                <a:latin typeface="Arial"/>
                <a:cs typeface="Arial"/>
                <a:sym typeface="Arial"/>
              </a:rPr>
              <a:t>Entrada en vigor del nuevo Acuerdo Marco de GEANT para la contratación de servicios en la nube OCRE 2024 con más de 40 proveedores.</a:t>
            </a:r>
          </a:p>
        </p:txBody>
      </p:sp>
      <p:sp>
        <p:nvSpPr>
          <p:cNvPr id="133" name="Google Shape;608;g2cc408e4cb3_0_541">
            <a:extLst>
              <a:ext uri="{FF2B5EF4-FFF2-40B4-BE49-F238E27FC236}">
                <a16:creationId xmlns:a16="http://schemas.microsoft.com/office/drawing/2014/main" id="{9521D7AD-421A-0A9C-46ED-7E7D14B541E4}"/>
              </a:ext>
            </a:extLst>
          </p:cNvPr>
          <p:cNvSpPr/>
          <p:nvPr/>
        </p:nvSpPr>
        <p:spPr>
          <a:xfrm>
            <a:off x="9460339" y="2873478"/>
            <a:ext cx="1385240" cy="1290168"/>
          </a:xfrm>
          <a:custGeom>
            <a:avLst/>
            <a:gdLst/>
            <a:ahLst/>
            <a:cxnLst/>
            <a:rect l="l" t="t" r="r" b="b"/>
            <a:pathLst>
              <a:path w="363361" h="451160" extrusionOk="0">
                <a:moveTo>
                  <a:pt x="240570" y="199638"/>
                </a:moveTo>
                <a:cubicBezTo>
                  <a:pt x="240958" y="188679"/>
                  <a:pt x="237224" y="177970"/>
                  <a:pt x="230108" y="169624"/>
                </a:cubicBezTo>
                <a:cubicBezTo>
                  <a:pt x="223342" y="162104"/>
                  <a:pt x="210812" y="155901"/>
                  <a:pt x="192895" y="151139"/>
                </a:cubicBezTo>
                <a:lnTo>
                  <a:pt x="192895" y="111850"/>
                </a:lnTo>
                <a:cubicBezTo>
                  <a:pt x="198477" y="115039"/>
                  <a:pt x="202311" y="120597"/>
                  <a:pt x="203294" y="126951"/>
                </a:cubicBezTo>
                <a:lnTo>
                  <a:pt x="203294" y="128267"/>
                </a:lnTo>
                <a:lnTo>
                  <a:pt x="235808" y="124257"/>
                </a:lnTo>
                <a:lnTo>
                  <a:pt x="235808" y="122816"/>
                </a:lnTo>
                <a:cubicBezTo>
                  <a:pt x="234186" y="112433"/>
                  <a:pt x="229080" y="102908"/>
                  <a:pt x="221337" y="95809"/>
                </a:cubicBezTo>
                <a:cubicBezTo>
                  <a:pt x="213274" y="89041"/>
                  <a:pt x="203363" y="84849"/>
                  <a:pt x="192895" y="83778"/>
                </a:cubicBezTo>
                <a:lnTo>
                  <a:pt x="192895" y="62661"/>
                </a:lnTo>
                <a:lnTo>
                  <a:pt x="170968" y="62661"/>
                </a:lnTo>
                <a:lnTo>
                  <a:pt x="170968" y="83903"/>
                </a:lnTo>
                <a:cubicBezTo>
                  <a:pt x="159504" y="85019"/>
                  <a:pt x="148766" y="90019"/>
                  <a:pt x="140522" y="98065"/>
                </a:cubicBezTo>
                <a:cubicBezTo>
                  <a:pt x="132233" y="106348"/>
                  <a:pt x="127704" y="117678"/>
                  <a:pt x="127992" y="129395"/>
                </a:cubicBezTo>
                <a:cubicBezTo>
                  <a:pt x="127673" y="140831"/>
                  <a:pt x="131576" y="151984"/>
                  <a:pt x="138955" y="160726"/>
                </a:cubicBezTo>
                <a:cubicBezTo>
                  <a:pt x="147626" y="169768"/>
                  <a:pt x="158721" y="176122"/>
                  <a:pt x="170906" y="179023"/>
                </a:cubicBezTo>
                <a:lnTo>
                  <a:pt x="170906" y="221069"/>
                </a:lnTo>
                <a:cubicBezTo>
                  <a:pt x="168086" y="219214"/>
                  <a:pt x="165568" y="216933"/>
                  <a:pt x="163451" y="214301"/>
                </a:cubicBezTo>
                <a:cubicBezTo>
                  <a:pt x="160099" y="210053"/>
                  <a:pt x="157800" y="205071"/>
                  <a:pt x="156747" y="199764"/>
                </a:cubicBezTo>
                <a:lnTo>
                  <a:pt x="156747" y="198511"/>
                </a:lnTo>
                <a:lnTo>
                  <a:pt x="123356" y="201894"/>
                </a:lnTo>
                <a:lnTo>
                  <a:pt x="123356" y="203335"/>
                </a:lnTo>
                <a:cubicBezTo>
                  <a:pt x="124910" y="216262"/>
                  <a:pt x="130730" y="228300"/>
                  <a:pt x="139895" y="237548"/>
                </a:cubicBezTo>
                <a:cubicBezTo>
                  <a:pt x="148634" y="245362"/>
                  <a:pt x="159573" y="250287"/>
                  <a:pt x="171219" y="251647"/>
                </a:cubicBezTo>
                <a:lnTo>
                  <a:pt x="171219" y="272075"/>
                </a:lnTo>
                <a:lnTo>
                  <a:pt x="193145" y="272075"/>
                </a:lnTo>
                <a:lnTo>
                  <a:pt x="193145" y="251209"/>
                </a:lnTo>
                <a:cubicBezTo>
                  <a:pt x="206214" y="249661"/>
                  <a:pt x="218380" y="243746"/>
                  <a:pt x="227664" y="234415"/>
                </a:cubicBezTo>
                <a:cubicBezTo>
                  <a:pt x="236416" y="224997"/>
                  <a:pt x="241058" y="212484"/>
                  <a:pt x="240570" y="199638"/>
                </a:cubicBezTo>
                <a:close/>
                <a:moveTo>
                  <a:pt x="163701" y="137917"/>
                </a:moveTo>
                <a:cubicBezTo>
                  <a:pt x="161452" y="135053"/>
                  <a:pt x="160218" y="131532"/>
                  <a:pt x="160193" y="127891"/>
                </a:cubicBezTo>
                <a:cubicBezTo>
                  <a:pt x="160218" y="123969"/>
                  <a:pt x="161565" y="120171"/>
                  <a:pt x="164014" y="117114"/>
                </a:cubicBezTo>
                <a:cubicBezTo>
                  <a:pt x="165875" y="114764"/>
                  <a:pt x="168256" y="112878"/>
                  <a:pt x="170968" y="111600"/>
                </a:cubicBezTo>
                <a:lnTo>
                  <a:pt x="170968" y="143745"/>
                </a:lnTo>
                <a:cubicBezTo>
                  <a:pt x="168149" y="142354"/>
                  <a:pt x="165668" y="140367"/>
                  <a:pt x="163701" y="137917"/>
                </a:cubicBezTo>
                <a:close/>
                <a:moveTo>
                  <a:pt x="203858" y="216995"/>
                </a:moveTo>
                <a:cubicBezTo>
                  <a:pt x="200926" y="220210"/>
                  <a:pt x="197111" y="222497"/>
                  <a:pt x="192895" y="223575"/>
                </a:cubicBezTo>
                <a:lnTo>
                  <a:pt x="192895" y="184913"/>
                </a:lnTo>
                <a:cubicBezTo>
                  <a:pt x="197381" y="186122"/>
                  <a:pt x="201465" y="188503"/>
                  <a:pt x="204735" y="191806"/>
                </a:cubicBezTo>
                <a:cubicBezTo>
                  <a:pt x="207579" y="195058"/>
                  <a:pt x="209102" y="199262"/>
                  <a:pt x="208995" y="203586"/>
                </a:cubicBezTo>
                <a:cubicBezTo>
                  <a:pt x="209077" y="208549"/>
                  <a:pt x="207235" y="213355"/>
                  <a:pt x="203858" y="216995"/>
                </a:cubicBezTo>
                <a:close/>
                <a:moveTo>
                  <a:pt x="335418" y="421083"/>
                </a:moveTo>
                <a:cubicBezTo>
                  <a:pt x="335418" y="422336"/>
                  <a:pt x="334603" y="422963"/>
                  <a:pt x="334228" y="422963"/>
                </a:cubicBezTo>
                <a:lnTo>
                  <a:pt x="29134" y="422963"/>
                </a:lnTo>
                <a:cubicBezTo>
                  <a:pt x="28759" y="422963"/>
                  <a:pt x="27944" y="422336"/>
                  <a:pt x="27944" y="421083"/>
                </a:cubicBezTo>
                <a:lnTo>
                  <a:pt x="27944" y="30077"/>
                </a:lnTo>
                <a:cubicBezTo>
                  <a:pt x="27944" y="28824"/>
                  <a:pt x="28759" y="28198"/>
                  <a:pt x="29134" y="28198"/>
                </a:cubicBezTo>
                <a:lnTo>
                  <a:pt x="334228" y="28198"/>
                </a:lnTo>
                <a:cubicBezTo>
                  <a:pt x="334603" y="28198"/>
                  <a:pt x="335418" y="28824"/>
                  <a:pt x="335418" y="30077"/>
                </a:cubicBezTo>
                <a:close/>
                <a:moveTo>
                  <a:pt x="334228" y="0"/>
                </a:moveTo>
                <a:lnTo>
                  <a:pt x="29134" y="0"/>
                </a:lnTo>
                <a:cubicBezTo>
                  <a:pt x="12790" y="276"/>
                  <a:pt x="-241" y="13729"/>
                  <a:pt x="3" y="30077"/>
                </a:cubicBezTo>
                <a:lnTo>
                  <a:pt x="3" y="421083"/>
                </a:lnTo>
                <a:cubicBezTo>
                  <a:pt x="-241" y="437431"/>
                  <a:pt x="12790" y="450885"/>
                  <a:pt x="29134" y="451160"/>
                </a:cubicBezTo>
                <a:lnTo>
                  <a:pt x="334228" y="451160"/>
                </a:lnTo>
                <a:cubicBezTo>
                  <a:pt x="350572" y="450885"/>
                  <a:pt x="363603" y="437431"/>
                  <a:pt x="363359" y="421083"/>
                </a:cubicBezTo>
                <a:lnTo>
                  <a:pt x="363359" y="30077"/>
                </a:lnTo>
                <a:cubicBezTo>
                  <a:pt x="363603" y="13804"/>
                  <a:pt x="350685" y="376"/>
                  <a:pt x="334415" y="0"/>
                </a:cubicBezTo>
                <a:close/>
                <a:moveTo>
                  <a:pt x="294446" y="391507"/>
                </a:moveTo>
                <a:lnTo>
                  <a:pt x="68916" y="391507"/>
                </a:lnTo>
                <a:lnTo>
                  <a:pt x="68916" y="363309"/>
                </a:lnTo>
                <a:lnTo>
                  <a:pt x="294446" y="363309"/>
                </a:lnTo>
                <a:close/>
                <a:moveTo>
                  <a:pt x="294446" y="331979"/>
                </a:moveTo>
                <a:lnTo>
                  <a:pt x="68916" y="331979"/>
                </a:lnTo>
                <a:lnTo>
                  <a:pt x="68916" y="303781"/>
                </a:lnTo>
                <a:lnTo>
                  <a:pt x="294446" y="303781"/>
                </a:lnTo>
                <a:close/>
              </a:path>
            </a:pathLst>
          </a:custGeom>
          <a:solidFill>
            <a:srgbClr val="00808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7D7D7D"/>
              </a:solidFill>
              <a:effectLst/>
              <a:uLnTx/>
              <a:uFillTx/>
              <a:latin typeface="Arial"/>
              <a:ea typeface="Arial"/>
              <a:cs typeface="Arial"/>
              <a:sym typeface="Arial"/>
            </a:endParaRPr>
          </a:p>
        </p:txBody>
      </p:sp>
      <p:cxnSp>
        <p:nvCxnSpPr>
          <p:cNvPr id="134" name="Google Shape;609;g2cc408e4cb3_0_541">
            <a:extLst>
              <a:ext uri="{FF2B5EF4-FFF2-40B4-BE49-F238E27FC236}">
                <a16:creationId xmlns:a16="http://schemas.microsoft.com/office/drawing/2014/main" id="{2B694D67-E430-DD33-E538-0D2D66797373}"/>
              </a:ext>
            </a:extLst>
          </p:cNvPr>
          <p:cNvCxnSpPr>
            <a:cxnSpLocks/>
          </p:cNvCxnSpPr>
          <p:nvPr/>
        </p:nvCxnSpPr>
        <p:spPr>
          <a:xfrm>
            <a:off x="12221192" y="3503487"/>
            <a:ext cx="0" cy="6713068"/>
          </a:xfrm>
          <a:prstGeom prst="straightConnector1">
            <a:avLst/>
          </a:prstGeom>
          <a:noFill/>
          <a:ln w="19050" cap="flat" cmpd="sng">
            <a:solidFill>
              <a:schemeClr val="dk2"/>
            </a:solidFill>
            <a:prstDash val="solid"/>
            <a:round/>
            <a:headEnd type="none" w="med" len="med"/>
            <a:tailEnd type="none" w="med" len="med"/>
          </a:ln>
        </p:spPr>
      </p:cxnSp>
      <p:grpSp>
        <p:nvGrpSpPr>
          <p:cNvPr id="135" name="Google Shape;612;g2cc408e4cb3_0_541">
            <a:extLst>
              <a:ext uri="{FF2B5EF4-FFF2-40B4-BE49-F238E27FC236}">
                <a16:creationId xmlns:a16="http://schemas.microsoft.com/office/drawing/2014/main" id="{B16750ED-7320-1BCF-44FA-AEC6BAE025BB}"/>
              </a:ext>
            </a:extLst>
          </p:cNvPr>
          <p:cNvGrpSpPr/>
          <p:nvPr/>
        </p:nvGrpSpPr>
        <p:grpSpPr>
          <a:xfrm>
            <a:off x="12704049" y="8405794"/>
            <a:ext cx="1078257" cy="1010829"/>
            <a:chOff x="5291177" y="5489709"/>
            <a:chExt cx="1764900" cy="1764900"/>
          </a:xfrm>
        </p:grpSpPr>
        <p:sp>
          <p:nvSpPr>
            <p:cNvPr id="136" name="Google Shape;613;g2cc408e4cb3_0_541">
              <a:extLst>
                <a:ext uri="{FF2B5EF4-FFF2-40B4-BE49-F238E27FC236}">
                  <a16:creationId xmlns:a16="http://schemas.microsoft.com/office/drawing/2014/main" id="{72105BD2-618B-7628-438A-5208EA101C0F}"/>
                </a:ext>
              </a:extLst>
            </p:cNvPr>
            <p:cNvSpPr/>
            <p:nvPr/>
          </p:nvSpPr>
          <p:spPr>
            <a:xfrm>
              <a:off x="5291177" y="5489709"/>
              <a:ext cx="1764900" cy="17649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7" name="Google Shape;614;g2cc408e4cb3_0_541">
              <a:extLst>
                <a:ext uri="{FF2B5EF4-FFF2-40B4-BE49-F238E27FC236}">
                  <a16:creationId xmlns:a16="http://schemas.microsoft.com/office/drawing/2014/main" id="{6615F3A4-6A9D-3835-7C3E-7ADA2E4BA085}"/>
                </a:ext>
              </a:extLst>
            </p:cNvPr>
            <p:cNvSpPr/>
            <p:nvPr/>
          </p:nvSpPr>
          <p:spPr>
            <a:xfrm>
              <a:off x="5899443" y="5852057"/>
              <a:ext cx="547500" cy="543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400"/>
                </a:spcAft>
                <a:buClr>
                  <a:srgbClr val="000000"/>
                </a:buClr>
                <a:buSzPts val="3200"/>
                <a:buFont typeface="Arial"/>
                <a:buNone/>
                <a:tabLst/>
                <a:defRPr/>
              </a:pPr>
              <a:r>
                <a:rPr kumimoji="0" lang="es-ES" sz="2000" b="0" i="0" u="none" strike="noStrike" kern="0" cap="none" spc="0" normalizeH="0" baseline="0" noProof="0">
                  <a:ln>
                    <a:noFill/>
                  </a:ln>
                  <a:solidFill>
                    <a:srgbClr val="007A8F"/>
                  </a:solidFill>
                  <a:effectLst/>
                  <a:uLnTx/>
                  <a:uFillTx/>
                  <a:latin typeface="Arial"/>
                  <a:cs typeface="Arial"/>
                  <a:sym typeface="Arial"/>
                </a:rPr>
                <a:t>08</a:t>
              </a:r>
              <a:endParaRPr kumimoji="0" sz="600" b="0" i="0" u="none" strike="noStrike" kern="0" cap="none" spc="0" normalizeH="0" baseline="0" noProof="0">
                <a:ln>
                  <a:noFill/>
                </a:ln>
                <a:solidFill>
                  <a:srgbClr val="007A8F"/>
                </a:solidFill>
                <a:effectLst/>
                <a:uLnTx/>
                <a:uFillTx/>
                <a:latin typeface="Arial"/>
                <a:ea typeface="Arial"/>
                <a:cs typeface="Arial"/>
                <a:sym typeface="Arial"/>
              </a:endParaRPr>
            </a:p>
          </p:txBody>
        </p:sp>
        <p:sp>
          <p:nvSpPr>
            <p:cNvPr id="138" name="Google Shape;615;g2cc408e4cb3_0_541">
              <a:extLst>
                <a:ext uri="{FF2B5EF4-FFF2-40B4-BE49-F238E27FC236}">
                  <a16:creationId xmlns:a16="http://schemas.microsoft.com/office/drawing/2014/main" id="{36651C6C-BD39-CA8C-30B6-807039B13AF3}"/>
                </a:ext>
              </a:extLst>
            </p:cNvPr>
            <p:cNvSpPr/>
            <p:nvPr/>
          </p:nvSpPr>
          <p:spPr>
            <a:xfrm>
              <a:off x="5903220" y="6395648"/>
              <a:ext cx="539682" cy="540184"/>
            </a:xfrm>
            <a:custGeom>
              <a:avLst/>
              <a:gdLst/>
              <a:ahLst/>
              <a:cxnLst/>
              <a:rect l="l" t="t" r="r" b="b"/>
              <a:pathLst>
                <a:path w="447869" h="315436" extrusionOk="0">
                  <a:moveTo>
                    <a:pt x="427715" y="0"/>
                  </a:moveTo>
                  <a:lnTo>
                    <a:pt x="152648" y="275067"/>
                  </a:lnTo>
                  <a:lnTo>
                    <a:pt x="20154" y="142572"/>
                  </a:lnTo>
                  <a:lnTo>
                    <a:pt x="0" y="162788"/>
                  </a:lnTo>
                  <a:lnTo>
                    <a:pt x="152648" y="315437"/>
                  </a:lnTo>
                  <a:lnTo>
                    <a:pt x="447869" y="20154"/>
                  </a:lnTo>
                  <a:close/>
                </a:path>
              </a:pathLst>
            </a:custGeom>
            <a:solidFill>
              <a:srgbClr val="007A8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39" name="Google Shape;619;g2cc408e4cb3_0_541">
            <a:extLst>
              <a:ext uri="{FF2B5EF4-FFF2-40B4-BE49-F238E27FC236}">
                <a16:creationId xmlns:a16="http://schemas.microsoft.com/office/drawing/2014/main" id="{F4F9B133-445C-2A07-297E-4307BDC6B4DC}"/>
              </a:ext>
            </a:extLst>
          </p:cNvPr>
          <p:cNvSpPr/>
          <p:nvPr/>
        </p:nvSpPr>
        <p:spPr>
          <a:xfrm>
            <a:off x="2083261" y="6400572"/>
            <a:ext cx="6234925" cy="202360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0" i="0" u="none" strike="noStrike" kern="0" cap="none" spc="0" normalizeH="0" baseline="0" noProof="0">
                <a:ln>
                  <a:noFill/>
                </a:ln>
                <a:solidFill>
                  <a:srgbClr val="2A2A2A"/>
                </a:solidFill>
                <a:effectLst/>
                <a:uLnTx/>
                <a:uFillTx/>
                <a:latin typeface="Arial"/>
                <a:cs typeface="Arial"/>
                <a:sym typeface="Arial"/>
              </a:rPr>
              <a:t>Adjudicación de </a:t>
            </a:r>
            <a:r>
              <a:rPr kumimoji="0" lang="es-ES" sz="2400" b="0" i="0" u="none" strike="noStrike" kern="0" cap="none" spc="0" normalizeH="0" baseline="0" noProof="0" err="1">
                <a:ln>
                  <a:noFill/>
                </a:ln>
                <a:solidFill>
                  <a:srgbClr val="2A2A2A"/>
                </a:solidFill>
                <a:effectLst/>
                <a:uLnTx/>
                <a:uFillTx/>
                <a:latin typeface="Arial"/>
                <a:cs typeface="Arial"/>
                <a:sym typeface="Arial"/>
              </a:rPr>
              <a:t>IRISCert</a:t>
            </a:r>
            <a:r>
              <a:rPr kumimoji="0" lang="es-ES" sz="2400" b="0" i="0" u="none" strike="noStrike" kern="0" cap="none" spc="0" normalizeH="0" baseline="0" noProof="0">
                <a:ln>
                  <a:noFill/>
                </a:ln>
                <a:solidFill>
                  <a:srgbClr val="2A2A2A"/>
                </a:solidFill>
                <a:effectLst/>
                <a:uLnTx/>
                <a:uFillTx/>
                <a:latin typeface="Arial"/>
                <a:cs typeface="Arial"/>
                <a:sym typeface="Arial"/>
              </a:rPr>
              <a:t> y comienzo del </a:t>
            </a:r>
            <a:r>
              <a:rPr lang="es-ES" sz="2400">
                <a:solidFill>
                  <a:srgbClr val="2A2A2A"/>
                </a:solidFill>
              </a:rPr>
              <a:t>Servicio. </a:t>
            </a:r>
            <a:r>
              <a:rPr kumimoji="0" lang="es-ES" sz="2400" b="0" i="0" u="none" strike="noStrike" kern="0" cap="none" spc="0" normalizeH="0" baseline="0" noProof="0">
                <a:ln>
                  <a:noFill/>
                </a:ln>
                <a:solidFill>
                  <a:srgbClr val="2A2A2A"/>
                </a:solidFill>
                <a:effectLst/>
                <a:uLnTx/>
                <a:uFillTx/>
                <a:latin typeface="Arial"/>
                <a:cs typeface="Arial"/>
                <a:sym typeface="Arial"/>
              </a:rPr>
              <a:t> Exp.007/23-RI “Servicio de apoyo a la gestión y operación de incidentes de ciberseguridad de IRIS-CERT”</a:t>
            </a:r>
          </a:p>
        </p:txBody>
      </p:sp>
      <p:sp>
        <p:nvSpPr>
          <p:cNvPr id="140" name="Google Shape;621;g2cc408e4cb3_0_541">
            <a:extLst>
              <a:ext uri="{FF2B5EF4-FFF2-40B4-BE49-F238E27FC236}">
                <a16:creationId xmlns:a16="http://schemas.microsoft.com/office/drawing/2014/main" id="{A7CC4216-84E2-606A-16FA-EE6AC1B0B1B5}"/>
              </a:ext>
            </a:extLst>
          </p:cNvPr>
          <p:cNvSpPr/>
          <p:nvPr/>
        </p:nvSpPr>
        <p:spPr>
          <a:xfrm>
            <a:off x="14668947" y="7994798"/>
            <a:ext cx="6329600" cy="183987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400"/>
              </a:spcAft>
              <a:buClr>
                <a:srgbClr val="000000"/>
              </a:buClr>
              <a:buSzTx/>
              <a:buFont typeface="Arial"/>
              <a:buNone/>
              <a:tabLst/>
              <a:defRPr/>
            </a:pPr>
            <a:r>
              <a:rPr kumimoji="0" lang="es-ES" sz="2400" b="0" i="0" u="none" strike="noStrike" kern="0" cap="none" spc="0" normalizeH="0" baseline="0" noProof="0">
                <a:ln>
                  <a:noFill/>
                </a:ln>
                <a:solidFill>
                  <a:srgbClr val="000000"/>
                </a:solidFill>
                <a:effectLst/>
                <a:uLnTx/>
                <a:uFillTx/>
                <a:latin typeface="Arial"/>
                <a:cs typeface="Arial"/>
                <a:sym typeface="Arial"/>
              </a:rPr>
              <a:t>Realización de las XXXII Jornadas Técnicas de RedIRIS en Mallorca</a:t>
            </a: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622;g2cc408e4cb3_0_541">
            <a:extLst>
              <a:ext uri="{FF2B5EF4-FFF2-40B4-BE49-F238E27FC236}">
                <a16:creationId xmlns:a16="http://schemas.microsoft.com/office/drawing/2014/main" id="{76AA2CB3-433F-1127-03E0-3B679007717B}"/>
              </a:ext>
            </a:extLst>
          </p:cNvPr>
          <p:cNvSpPr/>
          <p:nvPr/>
        </p:nvSpPr>
        <p:spPr>
          <a:xfrm>
            <a:off x="2083261" y="8979335"/>
            <a:ext cx="6234925" cy="151337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400"/>
              </a:spcAft>
              <a:buClr>
                <a:srgbClr val="000000"/>
              </a:buClr>
              <a:buSzTx/>
              <a:buFont typeface="Arial"/>
              <a:buNone/>
              <a:tabLst/>
              <a:defRPr/>
            </a:pPr>
            <a:r>
              <a:rPr kumimoji="0" lang="es-ES" sz="2400" b="0" i="0" u="none" strike="noStrike" kern="0" cap="none" spc="0" normalizeH="0" baseline="0" noProof="0">
                <a:ln>
                  <a:noFill/>
                </a:ln>
                <a:effectLst/>
                <a:uLnTx/>
                <a:uFillTx/>
                <a:latin typeface="Arial"/>
                <a:cs typeface="Arial"/>
                <a:sym typeface="Arial"/>
              </a:rPr>
              <a:t>Finalizada con éxito la auditoría realizada en RedIRIS sobre los sistemas de tramitación de los servicios descritos en el Perfil de Cumplimiento Específico de Requisitos Esenciales de Seguridad (CCN-STIC 890C).</a:t>
            </a:r>
          </a:p>
        </p:txBody>
      </p:sp>
      <p:pic>
        <p:nvPicPr>
          <p:cNvPr id="142" name="Google Shape;623;g2cc408e4cb3_0_541">
            <a:extLst>
              <a:ext uri="{FF2B5EF4-FFF2-40B4-BE49-F238E27FC236}">
                <a16:creationId xmlns:a16="http://schemas.microsoft.com/office/drawing/2014/main" id="{A09522AB-7422-B9CE-A454-FA9F1CC3A88F}"/>
              </a:ext>
            </a:extLst>
          </p:cNvPr>
          <p:cNvPicPr preferRelativeResize="0"/>
          <p:nvPr/>
        </p:nvPicPr>
        <p:blipFill>
          <a:blip r:embed="rId3">
            <a:alphaModFix/>
          </a:blip>
          <a:stretch>
            <a:fillRect/>
          </a:stretch>
        </p:blipFill>
        <p:spPr>
          <a:xfrm>
            <a:off x="8786193" y="8448303"/>
            <a:ext cx="2733533" cy="1876703"/>
          </a:xfrm>
          <a:prstGeom prst="rect">
            <a:avLst/>
          </a:prstGeom>
          <a:noFill/>
          <a:ln>
            <a:noFill/>
          </a:ln>
        </p:spPr>
      </p:pic>
      <p:grpSp>
        <p:nvGrpSpPr>
          <p:cNvPr id="143" name="Google Shape;625;g2cc408e4cb3_0_541">
            <a:extLst>
              <a:ext uri="{FF2B5EF4-FFF2-40B4-BE49-F238E27FC236}">
                <a16:creationId xmlns:a16="http://schemas.microsoft.com/office/drawing/2014/main" id="{EB78ECCD-B7F1-D88E-A1F8-865F088C3969}"/>
              </a:ext>
            </a:extLst>
          </p:cNvPr>
          <p:cNvGrpSpPr/>
          <p:nvPr/>
        </p:nvGrpSpPr>
        <p:grpSpPr>
          <a:xfrm>
            <a:off x="12719979" y="3007555"/>
            <a:ext cx="1078257" cy="1010829"/>
            <a:chOff x="5106844" y="-306477"/>
            <a:chExt cx="1764900" cy="1764900"/>
          </a:xfrm>
        </p:grpSpPr>
        <p:sp>
          <p:nvSpPr>
            <p:cNvPr id="144" name="Google Shape;626;g2cc408e4cb3_0_541">
              <a:extLst>
                <a:ext uri="{FF2B5EF4-FFF2-40B4-BE49-F238E27FC236}">
                  <a16:creationId xmlns:a16="http://schemas.microsoft.com/office/drawing/2014/main" id="{A92FD831-82C0-987F-63FB-0ADB648591DB}"/>
                </a:ext>
              </a:extLst>
            </p:cNvPr>
            <p:cNvSpPr/>
            <p:nvPr/>
          </p:nvSpPr>
          <p:spPr>
            <a:xfrm>
              <a:off x="5106844" y="-306477"/>
              <a:ext cx="1764900" cy="17649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5" name="Google Shape;627;g2cc408e4cb3_0_541">
              <a:extLst>
                <a:ext uri="{FF2B5EF4-FFF2-40B4-BE49-F238E27FC236}">
                  <a16:creationId xmlns:a16="http://schemas.microsoft.com/office/drawing/2014/main" id="{364C708B-4BF5-FC38-0210-EE000F27933D}"/>
                </a:ext>
              </a:extLst>
            </p:cNvPr>
            <p:cNvSpPr/>
            <p:nvPr/>
          </p:nvSpPr>
          <p:spPr>
            <a:xfrm>
              <a:off x="5715109" y="55871"/>
              <a:ext cx="547500" cy="543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400"/>
                </a:spcAft>
                <a:buClr>
                  <a:srgbClr val="000000"/>
                </a:buClr>
                <a:buSzPts val="3200"/>
                <a:buFont typeface="Arial"/>
                <a:buNone/>
                <a:tabLst/>
                <a:defRPr/>
              </a:pPr>
              <a:r>
                <a:rPr kumimoji="0" lang="es-ES" sz="2000" b="0" i="0" u="none" strike="noStrike" kern="0" cap="none" spc="0" normalizeH="0" baseline="0" noProof="0">
                  <a:ln>
                    <a:noFill/>
                  </a:ln>
                  <a:solidFill>
                    <a:srgbClr val="007A8F"/>
                  </a:solidFill>
                  <a:effectLst/>
                  <a:uLnTx/>
                  <a:uFillTx/>
                  <a:latin typeface="Arial"/>
                  <a:cs typeface="Arial"/>
                  <a:sym typeface="Arial"/>
                </a:rPr>
                <a:t>05</a:t>
              </a:r>
              <a:endParaRPr kumimoji="0" sz="600" b="0" i="0" u="none" strike="noStrike" kern="0" cap="none" spc="0" normalizeH="0" baseline="0" noProof="0">
                <a:ln>
                  <a:noFill/>
                </a:ln>
                <a:solidFill>
                  <a:srgbClr val="007A8F"/>
                </a:solidFill>
                <a:effectLst/>
                <a:uLnTx/>
                <a:uFillTx/>
                <a:latin typeface="Arial"/>
                <a:ea typeface="Arial"/>
                <a:cs typeface="Arial"/>
                <a:sym typeface="Arial"/>
              </a:endParaRPr>
            </a:p>
          </p:txBody>
        </p:sp>
        <p:sp>
          <p:nvSpPr>
            <p:cNvPr id="146" name="Google Shape;628;g2cc408e4cb3_0_541">
              <a:extLst>
                <a:ext uri="{FF2B5EF4-FFF2-40B4-BE49-F238E27FC236}">
                  <a16:creationId xmlns:a16="http://schemas.microsoft.com/office/drawing/2014/main" id="{4EC2318F-AEF1-C765-4990-3CC2382CF7C7}"/>
                </a:ext>
              </a:extLst>
            </p:cNvPr>
            <p:cNvSpPr/>
            <p:nvPr/>
          </p:nvSpPr>
          <p:spPr>
            <a:xfrm>
              <a:off x="5718886" y="599461"/>
              <a:ext cx="539682" cy="540184"/>
            </a:xfrm>
            <a:custGeom>
              <a:avLst/>
              <a:gdLst/>
              <a:ahLst/>
              <a:cxnLst/>
              <a:rect l="l" t="t" r="r" b="b"/>
              <a:pathLst>
                <a:path w="447869" h="315436" extrusionOk="0">
                  <a:moveTo>
                    <a:pt x="427715" y="0"/>
                  </a:moveTo>
                  <a:lnTo>
                    <a:pt x="152648" y="275067"/>
                  </a:lnTo>
                  <a:lnTo>
                    <a:pt x="20154" y="142572"/>
                  </a:lnTo>
                  <a:lnTo>
                    <a:pt x="0" y="162788"/>
                  </a:lnTo>
                  <a:lnTo>
                    <a:pt x="152648" y="315437"/>
                  </a:lnTo>
                  <a:lnTo>
                    <a:pt x="447869" y="20154"/>
                  </a:lnTo>
                  <a:close/>
                </a:path>
              </a:pathLst>
            </a:custGeom>
            <a:solidFill>
              <a:srgbClr val="007A8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47" name="Google Shape;629;g2cc408e4cb3_0_541">
            <a:extLst>
              <a:ext uri="{FF2B5EF4-FFF2-40B4-BE49-F238E27FC236}">
                <a16:creationId xmlns:a16="http://schemas.microsoft.com/office/drawing/2014/main" id="{F3CADFFC-5AC2-6111-1D64-D3673D853C00}"/>
              </a:ext>
            </a:extLst>
          </p:cNvPr>
          <p:cNvGrpSpPr/>
          <p:nvPr/>
        </p:nvGrpSpPr>
        <p:grpSpPr>
          <a:xfrm>
            <a:off x="12719632" y="6650291"/>
            <a:ext cx="1078257" cy="1010829"/>
            <a:chOff x="5291177" y="5489709"/>
            <a:chExt cx="1764900" cy="1764900"/>
          </a:xfrm>
        </p:grpSpPr>
        <p:sp>
          <p:nvSpPr>
            <p:cNvPr id="148" name="Google Shape;630;g2cc408e4cb3_0_541">
              <a:extLst>
                <a:ext uri="{FF2B5EF4-FFF2-40B4-BE49-F238E27FC236}">
                  <a16:creationId xmlns:a16="http://schemas.microsoft.com/office/drawing/2014/main" id="{CD64A3BB-BD5E-C349-D7A1-D899072EE39C}"/>
                </a:ext>
              </a:extLst>
            </p:cNvPr>
            <p:cNvSpPr/>
            <p:nvPr/>
          </p:nvSpPr>
          <p:spPr>
            <a:xfrm>
              <a:off x="5291177" y="5489709"/>
              <a:ext cx="1764900" cy="17649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9" name="Google Shape;631;g2cc408e4cb3_0_541">
              <a:extLst>
                <a:ext uri="{FF2B5EF4-FFF2-40B4-BE49-F238E27FC236}">
                  <a16:creationId xmlns:a16="http://schemas.microsoft.com/office/drawing/2014/main" id="{1CE67BE6-5E35-6AC5-1A53-73C0C13E408A}"/>
                </a:ext>
              </a:extLst>
            </p:cNvPr>
            <p:cNvSpPr/>
            <p:nvPr/>
          </p:nvSpPr>
          <p:spPr>
            <a:xfrm>
              <a:off x="5899443" y="5852057"/>
              <a:ext cx="547500" cy="543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400"/>
                </a:spcAft>
                <a:buClr>
                  <a:srgbClr val="000000"/>
                </a:buClr>
                <a:buSzPts val="3200"/>
                <a:buFont typeface="Arial"/>
                <a:buNone/>
                <a:tabLst/>
                <a:defRPr/>
              </a:pPr>
              <a:r>
                <a:rPr kumimoji="0" lang="es-ES" sz="2000" b="0" i="0" u="none" strike="noStrike" kern="0" cap="none" spc="0" normalizeH="0" baseline="0" noProof="0">
                  <a:ln>
                    <a:noFill/>
                  </a:ln>
                  <a:solidFill>
                    <a:srgbClr val="007A8F"/>
                  </a:solidFill>
                  <a:effectLst/>
                  <a:uLnTx/>
                  <a:uFillTx/>
                  <a:latin typeface="Arial"/>
                  <a:cs typeface="Arial"/>
                  <a:sym typeface="Arial"/>
                </a:rPr>
                <a:t>07</a:t>
              </a:r>
              <a:endParaRPr kumimoji="0" sz="600" b="0" i="0" u="none" strike="noStrike" kern="0" cap="none" spc="0" normalizeH="0" baseline="0" noProof="0">
                <a:ln>
                  <a:noFill/>
                </a:ln>
                <a:solidFill>
                  <a:srgbClr val="007A8F"/>
                </a:solidFill>
                <a:effectLst/>
                <a:uLnTx/>
                <a:uFillTx/>
                <a:latin typeface="Arial"/>
                <a:ea typeface="Arial"/>
                <a:cs typeface="Arial"/>
                <a:sym typeface="Arial"/>
              </a:endParaRPr>
            </a:p>
          </p:txBody>
        </p:sp>
        <p:sp>
          <p:nvSpPr>
            <p:cNvPr id="150" name="Google Shape;632;g2cc408e4cb3_0_541">
              <a:extLst>
                <a:ext uri="{FF2B5EF4-FFF2-40B4-BE49-F238E27FC236}">
                  <a16:creationId xmlns:a16="http://schemas.microsoft.com/office/drawing/2014/main" id="{290115BC-89CF-4599-7767-F2418B04DD96}"/>
                </a:ext>
              </a:extLst>
            </p:cNvPr>
            <p:cNvSpPr/>
            <p:nvPr/>
          </p:nvSpPr>
          <p:spPr>
            <a:xfrm>
              <a:off x="5903220" y="6395648"/>
              <a:ext cx="539682" cy="540184"/>
            </a:xfrm>
            <a:custGeom>
              <a:avLst/>
              <a:gdLst/>
              <a:ahLst/>
              <a:cxnLst/>
              <a:rect l="l" t="t" r="r" b="b"/>
              <a:pathLst>
                <a:path w="447869" h="315436" extrusionOk="0">
                  <a:moveTo>
                    <a:pt x="427715" y="0"/>
                  </a:moveTo>
                  <a:lnTo>
                    <a:pt x="152648" y="275067"/>
                  </a:lnTo>
                  <a:lnTo>
                    <a:pt x="20154" y="142572"/>
                  </a:lnTo>
                  <a:lnTo>
                    <a:pt x="0" y="162788"/>
                  </a:lnTo>
                  <a:lnTo>
                    <a:pt x="152648" y="315437"/>
                  </a:lnTo>
                  <a:lnTo>
                    <a:pt x="447869" y="20154"/>
                  </a:lnTo>
                  <a:close/>
                </a:path>
              </a:pathLst>
            </a:custGeom>
            <a:solidFill>
              <a:srgbClr val="007A8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1" name="Google Shape;633;g2cc408e4cb3_0_541">
            <a:extLst>
              <a:ext uri="{FF2B5EF4-FFF2-40B4-BE49-F238E27FC236}">
                <a16:creationId xmlns:a16="http://schemas.microsoft.com/office/drawing/2014/main" id="{E8DE95C2-6778-F98F-BADB-C31B9E0E077A}"/>
              </a:ext>
            </a:extLst>
          </p:cNvPr>
          <p:cNvGrpSpPr/>
          <p:nvPr/>
        </p:nvGrpSpPr>
        <p:grpSpPr>
          <a:xfrm>
            <a:off x="12704395" y="4819218"/>
            <a:ext cx="1078257" cy="1010829"/>
            <a:chOff x="5291177" y="5489709"/>
            <a:chExt cx="1764900" cy="1764900"/>
          </a:xfrm>
        </p:grpSpPr>
        <p:sp>
          <p:nvSpPr>
            <p:cNvPr id="152" name="Google Shape;634;g2cc408e4cb3_0_541">
              <a:extLst>
                <a:ext uri="{FF2B5EF4-FFF2-40B4-BE49-F238E27FC236}">
                  <a16:creationId xmlns:a16="http://schemas.microsoft.com/office/drawing/2014/main" id="{975ACA69-5739-755E-A247-C76CA4894374}"/>
                </a:ext>
              </a:extLst>
            </p:cNvPr>
            <p:cNvSpPr/>
            <p:nvPr/>
          </p:nvSpPr>
          <p:spPr>
            <a:xfrm>
              <a:off x="5291177" y="5489709"/>
              <a:ext cx="1764900" cy="17649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3" name="Google Shape;635;g2cc408e4cb3_0_541">
              <a:extLst>
                <a:ext uri="{FF2B5EF4-FFF2-40B4-BE49-F238E27FC236}">
                  <a16:creationId xmlns:a16="http://schemas.microsoft.com/office/drawing/2014/main" id="{927C30A7-9D79-12E1-C895-81C9AA9920C0}"/>
                </a:ext>
              </a:extLst>
            </p:cNvPr>
            <p:cNvSpPr/>
            <p:nvPr/>
          </p:nvSpPr>
          <p:spPr>
            <a:xfrm>
              <a:off x="5899443" y="5852057"/>
              <a:ext cx="547500" cy="543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400"/>
                </a:spcAft>
                <a:buClr>
                  <a:srgbClr val="000000"/>
                </a:buClr>
                <a:buSzPts val="3200"/>
                <a:buFont typeface="Arial"/>
                <a:buNone/>
                <a:tabLst/>
                <a:defRPr/>
              </a:pPr>
              <a:r>
                <a:rPr kumimoji="0" lang="es-ES" sz="2000" b="0" i="0" u="none" strike="noStrike" kern="0" cap="none" spc="0" normalizeH="0" baseline="0" noProof="0">
                  <a:ln>
                    <a:noFill/>
                  </a:ln>
                  <a:solidFill>
                    <a:srgbClr val="007A8F"/>
                  </a:solidFill>
                  <a:effectLst/>
                  <a:uLnTx/>
                  <a:uFillTx/>
                  <a:latin typeface="Arial"/>
                  <a:cs typeface="Arial"/>
                  <a:sym typeface="Arial"/>
                </a:rPr>
                <a:t>06</a:t>
              </a:r>
              <a:endParaRPr kumimoji="0" sz="600" b="0" i="0" u="none" strike="noStrike" kern="0" cap="none" spc="0" normalizeH="0" baseline="0" noProof="0">
                <a:ln>
                  <a:noFill/>
                </a:ln>
                <a:solidFill>
                  <a:srgbClr val="007A8F"/>
                </a:solidFill>
                <a:effectLst/>
                <a:uLnTx/>
                <a:uFillTx/>
                <a:latin typeface="Arial"/>
                <a:ea typeface="Arial"/>
                <a:cs typeface="Arial"/>
                <a:sym typeface="Arial"/>
              </a:endParaRPr>
            </a:p>
          </p:txBody>
        </p:sp>
        <p:sp>
          <p:nvSpPr>
            <p:cNvPr id="154" name="Google Shape;636;g2cc408e4cb3_0_541">
              <a:extLst>
                <a:ext uri="{FF2B5EF4-FFF2-40B4-BE49-F238E27FC236}">
                  <a16:creationId xmlns:a16="http://schemas.microsoft.com/office/drawing/2014/main" id="{C53C9910-3C48-5B6A-27E8-2487D72DA559}"/>
                </a:ext>
              </a:extLst>
            </p:cNvPr>
            <p:cNvSpPr/>
            <p:nvPr/>
          </p:nvSpPr>
          <p:spPr>
            <a:xfrm>
              <a:off x="5903220" y="6395648"/>
              <a:ext cx="539682" cy="540184"/>
            </a:xfrm>
            <a:custGeom>
              <a:avLst/>
              <a:gdLst/>
              <a:ahLst/>
              <a:cxnLst/>
              <a:rect l="l" t="t" r="r" b="b"/>
              <a:pathLst>
                <a:path w="447869" h="315436" extrusionOk="0">
                  <a:moveTo>
                    <a:pt x="427715" y="0"/>
                  </a:moveTo>
                  <a:lnTo>
                    <a:pt x="152648" y="275067"/>
                  </a:lnTo>
                  <a:lnTo>
                    <a:pt x="20154" y="142572"/>
                  </a:lnTo>
                  <a:lnTo>
                    <a:pt x="0" y="162788"/>
                  </a:lnTo>
                  <a:lnTo>
                    <a:pt x="152648" y="315437"/>
                  </a:lnTo>
                  <a:lnTo>
                    <a:pt x="447869" y="20154"/>
                  </a:lnTo>
                  <a:close/>
                </a:path>
              </a:pathLst>
            </a:custGeom>
            <a:solidFill>
              <a:srgbClr val="007A8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5" name="Google Shape;637;g2cc408e4cb3_0_541">
            <a:extLst>
              <a:ext uri="{FF2B5EF4-FFF2-40B4-BE49-F238E27FC236}">
                <a16:creationId xmlns:a16="http://schemas.microsoft.com/office/drawing/2014/main" id="{3B83345A-9197-FF3D-E02B-428F04E3A62E}"/>
              </a:ext>
            </a:extLst>
          </p:cNvPr>
          <p:cNvGrpSpPr/>
          <p:nvPr/>
        </p:nvGrpSpPr>
        <p:grpSpPr>
          <a:xfrm>
            <a:off x="434691" y="6798488"/>
            <a:ext cx="1078257" cy="1010829"/>
            <a:chOff x="5106844" y="-306477"/>
            <a:chExt cx="1764900" cy="1764900"/>
          </a:xfrm>
        </p:grpSpPr>
        <p:sp>
          <p:nvSpPr>
            <p:cNvPr id="156" name="Google Shape;638;g2cc408e4cb3_0_541">
              <a:extLst>
                <a:ext uri="{FF2B5EF4-FFF2-40B4-BE49-F238E27FC236}">
                  <a16:creationId xmlns:a16="http://schemas.microsoft.com/office/drawing/2014/main" id="{2EBA638E-1D9D-77F8-3E43-424A92599052}"/>
                </a:ext>
              </a:extLst>
            </p:cNvPr>
            <p:cNvSpPr/>
            <p:nvPr/>
          </p:nvSpPr>
          <p:spPr>
            <a:xfrm>
              <a:off x="5106844" y="-306477"/>
              <a:ext cx="1764900" cy="17649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7" name="Google Shape;639;g2cc408e4cb3_0_541">
              <a:extLst>
                <a:ext uri="{FF2B5EF4-FFF2-40B4-BE49-F238E27FC236}">
                  <a16:creationId xmlns:a16="http://schemas.microsoft.com/office/drawing/2014/main" id="{88ACCF78-5CCE-1597-6594-A52B98EF5D16}"/>
                </a:ext>
              </a:extLst>
            </p:cNvPr>
            <p:cNvSpPr/>
            <p:nvPr/>
          </p:nvSpPr>
          <p:spPr>
            <a:xfrm>
              <a:off x="5715109" y="55871"/>
              <a:ext cx="547500" cy="543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400"/>
                </a:spcAft>
                <a:buClr>
                  <a:srgbClr val="000000"/>
                </a:buClr>
                <a:buSzPts val="3200"/>
                <a:buFont typeface="Arial"/>
                <a:buNone/>
                <a:tabLst/>
                <a:defRPr/>
              </a:pPr>
              <a:r>
                <a:rPr kumimoji="0" lang="es-ES" sz="2000" b="0" i="0" u="none" strike="noStrike" kern="0" cap="none" spc="0" normalizeH="0" baseline="0" noProof="0">
                  <a:ln>
                    <a:noFill/>
                  </a:ln>
                  <a:solidFill>
                    <a:srgbClr val="007A8F"/>
                  </a:solidFill>
                  <a:effectLst/>
                  <a:uLnTx/>
                  <a:uFillTx/>
                  <a:latin typeface="Arial"/>
                  <a:cs typeface="Arial"/>
                  <a:sym typeface="Arial"/>
                </a:rPr>
                <a:t>03</a:t>
              </a:r>
              <a:endParaRPr kumimoji="0" sz="600" b="0" i="0" u="none" strike="noStrike" kern="0" cap="none" spc="0" normalizeH="0" baseline="0" noProof="0">
                <a:ln>
                  <a:noFill/>
                </a:ln>
                <a:solidFill>
                  <a:srgbClr val="007A8F"/>
                </a:solidFill>
                <a:effectLst/>
                <a:uLnTx/>
                <a:uFillTx/>
                <a:latin typeface="Arial"/>
                <a:ea typeface="Arial"/>
                <a:cs typeface="Arial"/>
                <a:sym typeface="Arial"/>
              </a:endParaRPr>
            </a:p>
          </p:txBody>
        </p:sp>
        <p:sp>
          <p:nvSpPr>
            <p:cNvPr id="158" name="Google Shape;640;g2cc408e4cb3_0_541">
              <a:extLst>
                <a:ext uri="{FF2B5EF4-FFF2-40B4-BE49-F238E27FC236}">
                  <a16:creationId xmlns:a16="http://schemas.microsoft.com/office/drawing/2014/main" id="{E289F439-D817-1128-49A2-5202969F5D3D}"/>
                </a:ext>
              </a:extLst>
            </p:cNvPr>
            <p:cNvSpPr/>
            <p:nvPr/>
          </p:nvSpPr>
          <p:spPr>
            <a:xfrm>
              <a:off x="5718886" y="599461"/>
              <a:ext cx="539682" cy="540184"/>
            </a:xfrm>
            <a:custGeom>
              <a:avLst/>
              <a:gdLst/>
              <a:ahLst/>
              <a:cxnLst/>
              <a:rect l="l" t="t" r="r" b="b"/>
              <a:pathLst>
                <a:path w="447869" h="315436" extrusionOk="0">
                  <a:moveTo>
                    <a:pt x="427715" y="0"/>
                  </a:moveTo>
                  <a:lnTo>
                    <a:pt x="152648" y="275067"/>
                  </a:lnTo>
                  <a:lnTo>
                    <a:pt x="20154" y="142572"/>
                  </a:lnTo>
                  <a:lnTo>
                    <a:pt x="0" y="162788"/>
                  </a:lnTo>
                  <a:lnTo>
                    <a:pt x="152648" y="315437"/>
                  </a:lnTo>
                  <a:lnTo>
                    <a:pt x="447869" y="20154"/>
                  </a:lnTo>
                  <a:close/>
                </a:path>
              </a:pathLst>
            </a:custGeom>
            <a:solidFill>
              <a:srgbClr val="007A8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9" name="Google Shape;641;g2cc408e4cb3_0_541">
            <a:extLst>
              <a:ext uri="{FF2B5EF4-FFF2-40B4-BE49-F238E27FC236}">
                <a16:creationId xmlns:a16="http://schemas.microsoft.com/office/drawing/2014/main" id="{23F4C05B-5729-E5F7-A89F-8745E0CA1C31}"/>
              </a:ext>
            </a:extLst>
          </p:cNvPr>
          <p:cNvGrpSpPr/>
          <p:nvPr/>
        </p:nvGrpSpPr>
        <p:grpSpPr>
          <a:xfrm>
            <a:off x="434691" y="4704514"/>
            <a:ext cx="1078257" cy="1010829"/>
            <a:chOff x="5106844" y="-306477"/>
            <a:chExt cx="1764900" cy="1764900"/>
          </a:xfrm>
        </p:grpSpPr>
        <p:sp>
          <p:nvSpPr>
            <p:cNvPr id="160" name="Google Shape;642;g2cc408e4cb3_0_541">
              <a:extLst>
                <a:ext uri="{FF2B5EF4-FFF2-40B4-BE49-F238E27FC236}">
                  <a16:creationId xmlns:a16="http://schemas.microsoft.com/office/drawing/2014/main" id="{46EF8247-3B36-CCBB-99C9-2F7D3EAF99E8}"/>
                </a:ext>
              </a:extLst>
            </p:cNvPr>
            <p:cNvSpPr/>
            <p:nvPr/>
          </p:nvSpPr>
          <p:spPr>
            <a:xfrm>
              <a:off x="5106844" y="-306477"/>
              <a:ext cx="1764900" cy="17649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1" name="Google Shape;643;g2cc408e4cb3_0_541">
              <a:extLst>
                <a:ext uri="{FF2B5EF4-FFF2-40B4-BE49-F238E27FC236}">
                  <a16:creationId xmlns:a16="http://schemas.microsoft.com/office/drawing/2014/main" id="{9CC9ACAF-82D3-7E8D-4837-6A116C5EA6E5}"/>
                </a:ext>
              </a:extLst>
            </p:cNvPr>
            <p:cNvSpPr/>
            <p:nvPr/>
          </p:nvSpPr>
          <p:spPr>
            <a:xfrm>
              <a:off x="5715109" y="55871"/>
              <a:ext cx="547500" cy="543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400"/>
                </a:spcAft>
                <a:buClr>
                  <a:srgbClr val="000000"/>
                </a:buClr>
                <a:buSzPts val="3200"/>
                <a:buFont typeface="Arial"/>
                <a:buNone/>
                <a:tabLst/>
                <a:defRPr/>
              </a:pPr>
              <a:r>
                <a:rPr kumimoji="0" lang="es-ES" sz="2000" b="0" i="0" u="none" strike="noStrike" kern="0" cap="none" spc="0" normalizeH="0" baseline="0" noProof="0">
                  <a:ln>
                    <a:noFill/>
                  </a:ln>
                  <a:solidFill>
                    <a:srgbClr val="007A8F"/>
                  </a:solidFill>
                  <a:effectLst/>
                  <a:uLnTx/>
                  <a:uFillTx/>
                  <a:latin typeface="Arial"/>
                  <a:cs typeface="Arial"/>
                  <a:sym typeface="Arial"/>
                </a:rPr>
                <a:t>02</a:t>
              </a:r>
              <a:endParaRPr kumimoji="0" sz="600" b="0" i="0" u="none" strike="noStrike" kern="0" cap="none" spc="0" normalizeH="0" baseline="0" noProof="0">
                <a:ln>
                  <a:noFill/>
                </a:ln>
                <a:solidFill>
                  <a:srgbClr val="007A8F"/>
                </a:solidFill>
                <a:effectLst/>
                <a:uLnTx/>
                <a:uFillTx/>
                <a:latin typeface="Arial"/>
                <a:ea typeface="Arial"/>
                <a:cs typeface="Arial"/>
                <a:sym typeface="Arial"/>
              </a:endParaRPr>
            </a:p>
          </p:txBody>
        </p:sp>
        <p:sp>
          <p:nvSpPr>
            <p:cNvPr id="162" name="Google Shape;644;g2cc408e4cb3_0_541">
              <a:extLst>
                <a:ext uri="{FF2B5EF4-FFF2-40B4-BE49-F238E27FC236}">
                  <a16:creationId xmlns:a16="http://schemas.microsoft.com/office/drawing/2014/main" id="{5DF50D27-8C4E-B2E5-662E-C513EF922203}"/>
                </a:ext>
              </a:extLst>
            </p:cNvPr>
            <p:cNvSpPr/>
            <p:nvPr/>
          </p:nvSpPr>
          <p:spPr>
            <a:xfrm>
              <a:off x="5718886" y="599461"/>
              <a:ext cx="539682" cy="540184"/>
            </a:xfrm>
            <a:custGeom>
              <a:avLst/>
              <a:gdLst/>
              <a:ahLst/>
              <a:cxnLst/>
              <a:rect l="l" t="t" r="r" b="b"/>
              <a:pathLst>
                <a:path w="447869" h="315436" extrusionOk="0">
                  <a:moveTo>
                    <a:pt x="427715" y="0"/>
                  </a:moveTo>
                  <a:lnTo>
                    <a:pt x="152648" y="275067"/>
                  </a:lnTo>
                  <a:lnTo>
                    <a:pt x="20154" y="142572"/>
                  </a:lnTo>
                  <a:lnTo>
                    <a:pt x="0" y="162788"/>
                  </a:lnTo>
                  <a:lnTo>
                    <a:pt x="152648" y="315437"/>
                  </a:lnTo>
                  <a:lnTo>
                    <a:pt x="447869" y="20154"/>
                  </a:lnTo>
                  <a:close/>
                </a:path>
              </a:pathLst>
            </a:custGeom>
            <a:solidFill>
              <a:srgbClr val="007A8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3" name="Google Shape;645;g2cc408e4cb3_0_541">
            <a:extLst>
              <a:ext uri="{FF2B5EF4-FFF2-40B4-BE49-F238E27FC236}">
                <a16:creationId xmlns:a16="http://schemas.microsoft.com/office/drawing/2014/main" id="{D2E0FA46-1C07-AD61-9D43-9EE2CFF6034B}"/>
              </a:ext>
            </a:extLst>
          </p:cNvPr>
          <p:cNvGrpSpPr/>
          <p:nvPr/>
        </p:nvGrpSpPr>
        <p:grpSpPr>
          <a:xfrm>
            <a:off x="434691" y="3010343"/>
            <a:ext cx="1078257" cy="1010829"/>
            <a:chOff x="5106844" y="-306477"/>
            <a:chExt cx="1764900" cy="1764900"/>
          </a:xfrm>
        </p:grpSpPr>
        <p:sp>
          <p:nvSpPr>
            <p:cNvPr id="164" name="Google Shape;646;g2cc408e4cb3_0_541">
              <a:extLst>
                <a:ext uri="{FF2B5EF4-FFF2-40B4-BE49-F238E27FC236}">
                  <a16:creationId xmlns:a16="http://schemas.microsoft.com/office/drawing/2014/main" id="{B2C4C123-EC1E-5E29-8B01-DEFAF9864E8A}"/>
                </a:ext>
              </a:extLst>
            </p:cNvPr>
            <p:cNvSpPr/>
            <p:nvPr/>
          </p:nvSpPr>
          <p:spPr>
            <a:xfrm>
              <a:off x="5106844" y="-306477"/>
              <a:ext cx="1764900" cy="17649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5" name="Google Shape;647;g2cc408e4cb3_0_541">
              <a:extLst>
                <a:ext uri="{FF2B5EF4-FFF2-40B4-BE49-F238E27FC236}">
                  <a16:creationId xmlns:a16="http://schemas.microsoft.com/office/drawing/2014/main" id="{7AE88D78-DAF3-F8EA-EAF2-F0E56B577F2C}"/>
                </a:ext>
              </a:extLst>
            </p:cNvPr>
            <p:cNvSpPr/>
            <p:nvPr/>
          </p:nvSpPr>
          <p:spPr>
            <a:xfrm>
              <a:off x="5715109" y="55871"/>
              <a:ext cx="547500" cy="543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400"/>
                </a:spcAft>
                <a:buClr>
                  <a:srgbClr val="000000"/>
                </a:buClr>
                <a:buSzPts val="3200"/>
                <a:buFont typeface="Arial"/>
                <a:buNone/>
                <a:tabLst/>
                <a:defRPr/>
              </a:pPr>
              <a:r>
                <a:rPr kumimoji="0" lang="es-ES" sz="2000" b="0" i="0" u="none" strike="noStrike" kern="0" cap="none" spc="0" normalizeH="0" baseline="0" noProof="0">
                  <a:ln>
                    <a:noFill/>
                  </a:ln>
                  <a:solidFill>
                    <a:srgbClr val="007A8F"/>
                  </a:solidFill>
                  <a:effectLst/>
                  <a:uLnTx/>
                  <a:uFillTx/>
                  <a:latin typeface="Arial"/>
                  <a:cs typeface="Arial"/>
                  <a:sym typeface="Arial"/>
                </a:rPr>
                <a:t>01</a:t>
              </a:r>
              <a:endParaRPr kumimoji="0" sz="600" b="0" i="0" u="none" strike="noStrike" kern="0" cap="none" spc="0" normalizeH="0" baseline="0" noProof="0">
                <a:ln>
                  <a:noFill/>
                </a:ln>
                <a:solidFill>
                  <a:srgbClr val="007A8F"/>
                </a:solidFill>
                <a:effectLst/>
                <a:uLnTx/>
                <a:uFillTx/>
                <a:latin typeface="Arial"/>
                <a:ea typeface="Arial"/>
                <a:cs typeface="Arial"/>
                <a:sym typeface="Arial"/>
              </a:endParaRPr>
            </a:p>
          </p:txBody>
        </p:sp>
        <p:sp>
          <p:nvSpPr>
            <p:cNvPr id="166" name="Google Shape;648;g2cc408e4cb3_0_541">
              <a:extLst>
                <a:ext uri="{FF2B5EF4-FFF2-40B4-BE49-F238E27FC236}">
                  <a16:creationId xmlns:a16="http://schemas.microsoft.com/office/drawing/2014/main" id="{545B6A7C-BCEC-7371-4FF3-6C432AC68126}"/>
                </a:ext>
              </a:extLst>
            </p:cNvPr>
            <p:cNvSpPr/>
            <p:nvPr/>
          </p:nvSpPr>
          <p:spPr>
            <a:xfrm>
              <a:off x="5718886" y="599461"/>
              <a:ext cx="539682" cy="540184"/>
            </a:xfrm>
            <a:custGeom>
              <a:avLst/>
              <a:gdLst/>
              <a:ahLst/>
              <a:cxnLst/>
              <a:rect l="l" t="t" r="r" b="b"/>
              <a:pathLst>
                <a:path w="447869" h="315436" extrusionOk="0">
                  <a:moveTo>
                    <a:pt x="427715" y="0"/>
                  </a:moveTo>
                  <a:lnTo>
                    <a:pt x="152648" y="275067"/>
                  </a:lnTo>
                  <a:lnTo>
                    <a:pt x="20154" y="142572"/>
                  </a:lnTo>
                  <a:lnTo>
                    <a:pt x="0" y="162788"/>
                  </a:lnTo>
                  <a:lnTo>
                    <a:pt x="152648" y="315437"/>
                  </a:lnTo>
                  <a:lnTo>
                    <a:pt x="447869" y="20154"/>
                  </a:lnTo>
                  <a:close/>
                </a:path>
              </a:pathLst>
            </a:custGeom>
            <a:solidFill>
              <a:srgbClr val="007A8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7" name="Google Shape;649;g2cc408e4cb3_0_541">
            <a:extLst>
              <a:ext uri="{FF2B5EF4-FFF2-40B4-BE49-F238E27FC236}">
                <a16:creationId xmlns:a16="http://schemas.microsoft.com/office/drawing/2014/main" id="{83A07B67-3C40-AA70-A0AD-07352D71A11D}"/>
              </a:ext>
            </a:extLst>
          </p:cNvPr>
          <p:cNvGrpSpPr/>
          <p:nvPr/>
        </p:nvGrpSpPr>
        <p:grpSpPr>
          <a:xfrm>
            <a:off x="434691" y="8886413"/>
            <a:ext cx="1078257" cy="1010829"/>
            <a:chOff x="5106844" y="-306477"/>
            <a:chExt cx="1764900" cy="1764900"/>
          </a:xfrm>
        </p:grpSpPr>
        <p:sp>
          <p:nvSpPr>
            <p:cNvPr id="168" name="Google Shape;650;g2cc408e4cb3_0_541">
              <a:extLst>
                <a:ext uri="{FF2B5EF4-FFF2-40B4-BE49-F238E27FC236}">
                  <a16:creationId xmlns:a16="http://schemas.microsoft.com/office/drawing/2014/main" id="{5CDDEF1A-BB51-E4B3-A9EC-9B099650B9C4}"/>
                </a:ext>
              </a:extLst>
            </p:cNvPr>
            <p:cNvSpPr/>
            <p:nvPr/>
          </p:nvSpPr>
          <p:spPr>
            <a:xfrm>
              <a:off x="5106844" y="-306477"/>
              <a:ext cx="1764900" cy="17649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9" name="Google Shape;651;g2cc408e4cb3_0_541">
              <a:extLst>
                <a:ext uri="{FF2B5EF4-FFF2-40B4-BE49-F238E27FC236}">
                  <a16:creationId xmlns:a16="http://schemas.microsoft.com/office/drawing/2014/main" id="{A0C6B21F-0D75-8B08-3D50-07946D3E749B}"/>
                </a:ext>
              </a:extLst>
            </p:cNvPr>
            <p:cNvSpPr/>
            <p:nvPr/>
          </p:nvSpPr>
          <p:spPr>
            <a:xfrm>
              <a:off x="5715109" y="55871"/>
              <a:ext cx="547500" cy="543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400"/>
                </a:spcAft>
                <a:buClr>
                  <a:srgbClr val="000000"/>
                </a:buClr>
                <a:buSzPts val="3200"/>
                <a:buFont typeface="Arial"/>
                <a:buNone/>
                <a:tabLst/>
                <a:defRPr/>
              </a:pPr>
              <a:r>
                <a:rPr kumimoji="0" lang="es-ES" sz="2000" b="0" i="0" u="none" strike="noStrike" kern="0" cap="none" spc="0" normalizeH="0" baseline="0" noProof="0">
                  <a:ln>
                    <a:noFill/>
                  </a:ln>
                  <a:solidFill>
                    <a:srgbClr val="007A8F"/>
                  </a:solidFill>
                  <a:effectLst/>
                  <a:uLnTx/>
                  <a:uFillTx/>
                  <a:latin typeface="Arial"/>
                  <a:cs typeface="Arial"/>
                  <a:sym typeface="Arial"/>
                </a:rPr>
                <a:t>04</a:t>
              </a:r>
              <a:endParaRPr kumimoji="0" sz="600" b="0" i="0" u="none" strike="noStrike" kern="0" cap="none" spc="0" normalizeH="0" baseline="0" noProof="0">
                <a:ln>
                  <a:noFill/>
                </a:ln>
                <a:solidFill>
                  <a:srgbClr val="007A8F"/>
                </a:solidFill>
                <a:effectLst/>
                <a:uLnTx/>
                <a:uFillTx/>
                <a:latin typeface="Arial"/>
                <a:ea typeface="Arial"/>
                <a:cs typeface="Arial"/>
                <a:sym typeface="Arial"/>
              </a:endParaRPr>
            </a:p>
          </p:txBody>
        </p:sp>
        <p:sp>
          <p:nvSpPr>
            <p:cNvPr id="170" name="Google Shape;652;g2cc408e4cb3_0_541">
              <a:extLst>
                <a:ext uri="{FF2B5EF4-FFF2-40B4-BE49-F238E27FC236}">
                  <a16:creationId xmlns:a16="http://schemas.microsoft.com/office/drawing/2014/main" id="{FFC0CC83-DBAC-30A6-A5BF-1DE4C74639AA}"/>
                </a:ext>
              </a:extLst>
            </p:cNvPr>
            <p:cNvSpPr/>
            <p:nvPr/>
          </p:nvSpPr>
          <p:spPr>
            <a:xfrm>
              <a:off x="5718886" y="599461"/>
              <a:ext cx="539682" cy="540184"/>
            </a:xfrm>
            <a:custGeom>
              <a:avLst/>
              <a:gdLst/>
              <a:ahLst/>
              <a:cxnLst/>
              <a:rect l="l" t="t" r="r" b="b"/>
              <a:pathLst>
                <a:path w="447869" h="315436" extrusionOk="0">
                  <a:moveTo>
                    <a:pt x="427715" y="0"/>
                  </a:moveTo>
                  <a:lnTo>
                    <a:pt x="152648" y="275067"/>
                  </a:lnTo>
                  <a:lnTo>
                    <a:pt x="20154" y="142572"/>
                  </a:lnTo>
                  <a:lnTo>
                    <a:pt x="0" y="162788"/>
                  </a:lnTo>
                  <a:lnTo>
                    <a:pt x="152648" y="315437"/>
                  </a:lnTo>
                  <a:lnTo>
                    <a:pt x="447869" y="20154"/>
                  </a:lnTo>
                  <a:close/>
                </a:path>
              </a:pathLst>
            </a:custGeom>
            <a:solidFill>
              <a:srgbClr val="007A8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172" name="Imagen 1074">
            <a:extLst>
              <a:ext uri="{FF2B5EF4-FFF2-40B4-BE49-F238E27FC236}">
                <a16:creationId xmlns:a16="http://schemas.microsoft.com/office/drawing/2014/main" id="{6CC62640-C124-D459-209E-9EA92D3981DC}"/>
              </a:ext>
            </a:extLst>
          </p:cNvPr>
          <p:cNvPicPr>
            <a:picLocks noChangeAspect="1"/>
          </p:cNvPicPr>
          <p:nvPr/>
        </p:nvPicPr>
        <p:blipFill>
          <a:blip r:embed="rId4"/>
          <a:stretch>
            <a:fillRect/>
          </a:stretch>
        </p:blipFill>
        <p:spPr>
          <a:xfrm>
            <a:off x="8745597" y="4403752"/>
            <a:ext cx="2814724" cy="1534239"/>
          </a:xfrm>
          <a:prstGeom prst="rect">
            <a:avLst/>
          </a:prstGeom>
        </p:spPr>
      </p:pic>
      <p:sp>
        <p:nvSpPr>
          <p:cNvPr id="173" name="Google Shape;621;g2cc408e4cb3_0_541">
            <a:extLst>
              <a:ext uri="{FF2B5EF4-FFF2-40B4-BE49-F238E27FC236}">
                <a16:creationId xmlns:a16="http://schemas.microsoft.com/office/drawing/2014/main" id="{707B7DBE-1497-F26B-1431-2CEDD757CF46}"/>
              </a:ext>
            </a:extLst>
          </p:cNvPr>
          <p:cNvSpPr/>
          <p:nvPr/>
        </p:nvSpPr>
        <p:spPr>
          <a:xfrm>
            <a:off x="14746273" y="4470788"/>
            <a:ext cx="6329606" cy="183987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400"/>
              </a:spcAft>
              <a:buClr>
                <a:srgbClr val="000000"/>
              </a:buClr>
              <a:buSzTx/>
              <a:buFont typeface="Arial"/>
              <a:buNone/>
              <a:tabLst/>
              <a:defRPr/>
            </a:pPr>
            <a:r>
              <a:rPr kumimoji="0" lang="es-ES" sz="2400" b="0" i="0" u="none" strike="noStrike" kern="0" cap="none" spc="0" normalizeH="0" baseline="0" noProof="0">
                <a:ln>
                  <a:noFill/>
                </a:ln>
                <a:effectLst/>
                <a:uLnTx/>
                <a:uFillTx/>
                <a:latin typeface="Arial"/>
                <a:cs typeface="Arial"/>
                <a:sym typeface="Arial"/>
              </a:rPr>
              <a:t>Licitación de un </a:t>
            </a:r>
            <a:r>
              <a:rPr kumimoji="0" lang="es-ES" sz="2400" b="0" i="0" u="none" strike="noStrike" kern="0" cap="none" spc="0" normalizeH="0" baseline="0" noProof="0" err="1">
                <a:ln>
                  <a:noFill/>
                </a:ln>
                <a:effectLst/>
                <a:uLnTx/>
                <a:uFillTx/>
                <a:latin typeface="Arial"/>
                <a:cs typeface="Arial"/>
                <a:sym typeface="Arial"/>
              </a:rPr>
              <a:t>nuev</a:t>
            </a:r>
            <a:r>
              <a:rPr lang="es-ES" sz="2400"/>
              <a:t>o servicio </a:t>
            </a:r>
            <a:r>
              <a:rPr kumimoji="0" lang="es-ES" sz="2400" b="0" i="0" u="none" strike="noStrike" kern="0" cap="none" spc="0" normalizeH="0" baseline="0" noProof="0">
                <a:ln>
                  <a:noFill/>
                </a:ln>
                <a:effectLst/>
                <a:uLnTx/>
                <a:uFillTx/>
                <a:latin typeface="Arial"/>
                <a:cs typeface="Arial"/>
                <a:sym typeface="Arial"/>
              </a:rPr>
              <a:t>de soporte técnico avanzado para la gestión de la infraestructura de red de RedIRIS (</a:t>
            </a:r>
            <a:r>
              <a:rPr kumimoji="0" lang="es-ES" sz="2400" b="0" i="0" u="none" strike="noStrike" kern="0" cap="none" spc="0" normalizeH="0" baseline="0" noProof="0" err="1">
                <a:ln>
                  <a:noFill/>
                </a:ln>
                <a:effectLst/>
                <a:uLnTx/>
                <a:uFillTx/>
                <a:latin typeface="Arial"/>
                <a:cs typeface="Arial"/>
                <a:sym typeface="Arial"/>
              </a:rPr>
              <a:t>Exp</a:t>
            </a:r>
            <a:r>
              <a:rPr kumimoji="0" lang="es-ES" sz="2400" b="0" i="0" u="none" strike="noStrike" kern="0" cap="none" spc="0" normalizeH="0" baseline="0" noProof="0">
                <a:ln>
                  <a:noFill/>
                </a:ln>
                <a:effectLst/>
                <a:uLnTx/>
                <a:uFillTx/>
                <a:latin typeface="Arial"/>
                <a:cs typeface="Arial"/>
                <a:sym typeface="Arial"/>
              </a:rPr>
              <a:t> 008/24-RI).</a:t>
            </a:r>
          </a:p>
        </p:txBody>
      </p:sp>
      <p:pic>
        <p:nvPicPr>
          <p:cNvPr id="174" name="Picture 173">
            <a:extLst>
              <a:ext uri="{FF2B5EF4-FFF2-40B4-BE49-F238E27FC236}">
                <a16:creationId xmlns:a16="http://schemas.microsoft.com/office/drawing/2014/main" id="{FC6FBC65-CB94-7136-618A-13CD78D2A4F3}"/>
              </a:ext>
            </a:extLst>
          </p:cNvPr>
          <p:cNvPicPr>
            <a:picLocks noChangeAspect="1"/>
          </p:cNvPicPr>
          <p:nvPr/>
        </p:nvPicPr>
        <p:blipFill>
          <a:blip r:embed="rId5"/>
          <a:stretch>
            <a:fillRect/>
          </a:stretch>
        </p:blipFill>
        <p:spPr>
          <a:xfrm>
            <a:off x="21744532" y="7929919"/>
            <a:ext cx="1215459" cy="1685437"/>
          </a:xfrm>
          <a:prstGeom prst="rect">
            <a:avLst/>
          </a:prstGeom>
        </p:spPr>
      </p:pic>
      <p:pic>
        <p:nvPicPr>
          <p:cNvPr id="175" name="Picture 174">
            <a:extLst>
              <a:ext uri="{FF2B5EF4-FFF2-40B4-BE49-F238E27FC236}">
                <a16:creationId xmlns:a16="http://schemas.microsoft.com/office/drawing/2014/main" id="{53E2CE3F-B93F-D048-55EF-4372BC59A690}"/>
              </a:ext>
            </a:extLst>
          </p:cNvPr>
          <p:cNvPicPr>
            <a:picLocks noChangeAspect="1"/>
          </p:cNvPicPr>
          <p:nvPr/>
        </p:nvPicPr>
        <p:blipFill>
          <a:blip r:embed="rId6"/>
          <a:stretch>
            <a:fillRect/>
          </a:stretch>
        </p:blipFill>
        <p:spPr>
          <a:xfrm>
            <a:off x="21758745" y="6798006"/>
            <a:ext cx="2239385" cy="627028"/>
          </a:xfrm>
          <a:prstGeom prst="rect">
            <a:avLst/>
          </a:prstGeom>
        </p:spPr>
      </p:pic>
      <p:sp>
        <p:nvSpPr>
          <p:cNvPr id="176" name="Google Shape;621;g2cc408e4cb3_0_541">
            <a:extLst>
              <a:ext uri="{FF2B5EF4-FFF2-40B4-BE49-F238E27FC236}">
                <a16:creationId xmlns:a16="http://schemas.microsoft.com/office/drawing/2014/main" id="{96129254-98D3-3532-1B76-C4EFA25DC400}"/>
              </a:ext>
            </a:extLst>
          </p:cNvPr>
          <p:cNvSpPr/>
          <p:nvPr/>
        </p:nvSpPr>
        <p:spPr>
          <a:xfrm>
            <a:off x="14661446" y="9520492"/>
            <a:ext cx="6329600" cy="183987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400"/>
              </a:spcAft>
              <a:buClr>
                <a:srgbClr val="000000"/>
              </a:buClr>
              <a:buSzTx/>
              <a:buFont typeface="Arial"/>
              <a:buNone/>
              <a:tabLst/>
              <a:defRPr/>
            </a:pPr>
            <a:r>
              <a:rPr kumimoji="0" lang="es-ES" sz="2400" b="0" i="0" u="none" strike="noStrike" kern="0" cap="none" spc="0" normalizeH="0" baseline="0" noProof="0">
                <a:ln>
                  <a:noFill/>
                </a:ln>
                <a:solidFill>
                  <a:srgbClr val="000000"/>
                </a:solidFill>
                <a:effectLst/>
                <a:uLnTx/>
                <a:uFillTx/>
                <a:latin typeface="Arial"/>
                <a:cs typeface="Arial"/>
                <a:sym typeface="Arial"/>
              </a:rPr>
              <a:t>Realización del XIII Foro de Ciberseguridad de RedIRIS en Málaga</a:t>
            </a:r>
            <a:r>
              <a:rPr lang="es-ES" sz="2400"/>
              <a:t>.</a:t>
            </a:r>
            <a:endParaRPr kumimoji="0" sz="2400" b="0" i="0" u="none" strike="noStrike" kern="0" cap="none" spc="0" normalizeH="0" baseline="0" noProof="0">
              <a:ln>
                <a:noFill/>
              </a:ln>
              <a:solidFill>
                <a:srgbClr val="000000"/>
              </a:solidFill>
              <a:effectLst/>
              <a:uLnTx/>
              <a:uFillTx/>
              <a:latin typeface="Arial"/>
              <a:cs typeface="Arial"/>
              <a:sym typeface="Arial"/>
            </a:endParaRPr>
          </a:p>
        </p:txBody>
      </p:sp>
      <p:pic>
        <p:nvPicPr>
          <p:cNvPr id="177" name="Picture 176">
            <a:extLst>
              <a:ext uri="{FF2B5EF4-FFF2-40B4-BE49-F238E27FC236}">
                <a16:creationId xmlns:a16="http://schemas.microsoft.com/office/drawing/2014/main" id="{87C49B56-0B40-7D1A-B9E5-65F1DAF3F622}"/>
              </a:ext>
            </a:extLst>
          </p:cNvPr>
          <p:cNvPicPr>
            <a:picLocks noChangeAspect="1"/>
          </p:cNvPicPr>
          <p:nvPr/>
        </p:nvPicPr>
        <p:blipFill>
          <a:blip r:embed="rId7"/>
          <a:stretch>
            <a:fillRect/>
          </a:stretch>
        </p:blipFill>
        <p:spPr>
          <a:xfrm>
            <a:off x="21760756" y="10034675"/>
            <a:ext cx="1675033" cy="1289775"/>
          </a:xfrm>
          <a:prstGeom prst="rect">
            <a:avLst/>
          </a:prstGeom>
        </p:spPr>
      </p:pic>
      <p:pic>
        <p:nvPicPr>
          <p:cNvPr id="179" name="Picture 6" descr="Infrastructure - Free computer icons">
            <a:extLst>
              <a:ext uri="{FF2B5EF4-FFF2-40B4-BE49-F238E27FC236}">
                <a16:creationId xmlns:a16="http://schemas.microsoft.com/office/drawing/2014/main" id="{C4137607-4B1F-ED46-3AB2-BB4FA8959A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58745" y="4622728"/>
            <a:ext cx="1201246" cy="1201246"/>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8">
            <a:extLst>
              <a:ext uri="{FF2B5EF4-FFF2-40B4-BE49-F238E27FC236}">
                <a16:creationId xmlns:a16="http://schemas.microsoft.com/office/drawing/2014/main" id="{5764EE9B-8BBF-D357-DBA2-8EBAF64058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7792" y="8861687"/>
            <a:ext cx="1390650" cy="1647825"/>
          </a:xfrm>
          <a:prstGeom prst="rect">
            <a:avLst/>
          </a:prstGeom>
          <a:noFill/>
          <a:extLst>
            <a:ext uri="{909E8E84-426E-40DD-AFC4-6F175D3DCCD1}">
              <a14:hiddenFill xmlns:a14="http://schemas.microsoft.com/office/drawing/2010/main">
                <a:solidFill>
                  <a:srgbClr val="FFFFFF"/>
                </a:solidFill>
              </a14:hiddenFill>
            </a:ext>
          </a:extLst>
        </p:spPr>
      </p:pic>
      <p:sp>
        <p:nvSpPr>
          <p:cNvPr id="181" name="Google Shape;602;g2cc408e4cb3_0_541">
            <a:extLst>
              <a:ext uri="{FF2B5EF4-FFF2-40B4-BE49-F238E27FC236}">
                <a16:creationId xmlns:a16="http://schemas.microsoft.com/office/drawing/2014/main" id="{6F957E67-0506-027C-1A0B-506A8F6D86FB}"/>
              </a:ext>
            </a:extLst>
          </p:cNvPr>
          <p:cNvSpPr txBox="1"/>
          <p:nvPr/>
        </p:nvSpPr>
        <p:spPr>
          <a:xfrm>
            <a:off x="42355" y="1346955"/>
            <a:ext cx="24383100" cy="107717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2400"/>
              </a:spcBef>
              <a:spcAft>
                <a:spcPts val="0"/>
              </a:spcAft>
              <a:buClr>
                <a:srgbClr val="000000"/>
              </a:buClr>
              <a:buSzPts val="2400"/>
              <a:buFont typeface="Arial"/>
              <a:buNone/>
              <a:tabLst/>
              <a:defRPr/>
            </a:pPr>
            <a:r>
              <a:rPr kumimoji="0" lang="es-ES" sz="4400" b="1" i="0" u="none" strike="noStrike" kern="0" cap="none" spc="0" normalizeH="0" baseline="0" noProof="0">
                <a:ln>
                  <a:noFill/>
                </a:ln>
                <a:solidFill>
                  <a:srgbClr val="007A8F"/>
                </a:solidFill>
                <a:effectLst/>
                <a:uLnTx/>
                <a:uFillTx/>
                <a:latin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6"/>
                  </a:ext>
                </a:extLst>
              </a:rPr>
              <a:t>Principales hitos del </a:t>
            </a:r>
            <a:r>
              <a:rPr kumimoji="0" lang="es-ES" sz="4400" b="1" i="0" u="none" strike="noStrike" kern="0" cap="none" spc="0" normalizeH="0" baseline="0" noProof="0">
                <a:ln>
                  <a:noFill/>
                </a:ln>
                <a:solidFill>
                  <a:srgbClr val="007A8F"/>
                </a:solidFill>
                <a:effectLst/>
                <a:uLnTx/>
                <a:uFillTx/>
                <a:latin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7"/>
                  </a:ext>
                </a:extLst>
              </a:rPr>
              <a:t>año</a:t>
            </a:r>
            <a:r>
              <a:rPr kumimoji="0" lang="es-ES" sz="4400" b="1" i="0" u="none" strike="noStrike" kern="0" cap="none" spc="0" normalizeH="0" baseline="0" noProof="0">
                <a:ln>
                  <a:noFill/>
                </a:ln>
                <a:solidFill>
                  <a:srgbClr val="007A8F"/>
                </a:solidFill>
                <a:effectLst/>
                <a:uLnTx/>
                <a:uFillTx/>
                <a:latin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8"/>
                  </a:ext>
                </a:extLst>
              </a:rPr>
              <a:t> 2024:</a:t>
            </a:r>
            <a:endParaRPr kumimoji="0" lang="es-ES" sz="4400" b="1" i="0" u="none" strike="noStrike" kern="0" cap="none" spc="0" normalizeH="0" baseline="0" noProof="0">
              <a:ln>
                <a:noFill/>
              </a:ln>
              <a:solidFill>
                <a:srgbClr val="007A8F"/>
              </a:solidFill>
              <a:effectLst/>
              <a:uLnTx/>
              <a:uFillTx/>
              <a:latin typeface="Arial"/>
              <a:ea typeface="Arial"/>
              <a:cs typeface="Arial"/>
              <a:sym typeface="Arial"/>
            </a:endParaRPr>
          </a:p>
        </p:txBody>
      </p:sp>
      <p:pic>
        <p:nvPicPr>
          <p:cNvPr id="2" name="Imagen 1">
            <a:extLst>
              <a:ext uri="{FF2B5EF4-FFF2-40B4-BE49-F238E27FC236}">
                <a16:creationId xmlns:a16="http://schemas.microsoft.com/office/drawing/2014/main" id="{CB1E6C8B-0E78-7C2D-58A4-8B95042EFCCD}"/>
              </a:ext>
            </a:extLst>
          </p:cNvPr>
          <p:cNvPicPr>
            <a:picLocks noChangeAspect="1"/>
          </p:cNvPicPr>
          <p:nvPr/>
        </p:nvPicPr>
        <p:blipFill>
          <a:blip r:embed="rId10"/>
          <a:stretch>
            <a:fillRect/>
          </a:stretch>
        </p:blipFill>
        <p:spPr>
          <a:xfrm>
            <a:off x="8979056" y="6661703"/>
            <a:ext cx="2036709" cy="1584108"/>
          </a:xfrm>
          <a:prstGeom prst="rect">
            <a:avLst/>
          </a:prstGeom>
        </p:spPr>
      </p:pic>
      <p:grpSp>
        <p:nvGrpSpPr>
          <p:cNvPr id="3" name="Google Shape;612;g2cc408e4cb3_0_541">
            <a:extLst>
              <a:ext uri="{FF2B5EF4-FFF2-40B4-BE49-F238E27FC236}">
                <a16:creationId xmlns:a16="http://schemas.microsoft.com/office/drawing/2014/main" id="{126C78C3-1F5F-D520-CFA1-9A818FA3409A}"/>
              </a:ext>
            </a:extLst>
          </p:cNvPr>
          <p:cNvGrpSpPr/>
          <p:nvPr/>
        </p:nvGrpSpPr>
        <p:grpSpPr>
          <a:xfrm>
            <a:off x="12719632" y="9935017"/>
            <a:ext cx="1078257" cy="1010829"/>
            <a:chOff x="5291177" y="5489709"/>
            <a:chExt cx="1764900" cy="1764900"/>
          </a:xfrm>
        </p:grpSpPr>
        <p:sp>
          <p:nvSpPr>
            <p:cNvPr id="4" name="Google Shape;613;g2cc408e4cb3_0_541">
              <a:extLst>
                <a:ext uri="{FF2B5EF4-FFF2-40B4-BE49-F238E27FC236}">
                  <a16:creationId xmlns:a16="http://schemas.microsoft.com/office/drawing/2014/main" id="{029CF92D-2BCF-EC8E-F48C-FA21910E2E09}"/>
                </a:ext>
              </a:extLst>
            </p:cNvPr>
            <p:cNvSpPr/>
            <p:nvPr/>
          </p:nvSpPr>
          <p:spPr>
            <a:xfrm>
              <a:off x="5291177" y="5489709"/>
              <a:ext cx="1764900" cy="1764900"/>
            </a:xfrm>
            <a:prstGeom prst="ellipse">
              <a:avLst/>
            </a:prstGeom>
            <a:noFill/>
            <a:ln w="57150" cap="flat" cmpd="sng">
              <a:solidFill>
                <a:srgbClr val="007A8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 name="Google Shape;614;g2cc408e4cb3_0_541">
              <a:extLst>
                <a:ext uri="{FF2B5EF4-FFF2-40B4-BE49-F238E27FC236}">
                  <a16:creationId xmlns:a16="http://schemas.microsoft.com/office/drawing/2014/main" id="{513FC767-F475-1E25-81FE-7078A796DA9A}"/>
                </a:ext>
              </a:extLst>
            </p:cNvPr>
            <p:cNvSpPr/>
            <p:nvPr/>
          </p:nvSpPr>
          <p:spPr>
            <a:xfrm>
              <a:off x="5899443" y="5852057"/>
              <a:ext cx="547499" cy="5436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400"/>
                </a:spcAft>
                <a:buClr>
                  <a:srgbClr val="000000"/>
                </a:buClr>
                <a:buSzPts val="3200"/>
                <a:buFont typeface="Arial"/>
                <a:buNone/>
                <a:tabLst/>
                <a:defRPr/>
              </a:pPr>
              <a:r>
                <a:rPr kumimoji="0" lang="es-ES" sz="2000" b="0" i="0" u="none" strike="noStrike" kern="0" cap="none" spc="0" normalizeH="0" baseline="0" noProof="0">
                  <a:ln>
                    <a:noFill/>
                  </a:ln>
                  <a:solidFill>
                    <a:srgbClr val="007A8F"/>
                  </a:solidFill>
                  <a:effectLst/>
                  <a:uLnTx/>
                  <a:uFillTx/>
                  <a:latin typeface="Arial"/>
                  <a:cs typeface="Arial"/>
                  <a:sym typeface="Arial"/>
                </a:rPr>
                <a:t>09</a:t>
              </a:r>
              <a:endParaRPr kumimoji="0" sz="600" b="0" i="0" u="none" strike="noStrike" kern="0" cap="none" spc="0" normalizeH="0" baseline="0" noProof="0">
                <a:ln>
                  <a:noFill/>
                </a:ln>
                <a:solidFill>
                  <a:srgbClr val="007A8F"/>
                </a:solidFill>
                <a:effectLst/>
                <a:uLnTx/>
                <a:uFillTx/>
                <a:latin typeface="Arial"/>
                <a:ea typeface="Arial"/>
                <a:cs typeface="Arial"/>
                <a:sym typeface="Arial"/>
              </a:endParaRPr>
            </a:p>
          </p:txBody>
        </p:sp>
        <p:sp>
          <p:nvSpPr>
            <p:cNvPr id="6" name="Google Shape;615;g2cc408e4cb3_0_541">
              <a:extLst>
                <a:ext uri="{FF2B5EF4-FFF2-40B4-BE49-F238E27FC236}">
                  <a16:creationId xmlns:a16="http://schemas.microsoft.com/office/drawing/2014/main" id="{EA6F3011-9DCB-F1A5-146B-355B91AAA5DA}"/>
                </a:ext>
              </a:extLst>
            </p:cNvPr>
            <p:cNvSpPr/>
            <p:nvPr/>
          </p:nvSpPr>
          <p:spPr>
            <a:xfrm>
              <a:off x="5903220" y="6395648"/>
              <a:ext cx="539682" cy="540184"/>
            </a:xfrm>
            <a:custGeom>
              <a:avLst/>
              <a:gdLst/>
              <a:ahLst/>
              <a:cxnLst/>
              <a:rect l="l" t="t" r="r" b="b"/>
              <a:pathLst>
                <a:path w="447869" h="315436" extrusionOk="0">
                  <a:moveTo>
                    <a:pt x="427715" y="0"/>
                  </a:moveTo>
                  <a:lnTo>
                    <a:pt x="152648" y="275067"/>
                  </a:lnTo>
                  <a:lnTo>
                    <a:pt x="20154" y="142572"/>
                  </a:lnTo>
                  <a:lnTo>
                    <a:pt x="0" y="162788"/>
                  </a:lnTo>
                  <a:lnTo>
                    <a:pt x="152648" y="315437"/>
                  </a:lnTo>
                  <a:lnTo>
                    <a:pt x="447869" y="20154"/>
                  </a:lnTo>
                  <a:close/>
                </a:path>
              </a:pathLst>
            </a:custGeom>
            <a:solidFill>
              <a:srgbClr val="007A8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7" name="Google Shape;621;g2cc408e4cb3_0_541">
            <a:extLst>
              <a:ext uri="{FF2B5EF4-FFF2-40B4-BE49-F238E27FC236}">
                <a16:creationId xmlns:a16="http://schemas.microsoft.com/office/drawing/2014/main" id="{42B6AC18-1EF4-7409-9FCE-ED90EED7F02B}"/>
              </a:ext>
            </a:extLst>
          </p:cNvPr>
          <p:cNvSpPr/>
          <p:nvPr/>
        </p:nvSpPr>
        <p:spPr>
          <a:xfrm>
            <a:off x="14668941" y="2655977"/>
            <a:ext cx="6329606" cy="183987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400"/>
              </a:spcAft>
              <a:buClr>
                <a:srgbClr val="000000"/>
              </a:buClr>
              <a:buSzTx/>
              <a:buFont typeface="Arial"/>
              <a:buNone/>
              <a:tabLst/>
              <a:defRPr/>
            </a:pPr>
            <a:r>
              <a:rPr kumimoji="0" lang="es-ES" sz="2400" b="0" i="0" u="none" strike="noStrike" kern="0" cap="none" spc="0" normalizeH="0" baseline="0" noProof="0">
                <a:ln>
                  <a:noFill/>
                </a:ln>
                <a:effectLst/>
                <a:uLnTx/>
                <a:uFillTx/>
                <a:latin typeface="Arial"/>
                <a:cs typeface="Arial"/>
                <a:sym typeface="Arial"/>
              </a:rPr>
              <a:t>Ampliación del alcance de la ISO27001 a los servicios de Mitigación de Ataques de Denegación de Servicio </a:t>
            </a:r>
            <a:r>
              <a:rPr kumimoji="0" lang="es-ES" sz="2400" b="0" i="0" u="none" strike="noStrike" kern="0" cap="none" spc="0" normalizeH="0" baseline="0" noProof="0" err="1">
                <a:ln>
                  <a:noFill/>
                </a:ln>
                <a:effectLst/>
                <a:uLnTx/>
                <a:uFillTx/>
                <a:latin typeface="Arial"/>
                <a:cs typeface="Arial"/>
                <a:sym typeface="Arial"/>
              </a:rPr>
              <a:t>DDoS</a:t>
            </a:r>
            <a:r>
              <a:rPr kumimoji="0" lang="es-ES" sz="2400" b="0" i="0" u="none" strike="noStrike" kern="0" cap="none" spc="0" normalizeH="0" baseline="0" noProof="0">
                <a:ln>
                  <a:noFill/>
                </a:ln>
                <a:effectLst/>
                <a:uLnTx/>
                <a:uFillTx/>
                <a:latin typeface="Arial"/>
                <a:cs typeface="Arial"/>
                <a:sym typeface="Arial"/>
              </a:rPr>
              <a:t> e </a:t>
            </a:r>
            <a:r>
              <a:rPr kumimoji="0" lang="es-ES" sz="2400" b="0" i="0" u="none" strike="noStrike" kern="0" cap="none" spc="0" normalizeH="0" baseline="0" noProof="0" err="1">
                <a:ln>
                  <a:noFill/>
                </a:ln>
                <a:effectLst/>
                <a:uLnTx/>
                <a:uFillTx/>
                <a:latin typeface="Arial"/>
                <a:cs typeface="Arial"/>
                <a:sym typeface="Arial"/>
              </a:rPr>
              <a:t>IdPNube</a:t>
            </a:r>
            <a:endParaRPr kumimoji="0" lang="es-ES" sz="2400" b="0" i="0" u="none" strike="noStrike" kern="0" cap="none" spc="0" normalizeH="0" baseline="0" noProof="0">
              <a:ln>
                <a:noFill/>
              </a:ln>
              <a:effectLst/>
              <a:uLnTx/>
              <a:uFillTx/>
              <a:latin typeface="Arial"/>
              <a:cs typeface="Arial"/>
              <a:sym typeface="Arial"/>
            </a:endParaRPr>
          </a:p>
        </p:txBody>
      </p:sp>
      <p:pic>
        <p:nvPicPr>
          <p:cNvPr id="12" name="Imagen 11">
            <a:extLst>
              <a:ext uri="{FF2B5EF4-FFF2-40B4-BE49-F238E27FC236}">
                <a16:creationId xmlns:a16="http://schemas.microsoft.com/office/drawing/2014/main" id="{6FDBC1EB-9FA7-AA10-15D6-BD57F8E4F982}"/>
              </a:ext>
            </a:extLst>
          </p:cNvPr>
          <p:cNvPicPr>
            <a:picLocks noChangeAspect="1"/>
          </p:cNvPicPr>
          <p:nvPr/>
        </p:nvPicPr>
        <p:blipFill>
          <a:blip r:embed="rId11"/>
          <a:stretch>
            <a:fillRect/>
          </a:stretch>
        </p:blipFill>
        <p:spPr>
          <a:xfrm>
            <a:off x="21758745" y="2780350"/>
            <a:ext cx="1201246" cy="1682267"/>
          </a:xfrm>
          <a:prstGeom prst="rect">
            <a:avLst/>
          </a:prstGeom>
        </p:spPr>
      </p:pic>
    </p:spTree>
    <p:extLst>
      <p:ext uri="{BB962C8B-B14F-4D97-AF65-F5344CB8AC3E}">
        <p14:creationId xmlns:p14="http://schemas.microsoft.com/office/powerpoint/2010/main" val="24368739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57D8A"/>
        </a:solidFill>
        <a:effectLst/>
      </p:bgPr>
    </p:bg>
    <p:spTree>
      <p:nvGrpSpPr>
        <p:cNvPr id="1" name="">
          <a:extLst>
            <a:ext uri="{FF2B5EF4-FFF2-40B4-BE49-F238E27FC236}">
              <a16:creationId xmlns:a16="http://schemas.microsoft.com/office/drawing/2014/main" id="{3459C513-29EB-FC80-2FD6-F284D3599DD1}"/>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0156768C-BC96-EB0E-9717-367B02BB863C}"/>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4" name="Google Shape;507;g230e51fe7a0_0_1624">
            <a:extLst>
              <a:ext uri="{FF2B5EF4-FFF2-40B4-BE49-F238E27FC236}">
                <a16:creationId xmlns:a16="http://schemas.microsoft.com/office/drawing/2014/main" id="{70A6EE05-34FB-F391-4D8A-CDE7E4A1DB06}"/>
              </a:ext>
            </a:extLst>
          </p:cNvPr>
          <p:cNvSpPr txBox="1">
            <a:spLocks/>
          </p:cNvSpPr>
          <p:nvPr/>
        </p:nvSpPr>
        <p:spPr>
          <a:xfrm>
            <a:off x="885826" y="857248"/>
            <a:ext cx="4296000" cy="614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28800"/>
              <a:buFont typeface="Arial"/>
              <a:buNone/>
              <a:defRPr sz="28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80000"/>
              </a:lnSpc>
              <a:spcBef>
                <a:spcPts val="0"/>
              </a:spcBef>
              <a:spcAft>
                <a:spcPts val="0"/>
              </a:spcAft>
              <a:buClr>
                <a:srgbClr val="FFFFFF"/>
              </a:buClr>
              <a:buSzPts val="28800"/>
              <a:buFont typeface="Arial"/>
              <a:buNone/>
              <a:tabLst/>
              <a:defRPr/>
            </a:pPr>
            <a:r>
              <a:rPr kumimoji="0" lang="es-ES" sz="41600" b="0" i="0" u="none" strike="noStrike" kern="0" cap="none" spc="0" normalizeH="0" baseline="0" noProof="0">
                <a:ln>
                  <a:noFill/>
                </a:ln>
                <a:solidFill>
                  <a:srgbClr val="FFFFFF"/>
                </a:solidFill>
                <a:effectLst/>
                <a:uLnTx/>
                <a:uFillTx/>
                <a:latin typeface="Arial"/>
                <a:cs typeface="Arial"/>
                <a:sym typeface="Arial"/>
              </a:rPr>
              <a:t>2</a:t>
            </a:r>
            <a:endParaRPr kumimoji="0" lang="es-ES" sz="28800" b="0" i="0" u="none" strike="noStrike" kern="0" cap="none" spc="0" normalizeH="0" baseline="0" noProof="0">
              <a:ln>
                <a:noFill/>
              </a:ln>
              <a:solidFill>
                <a:srgbClr val="FFFFFF"/>
              </a:solidFill>
              <a:effectLst/>
              <a:uLnTx/>
              <a:uFillTx/>
              <a:latin typeface="Arial"/>
              <a:cs typeface="Arial"/>
              <a:sym typeface="Arial"/>
            </a:endParaRPr>
          </a:p>
        </p:txBody>
      </p:sp>
      <p:sp>
        <p:nvSpPr>
          <p:cNvPr id="8" name="Google Shape;508;g230e51fe7a0_0_1624">
            <a:extLst>
              <a:ext uri="{FF2B5EF4-FFF2-40B4-BE49-F238E27FC236}">
                <a16:creationId xmlns:a16="http://schemas.microsoft.com/office/drawing/2014/main" id="{4C5B7FB2-39CE-8A6E-DC7A-376F1F77ECF7}"/>
              </a:ext>
            </a:extLst>
          </p:cNvPr>
          <p:cNvSpPr txBox="1"/>
          <p:nvPr/>
        </p:nvSpPr>
        <p:spPr>
          <a:xfrm>
            <a:off x="4104640" y="6620861"/>
            <a:ext cx="20279400" cy="3693299"/>
          </a:xfrm>
          <a:prstGeom prst="rect">
            <a:avLst/>
          </a:prstGeom>
          <a:solidFill>
            <a:srgbClr val="FFFFFF"/>
          </a:solidFill>
          <a:ln>
            <a:noFill/>
          </a:ln>
        </p:spPr>
        <p:txBody>
          <a:bodyPr spcFirstLastPara="1" wrap="square" lIns="1097250" tIns="274300" rIns="1097250" bIns="457200" anchor="ctr" anchorCtr="0">
            <a:spAutoFit/>
          </a:bodyPr>
          <a:lstStyle/>
          <a:p>
            <a:pPr marL="0" marR="0" lvl="0" indent="0" algn="l" rtl="0">
              <a:lnSpc>
                <a:spcPct val="100000"/>
              </a:lnSpc>
              <a:spcBef>
                <a:spcPts val="0"/>
              </a:spcBef>
              <a:spcAft>
                <a:spcPts val="0"/>
              </a:spcAft>
              <a:buClr>
                <a:schemeClr val="dk1"/>
              </a:buClr>
              <a:buSzPts val="1100"/>
              <a:buFont typeface="Arial"/>
              <a:buNone/>
            </a:pPr>
            <a:r>
              <a:rPr lang="es-ES" sz="9600" b="1">
                <a:solidFill>
                  <a:srgbClr val="008495"/>
                </a:solidFill>
                <a:latin typeface="Arial" panose="020B0604020202020204" pitchFamily="34" charset="0"/>
                <a:cs typeface="Arial" panose="020B0604020202020204" pitchFamily="34" charset="0"/>
              </a:rPr>
              <a:t>UNI-DIGITAL RedIRIS Servicios TIC compartidos​</a:t>
            </a:r>
          </a:p>
        </p:txBody>
      </p:sp>
    </p:spTree>
    <p:extLst>
      <p:ext uri="{BB962C8B-B14F-4D97-AF65-F5344CB8AC3E}">
        <p14:creationId xmlns:p14="http://schemas.microsoft.com/office/powerpoint/2010/main" val="3768640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EB178-86C2-A2B5-A227-4FBCE61A31A5}"/>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9D2AA7AF-2A6D-B9AE-AFA8-7FE72E1C75C0}"/>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A804E95A-28B3-65C9-2214-33CB04948983}"/>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defTabSz="914400" hangingPunct="1">
              <a:lnSpc>
                <a:spcPct val="90000"/>
              </a:lnSpc>
              <a:buSzPts val="2100"/>
              <a:buFont typeface="Arial"/>
              <a:buNone/>
            </a:pPr>
            <a:r>
              <a:rPr lang="es-ES">
                <a:latin typeface="Arial"/>
                <a:ea typeface="Arial"/>
                <a:cs typeface="Arial"/>
                <a:sym typeface="Arial"/>
              </a:rPr>
              <a:t>SERVICIOS CON LA DIRECTIVA NIS 2</a:t>
            </a:r>
          </a:p>
          <a:p>
            <a:pPr defTabSz="914400" hangingPunct="1">
              <a:lnSpc>
                <a:spcPct val="90000"/>
              </a:lnSpc>
              <a:buSzPts val="2100"/>
              <a:buFont typeface="Arial"/>
              <a:buNone/>
            </a:pPr>
            <a:endParaRPr lang="es-ES">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F77B5C15-B073-C7BB-8C3D-63F904A9C691}"/>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E96FB09E-0C88-1937-7E25-57783DA5BEC4}"/>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D448FFC2-87FC-FD37-F6E8-D7A7C943B3A6}"/>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5400"/>
              <a:buFont typeface="Arial"/>
              <a:buNone/>
              <a:tabLst/>
              <a:defRPr/>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UNI-DIGITAL RedIRIS Servicios TIC </a:t>
            </a:r>
            <a:endParaRPr kumimoji="0" lang="es-ES"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 name="Grupo 4">
            <a:extLst>
              <a:ext uri="{FF2B5EF4-FFF2-40B4-BE49-F238E27FC236}">
                <a16:creationId xmlns:a16="http://schemas.microsoft.com/office/drawing/2014/main" id="{B5BFD1F2-F4CC-AD63-4B0D-E15F42103D81}"/>
              </a:ext>
            </a:extLst>
          </p:cNvPr>
          <p:cNvGrpSpPr/>
          <p:nvPr/>
        </p:nvGrpSpPr>
        <p:grpSpPr>
          <a:xfrm>
            <a:off x="520745" y="2735160"/>
            <a:ext cx="23342510" cy="9234015"/>
            <a:chOff x="549352" y="2877245"/>
            <a:chExt cx="23342510" cy="9234015"/>
          </a:xfrm>
        </p:grpSpPr>
        <p:sp>
          <p:nvSpPr>
            <p:cNvPr id="13" name="Google Shape;2812;g25a0d9cc586_0_0">
              <a:extLst>
                <a:ext uri="{FF2B5EF4-FFF2-40B4-BE49-F238E27FC236}">
                  <a16:creationId xmlns:a16="http://schemas.microsoft.com/office/drawing/2014/main" id="{315C8CD1-6ACF-17CD-B358-5C9FD6BDF579}"/>
                </a:ext>
              </a:extLst>
            </p:cNvPr>
            <p:cNvSpPr txBox="1"/>
            <p:nvPr/>
          </p:nvSpPr>
          <p:spPr>
            <a:xfrm>
              <a:off x="11724005" y="2877245"/>
              <a:ext cx="10301553" cy="1285308"/>
            </a:xfrm>
            <a:prstGeom prst="rect">
              <a:avLst/>
            </a:prstGeom>
            <a:noFill/>
            <a:ln>
              <a:noFill/>
            </a:ln>
          </p:spPr>
          <p:txBody>
            <a:bodyPr spcFirstLastPara="1" wrap="square" lIns="182850" tIns="91400" rIns="182850" bIns="914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6271"/>
                </a:buClr>
                <a:buSzPts val="3600"/>
                <a:buFont typeface="Arial"/>
                <a:buNone/>
                <a:tabLst/>
                <a:defRPr/>
              </a:pPr>
              <a:r>
                <a:rPr kumimoji="0" lang="es-ES" sz="4000" b="1" i="0" u="none" strike="noStrike" kern="0" cap="none" spc="0" normalizeH="0" baseline="0" noProof="0">
                  <a:ln>
                    <a:noFill/>
                  </a:ln>
                  <a:solidFill>
                    <a:srgbClr val="006271"/>
                  </a:solidFill>
                  <a:effectLst/>
                  <a:uLnTx/>
                  <a:uFillTx/>
                  <a:latin typeface="Arial"/>
                  <a:cs typeface="Arial"/>
                  <a:sym typeface="Arial"/>
                </a:rPr>
                <a:t>Servicio de gestión integral de </a:t>
              </a:r>
              <a:r>
                <a:rPr kumimoji="0" lang="es-ES" sz="4000" b="1" i="0" u="none" strike="noStrike" kern="0" cap="none" spc="0" normalizeH="0" baseline="0" noProof="0" err="1">
                  <a:ln>
                    <a:noFill/>
                  </a:ln>
                  <a:solidFill>
                    <a:srgbClr val="006271"/>
                  </a:solidFill>
                  <a:effectLst/>
                  <a:uLnTx/>
                  <a:uFillTx/>
                  <a:latin typeface="Arial"/>
                  <a:cs typeface="Arial"/>
                  <a:sym typeface="Arial"/>
                </a:rPr>
                <a:t>End</a:t>
              </a:r>
              <a:r>
                <a:rPr kumimoji="0" lang="es-ES" sz="4000" b="1" i="0" u="none" strike="noStrike" kern="0" cap="none" spc="0" normalizeH="0" baseline="0" noProof="0">
                  <a:ln>
                    <a:noFill/>
                  </a:ln>
                  <a:solidFill>
                    <a:srgbClr val="006271"/>
                  </a:solidFill>
                  <a:effectLst/>
                  <a:uLnTx/>
                  <a:uFillTx/>
                  <a:latin typeface="Arial"/>
                  <a:cs typeface="Arial"/>
                  <a:sym typeface="Arial"/>
                </a:rPr>
                <a:t> Point (EDR) para las Universidades Españolas</a:t>
              </a:r>
              <a:endParaRPr kumimoji="0" sz="4000" b="1"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5" name="Straight Connector 14">
              <a:extLst>
                <a:ext uri="{FF2B5EF4-FFF2-40B4-BE49-F238E27FC236}">
                  <a16:creationId xmlns:a16="http://schemas.microsoft.com/office/drawing/2014/main" id="{311454FC-157E-55BA-D3C9-5742C1D479E3}"/>
                </a:ext>
              </a:extLst>
            </p:cNvPr>
            <p:cNvCxnSpPr>
              <a:cxnSpLocks/>
            </p:cNvCxnSpPr>
            <p:nvPr/>
          </p:nvCxnSpPr>
          <p:spPr>
            <a:xfrm>
              <a:off x="11437793" y="4155772"/>
              <a:ext cx="27709" cy="6730112"/>
            </a:xfrm>
            <a:prstGeom prst="line">
              <a:avLst/>
            </a:prstGeom>
            <a:ln w="57150">
              <a:solidFill>
                <a:srgbClr val="008495"/>
              </a:solidFill>
            </a:ln>
          </p:spPr>
          <p:style>
            <a:lnRef idx="1">
              <a:schemeClr val="accent1"/>
            </a:lnRef>
            <a:fillRef idx="0">
              <a:schemeClr val="accent1"/>
            </a:fillRef>
            <a:effectRef idx="0">
              <a:schemeClr val="accent1"/>
            </a:effectRef>
            <a:fontRef idx="minor">
              <a:schemeClr val="tx1"/>
            </a:fontRef>
          </p:style>
        </p:cxnSp>
        <p:sp>
          <p:nvSpPr>
            <p:cNvPr id="16" name="TextBox 3">
              <a:extLst>
                <a:ext uri="{FF2B5EF4-FFF2-40B4-BE49-F238E27FC236}">
                  <a16:creationId xmlns:a16="http://schemas.microsoft.com/office/drawing/2014/main" id="{8E0E3610-9C79-6A91-1626-E4258ECB2294}"/>
                </a:ext>
              </a:extLst>
            </p:cNvPr>
            <p:cNvSpPr txBox="1"/>
            <p:nvPr/>
          </p:nvSpPr>
          <p:spPr>
            <a:xfrm>
              <a:off x="11711350" y="4456571"/>
              <a:ext cx="12180512" cy="501675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0" i="0" u="none" strike="noStrike" kern="0" cap="none" spc="0" normalizeH="0" baseline="0" noProof="0" err="1">
                  <a:ln>
                    <a:noFill/>
                  </a:ln>
                  <a:solidFill>
                    <a:srgbClr val="000000"/>
                  </a:solidFill>
                  <a:effectLst/>
                  <a:uLnTx/>
                  <a:uFillTx/>
                  <a:latin typeface="Arial"/>
                  <a:cs typeface="Arial"/>
                  <a:sym typeface="Arial"/>
                </a:rPr>
                <a:t>RedIRIS</a:t>
              </a:r>
              <a:r>
                <a:rPr kumimoji="0" lang="es-ES" sz="4000" b="0" i="0" u="none" strike="noStrike" kern="0" cap="none" spc="0" normalizeH="0" baseline="0" noProof="0">
                  <a:ln>
                    <a:noFill/>
                  </a:ln>
                  <a:solidFill>
                    <a:srgbClr val="000000"/>
                  </a:solidFill>
                  <a:effectLst/>
                  <a:uLnTx/>
                  <a:uFillTx/>
                  <a:latin typeface="Arial"/>
                  <a:cs typeface="Arial"/>
                  <a:sym typeface="Arial"/>
                </a:rPr>
                <a:t> como parte de sus servicios, facilita la distribución de soluciones de ciberseguridad, como los sistemas de detección y respuesta en </a:t>
              </a:r>
              <a:r>
                <a:rPr kumimoji="0" lang="es-ES" sz="4000" b="0" i="0" u="none" strike="noStrike" kern="0" cap="none" spc="0" normalizeH="0" baseline="0" noProof="0" err="1">
                  <a:ln>
                    <a:noFill/>
                  </a:ln>
                  <a:solidFill>
                    <a:srgbClr val="000000"/>
                  </a:solidFill>
                  <a:effectLst/>
                  <a:uLnTx/>
                  <a:uFillTx/>
                  <a:latin typeface="Arial"/>
                  <a:cs typeface="Arial"/>
                  <a:sym typeface="Arial"/>
                </a:rPr>
                <a:t>endpoints</a:t>
              </a:r>
              <a:r>
                <a:rPr kumimoji="0" lang="es-ES" sz="4000" b="0" i="0" u="none" strike="noStrike" kern="0" cap="none" spc="0" normalizeH="0" baseline="0" noProof="0">
                  <a:ln>
                    <a:noFill/>
                  </a:ln>
                  <a:solidFill>
                    <a:srgbClr val="000000"/>
                  </a:solidFill>
                  <a:effectLst/>
                  <a:uLnTx/>
                  <a:uFillTx/>
                  <a:latin typeface="Arial"/>
                  <a:cs typeface="Arial"/>
                  <a:sym typeface="Arial"/>
                </a:rPr>
                <a:t> (EDR). Estos sistemas, junto con otras medidas de seguridad, se despliegan en servidores y ordenadores universitarios para detectar y responder a </a:t>
              </a:r>
              <a:r>
                <a:rPr kumimoji="0" lang="es-ES" sz="4000" b="0" i="0" u="none" strike="noStrike" kern="0" cap="none" spc="0" normalizeH="0" baseline="0" noProof="0" err="1">
                  <a:ln>
                    <a:noFill/>
                  </a:ln>
                  <a:solidFill>
                    <a:srgbClr val="000000"/>
                  </a:solidFill>
                  <a:effectLst/>
                  <a:uLnTx/>
                  <a:uFillTx/>
                  <a:latin typeface="Arial"/>
                  <a:cs typeface="Arial"/>
                  <a:sym typeface="Arial"/>
                </a:rPr>
                <a:t>ciberamenazas</a:t>
              </a:r>
              <a:r>
                <a:rPr kumimoji="0" lang="es-ES" sz="4000" b="0" i="0" u="none" strike="noStrike" kern="0" cap="none" spc="0" normalizeH="0" baseline="0" noProof="0">
                  <a:ln>
                    <a:noFill/>
                  </a:ln>
                  <a:solidFill>
                    <a:srgbClr val="000000"/>
                  </a:solidFill>
                  <a:effectLst/>
                  <a:uLnTx/>
                  <a:uFillTx/>
                  <a:latin typeface="Arial"/>
                  <a:cs typeface="Arial"/>
                  <a:sym typeface="Arial"/>
                </a:rPr>
                <a:t>.</a:t>
              </a:r>
              <a:endParaRPr kumimoji="0" lang="en-US" sz="40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4000" b="0" i="0" u="none" strike="noStrike" kern="0" cap="none" spc="0" normalizeH="0" baseline="0" noProof="0">
                <a:ln>
                  <a:noFill/>
                </a:ln>
                <a:solidFill>
                  <a:srgbClr val="000000"/>
                </a:solidFill>
                <a:effectLst/>
                <a:uLnTx/>
                <a:uFillTx/>
                <a:latin typeface="Arial"/>
                <a:cs typeface="Arial"/>
                <a:sym typeface="Arial"/>
              </a:endParaRPr>
            </a:p>
          </p:txBody>
        </p:sp>
        <p:pic>
          <p:nvPicPr>
            <p:cNvPr id="17" name="Picture 2">
              <a:extLst>
                <a:ext uri="{FF2B5EF4-FFF2-40B4-BE49-F238E27FC236}">
                  <a16:creationId xmlns:a16="http://schemas.microsoft.com/office/drawing/2014/main" id="{58ABF3B7-3D70-103C-8A07-37CBD3AD40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9795" y="8369372"/>
              <a:ext cx="4812259" cy="331442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2812;g25a0d9cc586_0_0">
              <a:extLst>
                <a:ext uri="{FF2B5EF4-FFF2-40B4-BE49-F238E27FC236}">
                  <a16:creationId xmlns:a16="http://schemas.microsoft.com/office/drawing/2014/main" id="{EDC3D2B1-8DE7-1188-D9E8-CE4027843662}"/>
                </a:ext>
              </a:extLst>
            </p:cNvPr>
            <p:cNvSpPr txBox="1"/>
            <p:nvPr/>
          </p:nvSpPr>
          <p:spPr>
            <a:xfrm>
              <a:off x="549352" y="2889455"/>
              <a:ext cx="9063530" cy="1291736"/>
            </a:xfrm>
            <a:prstGeom prst="rect">
              <a:avLst/>
            </a:prstGeom>
            <a:noFill/>
            <a:ln>
              <a:noFill/>
            </a:ln>
          </p:spPr>
          <p:txBody>
            <a:bodyPr spcFirstLastPara="1" wrap="square" lIns="182850" tIns="91400" rIns="182850" bIns="914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20000"/>
                </a:lnSpc>
                <a:spcBef>
                  <a:spcPts val="0"/>
                </a:spcBef>
                <a:spcAft>
                  <a:spcPts val="0"/>
                </a:spcAft>
                <a:buClr>
                  <a:srgbClr val="006271"/>
                </a:buClr>
                <a:buSzPts val="3600"/>
                <a:buFont typeface="Arial"/>
                <a:buNone/>
              </a:pPr>
              <a:r>
                <a:rPr lang="es-ES" sz="4000" b="1">
                  <a:solidFill>
                    <a:srgbClr val="006271"/>
                  </a:solidFill>
                </a:rPr>
                <a:t>Servicio de actualización de plataforma de filtrado dinámico ("</a:t>
              </a:r>
              <a:r>
                <a:rPr lang="es-ES" sz="4000" b="1" err="1">
                  <a:solidFill>
                    <a:srgbClr val="006271"/>
                  </a:solidFill>
                </a:rPr>
                <a:t>SinMalos</a:t>
              </a:r>
              <a:r>
                <a:rPr lang="es-ES" sz="4000" b="1">
                  <a:solidFill>
                    <a:srgbClr val="006271"/>
                  </a:solidFill>
                </a:rPr>
                <a:t>")</a:t>
              </a:r>
              <a:endParaRPr lang="en-US" sz="4000"/>
            </a:p>
          </p:txBody>
        </p:sp>
        <p:sp>
          <p:nvSpPr>
            <p:cNvPr id="19" name="TextBox 1">
              <a:extLst>
                <a:ext uri="{FF2B5EF4-FFF2-40B4-BE49-F238E27FC236}">
                  <a16:creationId xmlns:a16="http://schemas.microsoft.com/office/drawing/2014/main" id="{8FB1D130-C443-000B-1CF0-FD03E23B2F25}"/>
                </a:ext>
              </a:extLst>
            </p:cNvPr>
            <p:cNvSpPr txBox="1"/>
            <p:nvPr/>
          </p:nvSpPr>
          <p:spPr>
            <a:xfrm>
              <a:off x="554141" y="4459231"/>
              <a:ext cx="10208769" cy="624786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4000" b="0" i="0" err="1">
                  <a:solidFill>
                    <a:srgbClr val="0D0D0D"/>
                  </a:solidFill>
                  <a:effectLst/>
                  <a:latin typeface="+mj-lt"/>
                </a:rPr>
                <a:t>SinMalos</a:t>
              </a:r>
              <a:r>
                <a:rPr lang="es-ES" sz="4000" b="0" i="0">
                  <a:solidFill>
                    <a:srgbClr val="0D0D0D"/>
                  </a:solidFill>
                  <a:effectLst/>
                  <a:latin typeface="+mj-lt"/>
                </a:rPr>
                <a:t> es un esfuerzo de la comunidad de seguridad de </a:t>
              </a:r>
              <a:r>
                <a:rPr lang="es-ES" sz="4000" b="0" i="0" err="1">
                  <a:solidFill>
                    <a:srgbClr val="0D0D0D"/>
                  </a:solidFill>
                  <a:effectLst/>
                  <a:latin typeface="+mj-lt"/>
                </a:rPr>
                <a:t>RedIRIS</a:t>
              </a:r>
              <a:r>
                <a:rPr lang="es-ES" sz="4000" b="0" i="0">
                  <a:solidFill>
                    <a:srgbClr val="0D0D0D"/>
                  </a:solidFill>
                  <a:effectLst/>
                  <a:latin typeface="+mj-lt"/>
                </a:rPr>
                <a:t> para generar </a:t>
              </a:r>
              <a:r>
                <a:rPr lang="es-ES" sz="4000" b="0" i="0" err="1">
                  <a:solidFill>
                    <a:srgbClr val="0D0D0D"/>
                  </a:solidFill>
                  <a:effectLst/>
                  <a:latin typeface="+mj-lt"/>
                </a:rPr>
                <a:t>ciberinteligencia</a:t>
              </a:r>
              <a:r>
                <a:rPr lang="es-ES" sz="4000" b="0" i="0">
                  <a:solidFill>
                    <a:srgbClr val="0D0D0D"/>
                  </a:solidFill>
                  <a:effectLst/>
                  <a:latin typeface="+mj-lt"/>
                </a:rPr>
                <a:t> adaptada a las redes académicas. Con la información que comparte cada institución participante, se generan </a:t>
              </a:r>
              <a:r>
                <a:rPr lang="es-ES" sz="4000" b="0" i="0" err="1">
                  <a:solidFill>
                    <a:srgbClr val="0D0D0D"/>
                  </a:solidFill>
                  <a:effectLst/>
                  <a:latin typeface="+mj-lt"/>
                </a:rPr>
                <a:t>feeds</a:t>
              </a:r>
              <a:r>
                <a:rPr lang="es-ES" sz="4000" b="0" i="0">
                  <a:solidFill>
                    <a:srgbClr val="0D0D0D"/>
                  </a:solidFill>
                  <a:effectLst/>
                  <a:latin typeface="+mj-lt"/>
                </a:rPr>
                <a:t> con los </a:t>
              </a:r>
              <a:r>
                <a:rPr lang="es-ES" sz="4000" b="0" i="0" err="1">
                  <a:solidFill>
                    <a:srgbClr val="0D0D0D"/>
                  </a:solidFill>
                  <a:effectLst/>
                  <a:latin typeface="+mj-lt"/>
                </a:rPr>
                <a:t>IoCs</a:t>
              </a:r>
              <a:r>
                <a:rPr lang="es-ES" sz="4000" b="0" i="0">
                  <a:solidFill>
                    <a:srgbClr val="0D0D0D"/>
                  </a:solidFill>
                  <a:effectLst/>
                  <a:latin typeface="+mj-lt"/>
                </a:rPr>
                <a:t> (indicadores de compromiso) de alta confianza que pueden ser consumidos por </a:t>
              </a:r>
              <a:r>
                <a:rPr lang="es-ES" sz="4000">
                  <a:solidFill>
                    <a:srgbClr val="0D0D0D"/>
                  </a:solidFill>
                  <a:latin typeface="+mj-lt"/>
                </a:rPr>
                <a:t>las instituciones afiliadas a </a:t>
              </a:r>
              <a:r>
                <a:rPr lang="es-ES" sz="4000" err="1">
                  <a:solidFill>
                    <a:srgbClr val="0D0D0D"/>
                  </a:solidFill>
                  <a:latin typeface="+mj-lt"/>
                </a:rPr>
                <a:t>RedIRIS</a:t>
              </a:r>
              <a:r>
                <a:rPr lang="es-ES" sz="4000" b="0" i="0">
                  <a:solidFill>
                    <a:srgbClr val="0D0D0D"/>
                  </a:solidFill>
                  <a:effectLst/>
                  <a:latin typeface="+mj-lt"/>
                </a:rPr>
                <a:t>.</a:t>
              </a:r>
            </a:p>
            <a:p>
              <a:pPr algn="just"/>
              <a:endParaRPr lang="es-ES" sz="4000" b="0" i="0">
                <a:solidFill>
                  <a:srgbClr val="0D0D0D"/>
                </a:solidFill>
                <a:effectLst/>
                <a:latin typeface="+mj-lt"/>
              </a:endParaRPr>
            </a:p>
          </p:txBody>
        </p:sp>
        <p:sp>
          <p:nvSpPr>
            <p:cNvPr id="21" name="Rectangle: Rounded Corners 2">
              <a:extLst>
                <a:ext uri="{FF2B5EF4-FFF2-40B4-BE49-F238E27FC236}">
                  <a16:creationId xmlns:a16="http://schemas.microsoft.com/office/drawing/2014/main" id="{12B4401F-8C9B-B7DD-9825-5B1DC36C0462}"/>
                </a:ext>
              </a:extLst>
            </p:cNvPr>
            <p:cNvSpPr/>
            <p:nvPr/>
          </p:nvSpPr>
          <p:spPr>
            <a:xfrm>
              <a:off x="4661849" y="11220729"/>
              <a:ext cx="13733234" cy="890531"/>
            </a:xfrm>
            <a:prstGeom prst="round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err="1">
                  <a:solidFill>
                    <a:schemeClr val="bg1"/>
                  </a:solidFill>
                  <a:cs typeface="Arial"/>
                </a:rPr>
                <a:t>Ciberseguridad</a:t>
              </a:r>
              <a:endParaRPr lang="en-US" sz="3600" b="1" err="1">
                <a:solidFill>
                  <a:schemeClr val="bg1"/>
                </a:solidFill>
                <a:cs typeface="Arial"/>
              </a:endParaRPr>
            </a:p>
          </p:txBody>
        </p:sp>
      </p:grpSp>
      <p:pic>
        <p:nvPicPr>
          <p:cNvPr id="2" name="Imagen 1">
            <a:extLst>
              <a:ext uri="{FF2B5EF4-FFF2-40B4-BE49-F238E27FC236}">
                <a16:creationId xmlns:a16="http://schemas.microsoft.com/office/drawing/2014/main" id="{B5859B85-C569-09D4-5750-E5F4DAB52ACA}"/>
              </a:ext>
            </a:extLst>
          </p:cNvPr>
          <p:cNvPicPr>
            <a:picLocks noChangeAspect="1"/>
          </p:cNvPicPr>
          <p:nvPr/>
        </p:nvPicPr>
        <p:blipFill>
          <a:blip r:embed="rId4"/>
          <a:stretch>
            <a:fillRect/>
          </a:stretch>
        </p:blipFill>
        <p:spPr>
          <a:xfrm flipH="1">
            <a:off x="9205595" y="2575013"/>
            <a:ext cx="1689129" cy="1689129"/>
          </a:xfrm>
          <a:prstGeom prst="rect">
            <a:avLst/>
          </a:prstGeom>
        </p:spPr>
      </p:pic>
    </p:spTree>
    <p:extLst>
      <p:ext uri="{BB962C8B-B14F-4D97-AF65-F5344CB8AC3E}">
        <p14:creationId xmlns:p14="http://schemas.microsoft.com/office/powerpoint/2010/main" val="14036389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43A9C-0F08-8569-4D38-465287F18907}"/>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75BE5408-5DAF-994B-41DC-7E98EF995C1D}"/>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5E77FB51-B4D6-B9A5-1C87-5828C3A29BC6}"/>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defTabSz="914400" hangingPunct="1">
              <a:lnSpc>
                <a:spcPct val="90000"/>
              </a:lnSpc>
              <a:buSzPts val="2100"/>
              <a:buFont typeface="Arial"/>
              <a:buNone/>
            </a:pPr>
            <a:r>
              <a:rPr lang="es-ES">
                <a:latin typeface="Arial"/>
                <a:ea typeface="Arial"/>
                <a:cs typeface="Arial"/>
                <a:sym typeface="Arial"/>
              </a:rPr>
              <a:t>SERVICIOS CON LA DIRECTIVA NIS 2</a:t>
            </a:r>
          </a:p>
          <a:p>
            <a:pPr defTabSz="914400" hangingPunct="1">
              <a:lnSpc>
                <a:spcPct val="90000"/>
              </a:lnSpc>
              <a:buSzPts val="2100"/>
              <a:buFont typeface="Arial"/>
              <a:buNone/>
            </a:pPr>
            <a:endParaRPr lang="es-ES">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D758A1E2-5DDE-3D3F-BBCF-516ECDD3E4BE}"/>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398819EF-6B51-A3F0-C8F4-EE79ADBE144C}"/>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762D38E0-FA72-23E7-39DF-1EF1E45FFF29}"/>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5400"/>
              <a:buFont typeface="Arial"/>
              <a:buNone/>
              <a:tabLst/>
              <a:defRPr/>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5"/>
                  </a:ext>
                </a:extLst>
              </a:rPr>
              <a:t>UNI-DIGITAL RedIRIS Servicios TIC </a:t>
            </a:r>
            <a:endParaRPr kumimoji="0" lang="es-ES"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 name="Grupo 13">
            <a:extLst>
              <a:ext uri="{FF2B5EF4-FFF2-40B4-BE49-F238E27FC236}">
                <a16:creationId xmlns:a16="http://schemas.microsoft.com/office/drawing/2014/main" id="{BC5BAB84-C401-5A23-2A9E-C7AF09EB6098}"/>
              </a:ext>
            </a:extLst>
          </p:cNvPr>
          <p:cNvGrpSpPr/>
          <p:nvPr/>
        </p:nvGrpSpPr>
        <p:grpSpPr>
          <a:xfrm>
            <a:off x="-277575" y="2194354"/>
            <a:ext cx="24173602" cy="9327292"/>
            <a:chOff x="-380951" y="1576395"/>
            <a:chExt cx="24173602" cy="9327292"/>
          </a:xfrm>
        </p:grpSpPr>
        <p:sp>
          <p:nvSpPr>
            <p:cNvPr id="3" name="Google Shape;2812;g25a0d9cc586_0_0">
              <a:extLst>
                <a:ext uri="{FF2B5EF4-FFF2-40B4-BE49-F238E27FC236}">
                  <a16:creationId xmlns:a16="http://schemas.microsoft.com/office/drawing/2014/main" id="{490CDA81-2ABC-1731-8596-A7AB6B7655F6}"/>
                </a:ext>
              </a:extLst>
            </p:cNvPr>
            <p:cNvSpPr txBox="1"/>
            <p:nvPr/>
          </p:nvSpPr>
          <p:spPr>
            <a:xfrm>
              <a:off x="-380951" y="2107015"/>
              <a:ext cx="11928472" cy="831000"/>
            </a:xfrm>
            <a:prstGeom prst="rect">
              <a:avLst/>
            </a:prstGeom>
            <a:noFill/>
            <a:ln>
              <a:noFill/>
            </a:ln>
          </p:spPr>
          <p:txBody>
            <a:bodyPr spcFirstLastPara="1" wrap="square" lIns="182850" tIns="91400" rIns="182850" bIns="914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6271"/>
                </a:buClr>
                <a:buSzPts val="3600"/>
                <a:buFont typeface="Arial"/>
                <a:buNone/>
                <a:tabLst/>
                <a:defRPr/>
              </a:pPr>
              <a:r>
                <a:rPr kumimoji="0" lang="es-ES" sz="4000" b="1" i="0" u="none" strike="noStrike" kern="0" cap="none" spc="0" normalizeH="0" baseline="0" noProof="0">
                  <a:ln>
                    <a:noFill/>
                  </a:ln>
                  <a:solidFill>
                    <a:srgbClr val="006271"/>
                  </a:solidFill>
                  <a:effectLst/>
                  <a:uLnTx/>
                  <a:uFillTx/>
                  <a:latin typeface="Arial"/>
                  <a:cs typeface="Arial"/>
                  <a:sym typeface="Arial"/>
                </a:rPr>
                <a:t>DNS Firewall</a:t>
              </a:r>
              <a:endParaRPr kumimoji="0" lang="es-ES" sz="40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4826A78-0F5A-7864-9197-336048EBD612}"/>
                </a:ext>
              </a:extLst>
            </p:cNvPr>
            <p:cNvSpPr txBox="1"/>
            <p:nvPr/>
          </p:nvSpPr>
          <p:spPr>
            <a:xfrm>
              <a:off x="478973" y="3710593"/>
              <a:ext cx="11075717" cy="440120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0" i="0" u="none" strike="noStrike" kern="0" cap="none" spc="0" normalizeH="0" baseline="0" noProof="0">
                  <a:ln>
                    <a:noFill/>
                  </a:ln>
                  <a:solidFill>
                    <a:srgbClr val="0D0D0D"/>
                  </a:solidFill>
                  <a:effectLst/>
                  <a:uLnTx/>
                  <a:uFillTx/>
                  <a:latin typeface="Arial"/>
                  <a:cs typeface="Arial"/>
                  <a:sym typeface="Arial"/>
                </a:rPr>
                <a:t>Un DNS firewall es una herramienta de seguridad, adicional y complementaria a los firewalls tradicionales y otras herramientas de inspección de tráfico, enfocado únicamente al tráfico DNS, y que se encarga de redirigir o bloquear el acceso de los usuarios finales a sitios maliciosos.</a:t>
              </a:r>
              <a:endParaRPr lang="es-ES" sz="4000"/>
            </a:p>
          </p:txBody>
        </p:sp>
        <p:cxnSp>
          <p:nvCxnSpPr>
            <p:cNvPr id="5" name="Straight Connector 5">
              <a:extLst>
                <a:ext uri="{FF2B5EF4-FFF2-40B4-BE49-F238E27FC236}">
                  <a16:creationId xmlns:a16="http://schemas.microsoft.com/office/drawing/2014/main" id="{82F0B1B5-1E0B-7646-EA41-DB7867A8AC4A}"/>
                </a:ext>
              </a:extLst>
            </p:cNvPr>
            <p:cNvCxnSpPr>
              <a:cxnSpLocks/>
            </p:cNvCxnSpPr>
            <p:nvPr/>
          </p:nvCxnSpPr>
          <p:spPr>
            <a:xfrm>
              <a:off x="12205889" y="3314594"/>
              <a:ext cx="0" cy="7589093"/>
            </a:xfrm>
            <a:prstGeom prst="line">
              <a:avLst/>
            </a:prstGeom>
            <a:ln w="57150">
              <a:solidFill>
                <a:srgbClr val="008495"/>
              </a:solidFill>
            </a:ln>
          </p:spPr>
          <p:style>
            <a:lnRef idx="1">
              <a:schemeClr val="accent1"/>
            </a:lnRef>
            <a:fillRef idx="0">
              <a:schemeClr val="accent1"/>
            </a:fillRef>
            <a:effectRef idx="0">
              <a:schemeClr val="accent1"/>
            </a:effectRef>
            <a:fontRef idx="minor">
              <a:schemeClr val="tx1"/>
            </a:fontRef>
          </p:style>
        </p:cxnSp>
        <p:pic>
          <p:nvPicPr>
            <p:cNvPr id="6" name="Picture 6" descr="A blue and yellow shield with text&#10;&#10;Description automatically generated">
              <a:extLst>
                <a:ext uri="{FF2B5EF4-FFF2-40B4-BE49-F238E27FC236}">
                  <a16:creationId xmlns:a16="http://schemas.microsoft.com/office/drawing/2014/main" id="{9B9DECB0-7F7A-5A7B-A34A-51227D818280}"/>
                </a:ext>
              </a:extLst>
            </p:cNvPr>
            <p:cNvPicPr>
              <a:picLocks noChangeAspect="1"/>
            </p:cNvPicPr>
            <p:nvPr/>
          </p:nvPicPr>
          <p:blipFill>
            <a:blip r:embed="rId3"/>
            <a:stretch>
              <a:fillRect/>
            </a:stretch>
          </p:blipFill>
          <p:spPr>
            <a:xfrm>
              <a:off x="8474374" y="7843070"/>
              <a:ext cx="3077192" cy="2602676"/>
            </a:xfrm>
            <a:prstGeom prst="rect">
              <a:avLst/>
            </a:prstGeom>
          </p:spPr>
        </p:pic>
        <p:sp>
          <p:nvSpPr>
            <p:cNvPr id="7" name="TextBox 1">
              <a:extLst>
                <a:ext uri="{FF2B5EF4-FFF2-40B4-BE49-F238E27FC236}">
                  <a16:creationId xmlns:a16="http://schemas.microsoft.com/office/drawing/2014/main" id="{9C1D8953-AA19-C6AD-3552-2B6A471DCB35}"/>
                </a:ext>
              </a:extLst>
            </p:cNvPr>
            <p:cNvSpPr txBox="1"/>
            <p:nvPr/>
          </p:nvSpPr>
          <p:spPr>
            <a:xfrm>
              <a:off x="12941884" y="3735285"/>
              <a:ext cx="10208769" cy="563231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4000"/>
                <a:t>Se va a desplegar una red compatible EBSI (</a:t>
              </a:r>
              <a:r>
                <a:rPr lang="es-ES" sz="4000" i="1" err="1"/>
                <a:t>European</a:t>
              </a:r>
              <a:r>
                <a:rPr lang="es-ES" sz="4000" i="1"/>
                <a:t> </a:t>
              </a:r>
              <a:r>
                <a:rPr lang="es-ES" sz="4000" i="1" err="1"/>
                <a:t>Blockchain</a:t>
              </a:r>
              <a:r>
                <a:rPr lang="es-ES" sz="4000" i="1"/>
                <a:t> </a:t>
              </a:r>
              <a:r>
                <a:rPr lang="es-ES" sz="4000" i="1" err="1"/>
                <a:t>Service</a:t>
              </a:r>
              <a:r>
                <a:rPr lang="es-ES" sz="4000" i="1"/>
                <a:t> </a:t>
              </a:r>
              <a:r>
                <a:rPr lang="es-ES" sz="4000" i="1" err="1"/>
                <a:t>Infraestructure</a:t>
              </a:r>
              <a:r>
                <a:rPr lang="es-ES" sz="4000"/>
                <a:t>) con múltiples nodos en RedIRIS, que se implementará también en nodos de varias universidades, para disponer de una infraestructura blockchain sobre las que las universidades puedan lanzar aplicaciones como las relativas a diplomas. </a:t>
              </a:r>
            </a:p>
          </p:txBody>
        </p:sp>
        <p:sp>
          <p:nvSpPr>
            <p:cNvPr id="14" name="Google Shape;2812;g25a0d9cc586_0_0">
              <a:extLst>
                <a:ext uri="{FF2B5EF4-FFF2-40B4-BE49-F238E27FC236}">
                  <a16:creationId xmlns:a16="http://schemas.microsoft.com/office/drawing/2014/main" id="{BADD97EC-D1AA-66D4-58FE-433FD862C89B}"/>
                </a:ext>
              </a:extLst>
            </p:cNvPr>
            <p:cNvSpPr txBox="1"/>
            <p:nvPr/>
          </p:nvSpPr>
          <p:spPr>
            <a:xfrm>
              <a:off x="12941884" y="1576395"/>
              <a:ext cx="10850767" cy="1890951"/>
            </a:xfrm>
            <a:prstGeom prst="rect">
              <a:avLst/>
            </a:prstGeom>
            <a:noFill/>
            <a:ln>
              <a:noFill/>
            </a:ln>
          </p:spPr>
          <p:txBody>
            <a:bodyPr spcFirstLastPara="1" wrap="square" lIns="182850" tIns="91400" rIns="182850" bIns="914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buClr>
                  <a:srgbClr val="006271"/>
                </a:buClr>
                <a:buSzPts val="3600"/>
              </a:pPr>
              <a:r>
                <a:rPr lang="es-ES" sz="4000" b="1">
                  <a:solidFill>
                    <a:srgbClr val="006271"/>
                  </a:solidFill>
                </a:rPr>
                <a:t>Despliegue de servicios bajo la red </a:t>
              </a:r>
              <a:r>
                <a:rPr lang="es-ES" sz="4000" b="1" err="1">
                  <a:solidFill>
                    <a:srgbClr val="006271"/>
                  </a:solidFill>
                </a:rPr>
                <a:t>Blockchain</a:t>
              </a:r>
              <a:r>
                <a:rPr lang="es-ES" sz="4000" b="1">
                  <a:solidFill>
                    <a:srgbClr val="006271"/>
                  </a:solidFill>
                </a:rPr>
                <a:t> BLUE </a:t>
              </a:r>
              <a:endParaRPr lang="en-US" sz="4000"/>
            </a:p>
            <a:p>
              <a:pPr algn="ctr">
                <a:lnSpc>
                  <a:spcPct val="120000"/>
                </a:lnSpc>
                <a:buClr>
                  <a:srgbClr val="006271"/>
                </a:buClr>
                <a:buSzPts val="3600"/>
              </a:pPr>
              <a:r>
                <a:rPr lang="es-ES" sz="4000" b="1">
                  <a:solidFill>
                    <a:srgbClr val="006271"/>
                  </a:solidFill>
                </a:rPr>
                <a:t>(</a:t>
              </a:r>
              <a:r>
                <a:rPr lang="es-ES" sz="4000" b="1" err="1">
                  <a:solidFill>
                    <a:srgbClr val="006271"/>
                  </a:solidFill>
                </a:rPr>
                <a:t>Blockchain</a:t>
              </a:r>
              <a:r>
                <a:rPr lang="es-ES" sz="4000" b="1">
                  <a:solidFill>
                    <a:srgbClr val="006271"/>
                  </a:solidFill>
                </a:rPr>
                <a:t> de Universidades Españolas) </a:t>
              </a:r>
            </a:p>
          </p:txBody>
        </p:sp>
        <p:sp>
          <p:nvSpPr>
            <p:cNvPr id="22" name="Rectangle: Rounded Corners 10">
              <a:extLst>
                <a:ext uri="{FF2B5EF4-FFF2-40B4-BE49-F238E27FC236}">
                  <a16:creationId xmlns:a16="http://schemas.microsoft.com/office/drawing/2014/main" id="{D742FF2B-56B5-F740-2894-89F6525CDA29}"/>
                </a:ext>
              </a:extLst>
            </p:cNvPr>
            <p:cNvSpPr/>
            <p:nvPr/>
          </p:nvSpPr>
          <p:spPr>
            <a:xfrm>
              <a:off x="527554" y="9403963"/>
              <a:ext cx="3967264" cy="973658"/>
            </a:xfrm>
            <a:prstGeom prst="round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err="1">
                  <a:solidFill>
                    <a:schemeClr val="bg1"/>
                  </a:solidFill>
                  <a:cs typeface="Arial"/>
                </a:rPr>
                <a:t>Ciberseguridad</a:t>
              </a:r>
              <a:endParaRPr lang="en-US" sz="3600" b="1">
                <a:solidFill>
                  <a:schemeClr val="bg1"/>
                </a:solidFill>
                <a:cs typeface="Arial"/>
              </a:endParaRPr>
            </a:p>
          </p:txBody>
        </p:sp>
        <p:sp>
          <p:nvSpPr>
            <p:cNvPr id="23" name="Rectangle: Rounded Corners 11">
              <a:extLst>
                <a:ext uri="{FF2B5EF4-FFF2-40B4-BE49-F238E27FC236}">
                  <a16:creationId xmlns:a16="http://schemas.microsoft.com/office/drawing/2014/main" id="{F89F2F18-7084-4A37-3228-946FD0AE38B2}"/>
                </a:ext>
              </a:extLst>
            </p:cNvPr>
            <p:cNvSpPr/>
            <p:nvPr/>
          </p:nvSpPr>
          <p:spPr>
            <a:xfrm>
              <a:off x="20072809" y="9487118"/>
              <a:ext cx="3622208" cy="973658"/>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chemeClr val="bg1"/>
                  </a:solidFill>
                  <a:cs typeface="Arial"/>
                </a:rPr>
                <a:t>Blockchain</a:t>
              </a:r>
            </a:p>
          </p:txBody>
        </p:sp>
      </p:grpSp>
    </p:spTree>
    <p:extLst>
      <p:ext uri="{BB962C8B-B14F-4D97-AF65-F5344CB8AC3E}">
        <p14:creationId xmlns:p14="http://schemas.microsoft.com/office/powerpoint/2010/main" val="19500267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3C8A3-C673-A019-3C33-A1D0FFD29451}"/>
            </a:ext>
          </a:extLst>
        </p:cNvPr>
        <p:cNvGrpSpPr/>
        <p:nvPr/>
      </p:nvGrpSpPr>
      <p:grpSpPr>
        <a:xfrm>
          <a:off x="0" y="0"/>
          <a:ext cx="0" cy="0"/>
          <a:chOff x="0" y="0"/>
          <a:chExt cx="0" cy="0"/>
        </a:xfrm>
      </p:grpSpPr>
      <p:pic>
        <p:nvPicPr>
          <p:cNvPr id="171" name="plantilla ponencias.pdf" descr="plantilla ponencias.pdf">
            <a:extLst>
              <a:ext uri="{FF2B5EF4-FFF2-40B4-BE49-F238E27FC236}">
                <a16:creationId xmlns:a16="http://schemas.microsoft.com/office/drawing/2014/main" id="{4257C9A3-E1FB-9849-B728-E26339D9C57C}"/>
              </a:ext>
            </a:extLst>
          </p:cNvPr>
          <p:cNvPicPr>
            <a:picLocks noGrp="1" noRot="1" noChangeAspect="1" noMove="1" noResize="1" noEditPoints="1" noAdjustHandles="1" noChangeArrowheads="1" noChangeShapeType="1" noCrop="1"/>
          </p:cNvPicPr>
          <p:nvPr/>
        </p:nvPicPr>
        <p:blipFill>
          <a:blip r:embed="rId2"/>
          <a:srcRect t="1189" b="1189"/>
          <a:stretch>
            <a:fillRect/>
          </a:stretch>
        </p:blipFill>
        <p:spPr>
          <a:xfrm>
            <a:off x="0" y="11891482"/>
            <a:ext cx="24384000" cy="1841501"/>
          </a:xfrm>
          <a:prstGeom prst="rect">
            <a:avLst/>
          </a:prstGeom>
          <a:ln w="12700">
            <a:miter lim="400000"/>
          </a:ln>
        </p:spPr>
      </p:pic>
      <p:sp>
        <p:nvSpPr>
          <p:cNvPr id="8" name="Google Shape;496;g230b6c47b17_1_3497">
            <a:extLst>
              <a:ext uri="{FF2B5EF4-FFF2-40B4-BE49-F238E27FC236}">
                <a16:creationId xmlns:a16="http://schemas.microsoft.com/office/drawing/2014/main" id="{CBD5A7FE-B87D-6058-F3AD-6B500950AA70}"/>
              </a:ext>
            </a:extLst>
          </p:cNvPr>
          <p:cNvSpPr txBox="1">
            <a:spLocks/>
          </p:cNvSpPr>
          <p:nvPr/>
        </p:nvSpPr>
        <p:spPr>
          <a:xfrm>
            <a:off x="1123200" y="262800"/>
            <a:ext cx="19236000" cy="92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6400"/>
              <a:buFont typeface="Georgia"/>
              <a:buNone/>
              <a:defRPr sz="6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2pPr>
            <a:lvl3pPr marR="0" lvl="2"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3pPr>
            <a:lvl4pPr marR="0" lvl="3"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4pPr>
            <a:lvl5pPr marR="0" lvl="4"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5pPr>
            <a:lvl6pPr marR="0" lvl="5"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6pPr>
            <a:lvl7pPr marR="0" lvl="6"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7pPr>
            <a:lvl8pPr marR="0" lvl="7"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8pPr>
            <a:lvl9pPr marR="0" lvl="8" algn="l" rtl="0">
              <a:lnSpc>
                <a:spcPct val="100000"/>
              </a:lnSpc>
              <a:spcBef>
                <a:spcPts val="0"/>
              </a:spcBef>
              <a:spcAft>
                <a:spcPts val="0"/>
              </a:spcAft>
              <a:buClr>
                <a:srgbClr val="3B858C"/>
              </a:buClr>
              <a:buSzPts val="2900"/>
              <a:buFont typeface="Arial"/>
              <a:buNone/>
              <a:defRPr sz="3700" b="0" i="0" u="none" strike="noStrike" cap="none">
                <a:solidFill>
                  <a:srgbClr val="3B858C"/>
                </a:solidFill>
                <a:latin typeface="Arial"/>
                <a:ea typeface="Arial"/>
                <a:cs typeface="Arial"/>
                <a:sym typeface="Arial"/>
              </a:defRPr>
            </a:lvl9pPr>
          </a:lstStyle>
          <a:p>
            <a:pPr defTabSz="914400" hangingPunct="1">
              <a:lnSpc>
                <a:spcPct val="90000"/>
              </a:lnSpc>
              <a:buSzPts val="2100"/>
              <a:buFont typeface="Arial"/>
              <a:buNone/>
            </a:pPr>
            <a:r>
              <a:rPr lang="es-ES">
                <a:latin typeface="Arial"/>
                <a:ea typeface="Arial"/>
                <a:cs typeface="Arial"/>
                <a:sym typeface="Arial"/>
              </a:rPr>
              <a:t>SERVICIOS CON LA DIRECTIVA NIS 2</a:t>
            </a:r>
          </a:p>
          <a:p>
            <a:pPr defTabSz="914400" hangingPunct="1">
              <a:lnSpc>
                <a:spcPct val="90000"/>
              </a:lnSpc>
              <a:buSzPts val="2100"/>
              <a:buFont typeface="Arial"/>
              <a:buNone/>
            </a:pPr>
            <a:endParaRPr lang="es-ES">
              <a:latin typeface="Arial"/>
              <a:ea typeface="Arial"/>
              <a:cs typeface="Arial"/>
              <a:sym typeface="Arial"/>
            </a:endParaRPr>
          </a:p>
        </p:txBody>
      </p:sp>
      <p:sp>
        <p:nvSpPr>
          <p:cNvPr id="9" name="Google Shape;497;g230b6c47b17_1_3497">
            <a:extLst>
              <a:ext uri="{FF2B5EF4-FFF2-40B4-BE49-F238E27FC236}">
                <a16:creationId xmlns:a16="http://schemas.microsoft.com/office/drawing/2014/main" id="{18632C6C-937E-4738-A36C-7DD1E4483E83}"/>
              </a:ext>
            </a:extLst>
          </p:cNvPr>
          <p:cNvSpPr/>
          <p:nvPr/>
        </p:nvSpPr>
        <p:spPr>
          <a:xfrm>
            <a:off x="548" y="-32450"/>
            <a:ext cx="24383100" cy="1275900"/>
          </a:xfrm>
          <a:prstGeom prst="rect">
            <a:avLst/>
          </a:prstGeom>
          <a:solidFill>
            <a:srgbClr val="008495"/>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0" name="Google Shape;498;g230b6c47b17_1_3497">
            <a:extLst>
              <a:ext uri="{FF2B5EF4-FFF2-40B4-BE49-F238E27FC236}">
                <a16:creationId xmlns:a16="http://schemas.microsoft.com/office/drawing/2014/main" id="{DE83BD9F-19FF-5CE0-569A-CCA51740878E}"/>
              </a:ext>
            </a:extLst>
          </p:cNvPr>
          <p:cNvSpPr/>
          <p:nvPr/>
        </p:nvSpPr>
        <p:spPr>
          <a:xfrm>
            <a:off x="300" y="1220750"/>
            <a:ext cx="24383100" cy="274500"/>
          </a:xfrm>
          <a:prstGeom prst="rect">
            <a:avLst/>
          </a:prstGeom>
          <a:solidFill>
            <a:srgbClr val="FFE599"/>
          </a:solidFill>
          <a:ln>
            <a:noFill/>
          </a:ln>
        </p:spPr>
        <p:txBody>
          <a:bodyPr spcFirstLastPara="1" wrap="square" lIns="182875" tIns="182875" rIns="182875" bIns="182875" anchor="ctr" anchorCtr="0">
            <a:noAutofit/>
          </a:bodyPr>
          <a:lstStyle/>
          <a:p>
            <a:pPr defTabSz="914400" hangingPunct="1">
              <a:lnSpc>
                <a:spcPct val="100000"/>
              </a:lnSpc>
              <a:spcBef>
                <a:spcPts val="0"/>
              </a:spcBef>
              <a:buClr>
                <a:srgbClr val="000000"/>
              </a:buClr>
              <a:buSzPts val="2900"/>
              <a:buFont typeface="Arial"/>
              <a:buNone/>
            </a:pPr>
            <a:endParaRPr sz="2900">
              <a:latin typeface="Arial"/>
              <a:ea typeface="Arial"/>
              <a:cs typeface="Arial"/>
              <a:sym typeface="Arial"/>
            </a:endParaRPr>
          </a:p>
        </p:txBody>
      </p:sp>
      <p:sp>
        <p:nvSpPr>
          <p:cNvPr id="11" name="Google Shape;499;g230b6c47b17_1_3497">
            <a:extLst>
              <a:ext uri="{FF2B5EF4-FFF2-40B4-BE49-F238E27FC236}">
                <a16:creationId xmlns:a16="http://schemas.microsoft.com/office/drawing/2014/main" id="{A5F448C3-5A2C-1C03-B7D2-F5D9C953D15D}"/>
              </a:ext>
            </a:extLst>
          </p:cNvPr>
          <p:cNvSpPr txBox="1"/>
          <p:nvPr/>
        </p:nvSpPr>
        <p:spPr>
          <a:xfrm>
            <a:off x="539650" y="120700"/>
            <a:ext cx="23304600" cy="96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5400"/>
              <a:buFont typeface="Arial"/>
              <a:buNone/>
              <a:tabLst/>
              <a:defRPr/>
            </a:pPr>
            <a:r>
              <a:rPr kumimoji="0" lang="es-ES" sz="5400" b="0" i="0" u="none" strike="noStrike" kern="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UNI-DIGITAL RedIRIS Servicios TIC </a:t>
            </a:r>
            <a:endParaRPr kumimoji="0" lang="es-ES"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1" name="Grupo 13">
            <a:extLst>
              <a:ext uri="{FF2B5EF4-FFF2-40B4-BE49-F238E27FC236}">
                <a16:creationId xmlns:a16="http://schemas.microsoft.com/office/drawing/2014/main" id="{5AAD1DB8-18EF-60F7-94A2-78BE2D35BDF3}"/>
              </a:ext>
            </a:extLst>
          </p:cNvPr>
          <p:cNvGrpSpPr/>
          <p:nvPr/>
        </p:nvGrpSpPr>
        <p:grpSpPr>
          <a:xfrm>
            <a:off x="579832" y="1952722"/>
            <a:ext cx="23212472" cy="9385252"/>
            <a:chOff x="526155" y="2229061"/>
            <a:chExt cx="23212472" cy="9385252"/>
          </a:xfrm>
        </p:grpSpPr>
        <p:sp>
          <p:nvSpPr>
            <p:cNvPr id="24" name="Google Shape;2812;g25a0d9cc586_0_0">
              <a:extLst>
                <a:ext uri="{FF2B5EF4-FFF2-40B4-BE49-F238E27FC236}">
                  <a16:creationId xmlns:a16="http://schemas.microsoft.com/office/drawing/2014/main" id="{6849FAFD-C52C-AE35-456C-7C390ABCABB3}"/>
                </a:ext>
              </a:extLst>
            </p:cNvPr>
            <p:cNvSpPr txBox="1"/>
            <p:nvPr/>
          </p:nvSpPr>
          <p:spPr>
            <a:xfrm>
              <a:off x="526709" y="3092090"/>
              <a:ext cx="10017515" cy="1161378"/>
            </a:xfrm>
            <a:prstGeom prst="rect">
              <a:avLst/>
            </a:prstGeom>
            <a:noFill/>
            <a:ln>
              <a:noFill/>
            </a:ln>
          </p:spPr>
          <p:txBody>
            <a:bodyPr spcFirstLastPara="1" wrap="square" lIns="182850" tIns="91400" rIns="182850" bIns="914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20000"/>
                </a:lnSpc>
                <a:spcBef>
                  <a:spcPts val="0"/>
                </a:spcBef>
                <a:spcAft>
                  <a:spcPts val="0"/>
                </a:spcAft>
                <a:buClr>
                  <a:srgbClr val="006271"/>
                </a:buClr>
                <a:buSzPts val="3600"/>
                <a:buFont typeface="Arial"/>
                <a:buNone/>
                <a:tabLst/>
                <a:defRPr/>
              </a:pPr>
              <a:r>
                <a:rPr kumimoji="0" lang="es-ES" sz="4000" b="1" i="0" u="none" strike="noStrike" kern="0" cap="none" spc="0" normalizeH="0" baseline="0" noProof="0">
                  <a:ln>
                    <a:noFill/>
                  </a:ln>
                  <a:solidFill>
                    <a:srgbClr val="006271"/>
                  </a:solidFill>
                  <a:effectLst/>
                  <a:uLnTx/>
                  <a:uFillTx/>
                  <a:latin typeface="Arial"/>
                  <a:cs typeface="Arial"/>
                  <a:sym typeface="Arial"/>
                </a:rPr>
                <a:t>Desarrollo del Expediente Canónico Académico del Sistema Universitario Español (ECASUE)</a:t>
              </a:r>
            </a:p>
          </p:txBody>
        </p:sp>
        <p:sp>
          <p:nvSpPr>
            <p:cNvPr id="25" name="Google Shape;2812;g25a0d9cc586_0_0">
              <a:extLst>
                <a:ext uri="{FF2B5EF4-FFF2-40B4-BE49-F238E27FC236}">
                  <a16:creationId xmlns:a16="http://schemas.microsoft.com/office/drawing/2014/main" id="{FD2711BC-30AF-7178-7331-7E3E0D1269BF}"/>
                </a:ext>
              </a:extLst>
            </p:cNvPr>
            <p:cNvSpPr txBox="1"/>
            <p:nvPr/>
          </p:nvSpPr>
          <p:spPr>
            <a:xfrm>
              <a:off x="11810155" y="2229061"/>
              <a:ext cx="11928472" cy="1161377"/>
            </a:xfrm>
            <a:prstGeom prst="rect">
              <a:avLst/>
            </a:prstGeom>
            <a:noFill/>
            <a:ln>
              <a:noFill/>
            </a:ln>
          </p:spPr>
          <p:txBody>
            <a:bodyPr spcFirstLastPara="1" wrap="square" lIns="182850" tIns="91400" rIns="182850" bIns="914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6271"/>
                </a:buClr>
                <a:buSzPts val="3600"/>
                <a:buFont typeface="Arial"/>
                <a:buNone/>
                <a:tabLst/>
                <a:defRPr/>
              </a:pPr>
              <a:r>
                <a:rPr kumimoji="0" lang="es-ES" sz="4000" b="1" i="0" u="none" strike="noStrike" kern="0" cap="none" spc="0" normalizeH="0" baseline="0" noProof="0">
                  <a:ln>
                    <a:noFill/>
                  </a:ln>
                  <a:solidFill>
                    <a:srgbClr val="006271"/>
                  </a:solidFill>
                  <a:effectLst/>
                  <a:uLnTx/>
                  <a:uFillTx/>
                  <a:latin typeface="Arial"/>
                  <a:cs typeface="Arial"/>
                  <a:sym typeface="Arial"/>
                </a:rPr>
                <a:t>Archivo único universitario</a:t>
              </a:r>
              <a:endParaRPr kumimoji="0" lang="es-ES" sz="4000" b="1" i="0" u="none" strike="noStrike" kern="0" cap="none" spc="0" normalizeH="0" baseline="0" noProof="0">
                <a:ln>
                  <a:noFill/>
                </a:ln>
                <a:solidFill>
                  <a:srgbClr val="000000"/>
                </a:solidFill>
                <a:effectLst/>
                <a:uLnTx/>
                <a:uFillTx/>
                <a:latin typeface="Arial"/>
                <a:cs typeface="Arial"/>
                <a:sym typeface="Arial"/>
              </a:endParaRPr>
            </a:p>
          </p:txBody>
        </p:sp>
        <p:sp>
          <p:nvSpPr>
            <p:cNvPr id="26" name="TextBox 1">
              <a:extLst>
                <a:ext uri="{FF2B5EF4-FFF2-40B4-BE49-F238E27FC236}">
                  <a16:creationId xmlns:a16="http://schemas.microsoft.com/office/drawing/2014/main" id="{0E2D4EE4-72F5-2F7F-B3AA-BDE7AC40BEF1}"/>
                </a:ext>
              </a:extLst>
            </p:cNvPr>
            <p:cNvSpPr txBox="1"/>
            <p:nvPr/>
          </p:nvSpPr>
          <p:spPr>
            <a:xfrm>
              <a:off x="526155" y="4414896"/>
              <a:ext cx="10790659" cy="563231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0" i="0" u="none" strike="noStrike" kern="0" cap="none" spc="0" normalizeH="0" baseline="0" noProof="0">
                  <a:ln>
                    <a:noFill/>
                  </a:ln>
                  <a:solidFill>
                    <a:srgbClr val="0D0D0D"/>
                  </a:solidFill>
                  <a:effectLst/>
                  <a:uLnTx/>
                  <a:uFillTx/>
                  <a:latin typeface="Arial"/>
                  <a:cs typeface="Arial"/>
                  <a:sym typeface="Arial"/>
                </a:rPr>
                <a:t>NISUE (Nodo de Interoperabilidad del Sistema Universitario Español), ya permitía facilitar información de matrícula. </a:t>
              </a:r>
              <a:r>
                <a:rPr lang="es-ES" sz="4000">
                  <a:solidFill>
                    <a:srgbClr val="0D0D0D"/>
                  </a:solidFill>
                </a:rPr>
                <a:t>C</a:t>
              </a:r>
              <a:r>
                <a:rPr kumimoji="0" lang="es-ES" sz="4000" b="0" i="0" u="none" strike="noStrike" kern="0" cap="none" spc="0" normalizeH="0" baseline="0" noProof="0" err="1">
                  <a:ln>
                    <a:noFill/>
                  </a:ln>
                  <a:solidFill>
                    <a:srgbClr val="0D0D0D"/>
                  </a:solidFill>
                  <a:effectLst/>
                  <a:uLnTx/>
                  <a:uFillTx/>
                  <a:latin typeface="Arial"/>
                  <a:cs typeface="Arial"/>
                  <a:sym typeface="Arial"/>
                </a:rPr>
                <a:t>on</a:t>
              </a:r>
              <a:r>
                <a:rPr kumimoji="0" lang="es-ES" sz="4000" b="0" i="0" u="none" strike="noStrike" kern="0" cap="none" spc="0" normalizeH="0" baseline="0" noProof="0">
                  <a:ln>
                    <a:noFill/>
                  </a:ln>
                  <a:solidFill>
                    <a:srgbClr val="0D0D0D"/>
                  </a:solidFill>
                  <a:effectLst/>
                  <a:uLnTx/>
                  <a:uFillTx/>
                  <a:latin typeface="Arial"/>
                  <a:cs typeface="Arial"/>
                  <a:sym typeface="Arial"/>
                </a:rPr>
                <a:t> ECASUE se ha ampliado la funcionalidad del servicio incluyendo nuevos casos de </a:t>
              </a:r>
              <a:r>
                <a:rPr kumimoji="0" lang="es-ES" sz="4000" b="0" i="0" u="none" strike="noStrike" kern="0" cap="none" spc="0" normalizeH="0" baseline="0" noProof="0" err="1">
                  <a:ln>
                    <a:noFill/>
                  </a:ln>
                  <a:solidFill>
                    <a:srgbClr val="0D0D0D"/>
                  </a:solidFill>
                  <a:effectLst/>
                  <a:uLnTx/>
                  <a:uFillTx/>
                  <a:latin typeface="Arial"/>
                  <a:cs typeface="Arial"/>
                  <a:sym typeface="Arial"/>
                </a:rPr>
                <a:t>us</a:t>
              </a:r>
              <a:r>
                <a:rPr lang="es-ES" sz="4000">
                  <a:solidFill>
                    <a:srgbClr val="0D0D0D"/>
                  </a:solidFill>
                </a:rPr>
                <a:t>o como </a:t>
              </a:r>
              <a:r>
                <a:rPr kumimoji="0" lang="es-ES" sz="4000" b="0" i="0" u="none" strike="noStrike" kern="0" cap="none" spc="0" normalizeH="0" baseline="0" noProof="0">
                  <a:ln>
                    <a:noFill/>
                  </a:ln>
                  <a:solidFill>
                    <a:srgbClr val="0D0D0D"/>
                  </a:solidFill>
                  <a:effectLst/>
                  <a:uLnTx/>
                  <a:uFillTx/>
                  <a:latin typeface="Arial"/>
                  <a:cs typeface="Arial"/>
                  <a:sym typeface="Arial"/>
                </a:rPr>
                <a:t>el intercambio de información sobre expediente académico, datos para el acceso a la universidad y soporte a docencia compartida entre universidades.</a:t>
              </a:r>
              <a:endParaRPr kumimoji="0" lang="es-ES" sz="4000" b="0" i="0" u="none" strike="noStrike" kern="0" cap="none" spc="0" normalizeH="0" baseline="0" noProof="0">
                <a:ln>
                  <a:noFill/>
                </a:ln>
                <a:solidFill>
                  <a:srgbClr val="000000"/>
                </a:solidFill>
                <a:effectLst/>
                <a:uLnTx/>
                <a:uFillTx/>
                <a:latin typeface="Arial"/>
                <a:cs typeface="Arial"/>
                <a:sym typeface="Arial"/>
              </a:endParaRPr>
            </a:p>
          </p:txBody>
        </p:sp>
        <p:sp>
          <p:nvSpPr>
            <p:cNvPr id="27" name="TextBox 3">
              <a:extLst>
                <a:ext uri="{FF2B5EF4-FFF2-40B4-BE49-F238E27FC236}">
                  <a16:creationId xmlns:a16="http://schemas.microsoft.com/office/drawing/2014/main" id="{AEE06C1A-61A0-3F62-6E09-E384D128719A}"/>
                </a:ext>
              </a:extLst>
            </p:cNvPr>
            <p:cNvSpPr txBox="1"/>
            <p:nvPr/>
          </p:nvSpPr>
          <p:spPr>
            <a:xfrm>
              <a:off x="12138173" y="3850133"/>
              <a:ext cx="11555650" cy="563231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0" i="0" u="none" strike="noStrike" kern="0" cap="none" spc="0" normalizeH="0" baseline="0" noProof="0" err="1">
                  <a:ln>
                    <a:noFill/>
                  </a:ln>
                  <a:solidFill>
                    <a:srgbClr val="0D0D0D"/>
                  </a:solidFill>
                  <a:effectLst/>
                  <a:uLnTx/>
                  <a:uFillTx/>
                  <a:latin typeface="Arial"/>
                  <a:cs typeface="Arial"/>
                  <a:sym typeface="Arial"/>
                </a:rPr>
                <a:t>RedIRIS</a:t>
              </a:r>
              <a:r>
                <a:rPr kumimoji="0" lang="es-ES" sz="4000" b="0" i="0" u="none" strike="noStrike" kern="0" cap="none" spc="0" normalizeH="0" baseline="0" noProof="0">
                  <a:ln>
                    <a:noFill/>
                  </a:ln>
                  <a:solidFill>
                    <a:srgbClr val="0D0D0D"/>
                  </a:solidFill>
                  <a:effectLst/>
                  <a:uLnTx/>
                  <a:uFillTx/>
                  <a:latin typeface="Arial"/>
                  <a:cs typeface="Arial"/>
                  <a:sym typeface="Arial"/>
                </a:rPr>
                <a:t> ha desplegado la herramienta Archive de la Secretaría General de Administración Digital en servidores dedicados, que permite el archivo definitivo de expedientes y documentos electrónicos de forma segura dando cumplimiento a lo dispuesto en el RD 4/2010, de 8 de enero, por el que se regula el Esquema Nacional de Interoperabilidad en el ámbito de la administración electrónica. </a:t>
              </a:r>
              <a:endParaRPr kumimoji="0" lang="es-ES" sz="4000" b="0" i="0" u="none" strike="noStrike" kern="0" cap="none" spc="0" normalizeH="0" baseline="0" noProof="0">
                <a:ln>
                  <a:noFill/>
                </a:ln>
                <a:solidFill>
                  <a:srgbClr val="000000"/>
                </a:solidFill>
                <a:effectLst/>
                <a:uLnTx/>
                <a:uFillTx/>
                <a:latin typeface="Arial"/>
                <a:cs typeface="Arial"/>
                <a:sym typeface="Arial"/>
              </a:endParaRPr>
            </a:p>
          </p:txBody>
        </p:sp>
        <p:cxnSp>
          <p:nvCxnSpPr>
            <p:cNvPr id="28" name="Straight Connector 5">
              <a:extLst>
                <a:ext uri="{FF2B5EF4-FFF2-40B4-BE49-F238E27FC236}">
                  <a16:creationId xmlns:a16="http://schemas.microsoft.com/office/drawing/2014/main" id="{1943E68C-B6D8-A5BF-2A01-EA6225FC6342}"/>
                </a:ext>
              </a:extLst>
            </p:cNvPr>
            <p:cNvCxnSpPr>
              <a:cxnSpLocks/>
            </p:cNvCxnSpPr>
            <p:nvPr/>
          </p:nvCxnSpPr>
          <p:spPr>
            <a:xfrm flipH="1">
              <a:off x="11437793" y="3149171"/>
              <a:ext cx="27709" cy="7226743"/>
            </a:xfrm>
            <a:prstGeom prst="line">
              <a:avLst/>
            </a:prstGeom>
            <a:noFill/>
            <a:ln w="57150" cap="flat" cmpd="sng" algn="ctr">
              <a:solidFill>
                <a:srgbClr val="008495"/>
              </a:solidFill>
              <a:prstDash val="solid"/>
            </a:ln>
            <a:effectLst/>
          </p:spPr>
        </p:cxnSp>
        <p:pic>
          <p:nvPicPr>
            <p:cNvPr id="29" name="Picture 4">
              <a:extLst>
                <a:ext uri="{FF2B5EF4-FFF2-40B4-BE49-F238E27FC236}">
                  <a16:creationId xmlns:a16="http://schemas.microsoft.com/office/drawing/2014/main" id="{56EACBE8-E9A6-00BD-F7E2-B711C5A26D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97" t="24887" r="12758" b="9967"/>
            <a:stretch/>
          </p:blipFill>
          <p:spPr bwMode="auto">
            <a:xfrm>
              <a:off x="18736233" y="9003853"/>
              <a:ext cx="4706361" cy="261046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10">
              <a:extLst>
                <a:ext uri="{FF2B5EF4-FFF2-40B4-BE49-F238E27FC236}">
                  <a16:creationId xmlns:a16="http://schemas.microsoft.com/office/drawing/2014/main" id="{0BA5EE2E-4AA2-B253-7807-D47704AD1527}"/>
                </a:ext>
              </a:extLst>
            </p:cNvPr>
            <p:cNvSpPr/>
            <p:nvPr/>
          </p:nvSpPr>
          <p:spPr>
            <a:xfrm>
              <a:off x="4775728" y="10650384"/>
              <a:ext cx="13209695" cy="954024"/>
            </a:xfrm>
            <a:prstGeom prst="roundRect">
              <a:avLst/>
            </a:prstGeom>
            <a:solidFill>
              <a:srgbClr val="C82506">
                <a:lumMod val="75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mn-ea"/>
                  <a:cs typeface="Arial"/>
                  <a:sym typeface="Arial"/>
                </a:rPr>
                <a:t>Administración Digital</a:t>
              </a:r>
            </a:p>
          </p:txBody>
        </p:sp>
      </p:grpSp>
    </p:spTree>
    <p:extLst>
      <p:ext uri="{BB962C8B-B14F-4D97-AF65-F5344CB8AC3E}">
        <p14:creationId xmlns:p14="http://schemas.microsoft.com/office/powerpoint/2010/main" val="53123913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8AEB6A830297F45818DF01F35975C62" ma:contentTypeVersion="17" ma:contentTypeDescription="Crear nuevo documento." ma:contentTypeScope="" ma:versionID="d57e7146a30ab1d4815a9d7789ad885b">
  <xsd:schema xmlns:xsd="http://www.w3.org/2001/XMLSchema" xmlns:xs="http://www.w3.org/2001/XMLSchema" xmlns:p="http://schemas.microsoft.com/office/2006/metadata/properties" xmlns:ns2="c265797b-38bb-4b46-a239-bf87acc7ae0b" xmlns:ns3="ca0004b8-dc6c-4c8a-982a-a06d05aa7003" targetNamespace="http://schemas.microsoft.com/office/2006/metadata/properties" ma:root="true" ma:fieldsID="3258591cbd6ea8aabe2f52f986f262af" ns2:_="" ns3:_="">
    <xsd:import namespace="c265797b-38bb-4b46-a239-bf87acc7ae0b"/>
    <xsd:import namespace="ca0004b8-dc6c-4c8a-982a-a06d05aa70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5797b-38bb-4b46-a239-bf87acc7a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3e72c241-18b6-4900-8c08-d1ecc7d68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0004b8-dc6c-4c8a-982a-a06d05aa7003"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9840077c-ddac-4237-b2f4-323291543306}" ma:internalName="TaxCatchAll" ma:showField="CatchAllData" ma:web="ca0004b8-dc6c-4c8a-982a-a06d05aa70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65797b-38bb-4b46-a239-bf87acc7ae0b">
      <Terms xmlns="http://schemas.microsoft.com/office/infopath/2007/PartnerControls"/>
    </lcf76f155ced4ddcb4097134ff3c332f>
    <TaxCatchAll xmlns="ca0004b8-dc6c-4c8a-982a-a06d05aa700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DCF8FD-09A7-4E27-BD65-5D17FD987B9E}">
  <ds:schemaRefs>
    <ds:schemaRef ds:uri="c265797b-38bb-4b46-a239-bf87acc7ae0b"/>
    <ds:schemaRef ds:uri="ca0004b8-dc6c-4c8a-982a-a06d05aa70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1019F1-B138-4C69-B6D9-BE0E0D23B5A2}">
  <ds:schemaRefs>
    <ds:schemaRef ds:uri="http://schemas.microsoft.com/office/2006/documentManagement/types"/>
    <ds:schemaRef ds:uri="c265797b-38bb-4b46-a239-bf87acc7ae0b"/>
    <ds:schemaRef ds:uri="ca0004b8-dc6c-4c8a-982a-a06d05aa7003"/>
    <ds:schemaRef ds:uri="http://www.w3.org/XML/1998/namespace"/>
    <ds:schemaRef ds:uri="http://purl.org/dc/term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BCD40A4-9EA4-4327-B475-9D52FF7D6A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1974</Words>
  <Application>Microsoft Macintosh PowerPoint</Application>
  <PresentationFormat>Personalizado</PresentationFormat>
  <Paragraphs>226</Paragraphs>
  <Slides>22</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Calibri</vt:lpstr>
      <vt:lpstr>EYInterstate Light</vt:lpstr>
      <vt:lpstr>Helvetica Neue</vt:lpstr>
      <vt:lpstr>Helvetica Neue Medium</vt:lpstr>
      <vt:lpstr>Open Sans</vt:lpstr>
      <vt:lpstr>Wingdings</vt:lpstr>
      <vt:lpstr>21_BasicWhite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Lidia Romero Baena</dc:creator>
  <cp:lastModifiedBy>Jose Maria Fontanillo Muñiz</cp:lastModifiedBy>
  <cp:revision>2</cp:revision>
  <dcterms:modified xsi:type="dcterms:W3CDTF">2025-05-20T09:40:50Z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0x010100A8AEB6A830297F45818DF01F35975C62</vt:lpwstr>
  </property>
</Properties>
</file>