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2"/>
  </p:notesMasterIdLst>
  <p:handoutMasterIdLst>
    <p:handoutMasterId r:id="rId43"/>
  </p:handoutMasterIdLst>
  <p:sldIdLst>
    <p:sldId id="256" r:id="rId5"/>
    <p:sldId id="304" r:id="rId6"/>
    <p:sldId id="272" r:id="rId7"/>
    <p:sldId id="322" r:id="rId8"/>
    <p:sldId id="301" r:id="rId9"/>
    <p:sldId id="327" r:id="rId10"/>
    <p:sldId id="307" r:id="rId11"/>
    <p:sldId id="300" r:id="rId12"/>
    <p:sldId id="328" r:id="rId13"/>
    <p:sldId id="260" r:id="rId14"/>
    <p:sldId id="261" r:id="rId15"/>
    <p:sldId id="263" r:id="rId16"/>
    <p:sldId id="329" r:id="rId17"/>
    <p:sldId id="258" r:id="rId18"/>
    <p:sldId id="345" r:id="rId19"/>
    <p:sldId id="317" r:id="rId20"/>
    <p:sldId id="338" r:id="rId21"/>
    <p:sldId id="339" r:id="rId22"/>
    <p:sldId id="344" r:id="rId23"/>
    <p:sldId id="321" r:id="rId24"/>
    <p:sldId id="340" r:id="rId25"/>
    <p:sldId id="341" r:id="rId26"/>
    <p:sldId id="325" r:id="rId27"/>
    <p:sldId id="342" r:id="rId28"/>
    <p:sldId id="334" r:id="rId29"/>
    <p:sldId id="326" r:id="rId30"/>
    <p:sldId id="337" r:id="rId31"/>
    <p:sldId id="324" r:id="rId32"/>
    <p:sldId id="343" r:id="rId33"/>
    <p:sldId id="323" r:id="rId34"/>
    <p:sldId id="330" r:id="rId35"/>
    <p:sldId id="331" r:id="rId36"/>
    <p:sldId id="332" r:id="rId37"/>
    <p:sldId id="333" r:id="rId38"/>
    <p:sldId id="336" r:id="rId39"/>
    <p:sldId id="335" r:id="rId40"/>
    <p:sldId id="276" r:id="rId4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4000" b="1" i="0" u="none" strike="noStrike" cap="none" spc="0" normalizeH="0" baseline="0">
        <a:ln>
          <a:noFill/>
        </a:ln>
        <a:solidFill>
          <a:srgbClr val="377E80"/>
        </a:solidFill>
        <a:effectLst/>
        <a:uFillTx/>
        <a:latin typeface="Interstate"/>
        <a:ea typeface="Interstate"/>
        <a:cs typeface="Interstate"/>
        <a:sym typeface="Interstate"/>
      </a:defRPr>
    </a:lvl1pPr>
    <a:lvl2pPr marL="0" marR="0" indent="457200" algn="l" defTabSz="914400" rtl="0" fontAlgn="auto" latinLnBrk="0" hangingPunct="0">
      <a:lnSpc>
        <a:spcPct val="100000"/>
      </a:lnSpc>
      <a:spcBef>
        <a:spcPts val="0"/>
      </a:spcBef>
      <a:spcAft>
        <a:spcPts val="0"/>
      </a:spcAft>
      <a:buClrTx/>
      <a:buSzTx/>
      <a:buFontTx/>
      <a:buNone/>
      <a:tabLst/>
      <a:defRPr kumimoji="0" sz="4000" b="1" i="0" u="none" strike="noStrike" cap="none" spc="0" normalizeH="0" baseline="0">
        <a:ln>
          <a:noFill/>
        </a:ln>
        <a:solidFill>
          <a:srgbClr val="377E80"/>
        </a:solidFill>
        <a:effectLst/>
        <a:uFillTx/>
        <a:latin typeface="Interstate"/>
        <a:ea typeface="Interstate"/>
        <a:cs typeface="Interstate"/>
        <a:sym typeface="Interstate"/>
      </a:defRPr>
    </a:lvl2pPr>
    <a:lvl3pPr marL="0" marR="0" indent="914400" algn="l" defTabSz="914400" rtl="0" fontAlgn="auto" latinLnBrk="0" hangingPunct="0">
      <a:lnSpc>
        <a:spcPct val="100000"/>
      </a:lnSpc>
      <a:spcBef>
        <a:spcPts val="0"/>
      </a:spcBef>
      <a:spcAft>
        <a:spcPts val="0"/>
      </a:spcAft>
      <a:buClrTx/>
      <a:buSzTx/>
      <a:buFontTx/>
      <a:buNone/>
      <a:tabLst/>
      <a:defRPr kumimoji="0" sz="4000" b="1" i="0" u="none" strike="noStrike" cap="none" spc="0" normalizeH="0" baseline="0">
        <a:ln>
          <a:noFill/>
        </a:ln>
        <a:solidFill>
          <a:srgbClr val="377E80"/>
        </a:solidFill>
        <a:effectLst/>
        <a:uFillTx/>
        <a:latin typeface="Interstate"/>
        <a:ea typeface="Interstate"/>
        <a:cs typeface="Interstate"/>
        <a:sym typeface="Interstate"/>
      </a:defRPr>
    </a:lvl3pPr>
    <a:lvl4pPr marL="0" marR="0" indent="1371600" algn="l" defTabSz="914400" rtl="0" fontAlgn="auto" latinLnBrk="0" hangingPunct="0">
      <a:lnSpc>
        <a:spcPct val="100000"/>
      </a:lnSpc>
      <a:spcBef>
        <a:spcPts val="0"/>
      </a:spcBef>
      <a:spcAft>
        <a:spcPts val="0"/>
      </a:spcAft>
      <a:buClrTx/>
      <a:buSzTx/>
      <a:buFontTx/>
      <a:buNone/>
      <a:tabLst/>
      <a:defRPr kumimoji="0" sz="4000" b="1" i="0" u="none" strike="noStrike" cap="none" spc="0" normalizeH="0" baseline="0">
        <a:ln>
          <a:noFill/>
        </a:ln>
        <a:solidFill>
          <a:srgbClr val="377E80"/>
        </a:solidFill>
        <a:effectLst/>
        <a:uFillTx/>
        <a:latin typeface="Interstate"/>
        <a:ea typeface="Interstate"/>
        <a:cs typeface="Interstate"/>
        <a:sym typeface="Interstate"/>
      </a:defRPr>
    </a:lvl4pPr>
    <a:lvl5pPr marL="0" marR="0" indent="1828800" algn="l" defTabSz="914400" rtl="0" fontAlgn="auto" latinLnBrk="0" hangingPunct="0">
      <a:lnSpc>
        <a:spcPct val="100000"/>
      </a:lnSpc>
      <a:spcBef>
        <a:spcPts val="0"/>
      </a:spcBef>
      <a:spcAft>
        <a:spcPts val="0"/>
      </a:spcAft>
      <a:buClrTx/>
      <a:buSzTx/>
      <a:buFontTx/>
      <a:buNone/>
      <a:tabLst/>
      <a:defRPr kumimoji="0" sz="4000" b="1" i="0" u="none" strike="noStrike" cap="none" spc="0" normalizeH="0" baseline="0">
        <a:ln>
          <a:noFill/>
        </a:ln>
        <a:solidFill>
          <a:srgbClr val="377E80"/>
        </a:solidFill>
        <a:effectLst/>
        <a:uFillTx/>
        <a:latin typeface="Interstate"/>
        <a:ea typeface="Interstate"/>
        <a:cs typeface="Interstate"/>
        <a:sym typeface="Interstate"/>
      </a:defRPr>
    </a:lvl5pPr>
    <a:lvl6pPr marL="0" marR="0" indent="2286000" algn="l" defTabSz="914400" rtl="0" fontAlgn="auto" latinLnBrk="0" hangingPunct="0">
      <a:lnSpc>
        <a:spcPct val="100000"/>
      </a:lnSpc>
      <a:spcBef>
        <a:spcPts val="0"/>
      </a:spcBef>
      <a:spcAft>
        <a:spcPts val="0"/>
      </a:spcAft>
      <a:buClrTx/>
      <a:buSzTx/>
      <a:buFontTx/>
      <a:buNone/>
      <a:tabLst/>
      <a:defRPr kumimoji="0" sz="4000" b="1" i="0" u="none" strike="noStrike" cap="none" spc="0" normalizeH="0" baseline="0">
        <a:ln>
          <a:noFill/>
        </a:ln>
        <a:solidFill>
          <a:srgbClr val="377E80"/>
        </a:solidFill>
        <a:effectLst/>
        <a:uFillTx/>
        <a:latin typeface="Interstate"/>
        <a:ea typeface="Interstate"/>
        <a:cs typeface="Interstate"/>
        <a:sym typeface="Interstate"/>
      </a:defRPr>
    </a:lvl6pPr>
    <a:lvl7pPr marL="0" marR="0" indent="2743200" algn="l" defTabSz="914400" rtl="0" fontAlgn="auto" latinLnBrk="0" hangingPunct="0">
      <a:lnSpc>
        <a:spcPct val="100000"/>
      </a:lnSpc>
      <a:spcBef>
        <a:spcPts val="0"/>
      </a:spcBef>
      <a:spcAft>
        <a:spcPts val="0"/>
      </a:spcAft>
      <a:buClrTx/>
      <a:buSzTx/>
      <a:buFontTx/>
      <a:buNone/>
      <a:tabLst/>
      <a:defRPr kumimoji="0" sz="4000" b="1" i="0" u="none" strike="noStrike" cap="none" spc="0" normalizeH="0" baseline="0">
        <a:ln>
          <a:noFill/>
        </a:ln>
        <a:solidFill>
          <a:srgbClr val="377E80"/>
        </a:solidFill>
        <a:effectLst/>
        <a:uFillTx/>
        <a:latin typeface="Interstate"/>
        <a:ea typeface="Interstate"/>
        <a:cs typeface="Interstate"/>
        <a:sym typeface="Interstate"/>
      </a:defRPr>
    </a:lvl7pPr>
    <a:lvl8pPr marL="0" marR="0" indent="3200400" algn="l" defTabSz="914400" rtl="0" fontAlgn="auto" latinLnBrk="0" hangingPunct="0">
      <a:lnSpc>
        <a:spcPct val="100000"/>
      </a:lnSpc>
      <a:spcBef>
        <a:spcPts val="0"/>
      </a:spcBef>
      <a:spcAft>
        <a:spcPts val="0"/>
      </a:spcAft>
      <a:buClrTx/>
      <a:buSzTx/>
      <a:buFontTx/>
      <a:buNone/>
      <a:tabLst/>
      <a:defRPr kumimoji="0" sz="4000" b="1" i="0" u="none" strike="noStrike" cap="none" spc="0" normalizeH="0" baseline="0">
        <a:ln>
          <a:noFill/>
        </a:ln>
        <a:solidFill>
          <a:srgbClr val="377E80"/>
        </a:solidFill>
        <a:effectLst/>
        <a:uFillTx/>
        <a:latin typeface="Interstate"/>
        <a:ea typeface="Interstate"/>
        <a:cs typeface="Interstate"/>
        <a:sym typeface="Interstate"/>
      </a:defRPr>
    </a:lvl8pPr>
    <a:lvl9pPr marL="0" marR="0" indent="3657600" algn="l" defTabSz="914400" rtl="0" fontAlgn="auto" latinLnBrk="0" hangingPunct="0">
      <a:lnSpc>
        <a:spcPct val="100000"/>
      </a:lnSpc>
      <a:spcBef>
        <a:spcPts val="0"/>
      </a:spcBef>
      <a:spcAft>
        <a:spcPts val="0"/>
      </a:spcAft>
      <a:buClrTx/>
      <a:buSzTx/>
      <a:buFontTx/>
      <a:buNone/>
      <a:tabLst/>
      <a:defRPr kumimoji="0" sz="4000" b="1" i="0" u="none" strike="noStrike" cap="none" spc="0" normalizeH="0" baseline="0">
        <a:ln>
          <a:noFill/>
        </a:ln>
        <a:solidFill>
          <a:srgbClr val="377E80"/>
        </a:solidFill>
        <a:effectLst/>
        <a:uFillTx/>
        <a:latin typeface="Interstate"/>
        <a:ea typeface="Interstate"/>
        <a:cs typeface="Interstate"/>
        <a:sym typeface="Interstat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484C"/>
    <a:srgbClr val="D883FF"/>
    <a:srgbClr val="7A81FF"/>
    <a:srgbClr val="4E8F00"/>
    <a:srgbClr val="009193"/>
    <a:srgbClr val="008F00"/>
    <a:srgbClr val="929000"/>
    <a:srgbClr val="945200"/>
    <a:srgbClr val="941100"/>
    <a:srgbClr val="B66F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4"/>
  </p:normalViewPr>
  <p:slideViewPr>
    <p:cSldViewPr snapToGrid="0">
      <p:cViewPr varScale="1">
        <p:scale>
          <a:sx n="102" d="100"/>
          <a:sy n="102" d="100"/>
        </p:scale>
        <p:origin x="856" y="17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María Medina Barahona" userId="a567b987-00ec-4aa6-8ab8-88671f890ea5" providerId="ADAL" clId="{AEF16594-C9C3-9F40-B264-408AA870ADA1}"/>
    <pc:docChg chg="undo custSel modSld modMainMaster">
      <pc:chgData name="Ana María Medina Barahona" userId="a567b987-00ec-4aa6-8ab8-88671f890ea5" providerId="ADAL" clId="{AEF16594-C9C3-9F40-B264-408AA870ADA1}" dt="2025-05-20T08:22:50.778" v="34" actId="14100"/>
      <pc:docMkLst>
        <pc:docMk/>
      </pc:docMkLst>
      <pc:sldChg chg="modSp mod modClrScheme chgLayout">
        <pc:chgData name="Ana María Medina Barahona" userId="a567b987-00ec-4aa6-8ab8-88671f890ea5" providerId="ADAL" clId="{AEF16594-C9C3-9F40-B264-408AA870ADA1}" dt="2025-05-20T08:22:50.778" v="34" actId="14100"/>
        <pc:sldMkLst>
          <pc:docMk/>
          <pc:sldMk cId="3887206093" sldId="301"/>
        </pc:sldMkLst>
        <pc:spChg chg="mod">
          <ac:chgData name="Ana María Medina Barahona" userId="a567b987-00ec-4aa6-8ab8-88671f890ea5" providerId="ADAL" clId="{AEF16594-C9C3-9F40-B264-408AA870ADA1}" dt="2025-05-20T08:21:27.091" v="12" actId="1035"/>
          <ac:spMkLst>
            <pc:docMk/>
            <pc:sldMk cId="3887206093" sldId="301"/>
            <ac:spMk id="13" creationId="{17DFD54B-0E86-A650-3BD9-6FA1A5B75448}"/>
          </ac:spMkLst>
        </pc:spChg>
        <pc:spChg chg="mod">
          <ac:chgData name="Ana María Medina Barahona" userId="a567b987-00ec-4aa6-8ab8-88671f890ea5" providerId="ADAL" clId="{AEF16594-C9C3-9F40-B264-408AA870ADA1}" dt="2025-05-20T08:21:27.091" v="12" actId="1035"/>
          <ac:spMkLst>
            <pc:docMk/>
            <pc:sldMk cId="3887206093" sldId="301"/>
            <ac:spMk id="22" creationId="{82AACBA8-F3E5-B9A1-398D-71C2D410F439}"/>
          </ac:spMkLst>
        </pc:spChg>
        <pc:spChg chg="mod">
          <ac:chgData name="Ana María Medina Barahona" userId="a567b987-00ec-4aa6-8ab8-88671f890ea5" providerId="ADAL" clId="{AEF16594-C9C3-9F40-B264-408AA870ADA1}" dt="2025-05-20T08:21:27.091" v="12" actId="1035"/>
          <ac:spMkLst>
            <pc:docMk/>
            <pc:sldMk cId="3887206093" sldId="301"/>
            <ac:spMk id="25" creationId="{51688FBB-A6CB-0225-4D96-64A53FBDCB6B}"/>
          </ac:spMkLst>
        </pc:spChg>
        <pc:spChg chg="mod">
          <ac:chgData name="Ana María Medina Barahona" userId="a567b987-00ec-4aa6-8ab8-88671f890ea5" providerId="ADAL" clId="{AEF16594-C9C3-9F40-B264-408AA870ADA1}" dt="2025-05-20T08:21:27.091" v="12" actId="1035"/>
          <ac:spMkLst>
            <pc:docMk/>
            <pc:sldMk cId="3887206093" sldId="301"/>
            <ac:spMk id="34" creationId="{5EF15A7F-1AA0-0490-94EF-34AD89A9FCB8}"/>
          </ac:spMkLst>
        </pc:spChg>
        <pc:spChg chg="mod">
          <ac:chgData name="Ana María Medina Barahona" userId="a567b987-00ec-4aa6-8ab8-88671f890ea5" providerId="ADAL" clId="{AEF16594-C9C3-9F40-B264-408AA870ADA1}" dt="2025-05-20T08:21:27.091" v="12" actId="1035"/>
          <ac:spMkLst>
            <pc:docMk/>
            <pc:sldMk cId="3887206093" sldId="301"/>
            <ac:spMk id="38" creationId="{7B42EC46-FA64-C51A-4A8B-EADD0DF8F176}"/>
          </ac:spMkLst>
        </pc:spChg>
        <pc:spChg chg="mod">
          <ac:chgData name="Ana María Medina Barahona" userId="a567b987-00ec-4aa6-8ab8-88671f890ea5" providerId="ADAL" clId="{AEF16594-C9C3-9F40-B264-408AA870ADA1}" dt="2025-05-20T08:21:27.091" v="12" actId="1035"/>
          <ac:spMkLst>
            <pc:docMk/>
            <pc:sldMk cId="3887206093" sldId="301"/>
            <ac:spMk id="45" creationId="{4F8AE4DC-B940-4D6D-2B86-AC74A299CEA8}"/>
          </ac:spMkLst>
        </pc:spChg>
        <pc:spChg chg="mod">
          <ac:chgData name="Ana María Medina Barahona" userId="a567b987-00ec-4aa6-8ab8-88671f890ea5" providerId="ADAL" clId="{AEF16594-C9C3-9F40-B264-408AA870ADA1}" dt="2025-05-20T08:21:27.091" v="12" actId="1035"/>
          <ac:spMkLst>
            <pc:docMk/>
            <pc:sldMk cId="3887206093" sldId="301"/>
            <ac:spMk id="55" creationId="{86F3BC20-47BE-855A-3E3A-989BDFE57C73}"/>
          </ac:spMkLst>
        </pc:spChg>
        <pc:spChg chg="mod">
          <ac:chgData name="Ana María Medina Barahona" userId="a567b987-00ec-4aa6-8ab8-88671f890ea5" providerId="ADAL" clId="{AEF16594-C9C3-9F40-B264-408AA870ADA1}" dt="2025-05-20T08:21:27.091" v="12" actId="1035"/>
          <ac:spMkLst>
            <pc:docMk/>
            <pc:sldMk cId="3887206093" sldId="301"/>
            <ac:spMk id="59" creationId="{B3548CA1-82E1-D191-CBCC-1F442CFF77FB}"/>
          </ac:spMkLst>
        </pc:spChg>
        <pc:spChg chg="mod">
          <ac:chgData name="Ana María Medina Barahona" userId="a567b987-00ec-4aa6-8ab8-88671f890ea5" providerId="ADAL" clId="{AEF16594-C9C3-9F40-B264-408AA870ADA1}" dt="2025-05-20T08:21:27.091" v="12" actId="1035"/>
          <ac:spMkLst>
            <pc:docMk/>
            <pc:sldMk cId="3887206093" sldId="301"/>
            <ac:spMk id="60" creationId="{7364BAB7-8A06-0CCE-5611-F077AFFB828C}"/>
          </ac:spMkLst>
        </pc:spChg>
        <pc:spChg chg="mod">
          <ac:chgData name="Ana María Medina Barahona" userId="a567b987-00ec-4aa6-8ab8-88671f890ea5" providerId="ADAL" clId="{AEF16594-C9C3-9F40-B264-408AA870ADA1}" dt="2025-05-20T08:21:03.407" v="1" actId="1076"/>
          <ac:spMkLst>
            <pc:docMk/>
            <pc:sldMk cId="3887206093" sldId="301"/>
            <ac:spMk id="463" creationId="{B95EC00C-DAFD-F51B-DCD9-DB97090ADB7F}"/>
          </ac:spMkLst>
        </pc:spChg>
        <pc:spChg chg="mod">
          <ac:chgData name="Ana María Medina Barahona" userId="a567b987-00ec-4aa6-8ab8-88671f890ea5" providerId="ADAL" clId="{AEF16594-C9C3-9F40-B264-408AA870ADA1}" dt="2025-05-20T08:21:27.091" v="12" actId="1035"/>
          <ac:spMkLst>
            <pc:docMk/>
            <pc:sldMk cId="3887206093" sldId="301"/>
            <ac:spMk id="499" creationId="{161D5713-848F-4464-662A-499047E40A8D}"/>
          </ac:spMkLst>
        </pc:spChg>
        <pc:cxnChg chg="mod">
          <ac:chgData name="Ana María Medina Barahona" userId="a567b987-00ec-4aa6-8ab8-88671f890ea5" providerId="ADAL" clId="{AEF16594-C9C3-9F40-B264-408AA870ADA1}" dt="2025-05-20T08:22:50.778" v="34" actId="14100"/>
          <ac:cxnSpMkLst>
            <pc:docMk/>
            <pc:sldMk cId="3887206093" sldId="301"/>
            <ac:cxnSpMk id="4" creationId="{3E328D68-4B77-A26A-4526-126B97938322}"/>
          </ac:cxnSpMkLst>
        </pc:cxnChg>
        <pc:cxnChg chg="mod">
          <ac:chgData name="Ana María Medina Barahona" userId="a567b987-00ec-4aa6-8ab8-88671f890ea5" providerId="ADAL" clId="{AEF16594-C9C3-9F40-B264-408AA870ADA1}" dt="2025-05-20T08:22:42.840" v="33" actId="1037"/>
          <ac:cxnSpMkLst>
            <pc:docMk/>
            <pc:sldMk cId="3887206093" sldId="301"/>
            <ac:cxnSpMk id="6" creationId="{E4894227-AFAF-91BA-C6D6-ECADCC20C204}"/>
          </ac:cxnSpMkLst>
        </pc:cxnChg>
        <pc:cxnChg chg="mod">
          <ac:chgData name="Ana María Medina Barahona" userId="a567b987-00ec-4aa6-8ab8-88671f890ea5" providerId="ADAL" clId="{AEF16594-C9C3-9F40-B264-408AA870ADA1}" dt="2025-05-20T08:21:59.628" v="15" actId="14100"/>
          <ac:cxnSpMkLst>
            <pc:docMk/>
            <pc:sldMk cId="3887206093" sldId="301"/>
            <ac:cxnSpMk id="7" creationId="{34E1B6D2-67D9-8B68-92BF-981E35D33095}"/>
          </ac:cxnSpMkLst>
        </pc:cxnChg>
      </pc:sldChg>
      <pc:sldMasterChg chg="modSldLayout">
        <pc:chgData name="Ana María Medina Barahona" userId="a567b987-00ec-4aa6-8ab8-88671f890ea5" providerId="ADAL" clId="{AEF16594-C9C3-9F40-B264-408AA870ADA1}" dt="2025-05-20T08:22:22.849" v="26" actId="1036"/>
        <pc:sldMasterMkLst>
          <pc:docMk/>
          <pc:sldMasterMk cId="0" sldId="2147483648"/>
        </pc:sldMasterMkLst>
        <pc:sldLayoutChg chg="modSp mod">
          <pc:chgData name="Ana María Medina Barahona" userId="a567b987-00ec-4aa6-8ab8-88671f890ea5" providerId="ADAL" clId="{AEF16594-C9C3-9F40-B264-408AA870ADA1}" dt="2025-05-20T08:22:22.849" v="26" actId="1036"/>
          <pc:sldLayoutMkLst>
            <pc:docMk/>
            <pc:sldMasterMk cId="0" sldId="2147483648"/>
            <pc:sldLayoutMk cId="0" sldId="2147483652"/>
          </pc:sldLayoutMkLst>
          <pc:picChg chg="mod">
            <ac:chgData name="Ana María Medina Barahona" userId="a567b987-00ec-4aa6-8ab8-88671f890ea5" providerId="ADAL" clId="{AEF16594-C9C3-9F40-B264-408AA870ADA1}" dt="2025-05-20T08:22:22.849" v="26" actId="1036"/>
            <ac:picMkLst>
              <pc:docMk/>
              <pc:sldMasterMk cId="0" sldId="2147483648"/>
              <pc:sldLayoutMk cId="0" sldId="2147483652"/>
              <ac:picMk id="3" creationId="{B9834C03-CD96-D4BB-FE1D-0CFD317DABCB}"/>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redesq2891006e-my.sharepoint.com/personal/jcrodrim_red_es/Documents/Proyectos/GGTT/jjtt2025%20toledo/indicadores_para-toled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redesq2891006e-my.sharepoint.com/personal/jcrodrim_red_es/Documents/Proyectos/GGTT/jjtt2025%20toledo/indicadores_para-toledo.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redesq2891006e-my.sharepoint.com/personal/jcrodrim_red_es/Documents/Proyectos/GGTT/jjtt2025%20toledo/indicadores_para-toledo.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CONSULTAS RECIBIDAS</a:t>
            </a:r>
          </a:p>
        </c:rich>
      </c:tx>
      <c:overlay val="1"/>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S"/>
        </a:p>
      </c:txPr>
    </c:title>
    <c:autoTitleDeleted val="0"/>
    <c:plotArea>
      <c:layout/>
      <c:lineChart>
        <c:grouping val="standard"/>
        <c:varyColors val="0"/>
        <c:dLbls>
          <c:dLblPos val="t"/>
          <c:showLegendKey val="0"/>
          <c:showVal val="1"/>
          <c:showCatName val="0"/>
          <c:showSerName val="0"/>
          <c:showPercent val="0"/>
          <c:showBubbleSize val="0"/>
        </c:dLbls>
        <c:upDownBars>
          <c:gapWidth val="150"/>
          <c:upBars>
            <c:spPr>
              <a:solidFill>
                <a:schemeClr val="lt1"/>
              </a:solidFill>
              <a:ln w="9525">
                <a:solidFill>
                  <a:schemeClr val="tx1">
                    <a:lumMod val="15000"/>
                    <a:lumOff val="85000"/>
                  </a:schemeClr>
                </a:solidFill>
              </a:ln>
              <a:effectLst/>
            </c:spPr>
          </c:upBars>
          <c:downBars>
            <c:spPr>
              <a:solidFill>
                <a:schemeClr val="dk1">
                  <a:lumMod val="65000"/>
                  <a:lumOff val="35000"/>
                </a:schemeClr>
              </a:solidFill>
              <a:ln w="9525">
                <a:solidFill>
                  <a:schemeClr val="tx1">
                    <a:lumMod val="65000"/>
                    <a:lumOff val="35000"/>
                  </a:schemeClr>
                </a:solidFill>
              </a:ln>
              <a:effectLst/>
            </c:spPr>
          </c:downBars>
        </c:upDownBars>
        <c:marker val="1"/>
        <c:smooth val="0"/>
        <c:axId val="317944832"/>
        <c:axId val="317947104"/>
      </c:lineChart>
      <c:dateAx>
        <c:axId val="317944832"/>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S_tradnl"/>
                  <a:t>FECHA</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S"/>
            </a:p>
          </c:txPr>
        </c:title>
        <c:numFmt formatCode="m/d/yy"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crossAx val="317947104"/>
        <c:crosses val="autoZero"/>
        <c:auto val="0"/>
        <c:lblOffset val="100"/>
        <c:baseTimeUnit val="months"/>
      </c:dateAx>
      <c:valAx>
        <c:axId val="317947104"/>
        <c:scaling>
          <c:orientation val="minMax"/>
          <c:max val="250000000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S_tradnl"/>
                  <a:t>TOTAL POR MES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crossAx val="317944832"/>
        <c:crosses val="autoZero"/>
        <c:crossBetween val="between"/>
        <c:dispUnits>
          <c:builtInUnit val="millions"/>
          <c:dispUnitsLbl>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S"/>
              </a:p>
            </c:txPr>
          </c:dispUnitsLbl>
        </c:dispUnits>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CONSULTAS RECIBIDAS</a:t>
            </a:r>
          </a:p>
        </c:rich>
      </c:tx>
      <c:overlay val="1"/>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S"/>
        </a:p>
      </c:txPr>
    </c:title>
    <c:autoTitleDeleted val="0"/>
    <c:plotArea>
      <c:layout/>
      <c:lineChart>
        <c:grouping val="standard"/>
        <c:varyColors val="0"/>
        <c:dLbls>
          <c:dLblPos val="t"/>
          <c:showLegendKey val="0"/>
          <c:showVal val="1"/>
          <c:showCatName val="0"/>
          <c:showSerName val="0"/>
          <c:showPercent val="0"/>
          <c:showBubbleSize val="0"/>
        </c:dLbls>
        <c:upDownBars>
          <c:gapWidth val="150"/>
          <c:upBars>
            <c:spPr>
              <a:solidFill>
                <a:schemeClr val="lt1"/>
              </a:solidFill>
              <a:ln w="9525">
                <a:solidFill>
                  <a:schemeClr val="tx1">
                    <a:lumMod val="15000"/>
                    <a:lumOff val="85000"/>
                  </a:schemeClr>
                </a:solidFill>
              </a:ln>
              <a:effectLst/>
            </c:spPr>
          </c:upBars>
          <c:downBars>
            <c:spPr>
              <a:solidFill>
                <a:schemeClr val="dk1">
                  <a:lumMod val="65000"/>
                  <a:lumOff val="35000"/>
                </a:schemeClr>
              </a:solidFill>
              <a:ln w="9525">
                <a:solidFill>
                  <a:schemeClr val="tx1">
                    <a:lumMod val="65000"/>
                    <a:lumOff val="35000"/>
                  </a:schemeClr>
                </a:solidFill>
              </a:ln>
              <a:effectLst/>
            </c:spPr>
          </c:downBars>
        </c:upDownBars>
        <c:marker val="1"/>
        <c:smooth val="0"/>
        <c:axId val="317944832"/>
        <c:axId val="317947104"/>
      </c:lineChart>
      <c:dateAx>
        <c:axId val="317944832"/>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S_tradnl"/>
                  <a:t>FECHA</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S"/>
            </a:p>
          </c:txPr>
        </c:title>
        <c:numFmt formatCode="m/d/yy"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crossAx val="317947104"/>
        <c:crosses val="autoZero"/>
        <c:auto val="0"/>
        <c:lblOffset val="100"/>
        <c:baseTimeUnit val="months"/>
      </c:dateAx>
      <c:valAx>
        <c:axId val="317947104"/>
        <c:scaling>
          <c:orientation val="minMax"/>
          <c:max val="250000000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S_tradnl"/>
                  <a:t>TOTAL POR MES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crossAx val="317944832"/>
        <c:crosses val="autoZero"/>
        <c:crossBetween val="between"/>
        <c:dispUnits>
          <c:builtInUnit val="millions"/>
          <c:dispUnitsLbl>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S"/>
              </a:p>
            </c:txPr>
          </c:dispUnitsLbl>
        </c:dispUnits>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CONSULTAS RECIBIDAS</a:t>
            </a:r>
          </a:p>
        </c:rich>
      </c:tx>
      <c:overlay val="1"/>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S"/>
        </a:p>
      </c:txPr>
    </c:title>
    <c:autoTitleDeleted val="0"/>
    <c:plotArea>
      <c:layout/>
      <c:lineChart>
        <c:grouping val="standard"/>
        <c:varyColors val="0"/>
        <c:dLbls>
          <c:dLblPos val="t"/>
          <c:showLegendKey val="0"/>
          <c:showVal val="1"/>
          <c:showCatName val="0"/>
          <c:showSerName val="0"/>
          <c:showPercent val="0"/>
          <c:showBubbleSize val="0"/>
        </c:dLbls>
        <c:upDownBars>
          <c:gapWidth val="150"/>
          <c:upBars>
            <c:spPr>
              <a:solidFill>
                <a:schemeClr val="lt1"/>
              </a:solidFill>
              <a:ln w="9525">
                <a:solidFill>
                  <a:schemeClr val="tx1">
                    <a:lumMod val="15000"/>
                    <a:lumOff val="85000"/>
                  </a:schemeClr>
                </a:solidFill>
              </a:ln>
              <a:effectLst/>
            </c:spPr>
          </c:upBars>
          <c:downBars>
            <c:spPr>
              <a:solidFill>
                <a:schemeClr val="dk1">
                  <a:lumMod val="65000"/>
                  <a:lumOff val="35000"/>
                </a:schemeClr>
              </a:solidFill>
              <a:ln w="9525">
                <a:solidFill>
                  <a:schemeClr val="tx1">
                    <a:lumMod val="65000"/>
                    <a:lumOff val="35000"/>
                  </a:schemeClr>
                </a:solidFill>
              </a:ln>
              <a:effectLst/>
            </c:spPr>
          </c:downBars>
        </c:upDownBars>
        <c:marker val="1"/>
        <c:smooth val="0"/>
        <c:axId val="317944832"/>
        <c:axId val="317947104"/>
      </c:lineChart>
      <c:dateAx>
        <c:axId val="317944832"/>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S_tradnl"/>
                  <a:t>FECHA</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S"/>
            </a:p>
          </c:txPr>
        </c:title>
        <c:numFmt formatCode="m/d/yy"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crossAx val="317947104"/>
        <c:crosses val="autoZero"/>
        <c:auto val="0"/>
        <c:lblOffset val="100"/>
        <c:baseTimeUnit val="months"/>
      </c:dateAx>
      <c:valAx>
        <c:axId val="317947104"/>
        <c:scaling>
          <c:orientation val="minMax"/>
          <c:max val="250000000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S_tradnl"/>
                  <a:t>TOTAL POR MES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crossAx val="317944832"/>
        <c:crosses val="autoZero"/>
        <c:crossBetween val="between"/>
        <c:dispUnits>
          <c:builtInUnit val="millions"/>
          <c:dispUnitsLbl>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S"/>
              </a:p>
            </c:txPr>
          </c:dispUnitsLbl>
        </c:dispUnits>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19BBEAB7-2DE2-500F-2C8A-33FE8E26D3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2B387262-DCD1-9C3F-036A-3476BB47599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4F69A8-18D7-0344-9842-6E6E2B862FA2}" type="datetimeFigureOut">
              <a:rPr lang="es-ES" smtClean="0"/>
              <a:t>20/5/25</a:t>
            </a:fld>
            <a:endParaRPr lang="es-ES"/>
          </a:p>
        </p:txBody>
      </p:sp>
      <p:sp>
        <p:nvSpPr>
          <p:cNvPr id="4" name="Marcador de pie de página 3">
            <a:extLst>
              <a:ext uri="{FF2B5EF4-FFF2-40B4-BE49-F238E27FC236}">
                <a16:creationId xmlns:a16="http://schemas.microsoft.com/office/drawing/2014/main" id="{455AAEF2-FE67-EB7C-6799-10910C2164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0C698E09-4CA8-1E68-32DF-FDF00E28B54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8FEDD7-B2F2-C44C-B2DF-166B643CB394}" type="slidenum">
              <a:rPr lang="es-ES" smtClean="0"/>
              <a:t>‹Nº›</a:t>
            </a:fld>
            <a:endParaRPr lang="es-ES"/>
          </a:p>
        </p:txBody>
      </p:sp>
    </p:spTree>
    <p:extLst>
      <p:ext uri="{BB962C8B-B14F-4D97-AF65-F5344CB8AC3E}">
        <p14:creationId xmlns:p14="http://schemas.microsoft.com/office/powerpoint/2010/main" val="2167755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799019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52394-E488-3BA8-099F-16F7BE80E4D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AE7DD0F-D0CD-247D-462C-7AB00BD4EDCD}"/>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58E4D057-8C56-AFB1-A26E-E5524D525276}"/>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1102486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CC093-2FE0-41CE-6D64-12D30D2453F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73736D1-8480-11EA-92A0-0530414DA077}"/>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1F8308C4-0A06-CF58-AE98-1F36E21F51D5}"/>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2999344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3CF03-0CE4-228B-A453-6F37183DF90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2BAB377-FEB0-C7F8-6AE1-90E5B57F9F47}"/>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CA42B92C-0648-7952-0CF5-B79E41E79086}"/>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1137141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DF7DA-7BBC-BBDA-BFC6-CDCF6300C26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2B06E3A-BECC-BA4E-6E0C-AF1C152B6863}"/>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B27592C9-D470-F733-6B59-23BE752C1E22}"/>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3287257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36684-319E-DDF4-C017-52992D51A2F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DB2E6E0-67B3-0D50-8F3D-B0AA01311403}"/>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F11DDD68-F090-DBD4-C817-354CDD135D15}"/>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2085384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B0152-C76A-7282-8452-CCCF95484BC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0D9C94B-ED68-0386-B8DA-D7925303F779}"/>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B2DCF572-5E5B-5420-23B4-F5CC373ADB71}"/>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126080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4E09C-B77C-1FAD-B7D5-BBA8741D18A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7E0BF3E-B0B6-860A-C442-DE7459698A0B}"/>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C65C3183-0D5D-52D3-0657-809A79B6357E}"/>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1116771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16142-6FFA-C5D8-D72D-6DECEA8FF48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B66C865-5C9D-0CFD-A72E-D35E8412A04F}"/>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D3F2E06B-D96D-AA62-297B-9619A94C749C}"/>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1154238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F56F7-F5AD-1943-3DF4-F8C326DB578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BDD83A9-EF5F-4E59-1761-E41C99BEEB6D}"/>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DE582A70-63DC-90C4-A62F-9329E1901DB7}"/>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2771703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DA6E5-0FD3-F907-0BB4-B7D25D7CE61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551CCD0-7D2D-C296-5AD7-BAFB5ED4C0EA}"/>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F9FDFBAB-6F93-EAAB-B212-25F7C2836389}"/>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3368135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239191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75BCB-B202-ABA8-2BE6-A29F022ECC9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5FFC635-B4B8-FC60-8454-1BAF04ECFC61}"/>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6531CAB5-8B1F-2BC4-47DD-23407DAAEB5B}"/>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3982136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44BED-6C70-2E9C-AE1A-39F6AD98DFB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6E03B34-74AD-68D5-E4EE-58DD4CC0FEAC}"/>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4D64523A-2016-48B8-F07D-05423068E8E4}"/>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2910769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FF3D9-8C9E-EBD3-AC77-A60B47295B4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6728D83-F5FB-EE6B-AFFA-A8E1F3CC9261}"/>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7BB31949-E5E0-F50B-A139-61B21DCAA716}"/>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1998272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82D9C-E77A-F8AE-A57D-F75B2A9A634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6BF16B1-4D93-C7B9-8C8C-7B28647F2031}"/>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0A160EE8-BC08-9378-9722-3F9C438C3A50}"/>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2806124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4215759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966545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63EFF-5051-6EB6-2208-5D482646315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870D5AD-27F3-1170-F3CA-A048F146D18E}"/>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CF7D155B-89C9-1470-6B12-803DB6C095AF}"/>
              </a:ext>
            </a:extLst>
          </p:cNvPr>
          <p:cNvSpPr>
            <a:spLocks noGrp="1"/>
          </p:cNvSpPr>
          <p:nvPr>
            <p:ph type="body" idx="1"/>
          </p:nvPr>
        </p:nvSpPr>
        <p:spPr/>
        <p:txBody>
          <a:bodyPr/>
          <a:lstStyle/>
          <a:p>
            <a:pPr marL="0" lvl="0" indent="0" algn="l" rtl="0">
              <a:lnSpc>
                <a:spcPct val="100000"/>
              </a:lnSpc>
              <a:spcBef>
                <a:spcPts val="0"/>
              </a:spcBef>
              <a:spcAft>
                <a:spcPts val="0"/>
              </a:spcAft>
              <a:buSzPts val="1400"/>
              <a:buNone/>
            </a:pPr>
            <a:r>
              <a:rPr lang="es-ES"/>
              <a:t>OAJ</a:t>
            </a:r>
          </a:p>
          <a:p>
            <a:pPr marL="0" lvl="0" indent="0" algn="l" rtl="0">
              <a:lnSpc>
                <a:spcPct val="100000"/>
              </a:lnSpc>
              <a:spcBef>
                <a:spcPts val="0"/>
              </a:spcBef>
              <a:spcAft>
                <a:spcPts val="0"/>
              </a:spcAft>
              <a:buSzPts val="1400"/>
              <a:buNone/>
            </a:pPr>
            <a:r>
              <a:rPr lang="es-ES"/>
              <a:t>CAHA</a:t>
            </a:r>
          </a:p>
          <a:p>
            <a:pPr marL="0" lvl="0" indent="0" algn="l" rtl="0">
              <a:lnSpc>
                <a:spcPct val="100000"/>
              </a:lnSpc>
              <a:spcBef>
                <a:spcPts val="0"/>
              </a:spcBef>
              <a:spcAft>
                <a:spcPts val="0"/>
              </a:spcAft>
              <a:buSzPts val="1400"/>
              <a:buNone/>
            </a:pPr>
            <a:r>
              <a:rPr lang="es-ES"/>
              <a:t>Parques nacionales Monfrague</a:t>
            </a:r>
          </a:p>
          <a:p>
            <a:pPr marL="0" lvl="0" indent="0" algn="l" rtl="0">
              <a:lnSpc>
                <a:spcPct val="100000"/>
              </a:lnSpc>
              <a:spcBef>
                <a:spcPts val="0"/>
              </a:spcBef>
              <a:spcAft>
                <a:spcPts val="0"/>
              </a:spcAft>
              <a:buSzPts val="1400"/>
              <a:buNone/>
            </a:pPr>
            <a:r>
              <a:rPr lang="es-ES"/>
              <a:t>RSN – Centro Sismologico de la Red Sisma Nacional en Sinseca</a:t>
            </a:r>
          </a:p>
          <a:p>
            <a:pPr marL="0" lvl="0" indent="0" algn="l" rtl="0">
              <a:lnSpc>
                <a:spcPct val="100000"/>
              </a:lnSpc>
              <a:spcBef>
                <a:spcPts val="0"/>
              </a:spcBef>
              <a:spcAft>
                <a:spcPts val="0"/>
              </a:spcAft>
              <a:buSzPts val="1400"/>
              <a:buNone/>
            </a:pPr>
            <a:r>
              <a:rPr lang="es-ES"/>
              <a:t>Instituto Pirenaico de Ecología – CSIC</a:t>
            </a:r>
          </a:p>
          <a:p>
            <a:pPr marL="0" lvl="0" indent="0" algn="l" rtl="0">
              <a:lnSpc>
                <a:spcPct val="100000"/>
              </a:lnSpc>
              <a:spcBef>
                <a:spcPts val="0"/>
              </a:spcBef>
              <a:spcAft>
                <a:spcPts val="0"/>
              </a:spcAft>
              <a:buSzPts val="1400"/>
              <a:buNone/>
            </a:pPr>
            <a:r>
              <a:rPr lang="es-ES"/>
              <a:t>Agencia Espacial Española - AEE</a:t>
            </a:r>
          </a:p>
          <a:p>
            <a:pPr marL="0" lvl="0" indent="0" algn="l" rtl="0">
              <a:lnSpc>
                <a:spcPct val="100000"/>
              </a:lnSpc>
              <a:spcBef>
                <a:spcPts val="0"/>
              </a:spcBef>
              <a:spcAft>
                <a:spcPts val="0"/>
              </a:spcAft>
              <a:buSzPts val="1400"/>
              <a:buNone/>
            </a:pPr>
            <a:r>
              <a:rPr lang="es-ES"/>
              <a:t>NASERTIC – Navarra de Servicios y Tecnología</a:t>
            </a:r>
          </a:p>
          <a:p>
            <a:pPr marL="0" lvl="0" indent="0" algn="l" rtl="0">
              <a:lnSpc>
                <a:spcPct val="100000"/>
              </a:lnSpc>
              <a:spcBef>
                <a:spcPts val="0"/>
              </a:spcBef>
              <a:spcAft>
                <a:spcPts val="0"/>
              </a:spcAft>
              <a:buSzPts val="1400"/>
              <a:buNone/>
            </a:pPr>
            <a:r>
              <a:rPr lang="es-ES"/>
              <a:t>Mencionar Parques Nacionales</a:t>
            </a:r>
          </a:p>
          <a:p>
            <a:pPr marL="0" lvl="0" indent="0" algn="l" rtl="0">
              <a:lnSpc>
                <a:spcPct val="100000"/>
              </a:lnSpc>
              <a:spcBef>
                <a:spcPts val="0"/>
              </a:spcBef>
              <a:spcAft>
                <a:spcPts val="0"/>
              </a:spcAft>
              <a:buSzPts val="1400"/>
              <a:buNone/>
            </a:pPr>
            <a:r>
              <a:rPr lang="es-ES"/>
              <a:t>RCT – Red Científico Técnica de Extremadura</a:t>
            </a:r>
          </a:p>
          <a:p>
            <a:pPr marL="0" lvl="0" indent="0" algn="l" rtl="0">
              <a:lnSpc>
                <a:spcPct val="100000"/>
              </a:lnSpc>
              <a:spcBef>
                <a:spcPts val="0"/>
              </a:spcBef>
              <a:spcAft>
                <a:spcPts val="0"/>
              </a:spcAft>
              <a:buSzPts val="1400"/>
              <a:buNone/>
            </a:pPr>
            <a:r>
              <a:rPr lang="es-ES"/>
              <a:t>CEM – Centro Español de Metrología</a:t>
            </a:r>
          </a:p>
          <a:p>
            <a:pPr marL="0" lvl="0" indent="0" algn="l" rtl="0">
              <a:lnSpc>
                <a:spcPct val="100000"/>
              </a:lnSpc>
              <a:spcBef>
                <a:spcPts val="0"/>
              </a:spcBef>
              <a:spcAft>
                <a:spcPts val="0"/>
              </a:spcAft>
              <a:buSzPts val="1400"/>
              <a:buNone/>
            </a:pPr>
            <a:r>
              <a:rPr lang="es-ES"/>
              <a:t>CEFCA – Centro de Estudios de Física del Cosmos de Aragón</a:t>
            </a:r>
          </a:p>
          <a:p>
            <a:endParaRPr lang="es-ES"/>
          </a:p>
        </p:txBody>
      </p:sp>
    </p:spTree>
    <p:extLst>
      <p:ext uri="{BB962C8B-B14F-4D97-AF65-F5344CB8AC3E}">
        <p14:creationId xmlns:p14="http://schemas.microsoft.com/office/powerpoint/2010/main" val="2229157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FDE9A-3D7E-188A-A35B-C2081A25642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0F0AA17-D90D-E1C7-25DB-B352BCB46355}"/>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B69961B3-E557-209F-B4FC-E01AF3A17770}"/>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2333299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C2F9B-C0D4-6239-6900-98C11B65C3A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85FE0BD-7486-2E42-D21C-CA30069160A2}"/>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FC7E0AEC-1CA4-05D2-62B4-D244C1C278ED}"/>
              </a:ext>
            </a:extLst>
          </p:cNvPr>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s-ES" sz="1200">
                <a:effectLst/>
                <a:latin typeface="+mn-lt"/>
                <a:ea typeface="+mn-ea"/>
                <a:cs typeface="+mn-cs"/>
                <a:sym typeface="Calibri"/>
              </a:rPr>
              <a:t>un enlace de fibra óptica (dos hilos de fibra) para conectar el Centro de Investigaciones Científicas del CSIC en la Isla de la Cartuja (CICCAR) y la sede de la Universidad Internacional de Andalucía (UNIA) en Isla de la Cartuja.</a:t>
            </a:r>
          </a:p>
          <a:p>
            <a:endParaRPr lang="es-ES"/>
          </a:p>
          <a:p>
            <a:pPr lvl="0"/>
            <a:r>
              <a:rPr lang="es-ES" sz="1200">
                <a:effectLst/>
                <a:latin typeface="+mn-lt"/>
                <a:ea typeface="+mn-ea"/>
                <a:cs typeface="+mn-cs"/>
                <a:sym typeface="Calibri"/>
              </a:rPr>
              <a:t>un enlace de fibra óptica (2 hilos de fibra óptica) entre el punto de presencia de RedIRIS en la Universidad Pablo Olavide (UPO) y el Centro de Investigaciones Científicas del CSIC en la Isla de la Cartuja (CICCAR): Enlace CICCAR-UPO</a:t>
            </a:r>
          </a:p>
          <a:p>
            <a:pPr lvl="0"/>
            <a:r>
              <a:rPr lang="es-ES" sz="1200">
                <a:effectLst/>
                <a:latin typeface="+mn-lt"/>
                <a:ea typeface="+mn-ea"/>
                <a:cs typeface="+mn-cs"/>
                <a:sym typeface="Calibri"/>
              </a:rPr>
              <a:t>Un enlace (2 hilos de fibra óptica) entre la sede del Centro Informático Científico de Andalucía (CICA) y la sede de la Agencia Espacial Española (AEE) en el edificio CREA de Sevilla: Enlace AEE-CICA</a:t>
            </a:r>
          </a:p>
          <a:p>
            <a:pPr lvl="0"/>
            <a:r>
              <a:rPr lang="es-ES" sz="1200">
                <a:effectLst/>
                <a:latin typeface="+mn-lt"/>
                <a:ea typeface="+mn-ea"/>
                <a:cs typeface="+mn-cs"/>
                <a:sym typeface="Calibri"/>
              </a:rPr>
              <a:t>Un enlace (2 hilos de fibra óptica) entre la sede del Centro de Investigaciones Científicas del CSIC en Isla de la Cartuja (CICCAR) y la sede de la Agencia Espacial Española (AEE) en el edificio CREA de Sevilla: Enlace AEE-CICCAR</a:t>
            </a:r>
          </a:p>
          <a:p>
            <a:endParaRPr lang="es-ES"/>
          </a:p>
        </p:txBody>
      </p:sp>
    </p:spTree>
    <p:extLst>
      <p:ext uri="{BB962C8B-B14F-4D97-AF65-F5344CB8AC3E}">
        <p14:creationId xmlns:p14="http://schemas.microsoft.com/office/powerpoint/2010/main" val="356518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34756-EB73-B861-0D6A-1BAD2907600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F9B6A26-6151-1970-E3BC-CA3B54BA7A60}"/>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BAF1B330-7E77-6DAC-9635-82E240C7994C}"/>
              </a:ext>
            </a:extLst>
          </p:cNvPr>
          <p:cNvSpPr>
            <a:spLocks noGrp="1"/>
          </p:cNvSpPr>
          <p:nvPr>
            <p:ph type="body" idx="1"/>
          </p:nvPr>
        </p:nvSpPr>
        <p:spPr/>
        <p:txBody>
          <a:bodyPr/>
          <a:lstStyle/>
          <a:p>
            <a:pPr lvl="1"/>
            <a:r>
              <a:rPr lang="es-ES_tradnl" sz="1200">
                <a:effectLst/>
                <a:latin typeface="+mn-lt"/>
                <a:ea typeface="+mn-ea"/>
                <a:cs typeface="+mn-cs"/>
                <a:sym typeface="Calibri"/>
              </a:rPr>
              <a:t>Suministro de enlace de fibra óptica para la conexión del LSC (Laboratorio Subterráneo de Canfranc) con CTJACA.</a:t>
            </a:r>
            <a:endParaRPr lang="es-ES" sz="1200">
              <a:effectLst/>
              <a:latin typeface="+mn-lt"/>
              <a:ea typeface="+mn-ea"/>
              <a:cs typeface="+mn-cs"/>
              <a:sym typeface="Calibri"/>
            </a:endParaRPr>
          </a:p>
          <a:p>
            <a:pPr lvl="1"/>
            <a:r>
              <a:rPr lang="es-ES_tradnl" sz="1200">
                <a:effectLst/>
                <a:latin typeface="+mn-lt"/>
                <a:ea typeface="+mn-ea"/>
                <a:cs typeface="+mn-cs"/>
                <a:sym typeface="Calibri"/>
              </a:rPr>
              <a:t>Suministro de enlace de fibra óptica para la conexión de CTJACA con el Punto de Presencia de RedIRIS en el Parque Tecnológico de WALQA.</a:t>
            </a:r>
            <a:endParaRPr lang="es-ES" sz="1200">
              <a:effectLst/>
              <a:latin typeface="+mn-lt"/>
              <a:ea typeface="+mn-ea"/>
              <a:cs typeface="+mn-cs"/>
              <a:sym typeface="Calibri"/>
            </a:endParaRPr>
          </a:p>
          <a:p>
            <a:pPr lvl="1"/>
            <a:r>
              <a:rPr lang="es-ES_tradnl" sz="1200">
                <a:effectLst/>
                <a:latin typeface="+mn-lt"/>
                <a:ea typeface="+mn-ea"/>
                <a:cs typeface="+mn-cs"/>
                <a:sym typeface="Calibri"/>
              </a:rPr>
              <a:t>Suministro de enlace de fibra óptica para la conexión del Punto de Presencia de RedIRIS en el Parque Tecnológico de WALQA con el Punto de Presencia de RedIRIS en UNIZAR.</a:t>
            </a:r>
            <a:endParaRPr lang="es-ES" sz="1200">
              <a:effectLst/>
              <a:latin typeface="+mn-lt"/>
              <a:ea typeface="+mn-ea"/>
              <a:cs typeface="+mn-cs"/>
              <a:sym typeface="Calibri"/>
            </a:endParaRPr>
          </a:p>
          <a:p>
            <a:pPr lvl="1"/>
            <a:r>
              <a:rPr lang="es-ES_tradnl" sz="1200">
                <a:effectLst/>
                <a:latin typeface="+mn-lt"/>
                <a:ea typeface="+mn-ea"/>
                <a:cs typeface="+mn-cs"/>
                <a:sym typeface="Calibri"/>
              </a:rPr>
              <a:t>Suministro de enlace de fibra óptica para la conexión de CISC-IPE y CTP, ubicados en el mismo edificio, con CTJACA.</a:t>
            </a:r>
            <a:endParaRPr lang="es-ES" sz="1200">
              <a:effectLst/>
              <a:latin typeface="+mn-lt"/>
              <a:ea typeface="+mn-ea"/>
              <a:cs typeface="+mn-cs"/>
              <a:sym typeface="Calibri"/>
            </a:endParaRPr>
          </a:p>
          <a:p>
            <a:pPr lvl="1"/>
            <a:r>
              <a:rPr lang="es-ES_tradnl" sz="1200">
                <a:effectLst/>
                <a:latin typeface="+mn-lt"/>
                <a:ea typeface="+mn-ea"/>
                <a:cs typeface="+mn-cs"/>
                <a:sym typeface="Calibri"/>
              </a:rPr>
              <a:t>Suministro de enlace de fibra óptica para la conexión de la Residencia Universitaria en Jaca de la Universidad de Zaragoza con CTJACA.</a:t>
            </a:r>
            <a:endParaRPr lang="es-ES" sz="1200">
              <a:effectLst/>
              <a:latin typeface="+mn-lt"/>
              <a:ea typeface="+mn-ea"/>
              <a:cs typeface="+mn-cs"/>
              <a:sym typeface="Calibri"/>
            </a:endParaRPr>
          </a:p>
          <a:p>
            <a:pPr lvl="1"/>
            <a:r>
              <a:rPr lang="es-ES_tradnl" sz="1200">
                <a:effectLst/>
                <a:latin typeface="+mn-lt"/>
                <a:ea typeface="+mn-ea"/>
                <a:cs typeface="+mn-cs"/>
                <a:sym typeface="Calibri"/>
              </a:rPr>
              <a:t>Suministro de enlace de fibra óptica para la conexión de la Finca «La Garcipollera» con CTJACA. </a:t>
            </a:r>
            <a:endParaRPr lang="es-ES" sz="1200">
              <a:effectLst/>
              <a:latin typeface="+mn-lt"/>
              <a:ea typeface="+mn-ea"/>
              <a:cs typeface="+mn-cs"/>
              <a:sym typeface="Calibri"/>
            </a:endParaRPr>
          </a:p>
          <a:p>
            <a:pPr lvl="1"/>
            <a:r>
              <a:rPr lang="es-ES_tradnl" sz="1200">
                <a:effectLst/>
                <a:latin typeface="+mn-lt"/>
                <a:ea typeface="+mn-ea"/>
                <a:cs typeface="+mn-cs"/>
                <a:sym typeface="Calibri"/>
              </a:rPr>
              <a:t>Suministro de enlace de fibra óptica para la conexión de la Escuela Militar de Montañismo con CTJACA. </a:t>
            </a:r>
            <a:endParaRPr lang="es-ES" sz="1200">
              <a:effectLst/>
              <a:latin typeface="+mn-lt"/>
              <a:ea typeface="+mn-ea"/>
              <a:cs typeface="+mn-cs"/>
              <a:sym typeface="Calibri"/>
            </a:endParaRPr>
          </a:p>
          <a:p>
            <a:pPr lvl="1"/>
            <a:r>
              <a:rPr lang="es-ES_tradnl" sz="1200">
                <a:effectLst/>
                <a:latin typeface="+mn-lt"/>
                <a:ea typeface="+mn-ea"/>
                <a:cs typeface="+mn-cs"/>
                <a:sym typeface="Calibri"/>
              </a:rPr>
              <a:t>Suministro de enlace de fibra óptica para la conexión del Vicerrectorado del Campus de Huesca de la Universidad de Zaragoza al Punto de Presencia de RedIRIS en el Parque Tecnológico de WALQA. </a:t>
            </a:r>
            <a:endParaRPr lang="es-ES" sz="1200">
              <a:effectLst/>
              <a:latin typeface="+mn-lt"/>
              <a:ea typeface="+mn-ea"/>
              <a:cs typeface="+mn-cs"/>
              <a:sym typeface="Calibri"/>
            </a:endParaRPr>
          </a:p>
          <a:p>
            <a:pPr lvl="1"/>
            <a:r>
              <a:rPr lang="es-ES_tradnl" sz="1200">
                <a:effectLst/>
                <a:latin typeface="+mn-lt"/>
                <a:ea typeface="+mn-ea"/>
                <a:cs typeface="+mn-cs"/>
                <a:sym typeface="Calibri"/>
              </a:rPr>
              <a:t>Suministro de enlace de fibra óptica para la conexión del Campus Tecnológico Aula Dei al Punto de Presencia de RedIRIS en Zaragoza (UNIZAR). </a:t>
            </a:r>
            <a:endParaRPr lang="es-ES" sz="1200">
              <a:effectLst/>
              <a:latin typeface="+mn-lt"/>
              <a:ea typeface="+mn-ea"/>
              <a:cs typeface="+mn-cs"/>
              <a:sym typeface="Calibri"/>
            </a:endParaRPr>
          </a:p>
          <a:p>
            <a:pPr lvl="1"/>
            <a:r>
              <a:rPr lang="es-ES_tradnl" sz="1200">
                <a:effectLst/>
                <a:latin typeface="+mn-lt"/>
                <a:ea typeface="+mn-ea"/>
                <a:cs typeface="+mn-cs"/>
                <a:sym typeface="Calibri"/>
              </a:rPr>
              <a:t>Suministro del espacio de alojamiento en CTJACA, en las condiciones requeridas en el apartado 3 de este Anexo.</a:t>
            </a:r>
            <a:endParaRPr lang="es-ES" sz="1200">
              <a:effectLst/>
              <a:latin typeface="+mn-lt"/>
              <a:ea typeface="+mn-ea"/>
              <a:cs typeface="+mn-cs"/>
              <a:sym typeface="Calibri"/>
            </a:endParaRPr>
          </a:p>
          <a:p>
            <a:pPr lvl="1"/>
            <a:r>
              <a:rPr lang="es-ES_tradnl" sz="1200">
                <a:effectLst/>
                <a:latin typeface="+mn-lt"/>
                <a:ea typeface="+mn-ea"/>
                <a:cs typeface="+mn-cs"/>
                <a:sym typeface="Calibri"/>
              </a:rPr>
              <a:t>Suministro de los PAIs que sean precisos, en las condiciones requeridas en el apartado 3 de este Anexo.</a:t>
            </a:r>
            <a:endParaRPr lang="es-ES" sz="1200">
              <a:effectLst/>
              <a:latin typeface="+mn-lt"/>
              <a:ea typeface="+mn-ea"/>
              <a:cs typeface="+mn-cs"/>
              <a:sym typeface="Calibri"/>
            </a:endParaRPr>
          </a:p>
          <a:p>
            <a:endParaRPr lang="es-ES"/>
          </a:p>
        </p:txBody>
      </p:sp>
    </p:spTree>
    <p:extLst>
      <p:ext uri="{BB962C8B-B14F-4D97-AF65-F5344CB8AC3E}">
        <p14:creationId xmlns:p14="http://schemas.microsoft.com/office/powerpoint/2010/main" val="3470443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AF4E9-9294-72D6-EDD0-C702A85EA0A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34134B1-4C54-315B-82EC-61889A719DBF}"/>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1526977B-F603-B502-73A1-0039976E8262}"/>
              </a:ext>
            </a:extLst>
          </p:cNvPr>
          <p:cNvSpPr>
            <a:spLocks noGrp="1"/>
          </p:cNvSpPr>
          <p:nvPr>
            <p:ph type="body" idx="1"/>
          </p:nvPr>
        </p:nvSpPr>
        <p:spPr/>
        <p:txBody>
          <a:bodyPr/>
          <a:lstStyle/>
          <a:p>
            <a:pPr lvl="0"/>
            <a:r>
              <a:rPr lang="es-ES_tradnl" sz="1200">
                <a:effectLst/>
                <a:latin typeface="+mn-lt"/>
                <a:ea typeface="+mn-ea"/>
                <a:cs typeface="+mn-cs"/>
                <a:sym typeface="Calibri"/>
              </a:rPr>
              <a:t>Suministro de un enlace de fibra óptica para conectar la sede central del Centro de Aplicaciones Láser en el Polígono Industrial de Cataboi SUR-PPI-2 – Sector 2, Parcela 3, 36418 O Porriño de Pontevedra (AIMENC) con la Biblioteca central - Campus Universitario As Lagoas Marcosende36310 Vigo (UVIGOB).</a:t>
            </a:r>
            <a:endParaRPr lang="es-ES" sz="1200">
              <a:effectLst/>
              <a:latin typeface="+mn-lt"/>
              <a:ea typeface="+mn-ea"/>
              <a:cs typeface="+mn-cs"/>
              <a:sym typeface="Calibri"/>
            </a:endParaRPr>
          </a:p>
          <a:p>
            <a:pPr lvl="0"/>
            <a:r>
              <a:rPr lang="es-ES_tradnl" sz="1200">
                <a:effectLst/>
                <a:latin typeface="+mn-lt"/>
                <a:ea typeface="+mn-ea"/>
                <a:cs typeface="+mn-cs"/>
                <a:sym typeface="Calibri"/>
              </a:rPr>
              <a:t>Suministro de un enlace de fibra óptica para conectar la sede central del Centro de Aplicaciones Láser en el Polígono Industrial de Cataboi SUR-PPI-2 – Sector 2, Parcela 3, 36418 O Porriño de Pontevedra (AIMENC) con Sede AIMEN Centro Tecnológico en Torneiros, Edificio Armando Priegue, Calle Relva 27A, 36410 O Porriño en Pontevedra (AIMENP).</a:t>
            </a:r>
            <a:endParaRPr lang="es-ES" sz="1200">
              <a:effectLst/>
              <a:latin typeface="+mn-lt"/>
              <a:ea typeface="+mn-ea"/>
              <a:cs typeface="+mn-cs"/>
              <a:sym typeface="Calibri"/>
            </a:endParaRPr>
          </a:p>
          <a:p>
            <a:pPr lvl="0"/>
            <a:r>
              <a:rPr lang="es-ES_tradnl" sz="1200">
                <a:effectLst/>
                <a:latin typeface="+mn-lt"/>
                <a:ea typeface="+mn-ea"/>
                <a:cs typeface="+mn-cs"/>
                <a:sym typeface="Calibri"/>
              </a:rPr>
              <a:t>Suministro de un enlace de fibra óptica para conectar la sede del Centro Tecnolóxico de Automoción de Galicia en Polígono Industrial A Granxa, Calle A, parcelas 249-250, E-36475 Porriño en Pontevedra (CTAG) con la Biblioteca central - Campus Universitario As Lagoas Marcosende36310 Vigo (UVIGOB).</a:t>
            </a:r>
            <a:endParaRPr lang="es-ES" sz="1200">
              <a:effectLst/>
              <a:latin typeface="+mn-lt"/>
              <a:ea typeface="+mn-ea"/>
              <a:cs typeface="+mn-cs"/>
              <a:sym typeface="Calibri"/>
            </a:endParaRPr>
          </a:p>
          <a:p>
            <a:endParaRPr lang="es-ES"/>
          </a:p>
          <a:p>
            <a:pPr lvl="0"/>
            <a:r>
              <a:rPr lang="es-ES_tradnl" sz="1200">
                <a:effectLst/>
                <a:latin typeface="+mn-lt"/>
                <a:ea typeface="+mn-ea"/>
                <a:cs typeface="+mn-cs"/>
                <a:sym typeface="Calibri"/>
              </a:rPr>
              <a:t>Suministro de un enlace de fibra óptica para conectar el Centro de Innovación e Servizos da Tecnoloxía e o Deseño en A Cabana s/n, 15590 Ferrol (CISGAL) con la Escola Politécnica Superior en Campus de Esteiro, Rúa Mendizábal s/n, 15403 Ferrol (UDCFRL).</a:t>
            </a:r>
            <a:endParaRPr lang="es-ES" sz="1200">
              <a:effectLst/>
              <a:latin typeface="+mn-lt"/>
              <a:ea typeface="+mn-ea"/>
              <a:cs typeface="+mn-cs"/>
              <a:sym typeface="Calibri"/>
            </a:endParaRPr>
          </a:p>
          <a:p>
            <a:pPr lvl="0"/>
            <a:r>
              <a:rPr lang="es-ES_tradnl" sz="1200">
                <a:effectLst/>
                <a:latin typeface="+mn-lt"/>
                <a:ea typeface="+mn-ea"/>
                <a:cs typeface="+mn-cs"/>
                <a:sym typeface="Calibri"/>
              </a:rPr>
              <a:t>Suministro de un enlace de fibra óptica para conectar la Escola Politécnica Superior en Campus de Esteiro, Rúa Mendizábal s/n, 15403 Ferrol (UDCFRL) con la Escuela Universitaria de Arquitectura Técnica en Campus de Zapateira, Rúa da Fraga, 27, 15008, A Coruña (UDCZAP).</a:t>
            </a:r>
            <a:endParaRPr lang="es-ES" sz="1200">
              <a:effectLst/>
              <a:latin typeface="+mn-lt"/>
              <a:ea typeface="+mn-ea"/>
              <a:cs typeface="+mn-cs"/>
              <a:sym typeface="Calibri"/>
            </a:endParaRPr>
          </a:p>
          <a:p>
            <a:pPr lvl="0"/>
            <a:r>
              <a:rPr lang="es-ES_tradnl" sz="1200">
                <a:effectLst/>
                <a:latin typeface="+mn-lt"/>
                <a:ea typeface="+mn-ea"/>
                <a:cs typeface="+mn-cs"/>
                <a:sym typeface="Calibri"/>
              </a:rPr>
              <a:t>Suministro de un enlace de fibra óptica para conectar la Escuela Universitaria de Arquitectura Técnica en Campus de Zapateira, Rúa da Fraga, 27, 15008, A Coruña (UDCZAP) con la Facultad de Informatica, Campus Elviña, Univ. Da Coruña. 15192 - A Coruña (UDCELV).</a:t>
            </a:r>
            <a:endParaRPr lang="es-ES" sz="1200">
              <a:effectLst/>
              <a:latin typeface="+mn-lt"/>
              <a:ea typeface="+mn-ea"/>
              <a:cs typeface="+mn-cs"/>
              <a:sym typeface="Calibri"/>
            </a:endParaRPr>
          </a:p>
          <a:p>
            <a:pPr lvl="0"/>
            <a:r>
              <a:rPr lang="es-ES_tradnl" sz="1200">
                <a:effectLst/>
                <a:latin typeface="+mn-lt"/>
                <a:ea typeface="+mn-ea"/>
                <a:cs typeface="+mn-cs"/>
                <a:sym typeface="Calibri"/>
              </a:rPr>
              <a:t>Suministro de un enlace de fibra óptica para conectar el Instituto Tecnológico de Galicia, Rúa Cantón Grande, 9, Planta 3, 15003 A Coruña (ITGAL) con la Escuela Técnica Superior de Náutica y máquinas, Praza da Mariña Mercante, s/n, 15011, A Coruña (UDCRIA).</a:t>
            </a:r>
            <a:endParaRPr lang="es-ES" sz="1200">
              <a:effectLst/>
              <a:latin typeface="+mn-lt"/>
              <a:ea typeface="+mn-ea"/>
              <a:cs typeface="+mn-cs"/>
              <a:sym typeface="Calibri"/>
            </a:endParaRPr>
          </a:p>
          <a:p>
            <a:pPr lvl="0"/>
            <a:r>
              <a:rPr lang="es-ES_tradnl" sz="1200">
                <a:effectLst/>
                <a:latin typeface="+mn-lt"/>
                <a:ea typeface="+mn-ea"/>
                <a:cs typeface="+mn-cs"/>
                <a:sym typeface="Calibri"/>
              </a:rPr>
              <a:t>Suministro de un enlace de fibra óptica para conectar la Escuela Técnica Superior de Náutica y máquinas, Praza da Mariña Mercante, s/n, 15011, A Coruña (UDCRIA) con la Escuela Universitaria de Arquitectura Técnica en Campus de Zapateira, Rúa da Fraga, 27, 15008, A Coruña (UDCZAP).</a:t>
            </a:r>
            <a:endParaRPr lang="es-ES" sz="1200">
              <a:effectLst/>
              <a:latin typeface="+mn-lt"/>
              <a:ea typeface="+mn-ea"/>
              <a:cs typeface="+mn-cs"/>
              <a:sym typeface="Calibri"/>
            </a:endParaRPr>
          </a:p>
          <a:p>
            <a:endParaRPr lang="es-ES"/>
          </a:p>
          <a:p>
            <a:endParaRPr lang="es-ES"/>
          </a:p>
          <a:p>
            <a:pPr marL="0" marR="0" lvl="0" indent="0" defTabSz="914400" eaLnBrk="1" fontAlgn="auto" latinLnBrk="0" hangingPunct="1">
              <a:lnSpc>
                <a:spcPct val="100000"/>
              </a:lnSpc>
              <a:spcBef>
                <a:spcPts val="0"/>
              </a:spcBef>
              <a:spcAft>
                <a:spcPts val="0"/>
              </a:spcAft>
              <a:buClrTx/>
              <a:buSzTx/>
              <a:buFontTx/>
              <a:buNone/>
              <a:tabLst/>
              <a:defRPr/>
            </a:pPr>
            <a:r>
              <a:rPr lang="es-ES_tradnl" sz="1200">
                <a:effectLst/>
                <a:latin typeface="+mn-lt"/>
                <a:ea typeface="+mn-ea"/>
                <a:cs typeface="+mn-cs"/>
                <a:sym typeface="Calibri"/>
              </a:rPr>
              <a:t>Suministro de un enlace de fibra óptica para conectar el Edificio de Instalaciones de Cidade da Cultura (GAIAS) en Santiago de Compostela con el PdP de RedIRIS en CESGA (CESGA).</a:t>
            </a:r>
            <a:endParaRPr lang="es-ES" sz="1200">
              <a:effectLst/>
              <a:latin typeface="+mn-lt"/>
              <a:ea typeface="+mn-ea"/>
              <a:cs typeface="+mn-cs"/>
              <a:sym typeface="Calibri"/>
            </a:endParaRPr>
          </a:p>
          <a:p>
            <a:endParaRPr lang="es-ES"/>
          </a:p>
          <a:p>
            <a:endParaRPr lang="es-ES"/>
          </a:p>
          <a:p>
            <a:pPr marL="0" marR="0" lvl="0" indent="0" defTabSz="914400" eaLnBrk="1" fontAlgn="auto" latinLnBrk="0" hangingPunct="1">
              <a:lnSpc>
                <a:spcPct val="100000"/>
              </a:lnSpc>
              <a:spcBef>
                <a:spcPts val="0"/>
              </a:spcBef>
              <a:spcAft>
                <a:spcPts val="0"/>
              </a:spcAft>
              <a:buClrTx/>
              <a:buSzTx/>
              <a:buFontTx/>
              <a:buNone/>
              <a:tabLst/>
              <a:defRPr/>
            </a:pPr>
            <a:r>
              <a:rPr lang="es-ES_tradnl" sz="1200">
                <a:effectLst/>
                <a:latin typeface="+mn-lt"/>
                <a:ea typeface="+mn-ea"/>
                <a:cs typeface="+mn-cs"/>
                <a:sym typeface="Calibri"/>
              </a:rPr>
              <a:t>Suministro de un enlace de fibra óptica para conectar la Escola de Transmisións e Electrónica da Armada en Av. da Marina Española, s/n, 36207 Vigo, Pontevedra (ETEA) con la Escuela de Ingeniería Industrial, Conde de Torrecedeira, 86., 36208 Vigo, Pontevedra (UVIGOT).</a:t>
            </a:r>
            <a:endParaRPr lang="es-ES" sz="1200">
              <a:effectLst/>
              <a:latin typeface="+mn-lt"/>
              <a:ea typeface="+mn-ea"/>
              <a:cs typeface="+mn-cs"/>
              <a:sym typeface="Calibri"/>
            </a:endParaRPr>
          </a:p>
          <a:p>
            <a:endParaRPr lang="es-ES"/>
          </a:p>
          <a:p>
            <a:endParaRPr lang="es-ES"/>
          </a:p>
          <a:p>
            <a:pPr marL="0" marR="0" lvl="0" indent="0" defTabSz="914400" eaLnBrk="1" fontAlgn="auto" latinLnBrk="0" hangingPunct="1">
              <a:lnSpc>
                <a:spcPct val="100000"/>
              </a:lnSpc>
              <a:spcBef>
                <a:spcPts val="0"/>
              </a:spcBef>
              <a:spcAft>
                <a:spcPts val="0"/>
              </a:spcAft>
              <a:buClrTx/>
              <a:buSzTx/>
              <a:buFontTx/>
              <a:buNone/>
              <a:tabLst/>
              <a:defRPr/>
            </a:pPr>
            <a:r>
              <a:rPr lang="es-ES_tradnl" sz="1200">
                <a:effectLst/>
                <a:latin typeface="+mn-lt"/>
                <a:ea typeface="+mn-ea"/>
                <a:cs typeface="+mn-cs"/>
                <a:sym typeface="Calibri"/>
              </a:rPr>
              <a:t>Suministro de un enlace de fibra óptica para conectar el Misión Biológica de Galicia, A Carballeira, 8, 36143 Salcedo, Pontevedra, Coordenadas (MBGCAR) con la Escola Universitaria de Enxeñería Técnica Forestal, Campus Universitario A Xunqueira - A Xunqueira s/n - 36005 Pontevedra (UVIGO).</a:t>
            </a:r>
            <a:endParaRPr lang="es-ES" sz="1200">
              <a:effectLst/>
              <a:latin typeface="+mn-lt"/>
              <a:ea typeface="+mn-ea"/>
              <a:cs typeface="+mn-cs"/>
              <a:sym typeface="Calibri"/>
            </a:endParaRPr>
          </a:p>
          <a:p>
            <a:endParaRPr lang="es-ES"/>
          </a:p>
          <a:p>
            <a:endParaRPr lang="es-ES"/>
          </a:p>
          <a:p>
            <a:endParaRPr lang="es-ES"/>
          </a:p>
          <a:p>
            <a:pPr marL="0" marR="0" lvl="0" indent="0" defTabSz="914400" eaLnBrk="1" fontAlgn="auto" latinLnBrk="0" hangingPunct="1">
              <a:lnSpc>
                <a:spcPct val="100000"/>
              </a:lnSpc>
              <a:spcBef>
                <a:spcPts val="0"/>
              </a:spcBef>
              <a:spcAft>
                <a:spcPts val="0"/>
              </a:spcAft>
              <a:buClrTx/>
              <a:buSzTx/>
              <a:buFontTx/>
              <a:buNone/>
              <a:tabLst/>
              <a:defRPr/>
            </a:pPr>
            <a:r>
              <a:rPr lang="es-ES_tradnl" sz="1200">
                <a:effectLst/>
                <a:latin typeface="+mn-lt"/>
                <a:ea typeface="+mn-ea"/>
                <a:cs typeface="+mn-cs"/>
                <a:sym typeface="Calibri"/>
              </a:rPr>
              <a:t>Suministro de un enlace de fibra óptica para conectar Centro de Investigación de Comunicaciones Cuánticas de UVIGO (VQCC) con el PdP, de RedIRIS en CESGA (CESGA).</a:t>
            </a:r>
            <a:endParaRPr lang="es-ES" sz="1200">
              <a:effectLst/>
              <a:latin typeface="+mn-lt"/>
              <a:ea typeface="+mn-ea"/>
              <a:cs typeface="+mn-cs"/>
              <a:sym typeface="Calibri"/>
            </a:endParaRPr>
          </a:p>
          <a:p>
            <a:endParaRPr lang="es-ES"/>
          </a:p>
          <a:p>
            <a:endParaRPr lang="es-ES"/>
          </a:p>
          <a:p>
            <a:endParaRPr lang="es-ES"/>
          </a:p>
        </p:txBody>
      </p:sp>
    </p:spTree>
    <p:extLst>
      <p:ext uri="{BB962C8B-B14F-4D97-AF65-F5344CB8AC3E}">
        <p14:creationId xmlns:p14="http://schemas.microsoft.com/office/powerpoint/2010/main" val="2494018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iapositiva de título">
    <p:spTree>
      <p:nvGrpSpPr>
        <p:cNvPr id="1" name=""/>
        <p:cNvGrpSpPr/>
        <p:nvPr/>
      </p:nvGrpSpPr>
      <p:grpSpPr>
        <a:xfrm>
          <a:off x="0" y="0"/>
          <a:ext cx="0" cy="0"/>
          <a:chOff x="0" y="0"/>
          <a:chExt cx="0" cy="0"/>
        </a:xfrm>
      </p:grpSpPr>
      <p:sp>
        <p:nvSpPr>
          <p:cNvPr id="13"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reserve="1">
  <p:cSld name="2_Diapositiva de título">
    <p:spTree>
      <p:nvGrpSpPr>
        <p:cNvPr id="1" name=""/>
        <p:cNvGrpSpPr/>
        <p:nvPr/>
      </p:nvGrpSpPr>
      <p:grpSpPr>
        <a:xfrm>
          <a:off x="0" y="0"/>
          <a:ext cx="0" cy="0"/>
          <a:chOff x="0" y="0"/>
          <a:chExt cx="0" cy="0"/>
        </a:xfrm>
      </p:grpSpPr>
      <p:sp>
        <p:nvSpPr>
          <p:cNvPr id="96" name="Rectángulo 3"/>
          <p:cNvSpPr/>
          <p:nvPr/>
        </p:nvSpPr>
        <p:spPr>
          <a:xfrm>
            <a:off x="0" y="-135653"/>
            <a:ext cx="12192000" cy="5715001"/>
          </a:xfrm>
          <a:prstGeom prst="rect">
            <a:avLst/>
          </a:prstGeom>
          <a:solidFill>
            <a:srgbClr val="377E80"/>
          </a:solidFill>
          <a:ln w="12700">
            <a:miter lim="400000"/>
          </a:ln>
        </p:spPr>
        <p:txBody>
          <a:bodyPr lIns="45719" rIns="45719" anchor="ctr"/>
          <a:lstStyle/>
          <a:p>
            <a:pPr algn="ctr">
              <a:defRPr sz="1800" b="0">
                <a:solidFill>
                  <a:srgbClr val="FFFFFF"/>
                </a:solidFill>
                <a:latin typeface="+mn-lt"/>
                <a:ea typeface="+mn-ea"/>
                <a:cs typeface="+mn-cs"/>
                <a:sym typeface="Calibri"/>
              </a:defRPr>
            </a:pPr>
            <a:endParaRPr/>
          </a:p>
        </p:txBody>
      </p:sp>
      <p:sp>
        <p:nvSpPr>
          <p:cNvPr id="97" name="CuadroTexto 7"/>
          <p:cNvSpPr txBox="1"/>
          <p:nvPr/>
        </p:nvSpPr>
        <p:spPr>
          <a:xfrm>
            <a:off x="2426161" y="2754504"/>
            <a:ext cx="5238174" cy="11582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a:defRPr sz="7000">
                <a:solidFill>
                  <a:srgbClr val="FFFFFF"/>
                </a:solidFill>
              </a:defRPr>
            </a:lvl1pPr>
          </a:lstStyle>
          <a:p>
            <a:r>
              <a:t>¡Gracias!</a:t>
            </a:r>
          </a:p>
        </p:txBody>
      </p:sp>
      <p:pic>
        <p:nvPicPr>
          <p:cNvPr id="98" name="Imagen 8" descr="Imagen 8"/>
          <p:cNvPicPr>
            <a:picLocks noChangeAspect="1"/>
          </p:cNvPicPr>
          <p:nvPr/>
        </p:nvPicPr>
        <p:blipFill>
          <a:blip r:embed="rId2"/>
          <a:stretch>
            <a:fillRect/>
          </a:stretch>
        </p:blipFill>
        <p:spPr>
          <a:xfrm>
            <a:off x="7710054" y="-760505"/>
            <a:ext cx="4910675" cy="5901679"/>
          </a:xfrm>
          <a:prstGeom prst="rect">
            <a:avLst/>
          </a:prstGeom>
          <a:ln w="12700">
            <a:miter lim="400000"/>
          </a:ln>
        </p:spPr>
      </p:pic>
      <p:sp>
        <p:nvSpPr>
          <p:cNvPr id="99"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pic>
        <p:nvPicPr>
          <p:cNvPr id="3" name="Imagen 2">
            <a:extLst>
              <a:ext uri="{FF2B5EF4-FFF2-40B4-BE49-F238E27FC236}">
                <a16:creationId xmlns:a16="http://schemas.microsoft.com/office/drawing/2014/main" id="{EBB4E508-4909-0F3E-353B-C0438879BA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06600" y="5876687"/>
            <a:ext cx="7772400" cy="591026"/>
          </a:xfrm>
          <a:prstGeom prst="rect">
            <a:avLst/>
          </a:prstGeom>
        </p:spPr>
      </p:pic>
    </p:spTree>
    <p:extLst>
      <p:ext uri="{BB962C8B-B14F-4D97-AF65-F5344CB8AC3E}">
        <p14:creationId xmlns:p14="http://schemas.microsoft.com/office/powerpoint/2010/main" val="56394583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ítulo y objetos">
    <p:spTree>
      <p:nvGrpSpPr>
        <p:cNvPr id="1" name=""/>
        <p:cNvGrpSpPr/>
        <p:nvPr/>
      </p:nvGrpSpPr>
      <p:grpSpPr>
        <a:xfrm>
          <a:off x="0" y="0"/>
          <a:ext cx="0" cy="0"/>
          <a:chOff x="0" y="0"/>
          <a:chExt cx="0" cy="0"/>
        </a:xfrm>
      </p:grpSpPr>
      <p:pic>
        <p:nvPicPr>
          <p:cNvPr id="106" name="carrusel-2023.svg" descr="carrusel-2023.svg"/>
          <p:cNvPicPr>
            <a:picLocks noChangeAspect="1"/>
          </p:cNvPicPr>
          <p:nvPr/>
        </p:nvPicPr>
        <p:blipFill>
          <a:blip r:embed="rId2"/>
          <a:stretch>
            <a:fillRect/>
          </a:stretch>
        </p:blipFill>
        <p:spPr>
          <a:xfrm>
            <a:off x="1420396" y="5842000"/>
            <a:ext cx="9351209" cy="749300"/>
          </a:xfrm>
          <a:prstGeom prst="rect">
            <a:avLst/>
          </a:prstGeom>
          <a:ln w="12700">
            <a:miter lim="400000"/>
          </a:ln>
        </p:spPr>
      </p:pic>
      <p:sp>
        <p:nvSpPr>
          <p:cNvPr id="107" name="Rectángulo 3"/>
          <p:cNvSpPr/>
          <p:nvPr/>
        </p:nvSpPr>
        <p:spPr>
          <a:xfrm>
            <a:off x="0" y="-135653"/>
            <a:ext cx="12192000" cy="5715001"/>
          </a:xfrm>
          <a:prstGeom prst="rect">
            <a:avLst/>
          </a:prstGeom>
          <a:solidFill>
            <a:srgbClr val="E41C41"/>
          </a:solidFill>
          <a:ln w="12700">
            <a:miter lim="400000"/>
          </a:ln>
        </p:spPr>
        <p:txBody>
          <a:bodyPr lIns="45719" rIns="45719" anchor="ctr"/>
          <a:lstStyle/>
          <a:p>
            <a:pPr algn="ctr">
              <a:defRPr sz="1800" b="0">
                <a:solidFill>
                  <a:srgbClr val="FFFFFF"/>
                </a:solidFill>
                <a:latin typeface="+mn-lt"/>
                <a:ea typeface="+mn-ea"/>
                <a:cs typeface="+mn-cs"/>
                <a:sym typeface="Calibri"/>
              </a:defRPr>
            </a:pPr>
            <a:endParaRPr/>
          </a:p>
        </p:txBody>
      </p:sp>
      <p:sp>
        <p:nvSpPr>
          <p:cNvPr id="108" name="CuadroTexto 7"/>
          <p:cNvSpPr txBox="1"/>
          <p:nvPr/>
        </p:nvSpPr>
        <p:spPr>
          <a:xfrm>
            <a:off x="2426161" y="2754504"/>
            <a:ext cx="5238174" cy="11582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a:defRPr sz="7000">
                <a:solidFill>
                  <a:srgbClr val="FFFFFF"/>
                </a:solidFill>
              </a:defRPr>
            </a:lvl1pPr>
          </a:lstStyle>
          <a:p>
            <a:r>
              <a:t>¡Gracias!</a:t>
            </a:r>
          </a:p>
        </p:txBody>
      </p:sp>
      <p:pic>
        <p:nvPicPr>
          <p:cNvPr id="109" name="Imagen 8" descr="Imagen 8"/>
          <p:cNvPicPr>
            <a:picLocks noChangeAspect="1"/>
          </p:cNvPicPr>
          <p:nvPr/>
        </p:nvPicPr>
        <p:blipFill>
          <a:blip r:embed="rId3"/>
          <a:stretch>
            <a:fillRect/>
          </a:stretch>
        </p:blipFill>
        <p:spPr>
          <a:xfrm>
            <a:off x="7710054" y="-760505"/>
            <a:ext cx="4910675" cy="5901679"/>
          </a:xfrm>
          <a:prstGeom prst="rect">
            <a:avLst/>
          </a:prstGeom>
          <a:ln w="12700">
            <a:miter lim="400000"/>
          </a:ln>
        </p:spPr>
      </p:pic>
      <p:sp>
        <p:nvSpPr>
          <p:cNvPr id="110"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reserve="1">
  <p:cSld name="1_Título y objetos">
    <p:spTree>
      <p:nvGrpSpPr>
        <p:cNvPr id="1" name=""/>
        <p:cNvGrpSpPr/>
        <p:nvPr/>
      </p:nvGrpSpPr>
      <p:grpSpPr>
        <a:xfrm>
          <a:off x="0" y="0"/>
          <a:ext cx="0" cy="0"/>
          <a:chOff x="0" y="0"/>
          <a:chExt cx="0" cy="0"/>
        </a:xfrm>
      </p:grpSpPr>
      <p:sp>
        <p:nvSpPr>
          <p:cNvPr id="107" name="Rectángulo 3"/>
          <p:cNvSpPr/>
          <p:nvPr/>
        </p:nvSpPr>
        <p:spPr>
          <a:xfrm>
            <a:off x="0" y="-135653"/>
            <a:ext cx="12192000" cy="5715001"/>
          </a:xfrm>
          <a:prstGeom prst="rect">
            <a:avLst/>
          </a:prstGeom>
          <a:solidFill>
            <a:srgbClr val="E41C41"/>
          </a:solidFill>
          <a:ln w="12700">
            <a:miter lim="400000"/>
          </a:ln>
        </p:spPr>
        <p:txBody>
          <a:bodyPr lIns="45719" rIns="45719" anchor="ctr"/>
          <a:lstStyle/>
          <a:p>
            <a:pPr algn="ctr">
              <a:defRPr sz="1800" b="0">
                <a:solidFill>
                  <a:srgbClr val="FFFFFF"/>
                </a:solidFill>
                <a:latin typeface="+mn-lt"/>
                <a:ea typeface="+mn-ea"/>
                <a:cs typeface="+mn-cs"/>
                <a:sym typeface="Calibri"/>
              </a:defRPr>
            </a:pPr>
            <a:endParaRPr/>
          </a:p>
        </p:txBody>
      </p:sp>
      <p:sp>
        <p:nvSpPr>
          <p:cNvPr id="108" name="CuadroTexto 7"/>
          <p:cNvSpPr txBox="1"/>
          <p:nvPr/>
        </p:nvSpPr>
        <p:spPr>
          <a:xfrm>
            <a:off x="2426161" y="2754504"/>
            <a:ext cx="5238174" cy="11582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a:defRPr sz="7000">
                <a:solidFill>
                  <a:srgbClr val="FFFFFF"/>
                </a:solidFill>
              </a:defRPr>
            </a:lvl1pPr>
          </a:lstStyle>
          <a:p>
            <a:r>
              <a:t>¡Gracias!</a:t>
            </a:r>
          </a:p>
        </p:txBody>
      </p:sp>
      <p:pic>
        <p:nvPicPr>
          <p:cNvPr id="109" name="Imagen 8" descr="Imagen 8"/>
          <p:cNvPicPr>
            <a:picLocks noChangeAspect="1"/>
          </p:cNvPicPr>
          <p:nvPr/>
        </p:nvPicPr>
        <p:blipFill>
          <a:blip r:embed="rId2"/>
          <a:stretch>
            <a:fillRect/>
          </a:stretch>
        </p:blipFill>
        <p:spPr>
          <a:xfrm>
            <a:off x="7710054" y="-760505"/>
            <a:ext cx="4910675" cy="5901679"/>
          </a:xfrm>
          <a:prstGeom prst="rect">
            <a:avLst/>
          </a:prstGeom>
          <a:ln w="12700">
            <a:miter lim="400000"/>
          </a:ln>
        </p:spPr>
      </p:pic>
      <p:sp>
        <p:nvSpPr>
          <p:cNvPr id="110"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pic>
        <p:nvPicPr>
          <p:cNvPr id="2" name="Imagen 1">
            <a:extLst>
              <a:ext uri="{FF2B5EF4-FFF2-40B4-BE49-F238E27FC236}">
                <a16:creationId xmlns:a16="http://schemas.microsoft.com/office/drawing/2014/main" id="{456B3F88-7F3E-5241-5C89-AC8E0322C8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06600" y="5876687"/>
            <a:ext cx="7772400" cy="591026"/>
          </a:xfrm>
          <a:prstGeom prst="rect">
            <a:avLst/>
          </a:prstGeom>
        </p:spPr>
      </p:pic>
    </p:spTree>
    <p:extLst>
      <p:ext uri="{BB962C8B-B14F-4D97-AF65-F5344CB8AC3E}">
        <p14:creationId xmlns:p14="http://schemas.microsoft.com/office/powerpoint/2010/main" val="52243453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ítulo">
    <p:spTree>
      <p:nvGrpSpPr>
        <p:cNvPr id="1" name=""/>
        <p:cNvGrpSpPr/>
        <p:nvPr/>
      </p:nvGrpSpPr>
      <p:grpSpPr>
        <a:xfrm>
          <a:off x="0" y="0"/>
          <a:ext cx="0" cy="0"/>
          <a:chOff x="0" y="0"/>
          <a:chExt cx="0" cy="0"/>
        </a:xfrm>
      </p:grpSpPr>
      <p:sp>
        <p:nvSpPr>
          <p:cNvPr id="11" name="Autor y fecha"/>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Autor y fecha</a:t>
            </a:r>
          </a:p>
        </p:txBody>
      </p:sp>
      <p:sp>
        <p:nvSpPr>
          <p:cNvPr id="12" name="Título de la presentación"/>
          <p:cNvSpPr txBox="1">
            <a:spLocks noGrp="1"/>
          </p:cNvSpPr>
          <p:nvPr>
            <p:ph type="title" hasCustomPrompt="1"/>
          </p:nvPr>
        </p:nvSpPr>
        <p:spPr>
          <a:xfrm>
            <a:off x="603248" y="1287495"/>
            <a:ext cx="10985502" cy="2324101"/>
          </a:xfrm>
          <a:prstGeom prst="rect">
            <a:avLst/>
          </a:prstGeom>
        </p:spPr>
        <p:txBody>
          <a:bodyPr anchor="b"/>
          <a:lstStyle>
            <a:lvl1pPr>
              <a:defRPr sz="5800" spc="-116"/>
            </a:lvl1pPr>
          </a:lstStyle>
          <a:p>
            <a:r>
              <a:t>Título de la presentación</a:t>
            </a:r>
          </a:p>
        </p:txBody>
      </p:sp>
      <p:sp>
        <p:nvSpPr>
          <p:cNvPr id="13" name="Nivel de texto 1…"/>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Subtítulo de la presentación</a:t>
            </a:r>
          </a:p>
          <a:p>
            <a:pPr lvl="1"/>
            <a:endParaRPr/>
          </a:p>
          <a:p>
            <a:pPr lvl="2"/>
            <a:endParaRPr/>
          </a:p>
          <a:p>
            <a:pPr lvl="3"/>
            <a:endParaRPr/>
          </a:p>
          <a:p>
            <a:pPr lvl="4"/>
            <a:endParaRPr/>
          </a:p>
        </p:txBody>
      </p:sp>
      <p:sp>
        <p:nvSpPr>
          <p:cNvPr id="14" name="Número de diapositiva"/>
          <p:cNvSpPr txBox="1">
            <a:spLocks noGrp="1"/>
          </p:cNvSpPr>
          <p:nvPr>
            <p:ph type="sldNum" sz="quarter" idx="2"/>
          </p:nvPr>
        </p:nvSpPr>
        <p:spPr>
          <a:xfrm>
            <a:off x="8374362" y="6217851"/>
            <a:ext cx="363238" cy="276999"/>
          </a:xfrm>
          <a:prstGeom prst="rect">
            <a:avLst/>
          </a:prstGeom>
        </p:spPr>
        <p:txBody>
          <a:bodyPr/>
          <a:lstStyle/>
          <a:p>
            <a:fld id="{86CB4B4D-7CA3-9044-876B-883B54F8677D}" type="slidenum">
              <a:rPr/>
              <a:t>‹Nº›</a:t>
            </a:fld>
            <a:endParaRPr/>
          </a:p>
        </p:txBody>
      </p:sp>
    </p:spTree>
    <p:extLst>
      <p:ext uri="{BB962C8B-B14F-4D97-AF65-F5344CB8AC3E}">
        <p14:creationId xmlns:p14="http://schemas.microsoft.com/office/powerpoint/2010/main" val="152669977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iapositiva de título">
    <p:spTree>
      <p:nvGrpSpPr>
        <p:cNvPr id="1" name=""/>
        <p:cNvGrpSpPr/>
        <p:nvPr/>
      </p:nvGrpSpPr>
      <p:grpSpPr>
        <a:xfrm>
          <a:off x="0" y="0"/>
          <a:ext cx="0" cy="0"/>
          <a:chOff x="0" y="0"/>
          <a:chExt cx="0" cy="0"/>
        </a:xfrm>
      </p:grpSpPr>
      <p:pic>
        <p:nvPicPr>
          <p:cNvPr id="29" name="carrusel-2023.svg" descr="carrusel-2023.svg"/>
          <p:cNvPicPr>
            <a:picLocks noChangeAspect="1"/>
          </p:cNvPicPr>
          <p:nvPr userDrawn="1"/>
        </p:nvPicPr>
        <p:blipFill>
          <a:blip r:embed="rId2"/>
          <a:stretch>
            <a:fillRect/>
          </a:stretch>
        </p:blipFill>
        <p:spPr>
          <a:xfrm>
            <a:off x="469900" y="6083300"/>
            <a:ext cx="5864317" cy="469900"/>
          </a:xfrm>
          <a:prstGeom prst="rect">
            <a:avLst/>
          </a:prstGeom>
          <a:ln w="12700">
            <a:miter lim="400000"/>
          </a:ln>
        </p:spPr>
      </p:pic>
      <p:pic>
        <p:nvPicPr>
          <p:cNvPr id="30" name="fondo-red.es-3.svg" descr="fondo-red.es-3.svg"/>
          <p:cNvPicPr>
            <a:picLocks noChangeAspect="1"/>
          </p:cNvPicPr>
          <p:nvPr/>
        </p:nvPicPr>
        <p:blipFill>
          <a:blip r:embed="rId3"/>
          <a:stretch>
            <a:fillRect/>
          </a:stretch>
        </p:blipFill>
        <p:spPr>
          <a:xfrm>
            <a:off x="364737" y="328899"/>
            <a:ext cx="11497572" cy="1334878"/>
          </a:xfrm>
          <a:prstGeom prst="rect">
            <a:avLst/>
          </a:prstGeom>
          <a:ln w="12700">
            <a:miter lim="400000"/>
          </a:ln>
        </p:spPr>
      </p:pic>
      <p:sp>
        <p:nvSpPr>
          <p:cNvPr id="31" name="Número de diapositiva"/>
          <p:cNvSpPr txBox="1">
            <a:spLocks noGrp="1"/>
          </p:cNvSpPr>
          <p:nvPr>
            <p:ph type="sldNum" sz="quarter" idx="2"/>
          </p:nvPr>
        </p:nvSpPr>
        <p:spPr>
          <a:xfrm>
            <a:off x="11621424" y="6385242"/>
            <a:ext cx="301908" cy="307341"/>
          </a:xfrm>
          <a:prstGeom prst="rect">
            <a:avLst/>
          </a:prstGeom>
        </p:spPr>
        <p:txBody>
          <a:bodyPr/>
          <a:lstStyle>
            <a:lvl1pPr>
              <a:defRPr sz="1400">
                <a:latin typeface="Interstate"/>
                <a:ea typeface="Interstate"/>
                <a:cs typeface="Interstate"/>
                <a:sym typeface="Interstate"/>
              </a:defRPr>
            </a:lvl1pPr>
          </a:lstStyle>
          <a:p>
            <a:fld id="{86CB4B4D-7CA3-9044-876B-883B54F8677D}" type="slidenum">
              <a:rPr/>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ítulo y objetos">
    <p:spTree>
      <p:nvGrpSpPr>
        <p:cNvPr id="1" name=""/>
        <p:cNvGrpSpPr/>
        <p:nvPr/>
      </p:nvGrpSpPr>
      <p:grpSpPr>
        <a:xfrm>
          <a:off x="0" y="0"/>
          <a:ext cx="0" cy="0"/>
          <a:chOff x="0" y="0"/>
          <a:chExt cx="0" cy="0"/>
        </a:xfrm>
      </p:grpSpPr>
      <p:pic>
        <p:nvPicPr>
          <p:cNvPr id="39" name="fondo-red.es-3.svg" descr="fondo-red.es-3.svg"/>
          <p:cNvPicPr>
            <a:picLocks noChangeAspect="1"/>
          </p:cNvPicPr>
          <p:nvPr/>
        </p:nvPicPr>
        <p:blipFill>
          <a:blip r:embed="rId2"/>
          <a:stretch>
            <a:fillRect/>
          </a:stretch>
        </p:blipFill>
        <p:spPr>
          <a:xfrm>
            <a:off x="364082" y="328899"/>
            <a:ext cx="11498882" cy="1335030"/>
          </a:xfrm>
          <a:prstGeom prst="rect">
            <a:avLst/>
          </a:prstGeom>
          <a:ln w="12700">
            <a:miter lim="400000"/>
          </a:ln>
        </p:spPr>
      </p:pic>
      <p:sp>
        <p:nvSpPr>
          <p:cNvPr id="40" name="Número de diapositiva"/>
          <p:cNvSpPr txBox="1">
            <a:spLocks noGrp="1"/>
          </p:cNvSpPr>
          <p:nvPr>
            <p:ph type="sldNum" sz="quarter" idx="2"/>
          </p:nvPr>
        </p:nvSpPr>
        <p:spPr>
          <a:xfrm>
            <a:off x="11621424" y="6385242"/>
            <a:ext cx="301908" cy="307341"/>
          </a:xfrm>
          <a:prstGeom prst="rect">
            <a:avLst/>
          </a:prstGeom>
        </p:spPr>
        <p:txBody>
          <a:bodyPr/>
          <a:lstStyle>
            <a:lvl1pPr>
              <a:defRPr sz="1400">
                <a:latin typeface="Interstate"/>
                <a:ea typeface="Interstate"/>
                <a:cs typeface="Interstate"/>
                <a:sym typeface="Interstate"/>
              </a:defRPr>
            </a:lvl1pPr>
          </a:lstStyle>
          <a:p>
            <a:fld id="{86CB4B4D-7CA3-9044-876B-883B54F8677D}" type="slidenum">
              <a:rPr/>
              <a:t>‹Nº›</a:t>
            </a:fld>
            <a:endParaRPr/>
          </a:p>
        </p:txBody>
      </p:sp>
      <p:pic>
        <p:nvPicPr>
          <p:cNvPr id="3" name="Imagen 2">
            <a:extLst>
              <a:ext uri="{FF2B5EF4-FFF2-40B4-BE49-F238E27FC236}">
                <a16:creationId xmlns:a16="http://schemas.microsoft.com/office/drawing/2014/main" id="{B9834C03-CD96-D4BB-FE1D-0CFD317DAB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082" y="5781748"/>
            <a:ext cx="11498882" cy="874394"/>
          </a:xfrm>
          <a:prstGeom prst="rect">
            <a:avLst/>
          </a:prstGeom>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Diapositiva de título">
    <p:spTree>
      <p:nvGrpSpPr>
        <p:cNvPr id="1" name=""/>
        <p:cNvGrpSpPr/>
        <p:nvPr/>
      </p:nvGrpSpPr>
      <p:grpSpPr>
        <a:xfrm>
          <a:off x="0" y="0"/>
          <a:ext cx="0" cy="0"/>
          <a:chOff x="0" y="0"/>
          <a:chExt cx="0" cy="0"/>
        </a:xfrm>
      </p:grpSpPr>
      <p:sp>
        <p:nvSpPr>
          <p:cNvPr id="47" name="Rectángulo 2"/>
          <p:cNvSpPr/>
          <p:nvPr/>
        </p:nvSpPr>
        <p:spPr>
          <a:xfrm>
            <a:off x="0" y="0"/>
            <a:ext cx="12192000" cy="6858000"/>
          </a:xfrm>
          <a:prstGeom prst="rect">
            <a:avLst/>
          </a:prstGeom>
          <a:solidFill>
            <a:schemeClr val="accent4">
              <a:lumOff val="12500"/>
            </a:schemeClr>
          </a:solidFill>
          <a:ln w="12700">
            <a:miter lim="400000"/>
          </a:ln>
        </p:spPr>
        <p:txBody>
          <a:bodyPr lIns="45719" rIns="45719" anchor="ctr"/>
          <a:lstStyle/>
          <a:p>
            <a:pPr algn="ctr">
              <a:defRPr sz="1800" b="0">
                <a:latin typeface="+mn-lt"/>
                <a:ea typeface="+mn-ea"/>
                <a:cs typeface="+mn-cs"/>
                <a:sym typeface="Calibri"/>
              </a:defRPr>
            </a:pPr>
            <a:endParaRPr/>
          </a:p>
        </p:txBody>
      </p:sp>
      <p:pic>
        <p:nvPicPr>
          <p:cNvPr id="48" name="Imagen 3" descr="Imagen 3"/>
          <p:cNvPicPr>
            <a:picLocks noChangeAspect="1"/>
          </p:cNvPicPr>
          <p:nvPr/>
        </p:nvPicPr>
        <p:blipFill>
          <a:blip r:embed="rId2"/>
          <a:stretch>
            <a:fillRect/>
          </a:stretch>
        </p:blipFill>
        <p:spPr>
          <a:xfrm>
            <a:off x="476368" y="0"/>
            <a:ext cx="9562154" cy="1465513"/>
          </a:xfrm>
          <a:prstGeom prst="rect">
            <a:avLst/>
          </a:prstGeom>
          <a:ln w="12700">
            <a:miter lim="400000"/>
          </a:ln>
        </p:spPr>
      </p:pic>
      <p:sp>
        <p:nvSpPr>
          <p:cNvPr id="49" name="CuadroTexto 4"/>
          <p:cNvSpPr txBox="1"/>
          <p:nvPr/>
        </p:nvSpPr>
        <p:spPr>
          <a:xfrm>
            <a:off x="10084241" y="876374"/>
            <a:ext cx="1387479" cy="5232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a:defRPr sz="2800">
                <a:solidFill>
                  <a:srgbClr val="FFFFFF"/>
                </a:solidFill>
              </a:defRPr>
            </a:lvl1pPr>
          </a:lstStyle>
          <a:p>
            <a:r>
              <a:rPr err="1"/>
              <a:t>Índice</a:t>
            </a:r>
            <a:endParaRPr/>
          </a:p>
        </p:txBody>
      </p:sp>
      <p:sp>
        <p:nvSpPr>
          <p:cNvPr id="50" name="Número de diapositiva"/>
          <p:cNvSpPr txBox="1">
            <a:spLocks noGrp="1"/>
          </p:cNvSpPr>
          <p:nvPr>
            <p:ph type="sldNum" sz="quarter" idx="2"/>
          </p:nvPr>
        </p:nvSpPr>
        <p:spPr>
          <a:xfrm>
            <a:off x="11621424" y="6385242"/>
            <a:ext cx="301908" cy="307341"/>
          </a:xfrm>
          <a:prstGeom prst="rect">
            <a:avLst/>
          </a:prstGeom>
        </p:spPr>
        <p:txBody>
          <a:bodyPr/>
          <a:lstStyle>
            <a:lvl1pPr>
              <a:defRPr sz="1400">
                <a:solidFill>
                  <a:srgbClr val="FFFFFF"/>
                </a:solidFill>
                <a:latin typeface="Interstate"/>
                <a:ea typeface="Interstate"/>
                <a:cs typeface="Interstate"/>
                <a:sym typeface="Interstate"/>
              </a:defRPr>
            </a:lvl1pPr>
          </a:lstStyle>
          <a:p>
            <a:fld id="{86CB4B4D-7CA3-9044-876B-883B54F8677D}" type="slidenum">
              <a:rPr/>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ítulo y objetos">
    <p:spTree>
      <p:nvGrpSpPr>
        <p:cNvPr id="1" name=""/>
        <p:cNvGrpSpPr/>
        <p:nvPr/>
      </p:nvGrpSpPr>
      <p:grpSpPr>
        <a:xfrm>
          <a:off x="0" y="0"/>
          <a:ext cx="0" cy="0"/>
          <a:chOff x="0" y="0"/>
          <a:chExt cx="0" cy="0"/>
        </a:xfrm>
      </p:grpSpPr>
      <p:sp>
        <p:nvSpPr>
          <p:cNvPr id="57" name="Rectángulo 2"/>
          <p:cNvSpPr/>
          <p:nvPr/>
        </p:nvSpPr>
        <p:spPr>
          <a:xfrm>
            <a:off x="0" y="0"/>
            <a:ext cx="12192000" cy="6858000"/>
          </a:xfrm>
          <a:prstGeom prst="rect">
            <a:avLst/>
          </a:prstGeom>
          <a:solidFill>
            <a:srgbClr val="E41C41"/>
          </a:solidFill>
          <a:ln w="12700">
            <a:miter lim="400000"/>
          </a:ln>
        </p:spPr>
        <p:txBody>
          <a:bodyPr lIns="45719" rIns="45719" anchor="ctr"/>
          <a:lstStyle/>
          <a:p>
            <a:pPr algn="ctr">
              <a:defRPr sz="1800" b="0">
                <a:latin typeface="+mn-lt"/>
                <a:ea typeface="+mn-ea"/>
                <a:cs typeface="+mn-cs"/>
                <a:sym typeface="Calibri"/>
              </a:defRPr>
            </a:pPr>
            <a:endParaRPr/>
          </a:p>
        </p:txBody>
      </p:sp>
      <p:pic>
        <p:nvPicPr>
          <p:cNvPr id="58" name="Imagen 3" descr="Imagen 3"/>
          <p:cNvPicPr>
            <a:picLocks noChangeAspect="1"/>
          </p:cNvPicPr>
          <p:nvPr/>
        </p:nvPicPr>
        <p:blipFill>
          <a:blip r:embed="rId2"/>
          <a:stretch>
            <a:fillRect/>
          </a:stretch>
        </p:blipFill>
        <p:spPr>
          <a:xfrm>
            <a:off x="476368" y="0"/>
            <a:ext cx="9562154" cy="1465513"/>
          </a:xfrm>
          <a:prstGeom prst="rect">
            <a:avLst/>
          </a:prstGeom>
          <a:ln w="12700">
            <a:miter lim="400000"/>
          </a:ln>
        </p:spPr>
      </p:pic>
      <p:sp>
        <p:nvSpPr>
          <p:cNvPr id="59" name="CuadroTexto 4"/>
          <p:cNvSpPr txBox="1"/>
          <p:nvPr/>
        </p:nvSpPr>
        <p:spPr>
          <a:xfrm>
            <a:off x="10084241" y="876374"/>
            <a:ext cx="1387479" cy="5232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a:defRPr sz="2800">
                <a:solidFill>
                  <a:srgbClr val="FFFFFF"/>
                </a:solidFill>
              </a:defRPr>
            </a:lvl1pPr>
          </a:lstStyle>
          <a:p>
            <a:r>
              <a:t>Índice</a:t>
            </a:r>
          </a:p>
        </p:txBody>
      </p:sp>
      <p:sp>
        <p:nvSpPr>
          <p:cNvPr id="60" name="Número de diapositiva"/>
          <p:cNvSpPr txBox="1">
            <a:spLocks noGrp="1"/>
          </p:cNvSpPr>
          <p:nvPr>
            <p:ph type="sldNum" sz="quarter" idx="2"/>
          </p:nvPr>
        </p:nvSpPr>
        <p:spPr>
          <a:xfrm>
            <a:off x="11621424" y="6385242"/>
            <a:ext cx="301908" cy="307341"/>
          </a:xfrm>
          <a:prstGeom prst="rect">
            <a:avLst/>
          </a:prstGeom>
        </p:spPr>
        <p:txBody>
          <a:bodyPr/>
          <a:lstStyle>
            <a:lvl1pPr>
              <a:defRPr sz="1400">
                <a:solidFill>
                  <a:srgbClr val="FFFFFF"/>
                </a:solidFill>
                <a:latin typeface="Interstate"/>
                <a:ea typeface="Interstate"/>
                <a:cs typeface="Interstate"/>
                <a:sym typeface="Interstate"/>
              </a:defRPr>
            </a:lvl1pPr>
          </a:lstStyle>
          <a:p>
            <a:fld id="{86CB4B4D-7CA3-9044-876B-883B54F8677D}" type="slidenum">
              <a:rPr/>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ítulo y objetos">
    <p:spTree>
      <p:nvGrpSpPr>
        <p:cNvPr id="1" name=""/>
        <p:cNvGrpSpPr/>
        <p:nvPr/>
      </p:nvGrpSpPr>
      <p:grpSpPr>
        <a:xfrm>
          <a:off x="0" y="0"/>
          <a:ext cx="0" cy="0"/>
          <a:chOff x="0" y="0"/>
          <a:chExt cx="0" cy="0"/>
        </a:xfrm>
      </p:grpSpPr>
      <p:sp>
        <p:nvSpPr>
          <p:cNvPr id="67" name="Rectángulo 2"/>
          <p:cNvSpPr/>
          <p:nvPr/>
        </p:nvSpPr>
        <p:spPr>
          <a:xfrm>
            <a:off x="0" y="0"/>
            <a:ext cx="12192000" cy="6858000"/>
          </a:xfrm>
          <a:prstGeom prst="rect">
            <a:avLst/>
          </a:prstGeom>
          <a:solidFill>
            <a:srgbClr val="377E80"/>
          </a:solidFill>
          <a:ln w="12700">
            <a:miter lim="400000"/>
          </a:ln>
        </p:spPr>
        <p:txBody>
          <a:bodyPr lIns="45719" rIns="45719" anchor="ctr"/>
          <a:lstStyle/>
          <a:p>
            <a:pPr algn="ctr">
              <a:defRPr sz="1800" b="0">
                <a:latin typeface="+mn-lt"/>
                <a:ea typeface="+mn-ea"/>
                <a:cs typeface="+mn-cs"/>
                <a:sym typeface="Calibri"/>
              </a:defRPr>
            </a:pPr>
            <a:endParaRPr/>
          </a:p>
        </p:txBody>
      </p:sp>
      <p:pic>
        <p:nvPicPr>
          <p:cNvPr id="68" name="Imagen 3" descr="Imagen 3"/>
          <p:cNvPicPr>
            <a:picLocks noChangeAspect="1"/>
          </p:cNvPicPr>
          <p:nvPr/>
        </p:nvPicPr>
        <p:blipFill>
          <a:blip r:embed="rId2"/>
          <a:stretch>
            <a:fillRect/>
          </a:stretch>
        </p:blipFill>
        <p:spPr>
          <a:xfrm>
            <a:off x="476368" y="0"/>
            <a:ext cx="9562154" cy="1465513"/>
          </a:xfrm>
          <a:prstGeom prst="rect">
            <a:avLst/>
          </a:prstGeom>
          <a:ln w="12700">
            <a:miter lim="400000"/>
          </a:ln>
        </p:spPr>
      </p:pic>
      <p:sp>
        <p:nvSpPr>
          <p:cNvPr id="69" name="CuadroTexto 4"/>
          <p:cNvSpPr txBox="1"/>
          <p:nvPr/>
        </p:nvSpPr>
        <p:spPr>
          <a:xfrm>
            <a:off x="10084241" y="876374"/>
            <a:ext cx="1387479" cy="5232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a:defRPr sz="2800">
                <a:solidFill>
                  <a:srgbClr val="FFFFFF"/>
                </a:solidFill>
              </a:defRPr>
            </a:lvl1pPr>
          </a:lstStyle>
          <a:p>
            <a:r>
              <a:t>Índice</a:t>
            </a:r>
          </a:p>
        </p:txBody>
      </p:sp>
      <p:sp>
        <p:nvSpPr>
          <p:cNvPr id="70" name="Número de diapositiva"/>
          <p:cNvSpPr txBox="1">
            <a:spLocks noGrp="1"/>
          </p:cNvSpPr>
          <p:nvPr>
            <p:ph type="sldNum" sz="quarter" idx="2"/>
          </p:nvPr>
        </p:nvSpPr>
        <p:spPr>
          <a:xfrm>
            <a:off x="11621424" y="6385242"/>
            <a:ext cx="301908" cy="307341"/>
          </a:xfrm>
          <a:prstGeom prst="rect">
            <a:avLst/>
          </a:prstGeom>
        </p:spPr>
        <p:txBody>
          <a:bodyPr/>
          <a:lstStyle>
            <a:lvl1pPr>
              <a:defRPr sz="1400">
                <a:solidFill>
                  <a:srgbClr val="FFFFFF"/>
                </a:solidFill>
                <a:latin typeface="Interstate"/>
                <a:ea typeface="Interstate"/>
                <a:cs typeface="Interstate"/>
                <a:sym typeface="Interstate"/>
              </a:defRPr>
            </a:lvl1pPr>
          </a:lstStyle>
          <a:p>
            <a:fld id="{86CB4B4D-7CA3-9044-876B-883B54F8677D}" type="slidenum">
              <a:rPr/>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Diapositiva de título">
    <p:spTree>
      <p:nvGrpSpPr>
        <p:cNvPr id="1" name=""/>
        <p:cNvGrpSpPr/>
        <p:nvPr/>
      </p:nvGrpSpPr>
      <p:grpSpPr>
        <a:xfrm>
          <a:off x="0" y="0"/>
          <a:ext cx="0" cy="0"/>
          <a:chOff x="0" y="0"/>
          <a:chExt cx="0" cy="0"/>
        </a:xfrm>
      </p:grpSpPr>
      <p:sp>
        <p:nvSpPr>
          <p:cNvPr id="77" name="Rectángulo 5"/>
          <p:cNvSpPr/>
          <p:nvPr/>
        </p:nvSpPr>
        <p:spPr>
          <a:xfrm>
            <a:off x="0" y="0"/>
            <a:ext cx="12192000" cy="6858000"/>
          </a:xfrm>
          <a:prstGeom prst="rect">
            <a:avLst/>
          </a:prstGeom>
          <a:solidFill>
            <a:srgbClr val="377E80"/>
          </a:solidFill>
          <a:ln w="12700">
            <a:miter lim="400000"/>
          </a:ln>
        </p:spPr>
        <p:txBody>
          <a:bodyPr lIns="45719" rIns="45719" anchor="ctr"/>
          <a:lstStyle/>
          <a:p>
            <a:pPr algn="ctr">
              <a:defRPr sz="1800" b="0">
                <a:solidFill>
                  <a:srgbClr val="FFFFFF"/>
                </a:solidFill>
                <a:latin typeface="+mn-lt"/>
                <a:ea typeface="+mn-ea"/>
                <a:cs typeface="+mn-cs"/>
                <a:sym typeface="Calibri"/>
              </a:defRPr>
            </a:pPr>
            <a:endParaRPr/>
          </a:p>
        </p:txBody>
      </p:sp>
      <p:pic>
        <p:nvPicPr>
          <p:cNvPr id="78" name="fondo-red.es-2.svg" descr="fondo-red.es-2.svg"/>
          <p:cNvPicPr>
            <a:picLocks noChangeAspect="1"/>
          </p:cNvPicPr>
          <p:nvPr/>
        </p:nvPicPr>
        <p:blipFill>
          <a:blip r:embed="rId2"/>
          <a:stretch>
            <a:fillRect/>
          </a:stretch>
        </p:blipFill>
        <p:spPr>
          <a:xfrm>
            <a:off x="1115095" y="-384218"/>
            <a:ext cx="2543519" cy="7567614"/>
          </a:xfrm>
          <a:prstGeom prst="rect">
            <a:avLst/>
          </a:prstGeom>
          <a:ln w="12700">
            <a:miter lim="400000"/>
          </a:ln>
        </p:spPr>
      </p:pic>
      <p:sp>
        <p:nvSpPr>
          <p:cNvPr id="79" name="Número de diapositiva"/>
          <p:cNvSpPr txBox="1">
            <a:spLocks noGrp="1"/>
          </p:cNvSpPr>
          <p:nvPr>
            <p:ph type="sldNum" sz="quarter" idx="2"/>
          </p:nvPr>
        </p:nvSpPr>
        <p:spPr>
          <a:xfrm>
            <a:off x="11621424" y="6385242"/>
            <a:ext cx="301908" cy="307341"/>
          </a:xfrm>
          <a:prstGeom prst="rect">
            <a:avLst/>
          </a:prstGeom>
        </p:spPr>
        <p:txBody>
          <a:bodyPr/>
          <a:lstStyle>
            <a:lvl1pPr>
              <a:defRPr sz="1400">
                <a:solidFill>
                  <a:srgbClr val="FFFFFF"/>
                </a:solidFill>
                <a:latin typeface="Interstate"/>
                <a:ea typeface="Interstate"/>
                <a:cs typeface="Interstate"/>
                <a:sym typeface="Interstate"/>
              </a:defRPr>
            </a:lvl1pPr>
          </a:lstStyle>
          <a:p>
            <a:fld id="{86CB4B4D-7CA3-9044-876B-883B54F8677D}" type="slidenum">
              <a:rPr/>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ítulo y objetos">
    <p:spTree>
      <p:nvGrpSpPr>
        <p:cNvPr id="1" name=""/>
        <p:cNvGrpSpPr/>
        <p:nvPr/>
      </p:nvGrpSpPr>
      <p:grpSpPr>
        <a:xfrm>
          <a:off x="0" y="0"/>
          <a:ext cx="0" cy="0"/>
          <a:chOff x="0" y="0"/>
          <a:chExt cx="0" cy="0"/>
        </a:xfrm>
      </p:grpSpPr>
      <p:sp>
        <p:nvSpPr>
          <p:cNvPr id="86" name="Rectángulo 5"/>
          <p:cNvSpPr/>
          <p:nvPr/>
        </p:nvSpPr>
        <p:spPr>
          <a:xfrm>
            <a:off x="0" y="0"/>
            <a:ext cx="12192000" cy="6858000"/>
          </a:xfrm>
          <a:prstGeom prst="rect">
            <a:avLst/>
          </a:prstGeom>
          <a:solidFill>
            <a:srgbClr val="2F2E76"/>
          </a:solidFill>
          <a:ln w="12700">
            <a:miter lim="400000"/>
          </a:ln>
        </p:spPr>
        <p:txBody>
          <a:bodyPr lIns="45719" rIns="45719" anchor="ctr"/>
          <a:lstStyle/>
          <a:p>
            <a:pPr algn="ctr">
              <a:defRPr sz="1800" b="0">
                <a:solidFill>
                  <a:srgbClr val="FFFFFF"/>
                </a:solidFill>
                <a:latin typeface="+mn-lt"/>
                <a:ea typeface="+mn-ea"/>
                <a:cs typeface="+mn-cs"/>
                <a:sym typeface="Calibri"/>
              </a:defRPr>
            </a:pPr>
            <a:endParaRPr/>
          </a:p>
        </p:txBody>
      </p:sp>
      <p:pic>
        <p:nvPicPr>
          <p:cNvPr id="87" name="Imagen 6" descr="Imagen 6"/>
          <p:cNvPicPr>
            <a:picLocks noChangeAspect="1"/>
          </p:cNvPicPr>
          <p:nvPr/>
        </p:nvPicPr>
        <p:blipFill>
          <a:blip r:embed="rId2"/>
          <a:stretch>
            <a:fillRect/>
          </a:stretch>
        </p:blipFill>
        <p:spPr>
          <a:xfrm rot="16200000">
            <a:off x="-1396931" y="2118937"/>
            <a:ext cx="7567588" cy="2543988"/>
          </a:xfrm>
          <a:prstGeom prst="rect">
            <a:avLst/>
          </a:prstGeom>
          <a:ln w="12700">
            <a:miter lim="400000"/>
          </a:ln>
        </p:spPr>
      </p:pic>
      <p:sp>
        <p:nvSpPr>
          <p:cNvPr id="88" name="Número de diapositiva"/>
          <p:cNvSpPr txBox="1">
            <a:spLocks noGrp="1"/>
          </p:cNvSpPr>
          <p:nvPr>
            <p:ph type="sldNum" sz="quarter" idx="2"/>
          </p:nvPr>
        </p:nvSpPr>
        <p:spPr>
          <a:xfrm>
            <a:off x="11621424" y="6385242"/>
            <a:ext cx="301908" cy="307341"/>
          </a:xfrm>
          <a:prstGeom prst="rect">
            <a:avLst/>
          </a:prstGeom>
        </p:spPr>
        <p:txBody>
          <a:bodyPr/>
          <a:lstStyle>
            <a:lvl1pPr>
              <a:defRPr sz="1400">
                <a:solidFill>
                  <a:srgbClr val="FFFFFF"/>
                </a:solidFill>
                <a:latin typeface="Interstate"/>
                <a:ea typeface="Interstate"/>
                <a:cs typeface="Interstate"/>
                <a:sym typeface="Interstate"/>
              </a:defRPr>
            </a:lvl1pPr>
          </a:lstStyle>
          <a:p>
            <a:fld id="{86CB4B4D-7CA3-9044-876B-883B54F8677D}" type="slidenum">
              <a:rPr/>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Diapositiva de título">
    <p:spTree>
      <p:nvGrpSpPr>
        <p:cNvPr id="1" name=""/>
        <p:cNvGrpSpPr/>
        <p:nvPr/>
      </p:nvGrpSpPr>
      <p:grpSpPr>
        <a:xfrm>
          <a:off x="0" y="0"/>
          <a:ext cx="0" cy="0"/>
          <a:chOff x="0" y="0"/>
          <a:chExt cx="0" cy="0"/>
        </a:xfrm>
      </p:grpSpPr>
      <p:pic>
        <p:nvPicPr>
          <p:cNvPr id="95" name="carrusel-2023.svg" descr="carrusel-2023.svg"/>
          <p:cNvPicPr>
            <a:picLocks noChangeAspect="1"/>
          </p:cNvPicPr>
          <p:nvPr/>
        </p:nvPicPr>
        <p:blipFill>
          <a:blip r:embed="rId2"/>
          <a:stretch>
            <a:fillRect/>
          </a:stretch>
        </p:blipFill>
        <p:spPr>
          <a:xfrm>
            <a:off x="1420396" y="5842000"/>
            <a:ext cx="9351209" cy="749300"/>
          </a:xfrm>
          <a:prstGeom prst="rect">
            <a:avLst/>
          </a:prstGeom>
          <a:ln w="12700">
            <a:miter lim="400000"/>
          </a:ln>
        </p:spPr>
      </p:pic>
      <p:sp>
        <p:nvSpPr>
          <p:cNvPr id="96" name="Rectángulo 3"/>
          <p:cNvSpPr/>
          <p:nvPr/>
        </p:nvSpPr>
        <p:spPr>
          <a:xfrm>
            <a:off x="0" y="-135653"/>
            <a:ext cx="12192000" cy="5715001"/>
          </a:xfrm>
          <a:prstGeom prst="rect">
            <a:avLst/>
          </a:prstGeom>
          <a:solidFill>
            <a:srgbClr val="377E80"/>
          </a:solidFill>
          <a:ln w="12700">
            <a:miter lim="400000"/>
          </a:ln>
        </p:spPr>
        <p:txBody>
          <a:bodyPr lIns="45719" rIns="45719" anchor="ctr"/>
          <a:lstStyle/>
          <a:p>
            <a:pPr algn="ctr">
              <a:defRPr sz="1800" b="0">
                <a:solidFill>
                  <a:srgbClr val="FFFFFF"/>
                </a:solidFill>
                <a:latin typeface="+mn-lt"/>
                <a:ea typeface="+mn-ea"/>
                <a:cs typeface="+mn-cs"/>
                <a:sym typeface="Calibri"/>
              </a:defRPr>
            </a:pPr>
            <a:endParaRPr/>
          </a:p>
        </p:txBody>
      </p:sp>
      <p:sp>
        <p:nvSpPr>
          <p:cNvPr id="97" name="CuadroTexto 7"/>
          <p:cNvSpPr txBox="1"/>
          <p:nvPr/>
        </p:nvSpPr>
        <p:spPr>
          <a:xfrm>
            <a:off x="2426161" y="2754504"/>
            <a:ext cx="5238174" cy="11582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a:defRPr sz="7000">
                <a:solidFill>
                  <a:srgbClr val="FFFFFF"/>
                </a:solidFill>
              </a:defRPr>
            </a:lvl1pPr>
          </a:lstStyle>
          <a:p>
            <a:r>
              <a:t>¡Gracias!</a:t>
            </a:r>
          </a:p>
        </p:txBody>
      </p:sp>
      <p:pic>
        <p:nvPicPr>
          <p:cNvPr id="98" name="Imagen 8" descr="Imagen 8"/>
          <p:cNvPicPr>
            <a:picLocks noChangeAspect="1"/>
          </p:cNvPicPr>
          <p:nvPr/>
        </p:nvPicPr>
        <p:blipFill>
          <a:blip r:embed="rId3"/>
          <a:stretch>
            <a:fillRect/>
          </a:stretch>
        </p:blipFill>
        <p:spPr>
          <a:xfrm>
            <a:off x="7710054" y="-760505"/>
            <a:ext cx="4910675" cy="5901679"/>
          </a:xfrm>
          <a:prstGeom prst="rect">
            <a:avLst/>
          </a:prstGeom>
          <a:ln w="12700">
            <a:miter lim="400000"/>
          </a:ln>
        </p:spPr>
      </p:pic>
      <p:sp>
        <p:nvSpPr>
          <p:cNvPr id="99"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carrusel-2023.svg" descr="carrusel-2023.svg"/>
          <p:cNvPicPr>
            <a:picLocks noChangeAspect="1"/>
          </p:cNvPicPr>
          <p:nvPr/>
        </p:nvPicPr>
        <p:blipFill>
          <a:blip r:embed="rId15"/>
          <a:stretch>
            <a:fillRect/>
          </a:stretch>
        </p:blipFill>
        <p:spPr>
          <a:xfrm>
            <a:off x="4041059" y="241300"/>
            <a:ext cx="7924754" cy="635000"/>
          </a:xfrm>
          <a:prstGeom prst="rect">
            <a:avLst/>
          </a:prstGeom>
          <a:ln w="12700">
            <a:miter lim="400000"/>
          </a:ln>
        </p:spPr>
      </p:pic>
      <p:pic>
        <p:nvPicPr>
          <p:cNvPr id="3" name="fondo-red.es-1.svg" descr="fondo-red.es-1.svg"/>
          <p:cNvPicPr>
            <a:picLocks noChangeAspect="1"/>
          </p:cNvPicPr>
          <p:nvPr/>
        </p:nvPicPr>
        <p:blipFill>
          <a:blip r:embed="rId16"/>
          <a:stretch>
            <a:fillRect/>
          </a:stretch>
        </p:blipFill>
        <p:spPr>
          <a:xfrm>
            <a:off x="-1" y="304800"/>
            <a:ext cx="12192001" cy="6858000"/>
          </a:xfrm>
          <a:prstGeom prst="rect">
            <a:avLst/>
          </a:prstGeom>
          <a:ln w="12700">
            <a:miter lim="400000"/>
          </a:ln>
        </p:spPr>
      </p:pic>
      <p:sp>
        <p:nvSpPr>
          <p:cNvPr id="4" name="Texto del título"/>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lstStyle/>
          <a:p>
            <a:r>
              <a:t>Texto del título</a:t>
            </a:r>
          </a:p>
        </p:txBody>
      </p:sp>
      <p:sp>
        <p:nvSpPr>
          <p:cNvPr id="5" name="Nivel de texto 1…"/>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lstStyle/>
          <a:p>
            <a:r>
              <a:t>Nivel de </a:t>
            </a:r>
            <a:r>
              <a:rPr err="1"/>
              <a:t>texto</a:t>
            </a:r>
            <a:r>
              <a:t> 1</a:t>
            </a:r>
          </a:p>
          <a:p>
            <a:pPr lvl="1"/>
            <a:r>
              <a:t>Nivel de </a:t>
            </a:r>
            <a:r>
              <a:rPr err="1"/>
              <a:t>texto</a:t>
            </a:r>
            <a:r>
              <a:t> 2</a:t>
            </a:r>
          </a:p>
          <a:p>
            <a:pPr lvl="2"/>
            <a:r>
              <a:t>Nivel de </a:t>
            </a:r>
            <a:r>
              <a:rPr err="1"/>
              <a:t>texto</a:t>
            </a:r>
            <a:r>
              <a:t> 3</a:t>
            </a:r>
          </a:p>
          <a:p>
            <a:pPr lvl="3"/>
            <a:r>
              <a:t>Nivel de </a:t>
            </a:r>
            <a:r>
              <a:rPr err="1"/>
              <a:t>texto</a:t>
            </a:r>
            <a:r>
              <a:t> 4</a:t>
            </a:r>
          </a:p>
          <a:p>
            <a:pPr lvl="4"/>
            <a:r>
              <a:t>Nivel de </a:t>
            </a:r>
            <a:r>
              <a:rPr err="1"/>
              <a:t>texto</a:t>
            </a:r>
            <a:r>
              <a:t> 5</a:t>
            </a:r>
          </a:p>
        </p:txBody>
      </p:sp>
      <p:sp>
        <p:nvSpPr>
          <p:cNvPr id="6" name="Número de diapositiva"/>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b="0">
                <a:solidFill>
                  <a:srgbClr val="000000"/>
                </a:solidFill>
                <a:latin typeface="+mn-lt"/>
                <a:ea typeface="+mn-ea"/>
                <a:cs typeface="+mn-cs"/>
                <a:sym typeface="Calibri"/>
              </a:defRPr>
            </a:lvl1pPr>
          </a:lstStyle>
          <a:p>
            <a:fld id="{86CB4B4D-7CA3-9044-876B-883B54F8677D}" type="slidenum">
              <a:rPr/>
              <a:t>‹Nº›</a:t>
            </a:fld>
            <a:endParaRPr/>
          </a:p>
        </p:txBody>
      </p:sp>
    </p:spTree>
  </p:cSld>
  <p:clrMap bg1="dk1" tx1="lt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1" r:id="rId10"/>
    <p:sldLayoutId id="2147483659" r:id="rId11"/>
    <p:sldLayoutId id="2147483662" r:id="rId12"/>
    <p:sldLayoutId id="2147483663" r:id="rId13"/>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chart" Target="../charts/chart2.xml"/><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adroTexto 13"/>
          <p:cNvSpPr txBox="1"/>
          <p:nvPr/>
        </p:nvSpPr>
        <p:spPr>
          <a:xfrm>
            <a:off x="3955041" y="3181782"/>
            <a:ext cx="6863558" cy="7078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r>
              <a:rPr lang="es-ES"/>
              <a:t>Grupos de Trabajo RedIRIS</a:t>
            </a:r>
            <a:endParaRPr/>
          </a:p>
        </p:txBody>
      </p:sp>
      <p:sp>
        <p:nvSpPr>
          <p:cNvPr id="121" name="CuadroTexto 7"/>
          <p:cNvSpPr txBox="1"/>
          <p:nvPr/>
        </p:nvSpPr>
        <p:spPr>
          <a:xfrm>
            <a:off x="3981019" y="5204159"/>
            <a:ext cx="7041010" cy="33855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2400" b="0">
                <a:solidFill>
                  <a:srgbClr val="414141"/>
                </a:solidFill>
                <a:latin typeface="+mj-lt"/>
                <a:ea typeface="+mj-ea"/>
                <a:cs typeface="+mj-cs"/>
                <a:sym typeface="Helvetica"/>
              </a:defRPr>
            </a:lvl1pPr>
          </a:lstStyle>
          <a:p>
            <a:pPr algn="r"/>
            <a:r>
              <a:rPr lang="es-ES" sz="1600"/>
              <a:t>Academia</a:t>
            </a:r>
            <a:r>
              <a:rPr lang="es-ES" sz="1050" b="0" i="0" u="none" strike="noStrike">
                <a:solidFill>
                  <a:srgbClr val="000000"/>
                </a:solidFill>
                <a:effectLst/>
                <a:latin typeface="arial" panose="020B0604020202020204" pitchFamily="34" charset="0"/>
              </a:rPr>
              <a:t> </a:t>
            </a:r>
            <a:r>
              <a:rPr lang="es-ES" sz="1600"/>
              <a:t>de Infantería del Ejercito de Tierra, Toledo. 20 Mayo 2025</a:t>
            </a:r>
            <a:endParaRPr sz="1600"/>
          </a:p>
        </p:txBody>
      </p:sp>
      <p:sp>
        <p:nvSpPr>
          <p:cNvPr id="2" name="CuadroTexto 13">
            <a:extLst>
              <a:ext uri="{FF2B5EF4-FFF2-40B4-BE49-F238E27FC236}">
                <a16:creationId xmlns:a16="http://schemas.microsoft.com/office/drawing/2014/main" id="{8CB87297-1400-336F-E380-072D1EB3390C}"/>
              </a:ext>
            </a:extLst>
          </p:cNvPr>
          <p:cNvSpPr txBox="1"/>
          <p:nvPr/>
        </p:nvSpPr>
        <p:spPr>
          <a:xfrm>
            <a:off x="3981019" y="3803676"/>
            <a:ext cx="6863558" cy="7078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r>
              <a:rPr lang="es-ES"/>
              <a:t>Actualidad de red</a:t>
            </a:r>
            <a:endParaRPr/>
          </a:p>
        </p:txBody>
      </p:sp>
      <p:sp>
        <p:nvSpPr>
          <p:cNvPr id="3" name="CuadroTexto 1">
            <a:extLst>
              <a:ext uri="{FF2B5EF4-FFF2-40B4-BE49-F238E27FC236}">
                <a16:creationId xmlns:a16="http://schemas.microsoft.com/office/drawing/2014/main" id="{33A17E68-2BED-4763-4E81-EEC245D41C0F}"/>
              </a:ext>
            </a:extLst>
          </p:cNvPr>
          <p:cNvSpPr txBox="1"/>
          <p:nvPr/>
        </p:nvSpPr>
        <p:spPr>
          <a:xfrm>
            <a:off x="6093182" y="5697696"/>
            <a:ext cx="2587275" cy="46166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lvl1pPr>
              <a:defRPr sz="2400">
                <a:latin typeface="Interstate Light"/>
                <a:ea typeface="Interstate Light"/>
                <a:cs typeface="Interstate Light"/>
                <a:sym typeface="Interstate Light"/>
              </a:defRPr>
            </a:lvl1pPr>
          </a:lstStyle>
          <a:p>
            <a:pPr algn="r"/>
            <a:r>
              <a:rPr lang="es-ES"/>
              <a:t>RedIRIS NOC</a:t>
            </a: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39333-7A04-FB06-EBDC-EF0F6A477F30}"/>
            </a:ext>
          </a:extLst>
        </p:cNvPr>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4DF5904D-0E98-8906-3A02-7C2DE67CAE1E}"/>
              </a:ext>
            </a:extLst>
          </p:cNvPr>
          <p:cNvGraphicFramePr>
            <a:graphicFrameLocks/>
          </p:cNvGraphicFramePr>
          <p:nvPr/>
        </p:nvGraphicFramePr>
        <p:xfrm>
          <a:off x="727075" y="2489200"/>
          <a:ext cx="3530600" cy="1879600"/>
        </p:xfrm>
        <a:graphic>
          <a:graphicData uri="http://schemas.openxmlformats.org/drawingml/2006/chart">
            <c:chart xmlns:c="http://schemas.openxmlformats.org/drawingml/2006/chart" xmlns:r="http://schemas.openxmlformats.org/officeDocument/2006/relationships" r:id="rId2"/>
          </a:graphicData>
        </a:graphic>
      </p:graphicFrame>
      <p:sp>
        <p:nvSpPr>
          <p:cNvPr id="3" name="CuadroTexto 2">
            <a:extLst>
              <a:ext uri="{FF2B5EF4-FFF2-40B4-BE49-F238E27FC236}">
                <a16:creationId xmlns:a16="http://schemas.microsoft.com/office/drawing/2014/main" id="{05584366-1BD5-3D2B-04B6-55FDC85F37AA}"/>
              </a:ext>
            </a:extLst>
          </p:cNvPr>
          <p:cNvSpPr txBox="1"/>
          <p:nvPr/>
        </p:nvSpPr>
        <p:spPr>
          <a:xfrm>
            <a:off x="727075" y="151653"/>
            <a:ext cx="7219994" cy="707886"/>
          </a:xfrm>
          <a:prstGeom prst="rect">
            <a:avLst/>
          </a:prstGeom>
          <a:ln w="12700">
            <a:miter lim="400000"/>
          </a:ln>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stStyle>
          <a:p>
            <a:r>
              <a:rPr lang="es-ES">
                <a:sym typeface="Helvetica Neue"/>
              </a:rPr>
              <a:t>DNS Firewall</a:t>
            </a:r>
          </a:p>
        </p:txBody>
      </p:sp>
      <p:sp>
        <p:nvSpPr>
          <p:cNvPr id="6" name="CuadroTexto 5">
            <a:extLst>
              <a:ext uri="{FF2B5EF4-FFF2-40B4-BE49-F238E27FC236}">
                <a16:creationId xmlns:a16="http://schemas.microsoft.com/office/drawing/2014/main" id="{4373ECDD-214C-D907-5CFF-0CB61BBEC348}"/>
              </a:ext>
            </a:extLst>
          </p:cNvPr>
          <p:cNvSpPr txBox="1"/>
          <p:nvPr/>
        </p:nvSpPr>
        <p:spPr>
          <a:xfrm>
            <a:off x="1116419" y="1576698"/>
            <a:ext cx="6544470" cy="37046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defTabSz="1219169">
              <a:lnSpc>
                <a:spcPct val="90000"/>
              </a:lnSpc>
              <a:spcBef>
                <a:spcPts val="2250"/>
              </a:spcBef>
              <a:buFont typeface="Arial" panose="020B0604020202020204" pitchFamily="34" charset="0"/>
              <a:buChar char="•"/>
              <a:defRPr sz="2400" b="0">
                <a:solidFill>
                  <a:schemeClr val="tx2">
                    <a:lumMod val="50000"/>
                  </a:schemeClr>
                </a:solidFill>
                <a:latin typeface="+mj-lt"/>
              </a:defRPr>
            </a:lvl1pPr>
          </a:lstStyle>
          <a:p>
            <a:r>
              <a:rPr lang="es-ES">
                <a:sym typeface="Helvetica Neue"/>
              </a:rPr>
              <a:t>Servicio desde Junio 2022</a:t>
            </a:r>
          </a:p>
          <a:p>
            <a:r>
              <a:rPr lang="es-ES"/>
              <a:t>Basado en la plataforma Cisco </a:t>
            </a:r>
            <a:r>
              <a:rPr lang="es-ES" err="1"/>
              <a:t>Umbrella</a:t>
            </a:r>
            <a:endParaRPr lang="es-ES"/>
          </a:p>
          <a:p>
            <a:r>
              <a:rPr lang="es-ES">
                <a:sym typeface="Helvetica Neue"/>
              </a:rPr>
              <a:t>80 instituciones usándolo</a:t>
            </a:r>
            <a:r>
              <a:rPr lang="es-ES"/>
              <a:t> actualmente</a:t>
            </a:r>
          </a:p>
          <a:p>
            <a:r>
              <a:rPr lang="es-ES">
                <a:sym typeface="Helvetica Neue"/>
              </a:rPr>
              <a:t>1 </a:t>
            </a:r>
            <a:r>
              <a:rPr lang="es-ES" err="1">
                <a:sym typeface="Helvetica Neue"/>
              </a:rPr>
              <a:t>tenant</a:t>
            </a:r>
            <a:r>
              <a:rPr lang="es-ES">
                <a:sym typeface="Helvetica Neue"/>
              </a:rPr>
              <a:t> por instituci</a:t>
            </a:r>
            <a:r>
              <a:rPr lang="es-ES"/>
              <a:t>ón</a:t>
            </a:r>
          </a:p>
          <a:p>
            <a:r>
              <a:rPr lang="es-ES"/>
              <a:t>Integración con REYES</a:t>
            </a:r>
          </a:p>
          <a:p>
            <a:endParaRPr lang="es-ES">
              <a:sym typeface="Helvetica Neue"/>
            </a:endParaRPr>
          </a:p>
        </p:txBody>
      </p:sp>
      <p:pic>
        <p:nvPicPr>
          <p:cNvPr id="7" name="Imagen 6" descr="Logotipo, nombre de la empresa&#10;&#10;El contenido generado por IA puede ser incorrecto.">
            <a:extLst>
              <a:ext uri="{FF2B5EF4-FFF2-40B4-BE49-F238E27FC236}">
                <a16:creationId xmlns:a16="http://schemas.microsoft.com/office/drawing/2014/main" id="{4205754D-7D51-9E71-FABA-0E46A1B76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658" y="1941226"/>
            <a:ext cx="2578911" cy="2578911"/>
          </a:xfrm>
          <a:prstGeom prst="rect">
            <a:avLst/>
          </a:prstGeom>
        </p:spPr>
      </p:pic>
    </p:spTree>
    <p:extLst>
      <p:ext uri="{BB962C8B-B14F-4D97-AF65-F5344CB8AC3E}">
        <p14:creationId xmlns:p14="http://schemas.microsoft.com/office/powerpoint/2010/main" val="2506231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94B95-308B-F175-8C03-35C7CD3110B6}"/>
            </a:ext>
          </a:extLst>
        </p:cNvPr>
        <p:cNvGrpSpPr/>
        <p:nvPr/>
      </p:nvGrpSpPr>
      <p:grpSpPr>
        <a:xfrm>
          <a:off x="0" y="0"/>
          <a:ext cx="0" cy="0"/>
          <a:chOff x="0" y="0"/>
          <a:chExt cx="0" cy="0"/>
        </a:xfrm>
      </p:grpSpPr>
      <p:pic>
        <p:nvPicPr>
          <p:cNvPr id="12" name="Imagen 11" descr="Gráfico, Gráfico circular&#10;&#10;El contenido generado por IA puede ser incorrecto.">
            <a:extLst>
              <a:ext uri="{FF2B5EF4-FFF2-40B4-BE49-F238E27FC236}">
                <a16:creationId xmlns:a16="http://schemas.microsoft.com/office/drawing/2014/main" id="{027ACDED-4FCA-7E84-917D-4CAC12D5C2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844" y="1443038"/>
            <a:ext cx="10330312" cy="4300537"/>
          </a:xfrm>
          <a:prstGeom prst="rect">
            <a:avLst/>
          </a:prstGeom>
        </p:spPr>
      </p:pic>
      <p:sp>
        <p:nvSpPr>
          <p:cNvPr id="3" name="CuadroTexto 2">
            <a:extLst>
              <a:ext uri="{FF2B5EF4-FFF2-40B4-BE49-F238E27FC236}">
                <a16:creationId xmlns:a16="http://schemas.microsoft.com/office/drawing/2014/main" id="{A5101A07-417D-6DB9-6826-EC2FD2179F48}"/>
              </a:ext>
            </a:extLst>
          </p:cNvPr>
          <p:cNvSpPr txBox="1"/>
          <p:nvPr/>
        </p:nvSpPr>
        <p:spPr>
          <a:xfrm>
            <a:off x="590913" y="174145"/>
            <a:ext cx="4520468" cy="707886"/>
          </a:xfrm>
          <a:prstGeom prst="rect">
            <a:avLst/>
          </a:prstGeom>
          <a:ln w="12700">
            <a:miter lim="400000"/>
          </a:ln>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stStyle>
          <a:p>
            <a:r>
              <a:rPr lang="es-ES">
                <a:sym typeface="Helvetica Neue"/>
              </a:rPr>
              <a:t>DNS Firewall clientes</a:t>
            </a:r>
          </a:p>
        </p:txBody>
      </p:sp>
    </p:spTree>
    <p:extLst>
      <p:ext uri="{BB962C8B-B14F-4D97-AF65-F5344CB8AC3E}">
        <p14:creationId xmlns:p14="http://schemas.microsoft.com/office/powerpoint/2010/main" val="3207603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4AC6B-B9AB-2E38-A3D6-0E34ED06360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7477017-4BEF-F793-8DBC-99998F6D387E}"/>
              </a:ext>
            </a:extLst>
          </p:cNvPr>
          <p:cNvSpPr txBox="1"/>
          <p:nvPr/>
        </p:nvSpPr>
        <p:spPr>
          <a:xfrm>
            <a:off x="601320" y="173075"/>
            <a:ext cx="6928179" cy="707886"/>
          </a:xfrm>
          <a:prstGeom prst="rect">
            <a:avLst/>
          </a:prstGeom>
          <a:ln w="12700">
            <a:miter lim="400000"/>
          </a:ln>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stStyle>
          <a:p>
            <a:r>
              <a:rPr lang="es-ES">
                <a:sym typeface="Helvetica Neue"/>
              </a:rPr>
              <a:t>DNS Firewall – un día cualquiera</a:t>
            </a:r>
          </a:p>
        </p:txBody>
      </p:sp>
      <p:grpSp>
        <p:nvGrpSpPr>
          <p:cNvPr id="4" name="Grupo 3">
            <a:extLst>
              <a:ext uri="{FF2B5EF4-FFF2-40B4-BE49-F238E27FC236}">
                <a16:creationId xmlns:a16="http://schemas.microsoft.com/office/drawing/2014/main" id="{1CF8D22A-2FB5-3DE2-1F54-4FF589FFC8BE}"/>
              </a:ext>
            </a:extLst>
          </p:cNvPr>
          <p:cNvGrpSpPr/>
          <p:nvPr/>
        </p:nvGrpSpPr>
        <p:grpSpPr>
          <a:xfrm>
            <a:off x="922438" y="1175589"/>
            <a:ext cx="10347125" cy="4506822"/>
            <a:chOff x="488047" y="2233032"/>
            <a:chExt cx="21569065" cy="9865418"/>
          </a:xfrm>
        </p:grpSpPr>
        <p:graphicFrame>
          <p:nvGraphicFramePr>
            <p:cNvPr id="2" name="Gráfico 1">
              <a:extLst>
                <a:ext uri="{FF2B5EF4-FFF2-40B4-BE49-F238E27FC236}">
                  <a16:creationId xmlns:a16="http://schemas.microsoft.com/office/drawing/2014/main" id="{4BE9C72D-8A17-3CD9-27F6-6F10F1339935}"/>
                </a:ext>
              </a:extLst>
            </p:cNvPr>
            <p:cNvGraphicFramePr>
              <a:graphicFrameLocks/>
            </p:cNvGraphicFramePr>
            <p:nvPr/>
          </p:nvGraphicFramePr>
          <p:xfrm>
            <a:off x="1568450" y="4978400"/>
            <a:ext cx="7061200" cy="3759200"/>
          </p:xfrm>
          <a:graphic>
            <a:graphicData uri="http://schemas.openxmlformats.org/drawingml/2006/chart">
              <c:chart xmlns:c="http://schemas.openxmlformats.org/drawingml/2006/chart" xmlns:r="http://schemas.openxmlformats.org/officeDocument/2006/relationships" r:id="rId2"/>
            </a:graphicData>
          </a:graphic>
        </p:graphicFrame>
        <p:pic>
          <p:nvPicPr>
            <p:cNvPr id="7" name="Imagen 6" descr="Gráfico&#10;&#10;El contenido generado por IA puede ser incorrecto.">
              <a:extLst>
                <a:ext uri="{FF2B5EF4-FFF2-40B4-BE49-F238E27FC236}">
                  <a16:creationId xmlns:a16="http://schemas.microsoft.com/office/drawing/2014/main" id="{DF94E17A-09F5-DFAF-C55D-F6FB3D7FC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9347" y="2233032"/>
              <a:ext cx="20307765" cy="9865418"/>
            </a:xfrm>
            <a:prstGeom prst="rect">
              <a:avLst/>
            </a:prstGeom>
          </p:spPr>
        </p:pic>
        <p:pic>
          <p:nvPicPr>
            <p:cNvPr id="11" name="Imagen 10" descr="Interfaz de usuario gráfica, Texto&#10;&#10;El contenido generado por IA puede ser incorrecto.">
              <a:extLst>
                <a:ext uri="{FF2B5EF4-FFF2-40B4-BE49-F238E27FC236}">
                  <a16:creationId xmlns:a16="http://schemas.microsoft.com/office/drawing/2014/main" id="{88AE1F39-E4FF-E6DC-0F35-113E9397F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9522" y="2636755"/>
              <a:ext cx="2317285" cy="1529409"/>
            </a:xfrm>
            <a:prstGeom prst="rect">
              <a:avLst/>
            </a:prstGeom>
          </p:spPr>
        </p:pic>
        <p:pic>
          <p:nvPicPr>
            <p:cNvPr id="13" name="Imagen 12" descr="Imagen que contiene Texto&#10;&#10;El contenido generado por IA puede ser incorrecto.">
              <a:extLst>
                <a:ext uri="{FF2B5EF4-FFF2-40B4-BE49-F238E27FC236}">
                  <a16:creationId xmlns:a16="http://schemas.microsoft.com/office/drawing/2014/main" id="{173A2644-98F0-DEA4-3390-F83D542F45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166" y="3829817"/>
              <a:ext cx="3744641" cy="1263253"/>
            </a:xfrm>
            <a:prstGeom prst="rect">
              <a:avLst/>
            </a:prstGeom>
          </p:spPr>
        </p:pic>
        <p:pic>
          <p:nvPicPr>
            <p:cNvPr id="15" name="Imagen 14" descr="Imagen que contiene Interfaz de usuario gráfica&#10;&#10;El contenido generado por IA puede ser incorrecto.">
              <a:extLst>
                <a:ext uri="{FF2B5EF4-FFF2-40B4-BE49-F238E27FC236}">
                  <a16:creationId xmlns:a16="http://schemas.microsoft.com/office/drawing/2014/main" id="{512FDC0A-21A9-D463-CD45-1590FF9F2F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378" y="4948943"/>
              <a:ext cx="3294178" cy="1240664"/>
            </a:xfrm>
            <a:prstGeom prst="rect">
              <a:avLst/>
            </a:prstGeom>
          </p:spPr>
        </p:pic>
        <p:pic>
          <p:nvPicPr>
            <p:cNvPr id="17" name="Imagen 16" descr="Logotipo&#10;&#10;El contenido generado por IA puede ser incorrecto.">
              <a:extLst>
                <a:ext uri="{FF2B5EF4-FFF2-40B4-BE49-F238E27FC236}">
                  <a16:creationId xmlns:a16="http://schemas.microsoft.com/office/drawing/2014/main" id="{4162476E-3810-9964-CCE4-A56DC73AA0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2390" y="6105478"/>
              <a:ext cx="3278166" cy="1106381"/>
            </a:xfrm>
            <a:prstGeom prst="rect">
              <a:avLst/>
            </a:prstGeom>
          </p:spPr>
        </p:pic>
        <p:pic>
          <p:nvPicPr>
            <p:cNvPr id="19" name="Imagen 18">
              <a:extLst>
                <a:ext uri="{FF2B5EF4-FFF2-40B4-BE49-F238E27FC236}">
                  <a16:creationId xmlns:a16="http://schemas.microsoft.com/office/drawing/2014/main" id="{14630B73-6002-5987-37A7-AE5E076E48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53582" y="7247029"/>
              <a:ext cx="2516974" cy="1015621"/>
            </a:xfrm>
            <a:prstGeom prst="rect">
              <a:avLst/>
            </a:prstGeom>
          </p:spPr>
        </p:pic>
        <p:pic>
          <p:nvPicPr>
            <p:cNvPr id="21" name="Imagen 20" descr="Interfaz de usuario gráfica&#10;&#10;El contenido generado por IA puede ser incorrecto.">
              <a:extLst>
                <a:ext uri="{FF2B5EF4-FFF2-40B4-BE49-F238E27FC236}">
                  <a16:creationId xmlns:a16="http://schemas.microsoft.com/office/drawing/2014/main" id="{24413B56-72DD-00B7-018D-13589AC3B4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8047" y="8140247"/>
              <a:ext cx="3677682" cy="1240664"/>
            </a:xfrm>
            <a:prstGeom prst="rect">
              <a:avLst/>
            </a:prstGeom>
          </p:spPr>
        </p:pic>
        <p:pic>
          <p:nvPicPr>
            <p:cNvPr id="23" name="Imagen 22">
              <a:extLst>
                <a:ext uri="{FF2B5EF4-FFF2-40B4-BE49-F238E27FC236}">
                  <a16:creationId xmlns:a16="http://schemas.microsoft.com/office/drawing/2014/main" id="{4C0B896F-0F88-E808-A01E-DBA20192E6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69684" y="9270894"/>
              <a:ext cx="2900872" cy="1105094"/>
            </a:xfrm>
            <a:prstGeom prst="rect">
              <a:avLst/>
            </a:prstGeom>
          </p:spPr>
        </p:pic>
        <p:pic>
          <p:nvPicPr>
            <p:cNvPr id="25" name="Imagen 24" descr="Logotipo&#10;&#10;El contenido generado por IA puede ser incorrecto.">
              <a:extLst>
                <a:ext uri="{FF2B5EF4-FFF2-40B4-BE49-F238E27FC236}">
                  <a16:creationId xmlns:a16="http://schemas.microsoft.com/office/drawing/2014/main" id="{A00C094F-DE98-9B75-6BA0-A55C745240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91601" y="10304030"/>
              <a:ext cx="2426838" cy="1028321"/>
            </a:xfrm>
            <a:prstGeom prst="rect">
              <a:avLst/>
            </a:prstGeom>
          </p:spPr>
        </p:pic>
      </p:grpSp>
    </p:spTree>
    <p:extLst>
      <p:ext uri="{BB962C8B-B14F-4D97-AF65-F5344CB8AC3E}">
        <p14:creationId xmlns:p14="http://schemas.microsoft.com/office/powerpoint/2010/main" val="2020909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 Gráfico, Aplicación&#10;&#10;El contenido generado por IA puede ser incorrecto.">
            <a:extLst>
              <a:ext uri="{FF2B5EF4-FFF2-40B4-BE49-F238E27FC236}">
                <a16:creationId xmlns:a16="http://schemas.microsoft.com/office/drawing/2014/main" id="{523FD036-21F9-6B0D-6A9C-E377A49FA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868" y="985837"/>
            <a:ext cx="9826274" cy="4872038"/>
          </a:xfrm>
          <a:prstGeom prst="rect">
            <a:avLst/>
          </a:prstGeom>
        </p:spPr>
      </p:pic>
      <p:sp>
        <p:nvSpPr>
          <p:cNvPr id="4" name="CuadroTexto 3">
            <a:extLst>
              <a:ext uri="{FF2B5EF4-FFF2-40B4-BE49-F238E27FC236}">
                <a16:creationId xmlns:a16="http://schemas.microsoft.com/office/drawing/2014/main" id="{BF67FEEE-E500-90DE-9DA1-59D085ED2689}"/>
              </a:ext>
            </a:extLst>
          </p:cNvPr>
          <p:cNvSpPr txBox="1"/>
          <p:nvPr/>
        </p:nvSpPr>
        <p:spPr>
          <a:xfrm>
            <a:off x="727074" y="151653"/>
            <a:ext cx="8816975" cy="707886"/>
          </a:xfrm>
          <a:prstGeom prst="rect">
            <a:avLst/>
          </a:prstGeom>
          <a:ln w="12700">
            <a:miter lim="400000"/>
          </a:ln>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stStyle>
          <a:p>
            <a:r>
              <a:rPr lang="es-ES">
                <a:sym typeface="Helvetica Neue"/>
              </a:rPr>
              <a:t>DNS Firewall - Métricas Mensuales</a:t>
            </a:r>
          </a:p>
        </p:txBody>
      </p:sp>
    </p:spTree>
    <p:extLst>
      <p:ext uri="{BB962C8B-B14F-4D97-AF65-F5344CB8AC3E}">
        <p14:creationId xmlns:p14="http://schemas.microsoft.com/office/powerpoint/2010/main" val="3743141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47463-7E18-D329-24D7-A02474259B7A}"/>
            </a:ext>
          </a:extLst>
        </p:cNvPr>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7DF13A94-5FA2-58FA-F542-84D3B80CEA37}"/>
              </a:ext>
            </a:extLst>
          </p:cNvPr>
          <p:cNvGraphicFramePr>
            <a:graphicFrameLocks/>
          </p:cNvGraphicFramePr>
          <p:nvPr/>
        </p:nvGraphicFramePr>
        <p:xfrm>
          <a:off x="727075" y="2489200"/>
          <a:ext cx="3530600" cy="1879600"/>
        </p:xfrm>
        <a:graphic>
          <a:graphicData uri="http://schemas.openxmlformats.org/drawingml/2006/chart">
            <c:chart xmlns:c="http://schemas.openxmlformats.org/drawingml/2006/chart" xmlns:r="http://schemas.openxmlformats.org/officeDocument/2006/relationships" r:id="rId2"/>
          </a:graphicData>
        </a:graphic>
      </p:graphicFrame>
      <p:sp>
        <p:nvSpPr>
          <p:cNvPr id="3" name="CuadroTexto 2">
            <a:extLst>
              <a:ext uri="{FF2B5EF4-FFF2-40B4-BE49-F238E27FC236}">
                <a16:creationId xmlns:a16="http://schemas.microsoft.com/office/drawing/2014/main" id="{5FA728F3-3E3F-B348-48B8-05D366C79E75}"/>
              </a:ext>
            </a:extLst>
          </p:cNvPr>
          <p:cNvSpPr txBox="1"/>
          <p:nvPr/>
        </p:nvSpPr>
        <p:spPr>
          <a:xfrm>
            <a:off x="565640" y="178645"/>
            <a:ext cx="5530360" cy="707886"/>
          </a:xfrm>
          <a:prstGeom prst="rect">
            <a:avLst/>
          </a:prstGeom>
          <a:ln w="12700">
            <a:miter lim="400000"/>
          </a:ln>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stStyle>
          <a:p>
            <a:r>
              <a:rPr lang="es-ES">
                <a:sym typeface="Helvetica Neue"/>
              </a:rPr>
              <a:t>DNS Firewall - renovación</a:t>
            </a:r>
          </a:p>
        </p:txBody>
      </p:sp>
      <p:sp>
        <p:nvSpPr>
          <p:cNvPr id="6" name="CuadroTexto 5">
            <a:extLst>
              <a:ext uri="{FF2B5EF4-FFF2-40B4-BE49-F238E27FC236}">
                <a16:creationId xmlns:a16="http://schemas.microsoft.com/office/drawing/2014/main" id="{473E3709-A50C-C5F9-8B02-D46FFC217D52}"/>
              </a:ext>
            </a:extLst>
          </p:cNvPr>
          <p:cNvSpPr txBox="1"/>
          <p:nvPr/>
        </p:nvSpPr>
        <p:spPr>
          <a:xfrm>
            <a:off x="811835" y="1925576"/>
            <a:ext cx="7122491" cy="25981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342900" indent="-342900" defTabSz="1219169">
              <a:lnSpc>
                <a:spcPct val="90000"/>
              </a:lnSpc>
              <a:spcBef>
                <a:spcPts val="2250"/>
              </a:spcBef>
              <a:buFont typeface="Arial" panose="020B0604020202020204" pitchFamily="34" charset="0"/>
              <a:buChar char="•"/>
            </a:pPr>
            <a:r>
              <a:rPr lang="es-ES" sz="2400" b="0">
                <a:solidFill>
                  <a:schemeClr val="tx2">
                    <a:lumMod val="50000"/>
                  </a:schemeClr>
                </a:solidFill>
                <a:latin typeface="+mj-lt"/>
              </a:rPr>
              <a:t>Renovado en Junio 2025 hasta Mayo 2028.</a:t>
            </a:r>
          </a:p>
          <a:p>
            <a:pPr marL="342900" indent="-342900" defTabSz="1219169">
              <a:lnSpc>
                <a:spcPct val="90000"/>
              </a:lnSpc>
              <a:spcBef>
                <a:spcPts val="2250"/>
              </a:spcBef>
              <a:buFont typeface="Arial" panose="020B0604020202020204" pitchFamily="34" charset="0"/>
              <a:buChar char="•"/>
            </a:pPr>
            <a:r>
              <a:rPr lang="es-ES" sz="2400" b="0">
                <a:solidFill>
                  <a:schemeClr val="tx2">
                    <a:lumMod val="50000"/>
                  </a:schemeClr>
                </a:solidFill>
                <a:latin typeface="+mj-lt"/>
                <a:ea typeface="+mn-ea"/>
                <a:cs typeface="+mn-cs"/>
                <a:sym typeface="Helvetica Neue"/>
              </a:rPr>
              <a:t>Se mantienen las cond</a:t>
            </a:r>
            <a:r>
              <a:rPr lang="es-ES" sz="2400" b="0">
                <a:solidFill>
                  <a:schemeClr val="tx2">
                    <a:lumMod val="50000"/>
                  </a:schemeClr>
                </a:solidFill>
                <a:latin typeface="+mj-lt"/>
              </a:rPr>
              <a:t>iciones del servicio.</a:t>
            </a:r>
          </a:p>
          <a:p>
            <a:pPr marL="342900" indent="-342900" defTabSz="1219169">
              <a:lnSpc>
                <a:spcPct val="90000"/>
              </a:lnSpc>
              <a:spcBef>
                <a:spcPts val="2250"/>
              </a:spcBef>
              <a:buFont typeface="Arial" panose="020B0604020202020204" pitchFamily="34" charset="0"/>
              <a:buChar char="•"/>
            </a:pPr>
            <a:r>
              <a:rPr lang="es-ES" sz="2400" b="0">
                <a:solidFill>
                  <a:schemeClr val="tx2">
                    <a:lumMod val="50000"/>
                  </a:schemeClr>
                </a:solidFill>
                <a:latin typeface="+mj-lt"/>
                <a:ea typeface="+mn-ea"/>
                <a:cs typeface="+mn-cs"/>
                <a:sym typeface="Helvetica Neue"/>
              </a:rPr>
              <a:t>Se va a comenzar la recolección de los logs de los </a:t>
            </a:r>
            <a:r>
              <a:rPr lang="es-ES" sz="2400" b="0" err="1">
                <a:solidFill>
                  <a:schemeClr val="tx2">
                    <a:lumMod val="50000"/>
                  </a:schemeClr>
                </a:solidFill>
                <a:latin typeface="+mj-lt"/>
                <a:ea typeface="+mn-ea"/>
                <a:cs typeface="+mn-cs"/>
                <a:sym typeface="Helvetica Neue"/>
              </a:rPr>
              <a:t>tenant</a:t>
            </a:r>
            <a:r>
              <a:rPr lang="es-ES" sz="2400" b="0">
                <a:solidFill>
                  <a:schemeClr val="tx2">
                    <a:lumMod val="50000"/>
                  </a:schemeClr>
                </a:solidFill>
                <a:latin typeface="+mj-lt"/>
                <a:ea typeface="+mn-ea"/>
                <a:cs typeface="+mn-cs"/>
                <a:sym typeface="Helvetica Neue"/>
              </a:rPr>
              <a:t> con el objetivo de integrarlos en una plataforma más amplia de seguridad de </a:t>
            </a:r>
            <a:r>
              <a:rPr lang="es-ES" sz="2400" b="0" err="1">
                <a:solidFill>
                  <a:schemeClr val="tx2">
                    <a:lumMod val="50000"/>
                  </a:schemeClr>
                </a:solidFill>
                <a:latin typeface="+mj-lt"/>
                <a:ea typeface="+mn-ea"/>
                <a:cs typeface="+mn-cs"/>
                <a:sym typeface="Helvetica Neue"/>
              </a:rPr>
              <a:t>RedIRIS</a:t>
            </a:r>
            <a:r>
              <a:rPr lang="es-ES" sz="2400" b="0">
                <a:solidFill>
                  <a:schemeClr val="tx2">
                    <a:lumMod val="50000"/>
                  </a:schemeClr>
                </a:solidFill>
                <a:latin typeface="+mj-lt"/>
                <a:ea typeface="+mn-ea"/>
                <a:cs typeface="+mn-cs"/>
                <a:sym typeface="Helvetica Neue"/>
              </a:rPr>
              <a:t>.</a:t>
            </a:r>
          </a:p>
        </p:txBody>
      </p:sp>
      <p:pic>
        <p:nvPicPr>
          <p:cNvPr id="5" name="Imagen 4" descr="Logotipo, nombre de la empresa&#10;&#10;El contenido generado por IA puede ser incorrecto.">
            <a:extLst>
              <a:ext uri="{FF2B5EF4-FFF2-40B4-BE49-F238E27FC236}">
                <a16:creationId xmlns:a16="http://schemas.microsoft.com/office/drawing/2014/main" id="{972984BD-82E3-0053-C751-CB79CA9CB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658" y="1941226"/>
            <a:ext cx="2578911" cy="2578911"/>
          </a:xfrm>
          <a:prstGeom prst="rect">
            <a:avLst/>
          </a:prstGeom>
        </p:spPr>
      </p:pic>
    </p:spTree>
    <p:extLst>
      <p:ext uri="{BB962C8B-B14F-4D97-AF65-F5344CB8AC3E}">
        <p14:creationId xmlns:p14="http://schemas.microsoft.com/office/powerpoint/2010/main" val="3531452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26EC1-A377-0842-E515-A88A61D4F13B}"/>
            </a:ext>
          </a:extLst>
        </p:cNvPr>
        <p:cNvGrpSpPr/>
        <p:nvPr/>
      </p:nvGrpSpPr>
      <p:grpSpPr>
        <a:xfrm>
          <a:off x="0" y="0"/>
          <a:ext cx="0" cy="0"/>
          <a:chOff x="0" y="0"/>
          <a:chExt cx="0" cy="0"/>
        </a:xfrm>
      </p:grpSpPr>
      <p:sp>
        <p:nvSpPr>
          <p:cNvPr id="371" name="CuadroTexto 13">
            <a:extLst>
              <a:ext uri="{FF2B5EF4-FFF2-40B4-BE49-F238E27FC236}">
                <a16:creationId xmlns:a16="http://schemas.microsoft.com/office/drawing/2014/main" id="{F95232CA-4379-B371-2AC6-9E770F23C4AE}"/>
              </a:ext>
            </a:extLst>
          </p:cNvPr>
          <p:cNvSpPr txBox="1"/>
          <p:nvPr/>
        </p:nvSpPr>
        <p:spPr>
          <a:xfrm>
            <a:off x="3782402" y="2382559"/>
            <a:ext cx="3026563" cy="2072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13000">
                <a:solidFill>
                  <a:srgbClr val="FFFFFF"/>
                </a:solidFill>
              </a:defRPr>
            </a:lvl1pPr>
          </a:lstStyle>
          <a:p>
            <a:r>
              <a:t>0</a:t>
            </a:r>
            <a:r>
              <a:rPr lang="es-ES"/>
              <a:t>4</a:t>
            </a:r>
            <a:r>
              <a:t>.</a:t>
            </a:r>
          </a:p>
        </p:txBody>
      </p:sp>
      <p:sp>
        <p:nvSpPr>
          <p:cNvPr id="372" name="CuadroTexto 1">
            <a:extLst>
              <a:ext uri="{FF2B5EF4-FFF2-40B4-BE49-F238E27FC236}">
                <a16:creationId xmlns:a16="http://schemas.microsoft.com/office/drawing/2014/main" id="{EBC39DE8-93C3-960F-E770-1C50FD0CA907}"/>
              </a:ext>
            </a:extLst>
          </p:cNvPr>
          <p:cNvSpPr txBox="1"/>
          <p:nvPr/>
        </p:nvSpPr>
        <p:spPr>
          <a:xfrm>
            <a:off x="3846608" y="4151129"/>
            <a:ext cx="7529711" cy="784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4500">
                <a:solidFill>
                  <a:srgbClr val="FFFFFF"/>
                </a:solidFill>
                <a:latin typeface="Interstate Light"/>
                <a:ea typeface="Interstate Light"/>
                <a:cs typeface="Interstate Light"/>
                <a:sym typeface="Interstate Light"/>
              </a:defRPr>
            </a:lvl1pPr>
          </a:lstStyle>
          <a:p>
            <a:r>
              <a:rPr lang="es-ES"/>
              <a:t>Despliegues de fibra</a:t>
            </a:r>
            <a:endParaRPr/>
          </a:p>
        </p:txBody>
      </p:sp>
      <p:sp>
        <p:nvSpPr>
          <p:cNvPr id="373" name="Marcador de número de diapositiva 3">
            <a:extLst>
              <a:ext uri="{FF2B5EF4-FFF2-40B4-BE49-F238E27FC236}">
                <a16:creationId xmlns:a16="http://schemas.microsoft.com/office/drawing/2014/main" id="{C5DC5F85-E2E0-4516-E443-AA22AF04C941}"/>
              </a:ext>
            </a:extLst>
          </p:cNvPr>
          <p:cNvSpPr txBox="1">
            <a:spLocks noGrp="1"/>
          </p:cNvSpPr>
          <p:nvPr>
            <p:ph type="sldNum" sz="quarter" idx="2"/>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15</a:t>
            </a:fld>
            <a:endParaRPr/>
          </a:p>
        </p:txBody>
      </p:sp>
    </p:spTree>
    <p:extLst>
      <p:ext uri="{BB962C8B-B14F-4D97-AF65-F5344CB8AC3E}">
        <p14:creationId xmlns:p14="http://schemas.microsoft.com/office/powerpoint/2010/main" val="4129713612"/>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CuadroTexto 11"/>
          <p:cNvSpPr txBox="1"/>
          <p:nvPr/>
        </p:nvSpPr>
        <p:spPr>
          <a:xfrm>
            <a:off x="478650" y="165100"/>
            <a:ext cx="11188260" cy="7010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r>
              <a:rPr lang="es-ES"/>
              <a:t>Contexto</a:t>
            </a:r>
            <a:endParaRPr/>
          </a:p>
        </p:txBody>
      </p:sp>
      <p:sp>
        <p:nvSpPr>
          <p:cNvPr id="297"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16</a:t>
            </a:fld>
            <a:endParaRPr/>
          </a:p>
        </p:txBody>
      </p:sp>
      <p:sp>
        <p:nvSpPr>
          <p:cNvPr id="3" name="TextBox 3">
            <a:extLst>
              <a:ext uri="{FF2B5EF4-FFF2-40B4-BE49-F238E27FC236}">
                <a16:creationId xmlns:a16="http://schemas.microsoft.com/office/drawing/2014/main" id="{01C25FC3-BF71-1237-20B7-ED1FB4AA4B99}"/>
              </a:ext>
            </a:extLst>
          </p:cNvPr>
          <p:cNvSpPr txBox="1"/>
          <p:nvPr/>
        </p:nvSpPr>
        <p:spPr>
          <a:xfrm>
            <a:off x="490787" y="1233413"/>
            <a:ext cx="5781224" cy="2877711"/>
          </a:xfrm>
          <a:prstGeom prst="rect">
            <a:avLst/>
          </a:prstGeom>
          <a:noFill/>
        </p:spPr>
        <p:txBody>
          <a:bodyPr wrap="square" lIns="45720" tIns="22860" rIns="45720" bIns="22860" rtlCol="0" anchor="t">
            <a:spAutoFit/>
          </a:bodyPr>
          <a:lstStyle/>
          <a:p>
            <a:pPr marL="285750" lvl="1" indent="-285750" algn="just" defTabSz="457200" hangingPunct="1">
              <a:buClr>
                <a:srgbClr val="000000"/>
              </a:buClr>
              <a:buFont typeface="Arial" panose="020B0604020202020204" pitchFamily="34" charset="0"/>
              <a:buChar char="•"/>
              <a:defRPr/>
            </a:pPr>
            <a:r>
              <a:rPr lang="es-ES" sz="2000" b="0">
                <a:solidFill>
                  <a:srgbClr val="0D0D0D"/>
                </a:solidFill>
                <a:latin typeface="+mj-lt"/>
                <a:cs typeface="Arial"/>
                <a:sym typeface="Arial"/>
              </a:rPr>
              <a:t>Actuaciones incluidas en el plan estratégico de RedIRIS y aprobadas por el Ministerio de Ciencia, Innovación y Universidades</a:t>
            </a:r>
          </a:p>
          <a:p>
            <a:pPr marL="285750" lvl="1" indent="-285750" algn="just" defTabSz="457200" hangingPunct="1">
              <a:buClr>
                <a:srgbClr val="000000"/>
              </a:buClr>
              <a:buFont typeface="Arial" panose="020B0604020202020204" pitchFamily="34" charset="0"/>
              <a:buChar char="•"/>
              <a:defRPr/>
            </a:pPr>
            <a:endParaRPr lang="es-ES" sz="2000" b="0">
              <a:solidFill>
                <a:srgbClr val="0D0D0D"/>
              </a:solidFill>
              <a:latin typeface="+mj-lt"/>
              <a:cs typeface="Arial"/>
              <a:sym typeface="Arial"/>
            </a:endParaRPr>
          </a:p>
          <a:p>
            <a:pPr marL="285750" lvl="1" indent="-285750" algn="just" defTabSz="457200" hangingPunct="1">
              <a:buClr>
                <a:srgbClr val="000000"/>
              </a:buClr>
              <a:buFont typeface="Arial" panose="020B0604020202020204" pitchFamily="34" charset="0"/>
              <a:buChar char="•"/>
              <a:defRPr/>
            </a:pPr>
            <a:r>
              <a:rPr lang="es-ES" sz="2000" b="0">
                <a:solidFill>
                  <a:srgbClr val="0D0D0D"/>
                </a:solidFill>
                <a:latin typeface="+mj-lt"/>
                <a:cs typeface="Arial"/>
                <a:sym typeface="Arial"/>
              </a:rPr>
              <a:t>Financiadas con fondos UNI-DIGITAL</a:t>
            </a:r>
          </a:p>
          <a:p>
            <a:pPr marL="285750" lvl="1" indent="-285750" algn="just" defTabSz="457200" hangingPunct="1">
              <a:buClr>
                <a:srgbClr val="000000"/>
              </a:buClr>
              <a:buFont typeface="Arial" panose="020B0604020202020204" pitchFamily="34" charset="0"/>
              <a:buChar char="•"/>
              <a:defRPr/>
            </a:pPr>
            <a:endParaRPr lang="es-ES" sz="2000">
              <a:solidFill>
                <a:srgbClr val="0D0D0D"/>
              </a:solidFill>
              <a:latin typeface="+mj-lt"/>
            </a:endParaRPr>
          </a:p>
          <a:p>
            <a:pPr lvl="1" indent="0" algn="just" defTabSz="457200" hangingPunct="1">
              <a:buClr>
                <a:srgbClr val="000000"/>
              </a:buClr>
              <a:defRPr/>
            </a:pPr>
            <a:endParaRPr lang="es-ES" sz="2400">
              <a:solidFill>
                <a:srgbClr val="0D0D0D"/>
              </a:solidFill>
              <a:latin typeface="+mj-lt"/>
            </a:endParaRPr>
          </a:p>
          <a:p>
            <a:pPr lvl="1" indent="0" algn="just" defTabSz="457200" hangingPunct="1">
              <a:buClr>
                <a:srgbClr val="000000"/>
              </a:buClr>
              <a:defRPr/>
            </a:pPr>
            <a:endParaRPr lang="es-ES" sz="2000" b="0">
              <a:solidFill>
                <a:srgbClr val="0D0D0D"/>
              </a:solidFill>
              <a:latin typeface="+mj-lt"/>
              <a:cs typeface="Arial"/>
              <a:sym typeface="Arial"/>
            </a:endParaRPr>
          </a:p>
          <a:p>
            <a:pPr lvl="1" indent="0" algn="just" defTabSz="457200" hangingPunct="1">
              <a:buClr>
                <a:srgbClr val="000000"/>
              </a:buClr>
              <a:defRPr/>
            </a:pPr>
            <a:endParaRPr lang="es-ES" sz="2000" b="0">
              <a:solidFill>
                <a:srgbClr val="0D0D0D"/>
              </a:solidFill>
              <a:latin typeface="+mj-lt"/>
              <a:cs typeface="Arial"/>
              <a:sym typeface="Arial"/>
            </a:endParaRPr>
          </a:p>
        </p:txBody>
      </p:sp>
      <p:pic>
        <p:nvPicPr>
          <p:cNvPr id="4" name="Imagen 3" descr="Imagen que contiene persona, interior, tabla, corte&#10;&#10;Descripción generada automáticamente">
            <a:extLst>
              <a:ext uri="{FF2B5EF4-FFF2-40B4-BE49-F238E27FC236}">
                <a16:creationId xmlns:a16="http://schemas.microsoft.com/office/drawing/2014/main" id="{AA50FE8B-0CF8-A67F-5CF8-84172165CCFF}"/>
              </a:ext>
            </a:extLst>
          </p:cNvPr>
          <p:cNvPicPr>
            <a:picLocks noChangeAspect="1"/>
          </p:cNvPicPr>
          <p:nvPr/>
        </p:nvPicPr>
        <p:blipFill>
          <a:blip r:embed="rId2"/>
          <a:stretch>
            <a:fillRect/>
          </a:stretch>
        </p:blipFill>
        <p:spPr>
          <a:xfrm>
            <a:off x="6518369" y="1171750"/>
            <a:ext cx="2175771" cy="1439581"/>
          </a:xfrm>
          <a:prstGeom prst="rect">
            <a:avLst/>
          </a:prstGeom>
        </p:spPr>
      </p:pic>
      <p:pic>
        <p:nvPicPr>
          <p:cNvPr id="5" name="Imagen 4" descr="Una mesa de madera&#10;&#10;Descripción generada automáticamente con confianza baja">
            <a:extLst>
              <a:ext uri="{FF2B5EF4-FFF2-40B4-BE49-F238E27FC236}">
                <a16:creationId xmlns:a16="http://schemas.microsoft.com/office/drawing/2014/main" id="{3EB9ECC7-4101-183C-5528-79A1369F0323}"/>
              </a:ext>
            </a:extLst>
          </p:cNvPr>
          <p:cNvPicPr>
            <a:picLocks noChangeAspect="1"/>
          </p:cNvPicPr>
          <p:nvPr/>
        </p:nvPicPr>
        <p:blipFill>
          <a:blip r:embed="rId3"/>
          <a:stretch>
            <a:fillRect/>
          </a:stretch>
        </p:blipFill>
        <p:spPr>
          <a:xfrm>
            <a:off x="1696513" y="3748549"/>
            <a:ext cx="2304738" cy="1714500"/>
          </a:xfrm>
          <a:prstGeom prst="rect">
            <a:avLst/>
          </a:prstGeom>
        </p:spPr>
      </p:pic>
      <p:sp>
        <p:nvSpPr>
          <p:cNvPr id="6" name="TextBox 3">
            <a:extLst>
              <a:ext uri="{FF2B5EF4-FFF2-40B4-BE49-F238E27FC236}">
                <a16:creationId xmlns:a16="http://schemas.microsoft.com/office/drawing/2014/main" id="{6AD4FA29-895B-0C0B-39A1-5A7F1C4CA28D}"/>
              </a:ext>
            </a:extLst>
          </p:cNvPr>
          <p:cNvSpPr txBox="1"/>
          <p:nvPr/>
        </p:nvSpPr>
        <p:spPr>
          <a:xfrm>
            <a:off x="5926079" y="2823865"/>
            <a:ext cx="6100059" cy="4047262"/>
          </a:xfrm>
          <a:prstGeom prst="rect">
            <a:avLst/>
          </a:prstGeom>
          <a:noFill/>
        </p:spPr>
        <p:txBody>
          <a:bodyPr wrap="square" lIns="45720" tIns="22860" rIns="45720" bIns="22860" rtlCol="0" anchor="t">
            <a:spAutoFit/>
          </a:bodyPr>
          <a:lstStyle/>
          <a:p>
            <a:pPr marL="285750" lvl="1" indent="-285750" algn="just" defTabSz="457200" hangingPunct="1">
              <a:buClr>
                <a:srgbClr val="000000"/>
              </a:buClr>
              <a:buFont typeface="Arial" panose="020B0604020202020204" pitchFamily="34" charset="0"/>
              <a:buChar char="•"/>
              <a:defRPr/>
            </a:pPr>
            <a:r>
              <a:rPr lang="es-ES" sz="1800" b="0">
                <a:solidFill>
                  <a:srgbClr val="0D0D0D"/>
                </a:solidFill>
                <a:latin typeface="+mj-lt"/>
              </a:rPr>
              <a:t>Más de 15 procesos de licitación (fibra mas equipos)</a:t>
            </a:r>
          </a:p>
          <a:p>
            <a:pPr marL="285750" lvl="1" indent="-285750" algn="just" defTabSz="457200" hangingPunct="1">
              <a:buClr>
                <a:srgbClr val="000000"/>
              </a:buClr>
              <a:buFont typeface="Arial" panose="020B0604020202020204" pitchFamily="34" charset="0"/>
              <a:buChar char="•"/>
              <a:defRPr/>
            </a:pPr>
            <a:endParaRPr lang="es-ES" sz="1800" b="0">
              <a:solidFill>
                <a:srgbClr val="0D0D0D"/>
              </a:solidFill>
              <a:latin typeface="+mj-lt"/>
            </a:endParaRPr>
          </a:p>
          <a:p>
            <a:pPr marL="285750" lvl="1" indent="-285750" algn="just" defTabSz="457200" hangingPunct="1">
              <a:buClr>
                <a:srgbClr val="000000"/>
              </a:buClr>
              <a:buFont typeface="Arial" panose="020B0604020202020204" pitchFamily="34" charset="0"/>
              <a:buChar char="•"/>
              <a:defRPr/>
            </a:pPr>
            <a:r>
              <a:rPr lang="es-ES" sz="1800" b="0">
                <a:solidFill>
                  <a:srgbClr val="0D0D0D"/>
                </a:solidFill>
                <a:latin typeface="+mj-lt"/>
              </a:rPr>
              <a:t>Más de 10 ampliaciones de contratos</a:t>
            </a:r>
          </a:p>
          <a:p>
            <a:pPr marL="285750" lvl="1" indent="-285750" algn="just" defTabSz="457200" hangingPunct="1">
              <a:buClr>
                <a:srgbClr val="000000"/>
              </a:buClr>
              <a:buFont typeface="Arial" panose="020B0604020202020204" pitchFamily="34" charset="0"/>
              <a:buChar char="•"/>
              <a:defRPr/>
            </a:pPr>
            <a:endParaRPr lang="es-ES" sz="1800" b="0">
              <a:solidFill>
                <a:srgbClr val="0D0D0D"/>
              </a:solidFill>
              <a:latin typeface="+mj-lt"/>
            </a:endParaRPr>
          </a:p>
          <a:p>
            <a:pPr marL="285750" lvl="1" indent="-285750" algn="just" defTabSz="457200" hangingPunct="1">
              <a:buClr>
                <a:srgbClr val="000000"/>
              </a:buClr>
              <a:buFont typeface="Arial" panose="020B0604020202020204" pitchFamily="34" charset="0"/>
              <a:buChar char="•"/>
              <a:defRPr/>
            </a:pPr>
            <a:r>
              <a:rPr lang="es-ES" sz="1800" b="0">
                <a:solidFill>
                  <a:srgbClr val="0D0D0D"/>
                </a:solidFill>
                <a:latin typeface="+mj-lt"/>
              </a:rPr>
              <a:t>Media de 9 meses de retraso en despliegue de fibra por permisos</a:t>
            </a:r>
          </a:p>
          <a:p>
            <a:pPr marL="285750" lvl="1" indent="-285750" algn="just" defTabSz="457200" hangingPunct="1">
              <a:buClr>
                <a:srgbClr val="000000"/>
              </a:buClr>
              <a:buFont typeface="Arial" panose="020B0604020202020204" pitchFamily="34" charset="0"/>
              <a:buChar char="•"/>
              <a:defRPr/>
            </a:pPr>
            <a:endParaRPr lang="es-ES" sz="1800" b="0">
              <a:solidFill>
                <a:srgbClr val="0D0D0D"/>
              </a:solidFill>
              <a:latin typeface="+mj-lt"/>
              <a:cs typeface="Arial"/>
              <a:sym typeface="Arial"/>
            </a:endParaRPr>
          </a:p>
          <a:p>
            <a:pPr marL="285750" lvl="1" indent="-285750" algn="just" defTabSz="457200" hangingPunct="1">
              <a:buClr>
                <a:srgbClr val="000000"/>
              </a:buClr>
              <a:buFont typeface="Arial" panose="020B0604020202020204" pitchFamily="34" charset="0"/>
              <a:buChar char="•"/>
              <a:defRPr/>
            </a:pPr>
            <a:r>
              <a:rPr lang="es-ES" sz="1800" b="0">
                <a:solidFill>
                  <a:srgbClr val="0D0D0D"/>
                </a:solidFill>
                <a:latin typeface="+mj-lt"/>
              </a:rPr>
              <a:t>17 convenios entre Instituciones y Administraciones</a:t>
            </a:r>
            <a:endParaRPr lang="es-ES" sz="1800" b="0">
              <a:solidFill>
                <a:srgbClr val="0D0D0D"/>
              </a:solidFill>
              <a:latin typeface="+mj-lt"/>
              <a:cs typeface="Arial"/>
              <a:sym typeface="Arial"/>
            </a:endParaRPr>
          </a:p>
          <a:p>
            <a:pPr marL="285750" lvl="1" indent="-285750" algn="just" defTabSz="457200" hangingPunct="1">
              <a:buClr>
                <a:srgbClr val="000000"/>
              </a:buClr>
              <a:buFont typeface="Arial" panose="020B0604020202020204" pitchFamily="34" charset="0"/>
              <a:buChar char="•"/>
              <a:defRPr/>
            </a:pPr>
            <a:endParaRPr lang="es-ES" sz="1800" b="0">
              <a:solidFill>
                <a:srgbClr val="0D0D0D"/>
              </a:solidFill>
              <a:latin typeface="+mj-lt"/>
            </a:endParaRPr>
          </a:p>
          <a:p>
            <a:pPr marL="285750" lvl="1" indent="-285750" algn="just" defTabSz="457200" hangingPunct="1">
              <a:buClr>
                <a:srgbClr val="000000"/>
              </a:buClr>
              <a:buFont typeface="Arial" panose="020B0604020202020204" pitchFamily="34" charset="0"/>
              <a:buChar char="•"/>
              <a:defRPr/>
            </a:pPr>
            <a:r>
              <a:rPr lang="es-ES" sz="1800" b="0">
                <a:solidFill>
                  <a:srgbClr val="0D0D0D"/>
                </a:solidFill>
                <a:latin typeface="+mj-lt"/>
              </a:rPr>
              <a:t>Más de 6 años de trabajo muy intenso, y continuamos</a:t>
            </a:r>
          </a:p>
          <a:p>
            <a:pPr lvl="1" indent="0" algn="just" defTabSz="457200" hangingPunct="1">
              <a:buClr>
                <a:srgbClr val="000000"/>
              </a:buClr>
              <a:defRPr/>
            </a:pPr>
            <a:endParaRPr lang="es-ES" sz="2000" b="0">
              <a:solidFill>
                <a:srgbClr val="0D0D0D"/>
              </a:solidFill>
              <a:latin typeface="+mj-lt"/>
              <a:cs typeface="Arial"/>
              <a:sym typeface="Arial"/>
            </a:endParaRPr>
          </a:p>
          <a:p>
            <a:pPr lvl="1" indent="0" algn="just" defTabSz="457200" hangingPunct="1">
              <a:buClr>
                <a:srgbClr val="000000"/>
              </a:buClr>
              <a:defRPr/>
            </a:pPr>
            <a:endParaRPr lang="es-ES" sz="2000" b="0">
              <a:solidFill>
                <a:srgbClr val="0D0D0D"/>
              </a:solidFill>
              <a:latin typeface="+mj-lt"/>
            </a:endParaRPr>
          </a:p>
          <a:p>
            <a:pPr lvl="1" indent="0" algn="just" defTabSz="457200" hangingPunct="1">
              <a:buClr>
                <a:srgbClr val="000000"/>
              </a:buClr>
              <a:defRPr/>
            </a:pPr>
            <a:endParaRPr lang="es-ES" sz="2000" b="0">
              <a:solidFill>
                <a:srgbClr val="0D0D0D"/>
              </a:solidFill>
              <a:latin typeface="+mj-lt"/>
              <a:cs typeface="Arial"/>
              <a:sym typeface="Arial"/>
            </a:endParaRPr>
          </a:p>
          <a:p>
            <a:pPr lvl="1" indent="0" algn="just" defTabSz="457200" hangingPunct="1">
              <a:buClr>
                <a:srgbClr val="000000"/>
              </a:buClr>
              <a:defRPr/>
            </a:pPr>
            <a:endParaRPr lang="es-ES" sz="2000" b="0">
              <a:solidFill>
                <a:srgbClr val="0D0D0D"/>
              </a:solidFill>
              <a:latin typeface="+mj-lt"/>
              <a:cs typeface="Arial"/>
              <a:sym typeface="Arial"/>
            </a:endParaRPr>
          </a:p>
        </p:txBody>
      </p:sp>
    </p:spTree>
    <p:extLst>
      <p:ext uri="{BB962C8B-B14F-4D97-AF65-F5344CB8AC3E}">
        <p14:creationId xmlns:p14="http://schemas.microsoft.com/office/powerpoint/2010/main" val="1132565569"/>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5F3A4-F551-612C-8A45-D88D930E292A}"/>
            </a:ext>
          </a:extLst>
        </p:cNvPr>
        <p:cNvGrpSpPr/>
        <p:nvPr/>
      </p:nvGrpSpPr>
      <p:grpSpPr>
        <a:xfrm>
          <a:off x="0" y="0"/>
          <a:ext cx="0" cy="0"/>
          <a:chOff x="0" y="0"/>
          <a:chExt cx="0" cy="0"/>
        </a:xfrm>
      </p:grpSpPr>
      <p:sp>
        <p:nvSpPr>
          <p:cNvPr id="296" name="CuadroTexto 11">
            <a:extLst>
              <a:ext uri="{FF2B5EF4-FFF2-40B4-BE49-F238E27FC236}">
                <a16:creationId xmlns:a16="http://schemas.microsoft.com/office/drawing/2014/main" id="{A63FFA94-9B60-6182-778E-2F0DC7BDFCB4}"/>
              </a:ext>
            </a:extLst>
          </p:cNvPr>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a:t>Despliegue de fibra</a:t>
            </a:r>
            <a:endParaRPr/>
          </a:p>
        </p:txBody>
      </p:sp>
      <p:sp>
        <p:nvSpPr>
          <p:cNvPr id="297" name="Marcador de número de diapositiva 3">
            <a:extLst>
              <a:ext uri="{FF2B5EF4-FFF2-40B4-BE49-F238E27FC236}">
                <a16:creationId xmlns:a16="http://schemas.microsoft.com/office/drawing/2014/main" id="{4A2DED40-9C34-079D-A71E-80A9412C9DF3}"/>
              </a:ext>
            </a:extLst>
          </p:cNvPr>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17</a:t>
            </a:fld>
            <a:endParaRPr/>
          </a:p>
        </p:txBody>
      </p:sp>
      <p:sp>
        <p:nvSpPr>
          <p:cNvPr id="8" name="TextBox 3">
            <a:extLst>
              <a:ext uri="{FF2B5EF4-FFF2-40B4-BE49-F238E27FC236}">
                <a16:creationId xmlns:a16="http://schemas.microsoft.com/office/drawing/2014/main" id="{4F291997-FD0E-BF29-FB8B-1C5EBF513B6B}"/>
              </a:ext>
            </a:extLst>
          </p:cNvPr>
          <p:cNvSpPr txBox="1"/>
          <p:nvPr/>
        </p:nvSpPr>
        <p:spPr>
          <a:xfrm>
            <a:off x="478650" y="1060816"/>
            <a:ext cx="7275125" cy="4945200"/>
          </a:xfrm>
          <a:prstGeom prst="rect">
            <a:avLst/>
          </a:prstGeom>
          <a:noFill/>
        </p:spPr>
        <p:txBody>
          <a:bodyPr wrap="square" lIns="45720" tIns="22860" rIns="45720" bIns="22860" rtlCol="0" anchor="t">
            <a:spAutoFit/>
          </a:bodyPr>
          <a:lstStyle/>
          <a:p>
            <a:pPr marL="285750" lvl="1" indent="-285750" algn="just" defTabSz="457200" hangingPunct="1">
              <a:lnSpc>
                <a:spcPts val="3000"/>
              </a:lnSpc>
              <a:spcBef>
                <a:spcPts val="600"/>
              </a:spcBef>
              <a:buClr>
                <a:srgbClr val="000000"/>
              </a:buClr>
              <a:buFont typeface="Arial" panose="020B0604020202020204" pitchFamily="34" charset="0"/>
              <a:buChar char="•"/>
              <a:defRPr/>
            </a:pPr>
            <a:r>
              <a:rPr lang="es-ES" sz="2000" b="0">
                <a:solidFill>
                  <a:srgbClr val="0D0D0D"/>
                </a:solidFill>
                <a:latin typeface="+mj-lt"/>
              </a:rPr>
              <a:t>Mas de 2000 km de fibra</a:t>
            </a:r>
            <a:endParaRPr lang="es-ES" sz="2000" b="0">
              <a:solidFill>
                <a:srgbClr val="0D0D0D"/>
              </a:solidFill>
              <a:latin typeface="+mj-lt"/>
              <a:cs typeface="Arial"/>
              <a:sym typeface="Arial"/>
            </a:endParaRPr>
          </a:p>
          <a:p>
            <a:pPr marL="285750" lvl="1" indent="-285750" algn="just" defTabSz="457200" hangingPunct="1">
              <a:lnSpc>
                <a:spcPts val="3000"/>
              </a:lnSpc>
              <a:spcBef>
                <a:spcPts val="600"/>
              </a:spcBef>
              <a:buClr>
                <a:srgbClr val="000000"/>
              </a:buClr>
              <a:buFont typeface="Arial" panose="020B0604020202020204" pitchFamily="34" charset="0"/>
              <a:buChar char="•"/>
              <a:defRPr/>
            </a:pPr>
            <a:r>
              <a:rPr lang="es-ES" sz="2000" b="0">
                <a:solidFill>
                  <a:srgbClr val="0D0D0D"/>
                </a:solidFill>
                <a:latin typeface="+mj-lt"/>
                <a:cs typeface="Arial"/>
                <a:sym typeface="Arial"/>
              </a:rPr>
              <a:t>Correos Telecom, Lyntia, Orange, Telefónica, Islalink</a:t>
            </a:r>
            <a:endParaRPr lang="es-ES" sz="2000" b="0">
              <a:solidFill>
                <a:srgbClr val="0D0D0D"/>
              </a:solidFill>
              <a:latin typeface="+mj-lt"/>
            </a:endParaRPr>
          </a:p>
          <a:p>
            <a:pPr marL="285750" lvl="1" indent="-285750" algn="just" defTabSz="457200" hangingPunct="1">
              <a:lnSpc>
                <a:spcPts val="3000"/>
              </a:lnSpc>
              <a:spcBef>
                <a:spcPts val="600"/>
              </a:spcBef>
              <a:buClr>
                <a:srgbClr val="000000"/>
              </a:buClr>
              <a:buFont typeface="Arial" panose="020B0604020202020204" pitchFamily="34" charset="0"/>
              <a:buChar char="•"/>
              <a:defRPr/>
            </a:pPr>
            <a:r>
              <a:rPr lang="es-ES" sz="2000" b="0">
                <a:solidFill>
                  <a:srgbClr val="0D0D0D"/>
                </a:solidFill>
                <a:latin typeface="+mj-lt"/>
              </a:rPr>
              <a:t>Finalizados, en despliegue, finalizando o preparando licitaciones, a pesar de todo</a:t>
            </a:r>
          </a:p>
          <a:p>
            <a:pPr marL="285750" lvl="1" indent="-285750" algn="just" defTabSz="457200" hangingPunct="1">
              <a:lnSpc>
                <a:spcPts val="3000"/>
              </a:lnSpc>
              <a:spcBef>
                <a:spcPts val="600"/>
              </a:spcBef>
              <a:buClr>
                <a:srgbClr val="000000"/>
              </a:buClr>
              <a:buFont typeface="Arial" panose="020B0604020202020204" pitchFamily="34" charset="0"/>
              <a:buChar char="•"/>
              <a:defRPr/>
            </a:pPr>
            <a:r>
              <a:rPr lang="es-ES" sz="2000" b="0">
                <a:solidFill>
                  <a:srgbClr val="0D0D0D"/>
                </a:solidFill>
                <a:latin typeface="+mj-lt"/>
              </a:rPr>
              <a:t>Punto débil los permisos</a:t>
            </a:r>
          </a:p>
          <a:p>
            <a:pPr lvl="1" indent="0" algn="just" defTabSz="457200" hangingPunct="1">
              <a:lnSpc>
                <a:spcPts val="3000"/>
              </a:lnSpc>
              <a:spcBef>
                <a:spcPts val="600"/>
              </a:spcBef>
              <a:buClr>
                <a:srgbClr val="000000"/>
              </a:buClr>
              <a:defRPr/>
            </a:pPr>
            <a:endParaRPr lang="es-ES" sz="2000" b="0">
              <a:solidFill>
                <a:srgbClr val="0D0D0D"/>
              </a:solidFill>
              <a:latin typeface="+mj-lt"/>
            </a:endParaRPr>
          </a:p>
          <a:p>
            <a:pPr lvl="1" algn="just" defTabSz="457200" hangingPunct="1">
              <a:lnSpc>
                <a:spcPts val="3000"/>
              </a:lnSpc>
              <a:spcBef>
                <a:spcPts val="600"/>
              </a:spcBef>
              <a:buClr>
                <a:srgbClr val="000000"/>
              </a:buClr>
              <a:defRPr/>
            </a:pPr>
            <a:endParaRPr lang="es-ES" sz="2000" b="0">
              <a:solidFill>
                <a:srgbClr val="0D0D0D"/>
              </a:solidFill>
              <a:latin typeface="+mj-lt"/>
            </a:endParaRPr>
          </a:p>
          <a:p>
            <a:pPr lvl="1" indent="0" algn="just" defTabSz="457200" hangingPunct="1">
              <a:lnSpc>
                <a:spcPts val="3000"/>
              </a:lnSpc>
              <a:spcBef>
                <a:spcPts val="600"/>
              </a:spcBef>
              <a:buClr>
                <a:srgbClr val="000000"/>
              </a:buClr>
              <a:defRPr/>
            </a:pPr>
            <a:endParaRPr lang="es-ES" sz="2000" b="0">
              <a:solidFill>
                <a:srgbClr val="0D0D0D"/>
              </a:solidFill>
              <a:latin typeface="+mj-lt"/>
              <a:cs typeface="Arial"/>
              <a:sym typeface="Arial"/>
            </a:endParaRPr>
          </a:p>
          <a:p>
            <a:pPr lvl="1" indent="0" algn="just" defTabSz="457200" hangingPunct="1">
              <a:lnSpc>
                <a:spcPts val="3000"/>
              </a:lnSpc>
              <a:spcBef>
                <a:spcPts val="600"/>
              </a:spcBef>
              <a:buClr>
                <a:srgbClr val="000000"/>
              </a:buClr>
              <a:defRPr/>
            </a:pPr>
            <a:endParaRPr lang="es-ES" sz="2000" b="0">
              <a:solidFill>
                <a:srgbClr val="0D0D0D"/>
              </a:solidFill>
              <a:latin typeface="+mj-lt"/>
            </a:endParaRPr>
          </a:p>
          <a:p>
            <a:pPr lvl="1" indent="0" algn="just" defTabSz="457200" hangingPunct="1">
              <a:lnSpc>
                <a:spcPts val="3000"/>
              </a:lnSpc>
              <a:spcBef>
                <a:spcPts val="600"/>
              </a:spcBef>
              <a:buClr>
                <a:srgbClr val="000000"/>
              </a:buClr>
              <a:defRPr/>
            </a:pPr>
            <a:endParaRPr lang="es-ES" sz="2000" b="0">
              <a:solidFill>
                <a:srgbClr val="0D0D0D"/>
              </a:solidFill>
              <a:latin typeface="+mj-lt"/>
              <a:cs typeface="Arial"/>
              <a:sym typeface="Arial"/>
            </a:endParaRPr>
          </a:p>
          <a:p>
            <a:pPr lvl="1" indent="0" algn="just" defTabSz="457200" hangingPunct="1">
              <a:lnSpc>
                <a:spcPts val="3000"/>
              </a:lnSpc>
              <a:spcBef>
                <a:spcPts val="600"/>
              </a:spcBef>
              <a:buClr>
                <a:srgbClr val="000000"/>
              </a:buClr>
              <a:defRPr/>
            </a:pPr>
            <a:endParaRPr lang="es-ES" sz="2000" b="0">
              <a:solidFill>
                <a:srgbClr val="0D0D0D"/>
              </a:solidFill>
              <a:latin typeface="+mj-lt"/>
              <a:cs typeface="Arial"/>
              <a:sym typeface="Arial"/>
            </a:endParaRPr>
          </a:p>
        </p:txBody>
      </p:sp>
      <p:pic>
        <p:nvPicPr>
          <p:cNvPr id="4" name="Imagen 3" descr="Imagen que contiene exterior, montaña, sucio, hombre&#10;&#10;El contenido generado por IA puede ser incorrecto.">
            <a:extLst>
              <a:ext uri="{FF2B5EF4-FFF2-40B4-BE49-F238E27FC236}">
                <a16:creationId xmlns:a16="http://schemas.microsoft.com/office/drawing/2014/main" id="{38DD79C0-364A-DE80-3533-A6CFA234C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4843" y="1276530"/>
            <a:ext cx="1963560" cy="3328781"/>
          </a:xfrm>
          <a:prstGeom prst="rect">
            <a:avLst/>
          </a:prstGeom>
        </p:spPr>
      </p:pic>
      <p:pic>
        <p:nvPicPr>
          <p:cNvPr id="6" name="Imagen 5" descr="Imagen que contiene exterior, pasto, cable, colorido&#10;&#10;El contenido generado por IA puede ser incorrecto.">
            <a:extLst>
              <a:ext uri="{FF2B5EF4-FFF2-40B4-BE49-F238E27FC236}">
                <a16:creationId xmlns:a16="http://schemas.microsoft.com/office/drawing/2014/main" id="{7CDEA847-1EDB-6664-7E57-31C16A2AFE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25" y="3681497"/>
            <a:ext cx="3662613" cy="1847628"/>
          </a:xfrm>
          <a:prstGeom prst="rect">
            <a:avLst/>
          </a:prstGeom>
        </p:spPr>
      </p:pic>
      <p:pic>
        <p:nvPicPr>
          <p:cNvPr id="2" name="Imagen 1" descr="Imagen que contiene exterior, edificio, calle, coche&#10;&#10;El contenido generado por IA puede ser incorrecto.">
            <a:extLst>
              <a:ext uri="{FF2B5EF4-FFF2-40B4-BE49-F238E27FC236}">
                <a16:creationId xmlns:a16="http://schemas.microsoft.com/office/drawing/2014/main" id="{D78FF6C8-B56D-5807-05DE-B5C1144ACC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6675" y="2682351"/>
            <a:ext cx="1994199" cy="3323665"/>
          </a:xfrm>
          <a:prstGeom prst="rect">
            <a:avLst/>
          </a:prstGeom>
        </p:spPr>
      </p:pic>
    </p:spTree>
    <p:extLst>
      <p:ext uri="{BB962C8B-B14F-4D97-AF65-F5344CB8AC3E}">
        <p14:creationId xmlns:p14="http://schemas.microsoft.com/office/powerpoint/2010/main" val="1183191183"/>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3E9CA-2B25-1C62-68D3-A5886C09A371}"/>
            </a:ext>
          </a:extLst>
        </p:cNvPr>
        <p:cNvGrpSpPr/>
        <p:nvPr/>
      </p:nvGrpSpPr>
      <p:grpSpPr>
        <a:xfrm>
          <a:off x="0" y="0"/>
          <a:ext cx="0" cy="0"/>
          <a:chOff x="0" y="0"/>
          <a:chExt cx="0" cy="0"/>
        </a:xfrm>
      </p:grpSpPr>
      <p:sp>
        <p:nvSpPr>
          <p:cNvPr id="296" name="CuadroTexto 11">
            <a:extLst>
              <a:ext uri="{FF2B5EF4-FFF2-40B4-BE49-F238E27FC236}">
                <a16:creationId xmlns:a16="http://schemas.microsoft.com/office/drawing/2014/main" id="{40B38033-5B42-2F8F-DBF1-05BAD22A76B3}"/>
              </a:ext>
            </a:extLst>
          </p:cNvPr>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sz="4000">
                <a:solidFill>
                  <a:srgbClr val="006271"/>
                </a:solidFill>
                <a:latin typeface="Frutiger 57 Condensed" pitchFamily="50" charset="0"/>
              </a:rPr>
              <a:t>DESPLIEGUE FIBRA</a:t>
            </a:r>
          </a:p>
        </p:txBody>
      </p:sp>
      <p:sp>
        <p:nvSpPr>
          <p:cNvPr id="297" name="Marcador de número de diapositiva 3">
            <a:extLst>
              <a:ext uri="{FF2B5EF4-FFF2-40B4-BE49-F238E27FC236}">
                <a16:creationId xmlns:a16="http://schemas.microsoft.com/office/drawing/2014/main" id="{16E27EB8-D579-B2D2-D76E-4FF1E8436792}"/>
              </a:ext>
            </a:extLst>
          </p:cNvPr>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18</a:t>
            </a:fld>
            <a:endParaRPr/>
          </a:p>
        </p:txBody>
      </p:sp>
      <p:sp>
        <p:nvSpPr>
          <p:cNvPr id="2" name="Elipse 1">
            <a:extLst>
              <a:ext uri="{FF2B5EF4-FFF2-40B4-BE49-F238E27FC236}">
                <a16:creationId xmlns:a16="http://schemas.microsoft.com/office/drawing/2014/main" id="{8568AE5D-8ADB-5A96-C62B-CC1039F9F316}"/>
              </a:ext>
            </a:extLst>
          </p:cNvPr>
          <p:cNvSpPr/>
          <p:nvPr/>
        </p:nvSpPr>
        <p:spPr>
          <a:xfrm>
            <a:off x="478650" y="1806030"/>
            <a:ext cx="5361214" cy="3245939"/>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 sz="2400" i="0" u="none" strike="noStrike" normalizeH="0" baseline="0">
                <a:solidFill>
                  <a:schemeClr val="accent2">
                    <a:lumMod val="50000"/>
                  </a:schemeClr>
                </a:solidFill>
                <a:uFillTx/>
                <a:latin typeface="+mn-lt"/>
                <a:ea typeface="+mn-ea"/>
                <a:cs typeface="+mn-cs"/>
                <a:sym typeface="Calibri"/>
              </a:rPr>
              <a:t>CICA		RIA</a:t>
            </a:r>
            <a:endParaRPr lang="es-ES" sz="2400">
              <a:solidFill>
                <a:schemeClr val="accent2">
                  <a:lumMod val="50000"/>
                </a:schemeClr>
              </a:solidFill>
              <a:latin typeface="+mn-lt"/>
              <a:ea typeface="+mn-ea"/>
              <a:cs typeface="+mn-cs"/>
              <a:sym typeface="Calibri"/>
            </a:endParaRPr>
          </a:p>
          <a:p>
            <a:pPr marL="0" marR="0" indent="0" algn="ctr" defTabSz="914400" rtl="0" fontAlgn="auto" latinLnBrk="0" hangingPunct="0">
              <a:lnSpc>
                <a:spcPct val="100000"/>
              </a:lnSpc>
              <a:spcBef>
                <a:spcPts val="0"/>
              </a:spcBef>
              <a:spcAft>
                <a:spcPts val="0"/>
              </a:spcAft>
              <a:buClrTx/>
              <a:buSzTx/>
              <a:buFontTx/>
              <a:buNone/>
              <a:tabLst/>
            </a:pPr>
            <a:r>
              <a:rPr kumimoji="0" lang="es-ES" sz="2400" i="0" u="none" strike="noStrike" normalizeH="0" baseline="0">
                <a:solidFill>
                  <a:schemeClr val="accent2">
                    <a:lumMod val="50000"/>
                  </a:schemeClr>
                </a:solidFill>
                <a:uFillTx/>
                <a:latin typeface="+mn-lt"/>
                <a:ea typeface="+mn-ea"/>
                <a:cs typeface="+mn-cs"/>
                <a:sym typeface="Calibri"/>
              </a:rPr>
              <a:t>CESGA</a:t>
            </a:r>
            <a:endParaRPr lang="es-ES" sz="2400">
              <a:solidFill>
                <a:schemeClr val="accent2">
                  <a:lumMod val="50000"/>
                </a:schemeClr>
              </a:solidFill>
              <a:latin typeface="+mn-lt"/>
              <a:ea typeface="+mn-ea"/>
              <a:cs typeface="+mn-cs"/>
              <a:sym typeface="Calibri"/>
            </a:endParaRPr>
          </a:p>
          <a:p>
            <a:pPr marL="0" marR="0" indent="0" algn="ctr" defTabSz="914400" rtl="0" fontAlgn="auto" latinLnBrk="0" hangingPunct="0">
              <a:lnSpc>
                <a:spcPct val="100000"/>
              </a:lnSpc>
              <a:spcBef>
                <a:spcPts val="0"/>
              </a:spcBef>
              <a:spcAft>
                <a:spcPts val="0"/>
              </a:spcAft>
              <a:buClrTx/>
              <a:buSzTx/>
              <a:buFontTx/>
              <a:buNone/>
              <a:tabLst/>
            </a:pPr>
            <a:r>
              <a:rPr kumimoji="0" lang="es-ES" sz="2400" i="0" u="none" strike="noStrike" normalizeH="0" baseline="0">
                <a:solidFill>
                  <a:schemeClr val="bg1">
                    <a:lumMod val="95000"/>
                  </a:schemeClr>
                </a:solidFill>
                <a:uFillTx/>
                <a:latin typeface="+mn-lt"/>
                <a:ea typeface="+mn-ea"/>
                <a:cs typeface="+mn-cs"/>
                <a:sym typeface="Calibri"/>
              </a:rPr>
              <a:t>REDIMadrid</a:t>
            </a:r>
          </a:p>
          <a:p>
            <a:pPr marL="0" marR="0" indent="0" algn="ctr" defTabSz="914400" rtl="0" fontAlgn="auto" latinLnBrk="0" hangingPunct="0">
              <a:lnSpc>
                <a:spcPct val="100000"/>
              </a:lnSpc>
              <a:spcBef>
                <a:spcPts val="0"/>
              </a:spcBef>
              <a:spcAft>
                <a:spcPts val="0"/>
              </a:spcAft>
              <a:buClrTx/>
              <a:buSzTx/>
              <a:buFontTx/>
              <a:buNone/>
              <a:tabLst/>
            </a:pPr>
            <a:r>
              <a:rPr kumimoji="0" lang="es-ES" sz="2400" i="0" u="none" strike="noStrike" normalizeH="0" baseline="0">
                <a:solidFill>
                  <a:schemeClr val="accent6">
                    <a:lumMod val="50000"/>
                  </a:schemeClr>
                </a:solidFill>
                <a:uFillTx/>
                <a:latin typeface="+mn-lt"/>
                <a:ea typeface="+mn-ea"/>
                <a:cs typeface="+mn-cs"/>
                <a:sym typeface="Calibri"/>
              </a:rPr>
              <a:t>RCT</a:t>
            </a:r>
          </a:p>
          <a:p>
            <a:pPr marL="0" marR="0" indent="0" algn="ctr" defTabSz="914400" rtl="0" fontAlgn="auto" latinLnBrk="0" hangingPunct="0">
              <a:lnSpc>
                <a:spcPct val="100000"/>
              </a:lnSpc>
              <a:spcBef>
                <a:spcPts val="0"/>
              </a:spcBef>
              <a:spcAft>
                <a:spcPts val="0"/>
              </a:spcAft>
              <a:buClrTx/>
              <a:buSzTx/>
              <a:buFontTx/>
              <a:buNone/>
              <a:tabLst/>
            </a:pPr>
            <a:r>
              <a:rPr kumimoji="0" lang="es-ES" sz="2400" i="0" u="none" strike="noStrike" normalizeH="0" baseline="0">
                <a:solidFill>
                  <a:schemeClr val="accent6">
                    <a:lumMod val="50000"/>
                  </a:schemeClr>
                </a:solidFill>
                <a:uFillTx/>
                <a:latin typeface="+mn-lt"/>
                <a:ea typeface="+mn-ea"/>
                <a:cs typeface="+mn-cs"/>
                <a:sym typeface="Calibri"/>
              </a:rPr>
              <a:t>I2BASQUE</a:t>
            </a:r>
            <a:endParaRPr lang="es-ES" sz="2400">
              <a:solidFill>
                <a:schemeClr val="accent6">
                  <a:lumMod val="50000"/>
                </a:schemeClr>
              </a:solidFill>
              <a:latin typeface="+mn-lt"/>
              <a:ea typeface="+mn-ea"/>
              <a:cs typeface="+mn-cs"/>
              <a:sym typeface="Calibri"/>
            </a:endParaRPr>
          </a:p>
          <a:p>
            <a:pPr marL="0" marR="0" indent="0" algn="ctr" defTabSz="914400" rtl="0" fontAlgn="auto" latinLnBrk="0" hangingPunct="0">
              <a:lnSpc>
                <a:spcPct val="100000"/>
              </a:lnSpc>
              <a:spcBef>
                <a:spcPts val="0"/>
              </a:spcBef>
              <a:spcAft>
                <a:spcPts val="0"/>
              </a:spcAft>
              <a:buClrTx/>
              <a:buSzTx/>
              <a:buFontTx/>
              <a:buNone/>
              <a:tabLst/>
            </a:pPr>
            <a:r>
              <a:rPr kumimoji="0" lang="es-ES" sz="2400" i="0" u="none" strike="noStrike" normalizeH="0" baseline="0">
                <a:solidFill>
                  <a:schemeClr val="accent6">
                    <a:lumMod val="50000"/>
                  </a:schemeClr>
                </a:solidFill>
                <a:uFillTx/>
                <a:latin typeface="+mn-lt"/>
                <a:ea typeface="+mn-ea"/>
                <a:cs typeface="+mn-cs"/>
                <a:sym typeface="Calibri"/>
              </a:rPr>
              <a:t>CSUC</a:t>
            </a:r>
            <a:r>
              <a:rPr kumimoji="0" lang="es-ES" sz="2400" i="0" u="none" strike="noStrike" normalizeH="0" baseline="0">
                <a:solidFill>
                  <a:schemeClr val="accent2">
                    <a:lumMod val="50000"/>
                  </a:schemeClr>
                </a:solidFill>
                <a:uFillTx/>
                <a:latin typeface="+mn-lt"/>
                <a:ea typeface="+mn-ea"/>
                <a:cs typeface="+mn-cs"/>
                <a:sym typeface="Calibri"/>
              </a:rPr>
              <a:t>	RedIRIS</a:t>
            </a:r>
          </a:p>
        </p:txBody>
      </p:sp>
      <p:sp>
        <p:nvSpPr>
          <p:cNvPr id="3" name="Elipse 2">
            <a:extLst>
              <a:ext uri="{FF2B5EF4-FFF2-40B4-BE49-F238E27FC236}">
                <a16:creationId xmlns:a16="http://schemas.microsoft.com/office/drawing/2014/main" id="{BE5DCCC0-2F47-B1B9-1A1E-A0D97B21DF1D}"/>
              </a:ext>
            </a:extLst>
          </p:cNvPr>
          <p:cNvSpPr/>
          <p:nvPr/>
        </p:nvSpPr>
        <p:spPr>
          <a:xfrm>
            <a:off x="6852558" y="682707"/>
            <a:ext cx="4060371" cy="3159380"/>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s-ES" sz="2000">
                <a:solidFill>
                  <a:schemeClr val="accent2">
                    <a:lumMod val="50000"/>
                  </a:schemeClr>
                </a:solidFill>
                <a:latin typeface="+mn-lt"/>
                <a:ea typeface="+mn-ea"/>
                <a:cs typeface="+mn-cs"/>
                <a:sym typeface="Calibri"/>
              </a:rPr>
              <a:t>   UGR	</a:t>
            </a:r>
          </a:p>
          <a:p>
            <a:pPr algn="ctr"/>
            <a:r>
              <a:rPr lang="es-ES" sz="2000">
                <a:solidFill>
                  <a:schemeClr val="accent2">
                    <a:lumMod val="50000"/>
                  </a:schemeClr>
                </a:solidFill>
                <a:latin typeface="+mn-lt"/>
                <a:ea typeface="+mn-ea"/>
                <a:cs typeface="+mn-cs"/>
                <a:sym typeface="Calibri"/>
              </a:rPr>
              <a:t>CAHA	INTA</a:t>
            </a:r>
          </a:p>
          <a:p>
            <a:pPr algn="ctr"/>
            <a:r>
              <a:rPr lang="es-ES" sz="2000">
                <a:solidFill>
                  <a:schemeClr val="accent2">
                    <a:lumMod val="50000"/>
                  </a:schemeClr>
                </a:solidFill>
                <a:latin typeface="+mn-lt"/>
                <a:ea typeface="+mn-ea"/>
                <a:cs typeface="+mn-cs"/>
                <a:sym typeface="Calibri"/>
              </a:rPr>
              <a:t>IGN </a:t>
            </a:r>
          </a:p>
          <a:p>
            <a:pPr algn="ctr"/>
            <a:r>
              <a:rPr lang="es-ES" sz="2000">
                <a:solidFill>
                  <a:schemeClr val="accent6">
                    <a:lumMod val="50000"/>
                  </a:schemeClr>
                </a:solidFill>
                <a:latin typeface="+mn-lt"/>
                <a:ea typeface="+mn-ea"/>
                <a:cs typeface="+mn-cs"/>
                <a:sym typeface="Calibri"/>
              </a:rPr>
              <a:t>UNIOVI</a:t>
            </a:r>
            <a:r>
              <a:rPr lang="es-ES" sz="2000">
                <a:solidFill>
                  <a:schemeClr val="accent2">
                    <a:lumMod val="50000"/>
                  </a:schemeClr>
                </a:solidFill>
                <a:latin typeface="+mn-lt"/>
                <a:ea typeface="+mn-ea"/>
                <a:cs typeface="+mn-cs"/>
                <a:sym typeface="Calibri"/>
              </a:rPr>
              <a:t>	</a:t>
            </a:r>
            <a:r>
              <a:rPr lang="es-ES" sz="2000">
                <a:solidFill>
                  <a:schemeClr val="accent6">
                    <a:lumMod val="50000"/>
                  </a:schemeClr>
                </a:solidFill>
                <a:latin typeface="+mn-lt"/>
                <a:ea typeface="+mn-ea"/>
                <a:cs typeface="+mn-cs"/>
                <a:sym typeface="Calibri"/>
              </a:rPr>
              <a:t>PLOCAN</a:t>
            </a:r>
            <a:r>
              <a:rPr lang="es-ES" sz="2000">
                <a:solidFill>
                  <a:schemeClr val="accent2">
                    <a:lumMod val="50000"/>
                  </a:schemeClr>
                </a:solidFill>
                <a:latin typeface="+mn-lt"/>
                <a:ea typeface="+mn-ea"/>
                <a:cs typeface="+mn-cs"/>
                <a:sym typeface="Calibri"/>
              </a:rPr>
              <a:t>	</a:t>
            </a:r>
          </a:p>
          <a:p>
            <a:pPr algn="ctr"/>
            <a:r>
              <a:rPr lang="es-ES" sz="2000">
                <a:solidFill>
                  <a:schemeClr val="accent6">
                    <a:lumMod val="50000"/>
                  </a:schemeClr>
                </a:solidFill>
                <a:latin typeface="+mn-lt"/>
                <a:ea typeface="+mn-ea"/>
                <a:cs typeface="+mn-cs"/>
                <a:sym typeface="Calibri"/>
              </a:rPr>
              <a:t>BSC</a:t>
            </a:r>
          </a:p>
          <a:p>
            <a:pPr algn="ctr"/>
            <a:r>
              <a:rPr lang="es-ES" sz="2000">
                <a:solidFill>
                  <a:schemeClr val="accent6">
                    <a:lumMod val="50000"/>
                  </a:schemeClr>
                </a:solidFill>
                <a:latin typeface="+mn-lt"/>
                <a:ea typeface="+mn-ea"/>
                <a:cs typeface="+mn-cs"/>
                <a:sym typeface="Calibri"/>
              </a:rPr>
              <a:t>OAJ</a:t>
            </a:r>
          </a:p>
          <a:p>
            <a:pPr algn="ctr"/>
            <a:r>
              <a:rPr lang="es-ES" sz="2000">
                <a:solidFill>
                  <a:schemeClr val="accent6">
                    <a:lumMod val="50000"/>
                  </a:schemeClr>
                </a:solidFill>
                <a:latin typeface="+mn-lt"/>
                <a:ea typeface="+mn-ea"/>
                <a:cs typeface="+mn-cs"/>
                <a:sym typeface="Calibri"/>
              </a:rPr>
              <a:t>IAC</a:t>
            </a:r>
            <a:r>
              <a:rPr lang="es-ES" sz="2000">
                <a:solidFill>
                  <a:schemeClr val="accent2">
                    <a:lumMod val="50000"/>
                  </a:schemeClr>
                </a:solidFill>
                <a:latin typeface="+mn-lt"/>
                <a:ea typeface="+mn-ea"/>
                <a:cs typeface="+mn-cs"/>
                <a:sym typeface="Calibri"/>
              </a:rPr>
              <a:t>	</a:t>
            </a:r>
            <a:r>
              <a:rPr lang="es-ES" sz="2000">
                <a:solidFill>
                  <a:schemeClr val="accent6">
                    <a:lumMod val="50000"/>
                  </a:schemeClr>
                </a:solidFill>
                <a:latin typeface="+mn-lt"/>
                <a:ea typeface="+mn-ea"/>
                <a:cs typeface="+mn-cs"/>
                <a:sym typeface="Calibri"/>
              </a:rPr>
              <a:t>UCLM</a:t>
            </a:r>
          </a:p>
        </p:txBody>
      </p:sp>
      <p:pic>
        <p:nvPicPr>
          <p:cNvPr id="7" name="Imagen 6" descr="Un hombre parado enfrente de una pantalla de televisión&#10;&#10;El contenido generado por IA puede ser incorrecto.">
            <a:extLst>
              <a:ext uri="{FF2B5EF4-FFF2-40B4-BE49-F238E27FC236}">
                <a16:creationId xmlns:a16="http://schemas.microsoft.com/office/drawing/2014/main" id="{E88861CE-B0C6-6FB6-6832-59D0B635D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991" y="3753192"/>
            <a:ext cx="5137433" cy="2939391"/>
          </a:xfrm>
          <a:prstGeom prst="rect">
            <a:avLst/>
          </a:prstGeom>
        </p:spPr>
      </p:pic>
    </p:spTree>
    <p:extLst>
      <p:ext uri="{BB962C8B-B14F-4D97-AF65-F5344CB8AC3E}">
        <p14:creationId xmlns:p14="http://schemas.microsoft.com/office/powerpoint/2010/main" val="2975192680"/>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FE95A-C73C-C336-9080-BDE8BFF3C45B}"/>
            </a:ext>
          </a:extLst>
        </p:cNvPr>
        <p:cNvGrpSpPr/>
        <p:nvPr/>
      </p:nvGrpSpPr>
      <p:grpSpPr>
        <a:xfrm>
          <a:off x="0" y="0"/>
          <a:ext cx="0" cy="0"/>
          <a:chOff x="0" y="0"/>
          <a:chExt cx="0" cy="0"/>
        </a:xfrm>
      </p:grpSpPr>
    </p:spTree>
    <p:extLst>
      <p:ext uri="{BB962C8B-B14F-4D97-AF65-F5344CB8AC3E}">
        <p14:creationId xmlns:p14="http://schemas.microsoft.com/office/powerpoint/2010/main" val="1589745871"/>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CuadroTexto 7"/>
          <p:cNvSpPr txBox="1"/>
          <p:nvPr/>
        </p:nvSpPr>
        <p:spPr>
          <a:xfrm>
            <a:off x="657887" y="1618181"/>
            <a:ext cx="10708059" cy="2062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200">
                <a:solidFill>
                  <a:srgbClr val="FFFFFF"/>
                </a:solidFill>
                <a:latin typeface="Interstate Light"/>
                <a:ea typeface="Interstate Light"/>
                <a:cs typeface="Interstate Light"/>
                <a:sym typeface="Interstate Light"/>
              </a:defRPr>
            </a:pPr>
            <a:r>
              <a:t>01. </a:t>
            </a:r>
            <a:r>
              <a:rPr lang="es-ES"/>
              <a:t>UGRCEU: nuevo PdP </a:t>
            </a:r>
          </a:p>
          <a:p>
            <a:pPr>
              <a:defRPr sz="3200">
                <a:solidFill>
                  <a:srgbClr val="FFFFFF"/>
                </a:solidFill>
                <a:latin typeface="Interstate Light"/>
                <a:ea typeface="Interstate Light"/>
                <a:cs typeface="Interstate Light"/>
                <a:sym typeface="Interstate Light"/>
              </a:defRPr>
            </a:pPr>
            <a:r>
              <a:rPr lang="es-ES"/>
              <a:t>02. Ampliación PNI con Akamai</a:t>
            </a:r>
          </a:p>
          <a:p>
            <a:pPr>
              <a:defRPr sz="3200">
                <a:solidFill>
                  <a:srgbClr val="FFFFFF"/>
                </a:solidFill>
                <a:latin typeface="Interstate Light"/>
                <a:ea typeface="Interstate Light"/>
                <a:cs typeface="Interstate Light"/>
                <a:sym typeface="Interstate Light"/>
              </a:defRPr>
            </a:pPr>
            <a:r>
              <a:rPr lang="es-ES"/>
              <a:t>03. DNS Firewall</a:t>
            </a:r>
          </a:p>
          <a:p>
            <a:pPr>
              <a:defRPr sz="3200">
                <a:solidFill>
                  <a:srgbClr val="FFFFFF"/>
                </a:solidFill>
                <a:latin typeface="Interstate Light"/>
                <a:ea typeface="Interstate Light"/>
                <a:cs typeface="Interstate Light"/>
                <a:sym typeface="Interstate Light"/>
              </a:defRPr>
            </a:pPr>
            <a:r>
              <a:rPr lang="es-ES"/>
              <a:t>04. Despliegues de fibra</a:t>
            </a:r>
          </a:p>
        </p:txBody>
      </p:sp>
      <p:sp>
        <p:nvSpPr>
          <p:cNvPr id="124" name="Marcador de número de diapositiva 2"/>
          <p:cNvSpPr txBox="1">
            <a:spLocks noGrp="1"/>
          </p:cNvSpPr>
          <p:nvPr>
            <p:ph type="sldNum" sz="quarter" idx="2"/>
          </p:nvPr>
        </p:nvSpPr>
        <p:spPr>
          <a:xfrm>
            <a:off x="11720308" y="6385242"/>
            <a:ext cx="203024"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a:p>
        </p:txBody>
      </p:sp>
    </p:spTree>
    <p:extLst>
      <p:ext uri="{BB962C8B-B14F-4D97-AF65-F5344CB8AC3E}">
        <p14:creationId xmlns:p14="http://schemas.microsoft.com/office/powerpoint/2010/main" val="1621558540"/>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54DBC-704F-DFFB-90B1-17667C389634}"/>
            </a:ext>
          </a:extLst>
        </p:cNvPr>
        <p:cNvGrpSpPr/>
        <p:nvPr/>
      </p:nvGrpSpPr>
      <p:grpSpPr>
        <a:xfrm>
          <a:off x="0" y="0"/>
          <a:ext cx="0" cy="0"/>
          <a:chOff x="0" y="0"/>
          <a:chExt cx="0" cy="0"/>
        </a:xfrm>
      </p:grpSpPr>
      <p:sp>
        <p:nvSpPr>
          <p:cNvPr id="296" name="CuadroTexto 11">
            <a:extLst>
              <a:ext uri="{FF2B5EF4-FFF2-40B4-BE49-F238E27FC236}">
                <a16:creationId xmlns:a16="http://schemas.microsoft.com/office/drawing/2014/main" id="{28B94DBA-86B4-049D-237A-DCA11379824C}"/>
              </a:ext>
            </a:extLst>
          </p:cNvPr>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sz="4000">
                <a:solidFill>
                  <a:srgbClr val="006271"/>
                </a:solidFill>
                <a:latin typeface="Frutiger 57 Condensed" pitchFamily="50" charset="0"/>
              </a:rPr>
              <a:t>FIBRA SEVILLA</a:t>
            </a:r>
          </a:p>
        </p:txBody>
      </p:sp>
      <p:sp>
        <p:nvSpPr>
          <p:cNvPr id="297" name="Marcador de número de diapositiva 3">
            <a:extLst>
              <a:ext uri="{FF2B5EF4-FFF2-40B4-BE49-F238E27FC236}">
                <a16:creationId xmlns:a16="http://schemas.microsoft.com/office/drawing/2014/main" id="{BA616B4B-6B9C-2EA3-056E-8977DB3CD5DC}"/>
              </a:ext>
            </a:extLst>
          </p:cNvPr>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20</a:t>
            </a:fld>
            <a:endParaRPr/>
          </a:p>
        </p:txBody>
      </p:sp>
      <p:pic>
        <p:nvPicPr>
          <p:cNvPr id="4" name="Imagen 3">
            <a:extLst>
              <a:ext uri="{FF2B5EF4-FFF2-40B4-BE49-F238E27FC236}">
                <a16:creationId xmlns:a16="http://schemas.microsoft.com/office/drawing/2014/main" id="{DA809BFB-048F-B2A5-ECAA-39CCC5646EE5}"/>
              </a:ext>
            </a:extLst>
          </p:cNvPr>
          <p:cNvPicPr>
            <a:picLocks noChangeAspect="1"/>
          </p:cNvPicPr>
          <p:nvPr/>
        </p:nvPicPr>
        <p:blipFill>
          <a:blip r:embed="rId3"/>
          <a:stretch>
            <a:fillRect/>
          </a:stretch>
        </p:blipFill>
        <p:spPr>
          <a:xfrm>
            <a:off x="535909" y="1194969"/>
            <a:ext cx="3030188" cy="29318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n 4" descr="Mapa&#10;&#10;Descripción generada automáticamente">
            <a:extLst>
              <a:ext uri="{FF2B5EF4-FFF2-40B4-BE49-F238E27FC236}">
                <a16:creationId xmlns:a16="http://schemas.microsoft.com/office/drawing/2014/main" id="{FEF70501-A5EF-FAB2-5DEC-1037E9F74B57}"/>
              </a:ext>
            </a:extLst>
          </p:cNvPr>
          <p:cNvPicPr>
            <a:picLocks noChangeAspect="1"/>
          </p:cNvPicPr>
          <p:nvPr/>
        </p:nvPicPr>
        <p:blipFill>
          <a:blip r:embed="rId4"/>
          <a:stretch>
            <a:fillRect/>
          </a:stretch>
        </p:blipFill>
        <p:spPr>
          <a:xfrm>
            <a:off x="3761226" y="1194969"/>
            <a:ext cx="3120838" cy="29192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ítulo 1">
            <a:extLst>
              <a:ext uri="{FF2B5EF4-FFF2-40B4-BE49-F238E27FC236}">
                <a16:creationId xmlns:a16="http://schemas.microsoft.com/office/drawing/2014/main" id="{34EF605F-5CDF-CA4B-B9E5-1D7591F5DAD1}"/>
              </a:ext>
            </a:extLst>
          </p:cNvPr>
          <p:cNvSpPr txBox="1">
            <a:spLocks/>
          </p:cNvSpPr>
          <p:nvPr/>
        </p:nvSpPr>
        <p:spPr>
          <a:xfrm>
            <a:off x="7530544" y="1840832"/>
            <a:ext cx="4136366" cy="402925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lnSpc>
                <a:spcPct val="100000"/>
              </a:lnSpc>
              <a:buFont typeface="Arial" panose="020B0604020202020204" pitchFamily="34" charset="0"/>
              <a:buChar char="•"/>
            </a:pPr>
            <a:r>
              <a:rPr lang="es-ES" sz="1600" b="0">
                <a:solidFill>
                  <a:srgbClr val="006271"/>
                </a:solidFill>
              </a:rPr>
              <a:t>Nuevo enlace UPO-CICCAR para cerrar un anillo metropolitano RedIRIS-NOVA en Sevilla:</a:t>
            </a:r>
          </a:p>
          <a:p>
            <a:pPr algn="l">
              <a:lnSpc>
                <a:spcPct val="100000"/>
              </a:lnSpc>
            </a:pPr>
            <a:r>
              <a:rPr lang="es-ES" sz="1600" b="0">
                <a:solidFill>
                  <a:srgbClr val="006271"/>
                </a:solidFill>
              </a:rPr>
              <a:t>	CICA – UPO – CICCAR – CICA</a:t>
            </a:r>
          </a:p>
          <a:p>
            <a:pPr algn="l">
              <a:lnSpc>
                <a:spcPct val="100000"/>
              </a:lnSpc>
            </a:pPr>
            <a:endParaRPr lang="es-ES" sz="1600" b="0">
              <a:solidFill>
                <a:srgbClr val="006271"/>
              </a:solidFill>
            </a:endParaRPr>
          </a:p>
          <a:p>
            <a:pPr marL="171450" indent="-171450" algn="l">
              <a:lnSpc>
                <a:spcPct val="100000"/>
              </a:lnSpc>
              <a:buFont typeface="Arial" panose="020B0604020202020204" pitchFamily="34" charset="0"/>
              <a:buChar char="•"/>
            </a:pPr>
            <a:r>
              <a:rPr lang="es-ES" sz="1600" b="0">
                <a:solidFill>
                  <a:srgbClr val="006271"/>
                </a:solidFill>
              </a:rPr>
              <a:t>Extensiones de fibra para llegar a UNIA y Agencia Espacial Española</a:t>
            </a:r>
          </a:p>
          <a:p>
            <a:pPr algn="l">
              <a:lnSpc>
                <a:spcPct val="100000"/>
              </a:lnSpc>
            </a:pPr>
            <a:endParaRPr lang="es-ES" sz="1600" b="0">
              <a:solidFill>
                <a:srgbClr val="006271"/>
              </a:solidFill>
            </a:endParaRPr>
          </a:p>
          <a:p>
            <a:pPr marL="171450" indent="-171450" algn="l">
              <a:lnSpc>
                <a:spcPct val="100000"/>
              </a:lnSpc>
              <a:buFont typeface="Arial" panose="020B0604020202020204" pitchFamily="34" charset="0"/>
              <a:buChar char="•"/>
            </a:pPr>
            <a:r>
              <a:rPr lang="es-ES" sz="1600" b="0">
                <a:solidFill>
                  <a:srgbClr val="006271"/>
                </a:solidFill>
              </a:rPr>
              <a:t>Importe:  1.067.020,00 + IVA</a:t>
            </a:r>
          </a:p>
          <a:p>
            <a:pPr algn="l">
              <a:lnSpc>
                <a:spcPct val="100000"/>
              </a:lnSpc>
            </a:pPr>
            <a:endParaRPr lang="es-ES" sz="1600" b="0">
              <a:solidFill>
                <a:srgbClr val="006271"/>
              </a:solidFill>
            </a:endParaRPr>
          </a:p>
          <a:p>
            <a:pPr marL="171450" indent="-171450" algn="l">
              <a:lnSpc>
                <a:spcPct val="100000"/>
              </a:lnSpc>
              <a:buFont typeface="Arial" panose="020B0604020202020204" pitchFamily="34" charset="0"/>
              <a:buChar char="•"/>
            </a:pPr>
            <a:r>
              <a:rPr lang="es-ES" sz="1600" b="0">
                <a:solidFill>
                  <a:srgbClr val="006271"/>
                </a:solidFill>
              </a:rPr>
              <a:t>En ejecución ( 2025)</a:t>
            </a:r>
          </a:p>
        </p:txBody>
      </p:sp>
    </p:spTree>
    <p:extLst>
      <p:ext uri="{BB962C8B-B14F-4D97-AF65-F5344CB8AC3E}">
        <p14:creationId xmlns:p14="http://schemas.microsoft.com/office/powerpoint/2010/main" val="2667650495"/>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A2A68-72C5-4246-155B-33A6A6039E26}"/>
            </a:ext>
          </a:extLst>
        </p:cNvPr>
        <p:cNvGrpSpPr/>
        <p:nvPr/>
      </p:nvGrpSpPr>
      <p:grpSpPr>
        <a:xfrm>
          <a:off x="0" y="0"/>
          <a:ext cx="0" cy="0"/>
          <a:chOff x="0" y="0"/>
          <a:chExt cx="0" cy="0"/>
        </a:xfrm>
      </p:grpSpPr>
      <p:sp>
        <p:nvSpPr>
          <p:cNvPr id="296" name="CuadroTexto 11">
            <a:extLst>
              <a:ext uri="{FF2B5EF4-FFF2-40B4-BE49-F238E27FC236}">
                <a16:creationId xmlns:a16="http://schemas.microsoft.com/office/drawing/2014/main" id="{EFFB8FAA-B50F-74C8-A01B-37253BD8DC9A}"/>
              </a:ext>
            </a:extLst>
          </p:cNvPr>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sz="4000">
                <a:solidFill>
                  <a:srgbClr val="006271"/>
                </a:solidFill>
                <a:latin typeface="Frutiger 57 Condensed" pitchFamily="50" charset="0"/>
              </a:rPr>
              <a:t>FIBRA ARAGÓN</a:t>
            </a:r>
          </a:p>
        </p:txBody>
      </p:sp>
      <p:sp>
        <p:nvSpPr>
          <p:cNvPr id="297" name="Marcador de número de diapositiva 3">
            <a:extLst>
              <a:ext uri="{FF2B5EF4-FFF2-40B4-BE49-F238E27FC236}">
                <a16:creationId xmlns:a16="http://schemas.microsoft.com/office/drawing/2014/main" id="{8E2046A8-371C-F81A-37C4-1D0E72FC3B16}"/>
              </a:ext>
            </a:extLst>
          </p:cNvPr>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21</a:t>
            </a:fld>
            <a:endParaRPr/>
          </a:p>
        </p:txBody>
      </p:sp>
      <p:sp>
        <p:nvSpPr>
          <p:cNvPr id="6" name="Título 1">
            <a:extLst>
              <a:ext uri="{FF2B5EF4-FFF2-40B4-BE49-F238E27FC236}">
                <a16:creationId xmlns:a16="http://schemas.microsoft.com/office/drawing/2014/main" id="{5CB05625-437B-2345-FA78-02E86D070695}"/>
              </a:ext>
            </a:extLst>
          </p:cNvPr>
          <p:cNvSpPr txBox="1">
            <a:spLocks/>
          </p:cNvSpPr>
          <p:nvPr/>
        </p:nvSpPr>
        <p:spPr>
          <a:xfrm>
            <a:off x="5677681" y="1254265"/>
            <a:ext cx="5859522" cy="4742853"/>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lnSpc>
                <a:spcPct val="100000"/>
              </a:lnSpc>
              <a:buFont typeface="Arial" panose="020B0604020202020204" pitchFamily="34" charset="0"/>
              <a:buChar char="•"/>
            </a:pPr>
            <a:r>
              <a:rPr lang="es-ES" sz="1600" b="0">
                <a:solidFill>
                  <a:srgbClr val="006271"/>
                </a:solidFill>
              </a:rPr>
              <a:t>Nuevo enlace troncal  para la  huella de fibra de RedIRIS-NOVA desde UNIZAR a Canfranc, donde se ubica el Laboratorio Subterráneo del Canfranc (LSC), pasando por el Parque Tecnológico de Walqa en Huesca. </a:t>
            </a:r>
          </a:p>
          <a:p>
            <a:pPr algn="l">
              <a:lnSpc>
                <a:spcPct val="100000"/>
              </a:lnSpc>
            </a:pPr>
            <a:endParaRPr lang="es-ES" sz="1600" b="0">
              <a:solidFill>
                <a:srgbClr val="006271"/>
              </a:solidFill>
            </a:endParaRPr>
          </a:p>
          <a:p>
            <a:pPr marL="171450" indent="-171450" algn="l">
              <a:lnSpc>
                <a:spcPct val="100000"/>
              </a:lnSpc>
              <a:buFont typeface="Arial" panose="020B0604020202020204" pitchFamily="34" charset="0"/>
              <a:buChar char="•"/>
            </a:pPr>
            <a:r>
              <a:rPr lang="es-ES" sz="1600" b="0">
                <a:solidFill>
                  <a:srgbClr val="006271"/>
                </a:solidFill>
              </a:rPr>
              <a:t>Extensiones desde la troncal para: la Residencia Universitaria de la Universidad de Zaragoza en Jaca, la finca de “La Garcipollera” del Centro de Investigación y Tecnología Agroalimentaria de Aragón (CITA), la Escuela Militar de Montañismo en Jaca, el Instituto Pirenaico de Ecología del CSIC,  el Vicerrectorado del Campus de Huesca de la Universidad de Zaragoza y el Campus Tecnológico Aula Dei.</a:t>
            </a:r>
          </a:p>
          <a:p>
            <a:pPr marL="171450" indent="-171450" algn="l">
              <a:lnSpc>
                <a:spcPct val="100000"/>
              </a:lnSpc>
              <a:buFont typeface="Arial" panose="020B0604020202020204" pitchFamily="34" charset="0"/>
              <a:buChar char="•"/>
            </a:pPr>
            <a:endParaRPr lang="es-ES" sz="1600" b="0">
              <a:solidFill>
                <a:srgbClr val="006271"/>
              </a:solidFill>
            </a:endParaRPr>
          </a:p>
          <a:p>
            <a:pPr marL="171450" indent="-171450" algn="l">
              <a:lnSpc>
                <a:spcPct val="100000"/>
              </a:lnSpc>
              <a:buFont typeface="Arial" panose="020B0604020202020204" pitchFamily="34" charset="0"/>
              <a:buChar char="•"/>
            </a:pPr>
            <a:r>
              <a:rPr lang="es-ES" sz="1600" b="0">
                <a:solidFill>
                  <a:srgbClr val="006271"/>
                </a:solidFill>
              </a:rPr>
              <a:t>Equipamiento óptico + equipamiento de conmutación</a:t>
            </a:r>
          </a:p>
          <a:p>
            <a:pPr algn="l">
              <a:lnSpc>
                <a:spcPct val="100000"/>
              </a:lnSpc>
            </a:pPr>
            <a:endParaRPr lang="es-ES" sz="1600" b="0">
              <a:solidFill>
                <a:srgbClr val="006271"/>
              </a:solidFill>
            </a:endParaRPr>
          </a:p>
          <a:p>
            <a:pPr marL="171450" indent="-171450" algn="l">
              <a:lnSpc>
                <a:spcPct val="100000"/>
              </a:lnSpc>
              <a:buFont typeface="Arial" panose="020B0604020202020204" pitchFamily="34" charset="0"/>
              <a:buChar char="•"/>
            </a:pPr>
            <a:endParaRPr lang="es-ES" sz="1600" b="0">
              <a:solidFill>
                <a:srgbClr val="006271"/>
              </a:solidFill>
            </a:endParaRPr>
          </a:p>
          <a:p>
            <a:pPr marL="171450" indent="-171450" algn="l">
              <a:lnSpc>
                <a:spcPct val="100000"/>
              </a:lnSpc>
              <a:buFont typeface="Arial" panose="020B0604020202020204" pitchFamily="34" charset="0"/>
              <a:buChar char="•"/>
            </a:pPr>
            <a:r>
              <a:rPr lang="es-ES" sz="1600" b="0">
                <a:solidFill>
                  <a:srgbClr val="006271"/>
                </a:solidFill>
              </a:rPr>
              <a:t>Importe:  2.499.792,69 € + IVA</a:t>
            </a:r>
          </a:p>
          <a:p>
            <a:pPr marL="171450" indent="-171450" algn="l">
              <a:lnSpc>
                <a:spcPct val="100000"/>
              </a:lnSpc>
              <a:buFont typeface="Arial" panose="020B0604020202020204" pitchFamily="34" charset="0"/>
              <a:buChar char="•"/>
            </a:pPr>
            <a:endParaRPr lang="es-ES" sz="1600" b="0">
              <a:solidFill>
                <a:srgbClr val="006271"/>
              </a:solidFill>
            </a:endParaRPr>
          </a:p>
          <a:p>
            <a:pPr marL="171450" indent="-171450" algn="l">
              <a:lnSpc>
                <a:spcPct val="100000"/>
              </a:lnSpc>
              <a:buFont typeface="Arial" panose="020B0604020202020204" pitchFamily="34" charset="0"/>
              <a:buChar char="•"/>
            </a:pPr>
            <a:r>
              <a:rPr lang="es-ES" sz="1600" b="0">
                <a:solidFill>
                  <a:srgbClr val="006271"/>
                </a:solidFill>
              </a:rPr>
              <a:t>En ejecución (2025)</a:t>
            </a:r>
          </a:p>
        </p:txBody>
      </p:sp>
      <p:pic>
        <p:nvPicPr>
          <p:cNvPr id="2" name="Imagen 1">
            <a:extLst>
              <a:ext uri="{FF2B5EF4-FFF2-40B4-BE49-F238E27FC236}">
                <a16:creationId xmlns:a16="http://schemas.microsoft.com/office/drawing/2014/main" id="{0D78801F-D384-4F47-FCE5-D6B001E416C8}"/>
              </a:ext>
            </a:extLst>
          </p:cNvPr>
          <p:cNvPicPr>
            <a:picLocks noChangeAspect="1"/>
          </p:cNvPicPr>
          <p:nvPr/>
        </p:nvPicPr>
        <p:blipFill>
          <a:blip r:embed="rId3"/>
          <a:stretch>
            <a:fillRect/>
          </a:stretch>
        </p:blipFill>
        <p:spPr>
          <a:xfrm>
            <a:off x="757125" y="1128558"/>
            <a:ext cx="4594923" cy="4600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8822858"/>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DE787-A95F-8868-6C73-494A88190F2B}"/>
            </a:ext>
          </a:extLst>
        </p:cNvPr>
        <p:cNvGrpSpPr/>
        <p:nvPr/>
      </p:nvGrpSpPr>
      <p:grpSpPr>
        <a:xfrm>
          <a:off x="0" y="0"/>
          <a:ext cx="0" cy="0"/>
          <a:chOff x="0" y="0"/>
          <a:chExt cx="0" cy="0"/>
        </a:xfrm>
      </p:grpSpPr>
      <p:sp>
        <p:nvSpPr>
          <p:cNvPr id="296" name="CuadroTexto 11">
            <a:extLst>
              <a:ext uri="{FF2B5EF4-FFF2-40B4-BE49-F238E27FC236}">
                <a16:creationId xmlns:a16="http://schemas.microsoft.com/office/drawing/2014/main" id="{93AE2785-69E7-2A19-C928-0E721576DEE5}"/>
              </a:ext>
            </a:extLst>
          </p:cNvPr>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sz="4000">
                <a:solidFill>
                  <a:srgbClr val="006271"/>
                </a:solidFill>
                <a:latin typeface="Frutiger 57 Condensed" pitchFamily="50" charset="0"/>
              </a:rPr>
              <a:t>FIBRA CESGA</a:t>
            </a:r>
          </a:p>
        </p:txBody>
      </p:sp>
      <p:sp>
        <p:nvSpPr>
          <p:cNvPr id="297" name="Marcador de número de diapositiva 3">
            <a:extLst>
              <a:ext uri="{FF2B5EF4-FFF2-40B4-BE49-F238E27FC236}">
                <a16:creationId xmlns:a16="http://schemas.microsoft.com/office/drawing/2014/main" id="{B11AB6CD-952F-4A6F-E1A0-06B1AE4CCFCA}"/>
              </a:ext>
            </a:extLst>
          </p:cNvPr>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22</a:t>
            </a:fld>
            <a:endParaRPr/>
          </a:p>
        </p:txBody>
      </p:sp>
      <p:pic>
        <p:nvPicPr>
          <p:cNvPr id="3" name="Imagen 2">
            <a:extLst>
              <a:ext uri="{FF2B5EF4-FFF2-40B4-BE49-F238E27FC236}">
                <a16:creationId xmlns:a16="http://schemas.microsoft.com/office/drawing/2014/main" id="{0C2BDF1A-57B3-4C59-60C0-F8681C72EB0D}"/>
              </a:ext>
            </a:extLst>
          </p:cNvPr>
          <p:cNvPicPr>
            <a:picLocks noChangeAspect="1"/>
          </p:cNvPicPr>
          <p:nvPr/>
        </p:nvPicPr>
        <p:blipFill>
          <a:blip r:embed="rId3"/>
          <a:stretch>
            <a:fillRect/>
          </a:stretch>
        </p:blipFill>
        <p:spPr>
          <a:xfrm>
            <a:off x="2264882" y="1483238"/>
            <a:ext cx="1533799" cy="1270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n 3">
            <a:extLst>
              <a:ext uri="{FF2B5EF4-FFF2-40B4-BE49-F238E27FC236}">
                <a16:creationId xmlns:a16="http://schemas.microsoft.com/office/drawing/2014/main" id="{AE81F1C2-099C-1810-9618-7D328D357FDD}"/>
              </a:ext>
            </a:extLst>
          </p:cNvPr>
          <p:cNvPicPr>
            <a:picLocks noChangeAspect="1"/>
          </p:cNvPicPr>
          <p:nvPr/>
        </p:nvPicPr>
        <p:blipFill>
          <a:blip r:embed="rId4"/>
          <a:stretch>
            <a:fillRect/>
          </a:stretch>
        </p:blipFill>
        <p:spPr>
          <a:xfrm>
            <a:off x="3458310" y="1596354"/>
            <a:ext cx="1811956" cy="983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n 4">
            <a:extLst>
              <a:ext uri="{FF2B5EF4-FFF2-40B4-BE49-F238E27FC236}">
                <a16:creationId xmlns:a16="http://schemas.microsoft.com/office/drawing/2014/main" id="{07CA4339-91BB-D18D-4B38-CCE3FB199C17}"/>
              </a:ext>
            </a:extLst>
          </p:cNvPr>
          <p:cNvPicPr>
            <a:picLocks noChangeAspect="1"/>
          </p:cNvPicPr>
          <p:nvPr/>
        </p:nvPicPr>
        <p:blipFill>
          <a:blip r:embed="rId5"/>
          <a:stretch>
            <a:fillRect/>
          </a:stretch>
        </p:blipFill>
        <p:spPr>
          <a:xfrm>
            <a:off x="1996872" y="2853399"/>
            <a:ext cx="1374236" cy="1155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5A9B2A23-15AA-7E07-4D20-27D9BA5DAFAD}"/>
              </a:ext>
            </a:extLst>
          </p:cNvPr>
          <p:cNvPicPr>
            <a:picLocks noChangeAspect="1"/>
          </p:cNvPicPr>
          <p:nvPr/>
        </p:nvPicPr>
        <p:blipFill>
          <a:blip r:embed="rId6"/>
          <a:stretch>
            <a:fillRect/>
          </a:stretch>
        </p:blipFill>
        <p:spPr>
          <a:xfrm>
            <a:off x="2977672" y="3430987"/>
            <a:ext cx="1482560" cy="12914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BAC7C6F7-27EF-DF0C-7DD2-3D49DAA697B8}"/>
              </a:ext>
            </a:extLst>
          </p:cNvPr>
          <p:cNvPicPr>
            <a:picLocks noChangeAspect="1"/>
          </p:cNvPicPr>
          <p:nvPr/>
        </p:nvPicPr>
        <p:blipFill>
          <a:blip r:embed="rId7"/>
          <a:stretch>
            <a:fillRect/>
          </a:stretch>
        </p:blipFill>
        <p:spPr>
          <a:xfrm>
            <a:off x="4460231" y="2487893"/>
            <a:ext cx="1289567" cy="1758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21C9F926-BD67-CADE-8CCD-E56C63006AFC}"/>
              </a:ext>
            </a:extLst>
          </p:cNvPr>
          <p:cNvPicPr>
            <a:picLocks noChangeAspect="1"/>
          </p:cNvPicPr>
          <p:nvPr/>
        </p:nvPicPr>
        <p:blipFill rotWithShape="1">
          <a:blip r:embed="rId8"/>
          <a:srcRect t="-1319" b="-1319"/>
          <a:stretch/>
        </p:blipFill>
        <p:spPr>
          <a:xfrm>
            <a:off x="3398040" y="2299963"/>
            <a:ext cx="1315737" cy="1133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D92D7F63-A7E2-F8DA-C394-D12D2C95656A}"/>
              </a:ext>
            </a:extLst>
          </p:cNvPr>
          <p:cNvPicPr>
            <a:picLocks noChangeAspect="1"/>
          </p:cNvPicPr>
          <p:nvPr/>
        </p:nvPicPr>
        <p:blipFill>
          <a:blip r:embed="rId9"/>
          <a:stretch>
            <a:fillRect/>
          </a:stretch>
        </p:blipFill>
        <p:spPr>
          <a:xfrm>
            <a:off x="5894226" y="1596354"/>
            <a:ext cx="3325754" cy="2175092"/>
          </a:xfrm>
          <a:prstGeom prst="rect">
            <a:avLst/>
          </a:prstGeom>
        </p:spPr>
      </p:pic>
      <p:sp>
        <p:nvSpPr>
          <p:cNvPr id="11" name="Título 1">
            <a:extLst>
              <a:ext uri="{FF2B5EF4-FFF2-40B4-BE49-F238E27FC236}">
                <a16:creationId xmlns:a16="http://schemas.microsoft.com/office/drawing/2014/main" id="{CEB85DC5-7132-0A97-F975-A60E13840699}"/>
              </a:ext>
            </a:extLst>
          </p:cNvPr>
          <p:cNvSpPr txBox="1">
            <a:spLocks/>
          </p:cNvSpPr>
          <p:nvPr/>
        </p:nvSpPr>
        <p:spPr>
          <a:xfrm>
            <a:off x="5957246" y="3970876"/>
            <a:ext cx="3335144" cy="98145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buFont typeface="Arial" panose="020B0604020202020204" pitchFamily="34" charset="0"/>
              <a:buChar char="•"/>
            </a:pPr>
            <a:r>
              <a:rPr lang="es-ES" sz="1600" b="0">
                <a:solidFill>
                  <a:srgbClr val="006271"/>
                </a:solidFill>
                <a:latin typeface="Frutiger 57 Condensed" pitchFamily="50" charset="0"/>
              </a:rPr>
              <a:t>Importe: 2.484.297,53 € + IVA</a:t>
            </a: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En Ejecución (2025)</a:t>
            </a:r>
          </a:p>
        </p:txBody>
      </p:sp>
    </p:spTree>
    <p:extLst>
      <p:ext uri="{BB962C8B-B14F-4D97-AF65-F5344CB8AC3E}">
        <p14:creationId xmlns:p14="http://schemas.microsoft.com/office/powerpoint/2010/main" val="3280343789"/>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784E3-8E05-BE65-E727-D55603F3E6E1}"/>
            </a:ext>
          </a:extLst>
        </p:cNvPr>
        <p:cNvGrpSpPr/>
        <p:nvPr/>
      </p:nvGrpSpPr>
      <p:grpSpPr>
        <a:xfrm>
          <a:off x="0" y="0"/>
          <a:ext cx="0" cy="0"/>
          <a:chOff x="0" y="0"/>
          <a:chExt cx="0" cy="0"/>
        </a:xfrm>
      </p:grpSpPr>
      <p:sp>
        <p:nvSpPr>
          <p:cNvPr id="296" name="CuadroTexto 11">
            <a:extLst>
              <a:ext uri="{FF2B5EF4-FFF2-40B4-BE49-F238E27FC236}">
                <a16:creationId xmlns:a16="http://schemas.microsoft.com/office/drawing/2014/main" id="{99309F8C-81B8-01B1-F30C-CAAE21850042}"/>
              </a:ext>
            </a:extLst>
          </p:cNvPr>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sz="4000">
                <a:solidFill>
                  <a:srgbClr val="006271"/>
                </a:solidFill>
                <a:latin typeface="Frutiger 57 Condensed" pitchFamily="50" charset="0"/>
              </a:rPr>
              <a:t>CONEXIÓN UGR CAMPUS CEUTA</a:t>
            </a:r>
          </a:p>
        </p:txBody>
      </p:sp>
      <p:sp>
        <p:nvSpPr>
          <p:cNvPr id="297" name="Marcador de número de diapositiva 3">
            <a:extLst>
              <a:ext uri="{FF2B5EF4-FFF2-40B4-BE49-F238E27FC236}">
                <a16:creationId xmlns:a16="http://schemas.microsoft.com/office/drawing/2014/main" id="{EAA1963D-2505-9C40-A049-DEE22B7061AD}"/>
              </a:ext>
            </a:extLst>
          </p:cNvPr>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23</a:t>
            </a:fld>
            <a:endParaRPr/>
          </a:p>
        </p:txBody>
      </p:sp>
      <p:sp>
        <p:nvSpPr>
          <p:cNvPr id="6" name="Título 1">
            <a:extLst>
              <a:ext uri="{FF2B5EF4-FFF2-40B4-BE49-F238E27FC236}">
                <a16:creationId xmlns:a16="http://schemas.microsoft.com/office/drawing/2014/main" id="{F727096D-3D26-F332-4CF3-4D8CFC7730F9}"/>
              </a:ext>
            </a:extLst>
          </p:cNvPr>
          <p:cNvSpPr txBox="1">
            <a:spLocks/>
          </p:cNvSpPr>
          <p:nvPr/>
        </p:nvSpPr>
        <p:spPr>
          <a:xfrm>
            <a:off x="5677681" y="1254265"/>
            <a:ext cx="5859522" cy="47428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buFont typeface="Arial" panose="020B0604020202020204" pitchFamily="34" charset="0"/>
              <a:buChar char="•"/>
            </a:pPr>
            <a:endParaRPr lang="es-ES" sz="1600">
              <a:solidFill>
                <a:srgbClr val="006271"/>
              </a:solidFill>
              <a:latin typeface="Frutiger 57 Condensed" pitchFamily="50" charset="0"/>
            </a:endParaRPr>
          </a:p>
          <a:p>
            <a:pPr marL="171450" indent="-171450" algn="l">
              <a:buFont typeface="Arial" panose="020B0604020202020204" pitchFamily="34" charset="0"/>
              <a:buChar char="•"/>
            </a:pPr>
            <a:endParaRPr lang="es-ES" sz="160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rPr>
              <a:t>Fibra submarina para llegar a Ceuta desde cualquier Punto de Presencia en la zona costera andaluza mediterránea. (UMA)</a:t>
            </a:r>
          </a:p>
          <a:p>
            <a:pPr lvl="1"/>
            <a:endParaRPr lang="es-ES" sz="1600" b="0" kern="1200">
              <a:solidFill>
                <a:srgbClr val="006271"/>
              </a:solidFill>
              <a:latin typeface="+mj-lt"/>
              <a:ea typeface="+mj-ea"/>
              <a:cs typeface="+mj-cs"/>
            </a:endParaRPr>
          </a:p>
          <a:p>
            <a:pPr marL="171450" indent="-171450" algn="l">
              <a:buFont typeface="Arial" panose="020B0604020202020204" pitchFamily="34" charset="0"/>
              <a:buChar char="•"/>
            </a:pPr>
            <a:endParaRPr lang="es-ES" sz="1600" b="0">
              <a:solidFill>
                <a:srgbClr val="006271"/>
              </a:solidFill>
            </a:endParaRPr>
          </a:p>
          <a:p>
            <a:pPr marL="171450" indent="-171450" algn="l">
              <a:buFont typeface="Arial" panose="020B0604020202020204" pitchFamily="34" charset="0"/>
              <a:buChar char="•"/>
            </a:pPr>
            <a:r>
              <a:rPr lang="es-ES" sz="1600" b="0">
                <a:solidFill>
                  <a:srgbClr val="006271"/>
                </a:solidFill>
              </a:rPr>
              <a:t>Importe:  2.285.123,97 € + IVA </a:t>
            </a:r>
          </a:p>
          <a:p>
            <a:pPr marL="709613" indent="-171450" algn="l">
              <a:buFontTx/>
              <a:buChar char="-"/>
            </a:pPr>
            <a:endParaRPr lang="es-ES" sz="1600" b="0">
              <a:solidFill>
                <a:srgbClr val="006271"/>
              </a:solidFill>
            </a:endParaRPr>
          </a:p>
          <a:p>
            <a:pPr marL="171450" indent="-171450" algn="l">
              <a:buFont typeface="Arial" panose="020B0604020202020204" pitchFamily="34" charset="0"/>
              <a:buChar char="•"/>
            </a:pPr>
            <a:r>
              <a:rPr lang="es-ES" sz="1600" b="0">
                <a:solidFill>
                  <a:srgbClr val="006271"/>
                </a:solidFill>
              </a:rPr>
              <a:t>En Ejecución (2025)</a:t>
            </a:r>
          </a:p>
        </p:txBody>
      </p:sp>
      <p:pic>
        <p:nvPicPr>
          <p:cNvPr id="3" name="Imagen 2">
            <a:extLst>
              <a:ext uri="{FF2B5EF4-FFF2-40B4-BE49-F238E27FC236}">
                <a16:creationId xmlns:a16="http://schemas.microsoft.com/office/drawing/2014/main" id="{C9A70167-7F25-F06A-3510-87C2C649A91C}"/>
              </a:ext>
            </a:extLst>
          </p:cNvPr>
          <p:cNvPicPr>
            <a:picLocks noChangeAspect="1"/>
          </p:cNvPicPr>
          <p:nvPr/>
        </p:nvPicPr>
        <p:blipFill>
          <a:blip r:embed="rId3"/>
          <a:stretch>
            <a:fillRect/>
          </a:stretch>
        </p:blipFill>
        <p:spPr>
          <a:xfrm>
            <a:off x="478650" y="1782111"/>
            <a:ext cx="5038828" cy="29222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9321241"/>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55719-D161-5E32-BACD-2690B49B1649}"/>
            </a:ext>
          </a:extLst>
        </p:cNvPr>
        <p:cNvGrpSpPr/>
        <p:nvPr/>
      </p:nvGrpSpPr>
      <p:grpSpPr>
        <a:xfrm>
          <a:off x="0" y="0"/>
          <a:ext cx="0" cy="0"/>
          <a:chOff x="0" y="0"/>
          <a:chExt cx="0" cy="0"/>
        </a:xfrm>
      </p:grpSpPr>
      <p:sp>
        <p:nvSpPr>
          <p:cNvPr id="296" name="CuadroTexto 11">
            <a:extLst>
              <a:ext uri="{FF2B5EF4-FFF2-40B4-BE49-F238E27FC236}">
                <a16:creationId xmlns:a16="http://schemas.microsoft.com/office/drawing/2014/main" id="{515F1FF1-77E5-C0B2-4463-4855A579FF2B}"/>
              </a:ext>
            </a:extLst>
          </p:cNvPr>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sz="4000">
                <a:solidFill>
                  <a:srgbClr val="006271"/>
                </a:solidFill>
                <a:latin typeface="Frutiger 57 Condensed" pitchFamily="50" charset="0"/>
              </a:rPr>
              <a:t>CONEXIÓN CAHA</a:t>
            </a:r>
          </a:p>
        </p:txBody>
      </p:sp>
      <p:sp>
        <p:nvSpPr>
          <p:cNvPr id="297" name="Marcador de número de diapositiva 3">
            <a:extLst>
              <a:ext uri="{FF2B5EF4-FFF2-40B4-BE49-F238E27FC236}">
                <a16:creationId xmlns:a16="http://schemas.microsoft.com/office/drawing/2014/main" id="{D7CB9B8B-94D3-EDF8-051B-9B193D6ADF39}"/>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24</a:t>
            </a:fld>
            <a:endParaRPr/>
          </a:p>
        </p:txBody>
      </p:sp>
      <p:sp>
        <p:nvSpPr>
          <p:cNvPr id="6" name="Título 1">
            <a:extLst>
              <a:ext uri="{FF2B5EF4-FFF2-40B4-BE49-F238E27FC236}">
                <a16:creationId xmlns:a16="http://schemas.microsoft.com/office/drawing/2014/main" id="{6BAA1DFD-5FFB-B5C0-2676-59525A4BF4EC}"/>
              </a:ext>
            </a:extLst>
          </p:cNvPr>
          <p:cNvSpPr txBox="1">
            <a:spLocks/>
          </p:cNvSpPr>
          <p:nvPr/>
        </p:nvSpPr>
        <p:spPr>
          <a:xfrm>
            <a:off x="5677681" y="1254265"/>
            <a:ext cx="5859522" cy="47428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buFont typeface="Arial" panose="020B0604020202020204" pitchFamily="34" charset="0"/>
              <a:buChar char="•"/>
            </a:pPr>
            <a:endParaRPr lang="es-ES" sz="160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p:txBody>
      </p:sp>
      <p:pic>
        <p:nvPicPr>
          <p:cNvPr id="2" name="Imagen 1">
            <a:extLst>
              <a:ext uri="{FF2B5EF4-FFF2-40B4-BE49-F238E27FC236}">
                <a16:creationId xmlns:a16="http://schemas.microsoft.com/office/drawing/2014/main" id="{A44D24F4-C2D3-4958-30B0-D53B2E471E30}"/>
              </a:ext>
            </a:extLst>
          </p:cNvPr>
          <p:cNvPicPr>
            <a:picLocks noChangeAspect="1"/>
          </p:cNvPicPr>
          <p:nvPr/>
        </p:nvPicPr>
        <p:blipFill>
          <a:blip r:embed="rId3"/>
          <a:stretch>
            <a:fillRect/>
          </a:stretch>
        </p:blipFill>
        <p:spPr>
          <a:xfrm>
            <a:off x="989028" y="1370902"/>
            <a:ext cx="4324920" cy="4116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6FB1D29F-6401-C57F-1F46-89F75A3A9A03}"/>
              </a:ext>
            </a:extLst>
          </p:cNvPr>
          <p:cNvSpPr txBox="1"/>
          <p:nvPr/>
        </p:nvSpPr>
        <p:spPr>
          <a:xfrm>
            <a:off x="5823322" y="1905505"/>
            <a:ext cx="6100010" cy="3046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71450" indent="-171450" algn="l">
              <a:buFont typeface="Arial" panose="020B0604020202020204" pitchFamily="34" charset="0"/>
              <a:buChar char="•"/>
            </a:pPr>
            <a:endParaRPr lang="es-ES" sz="1600">
              <a:solidFill>
                <a:srgbClr val="006271"/>
              </a:solidFill>
              <a:latin typeface="Frutiger 57 Condensed" pitchFamily="50" charset="0"/>
            </a:endParaRPr>
          </a:p>
          <a:p>
            <a:pPr marL="171450" indent="-171450" algn="l">
              <a:buFont typeface="Arial" panose="020B0604020202020204" pitchFamily="34" charset="0"/>
              <a:buChar char="•"/>
            </a:pPr>
            <a:endParaRPr lang="es-ES" sz="160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Extensión de fibra óptica, mas el equipamiento óptico necesario para iluminarla a 100Gbps, para conectar con el Punto de Presencia de RICA en UAL</a:t>
            </a: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lvl="1"/>
            <a:endParaRPr lang="es-ES" sz="1600" b="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Importe:  2.030.578,51 € + IVA</a:t>
            </a: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En ejecución (2025)</a:t>
            </a:r>
          </a:p>
        </p:txBody>
      </p:sp>
    </p:spTree>
    <p:extLst>
      <p:ext uri="{BB962C8B-B14F-4D97-AF65-F5344CB8AC3E}">
        <p14:creationId xmlns:p14="http://schemas.microsoft.com/office/powerpoint/2010/main" val="61110256"/>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87D01-703D-39E0-D738-3E4EA6DBE1DE}"/>
            </a:ext>
          </a:extLst>
        </p:cNvPr>
        <p:cNvGrpSpPr/>
        <p:nvPr/>
      </p:nvGrpSpPr>
      <p:grpSpPr>
        <a:xfrm>
          <a:off x="0" y="0"/>
          <a:ext cx="0" cy="0"/>
          <a:chOff x="0" y="0"/>
          <a:chExt cx="0" cy="0"/>
        </a:xfrm>
      </p:grpSpPr>
      <p:sp>
        <p:nvSpPr>
          <p:cNvPr id="296" name="CuadroTexto 11">
            <a:extLst>
              <a:ext uri="{FF2B5EF4-FFF2-40B4-BE49-F238E27FC236}">
                <a16:creationId xmlns:a16="http://schemas.microsoft.com/office/drawing/2014/main" id="{7A8CF02E-1CFD-7E4F-2E30-9B176FC69D06}"/>
              </a:ext>
            </a:extLst>
          </p:cNvPr>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sz="4000">
                <a:solidFill>
                  <a:srgbClr val="006271"/>
                </a:solidFill>
                <a:latin typeface="Frutiger 57 Condensed" pitchFamily="50" charset="0"/>
              </a:rPr>
              <a:t>IRUS FIBRA BALEARES</a:t>
            </a:r>
          </a:p>
        </p:txBody>
      </p:sp>
      <p:sp>
        <p:nvSpPr>
          <p:cNvPr id="297" name="Marcador de número de diapositiva 3">
            <a:extLst>
              <a:ext uri="{FF2B5EF4-FFF2-40B4-BE49-F238E27FC236}">
                <a16:creationId xmlns:a16="http://schemas.microsoft.com/office/drawing/2014/main" id="{9E78988F-F71E-E7A7-6F0B-BDAEA59005CC}"/>
              </a:ext>
            </a:extLst>
          </p:cNvPr>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25</a:t>
            </a:fld>
            <a:endParaRPr/>
          </a:p>
        </p:txBody>
      </p:sp>
      <p:sp>
        <p:nvSpPr>
          <p:cNvPr id="6" name="Título 1">
            <a:extLst>
              <a:ext uri="{FF2B5EF4-FFF2-40B4-BE49-F238E27FC236}">
                <a16:creationId xmlns:a16="http://schemas.microsoft.com/office/drawing/2014/main" id="{0F42B9E5-B761-979D-39C0-2EF5476FF6C3}"/>
              </a:ext>
            </a:extLst>
          </p:cNvPr>
          <p:cNvSpPr txBox="1">
            <a:spLocks/>
          </p:cNvSpPr>
          <p:nvPr/>
        </p:nvSpPr>
        <p:spPr>
          <a:xfrm>
            <a:off x="5677681" y="1254265"/>
            <a:ext cx="5859522" cy="47428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just">
              <a:buFont typeface="Arial" panose="020B0604020202020204" pitchFamily="34" charset="0"/>
              <a:buChar char="•"/>
            </a:pPr>
            <a:endParaRPr lang="es-ES" sz="1600" b="0">
              <a:solidFill>
                <a:srgbClr val="006271"/>
              </a:solidFill>
            </a:endParaRPr>
          </a:p>
        </p:txBody>
      </p:sp>
      <p:pic>
        <p:nvPicPr>
          <p:cNvPr id="3" name="Imagen 2" descr="Mapa&#10;&#10;Descripción generada automáticamente">
            <a:extLst>
              <a:ext uri="{FF2B5EF4-FFF2-40B4-BE49-F238E27FC236}">
                <a16:creationId xmlns:a16="http://schemas.microsoft.com/office/drawing/2014/main" id="{44A7FC89-BB98-7FC6-C660-CFCFA9BBF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650" y="938050"/>
            <a:ext cx="4528179" cy="1773602"/>
          </a:xfrm>
          <a:prstGeom prst="rect">
            <a:avLst/>
          </a:prstGeom>
        </p:spPr>
      </p:pic>
      <p:pic>
        <p:nvPicPr>
          <p:cNvPr id="5" name="Imagen 4" descr="Interfaz de usuario gráfica, Aplicación, Teams&#10;&#10;Descripción generada automáticamente">
            <a:extLst>
              <a:ext uri="{FF2B5EF4-FFF2-40B4-BE49-F238E27FC236}">
                <a16:creationId xmlns:a16="http://schemas.microsoft.com/office/drawing/2014/main" id="{DDB99838-8842-F520-C47B-5F8874A13A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89" y="2783561"/>
            <a:ext cx="5803351" cy="2416089"/>
          </a:xfrm>
          <a:prstGeom prst="rect">
            <a:avLst/>
          </a:prstGeom>
        </p:spPr>
      </p:pic>
      <p:sp>
        <p:nvSpPr>
          <p:cNvPr id="7" name="Título 1">
            <a:extLst>
              <a:ext uri="{FF2B5EF4-FFF2-40B4-BE49-F238E27FC236}">
                <a16:creationId xmlns:a16="http://schemas.microsoft.com/office/drawing/2014/main" id="{70F6F6A8-C66A-41E3-D9D9-3DB04E22F162}"/>
              </a:ext>
            </a:extLst>
          </p:cNvPr>
          <p:cNvSpPr txBox="1">
            <a:spLocks/>
          </p:cNvSpPr>
          <p:nvPr/>
        </p:nvSpPr>
        <p:spPr>
          <a:xfrm>
            <a:off x="5763872" y="1958143"/>
            <a:ext cx="5803351" cy="294171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Enlaces de fibra óptica submarina, diversificados, para la huella de fibra de RedIRIS. Renovación de los existentes cuyo fin de vida es finales 2025.</a:t>
            </a:r>
          </a:p>
          <a:p>
            <a:pPr marL="171450" indent="-171450" algn="l">
              <a:buFont typeface="Arial" panose="020B0604020202020204" pitchFamily="34" charset="0"/>
              <a:buChar char="•"/>
            </a:pPr>
            <a:r>
              <a:rPr lang="es-ES" sz="1600" b="0">
                <a:solidFill>
                  <a:srgbClr val="006271"/>
                </a:solidFill>
                <a:latin typeface="Frutiger 57 Condensed" pitchFamily="50" charset="0"/>
              </a:rPr>
              <a:t>Tipo de proyecto: Enlaces y Equipamiento</a:t>
            </a:r>
          </a:p>
          <a:p>
            <a:pPr lvl="1"/>
            <a:endParaRPr lang="es-ES" sz="1600" b="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Importe:  aprox. 6.000.000 € </a:t>
            </a:r>
          </a:p>
          <a:p>
            <a:pPr algn="l"/>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En ejecución (2025)</a:t>
            </a:r>
          </a:p>
          <a:p>
            <a:pPr marL="171450" indent="-171450" algn="l">
              <a:buFont typeface="Arial" panose="020B0604020202020204" pitchFamily="34" charset="0"/>
              <a:buChar char="•"/>
            </a:pPr>
            <a:endParaRPr lang="es-ES" sz="1600">
              <a:solidFill>
                <a:srgbClr val="006271"/>
              </a:solidFill>
              <a:latin typeface="Frutiger 57 Condensed" pitchFamily="50" charset="0"/>
            </a:endParaRPr>
          </a:p>
        </p:txBody>
      </p:sp>
    </p:spTree>
    <p:extLst>
      <p:ext uri="{BB962C8B-B14F-4D97-AF65-F5344CB8AC3E}">
        <p14:creationId xmlns:p14="http://schemas.microsoft.com/office/powerpoint/2010/main" val="467789269"/>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84664-F5A9-5975-39A4-F61C3904CD66}"/>
            </a:ext>
          </a:extLst>
        </p:cNvPr>
        <p:cNvGrpSpPr/>
        <p:nvPr/>
      </p:nvGrpSpPr>
      <p:grpSpPr>
        <a:xfrm>
          <a:off x="0" y="0"/>
          <a:ext cx="0" cy="0"/>
          <a:chOff x="0" y="0"/>
          <a:chExt cx="0" cy="0"/>
        </a:xfrm>
      </p:grpSpPr>
      <p:sp>
        <p:nvSpPr>
          <p:cNvPr id="296" name="CuadroTexto 11">
            <a:extLst>
              <a:ext uri="{FF2B5EF4-FFF2-40B4-BE49-F238E27FC236}">
                <a16:creationId xmlns:a16="http://schemas.microsoft.com/office/drawing/2014/main" id="{17EE0B52-056E-D168-21D9-09FFE6195C39}"/>
              </a:ext>
            </a:extLst>
          </p:cNvPr>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sz="4000">
                <a:solidFill>
                  <a:srgbClr val="006271"/>
                </a:solidFill>
                <a:latin typeface="Frutiger 57 Condensed" pitchFamily="50" charset="0"/>
              </a:rPr>
              <a:t>CONEXIÓN INTA</a:t>
            </a:r>
          </a:p>
        </p:txBody>
      </p:sp>
      <p:sp>
        <p:nvSpPr>
          <p:cNvPr id="297" name="Marcador de número de diapositiva 3">
            <a:extLst>
              <a:ext uri="{FF2B5EF4-FFF2-40B4-BE49-F238E27FC236}">
                <a16:creationId xmlns:a16="http://schemas.microsoft.com/office/drawing/2014/main" id="{1F4E5B5A-2AB5-C48A-1F51-2B3FF2853FAC}"/>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26</a:t>
            </a:fld>
            <a:endParaRPr/>
          </a:p>
        </p:txBody>
      </p:sp>
      <p:sp>
        <p:nvSpPr>
          <p:cNvPr id="6" name="Título 1">
            <a:extLst>
              <a:ext uri="{FF2B5EF4-FFF2-40B4-BE49-F238E27FC236}">
                <a16:creationId xmlns:a16="http://schemas.microsoft.com/office/drawing/2014/main" id="{169BF3E0-65EA-112A-7560-BB082C64AC87}"/>
              </a:ext>
            </a:extLst>
          </p:cNvPr>
          <p:cNvSpPr txBox="1">
            <a:spLocks/>
          </p:cNvSpPr>
          <p:nvPr/>
        </p:nvSpPr>
        <p:spPr>
          <a:xfrm>
            <a:off x="5677681" y="1254265"/>
            <a:ext cx="5859522" cy="47428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buFont typeface="Arial" panose="020B0604020202020204" pitchFamily="34" charset="0"/>
              <a:buChar char="•"/>
            </a:pPr>
            <a:endParaRPr lang="es-ES" sz="160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Extensiones de fibra óptica para interconectar las sedes del INTA en Torrejón y La Marañosa con RedIRIS-NOVA. </a:t>
            </a:r>
          </a:p>
          <a:p>
            <a:pPr algn="l"/>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Suministro del equipamiento óptico que se precise para iluminar la fibra a 100Gbps.</a:t>
            </a:r>
          </a:p>
          <a:p>
            <a:pPr algn="l"/>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Importe: 1.774.380,17 € + IVA</a:t>
            </a:r>
          </a:p>
          <a:p>
            <a:pPr algn="l"/>
            <a:endParaRPr lang="es-ES" sz="1600" b="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En Ejecución. (2025)</a:t>
            </a:r>
          </a:p>
        </p:txBody>
      </p:sp>
      <p:pic>
        <p:nvPicPr>
          <p:cNvPr id="2" name="Picture 2" descr="Mapa&#10;&#10;Descripción generada automáticamente">
            <a:extLst>
              <a:ext uri="{FF2B5EF4-FFF2-40B4-BE49-F238E27FC236}">
                <a16:creationId xmlns:a16="http://schemas.microsoft.com/office/drawing/2014/main" id="{E170A4A8-4F07-8621-4A1A-9E7416E6E6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66" t="5442" r="4844" b="1657"/>
          <a:stretch/>
        </p:blipFill>
        <p:spPr bwMode="auto">
          <a:xfrm>
            <a:off x="1004056" y="1253203"/>
            <a:ext cx="3589021" cy="43515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3291976"/>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D9B36-C9EA-B0E9-EC73-07DC1D851A11}"/>
            </a:ext>
          </a:extLst>
        </p:cNvPr>
        <p:cNvGrpSpPr/>
        <p:nvPr/>
      </p:nvGrpSpPr>
      <p:grpSpPr>
        <a:xfrm>
          <a:off x="0" y="0"/>
          <a:ext cx="0" cy="0"/>
          <a:chOff x="0" y="0"/>
          <a:chExt cx="0" cy="0"/>
        </a:xfrm>
      </p:grpSpPr>
      <p:sp>
        <p:nvSpPr>
          <p:cNvPr id="296" name="CuadroTexto 11">
            <a:extLst>
              <a:ext uri="{FF2B5EF4-FFF2-40B4-BE49-F238E27FC236}">
                <a16:creationId xmlns:a16="http://schemas.microsoft.com/office/drawing/2014/main" id="{D0A30D82-E8CC-67C3-1074-AA7A40121DC1}"/>
              </a:ext>
            </a:extLst>
          </p:cNvPr>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sz="4000">
                <a:solidFill>
                  <a:srgbClr val="006271"/>
                </a:solidFill>
                <a:latin typeface="Frutiger 57 Condensed" pitchFamily="50" charset="0"/>
              </a:rPr>
              <a:t>FIBRA REDIMadrid</a:t>
            </a:r>
          </a:p>
        </p:txBody>
      </p:sp>
      <p:sp>
        <p:nvSpPr>
          <p:cNvPr id="297" name="Marcador de número de diapositiva 3">
            <a:extLst>
              <a:ext uri="{FF2B5EF4-FFF2-40B4-BE49-F238E27FC236}">
                <a16:creationId xmlns:a16="http://schemas.microsoft.com/office/drawing/2014/main" id="{5BEB5AB0-0C00-E2CF-717C-F40450F5749E}"/>
              </a:ext>
            </a:extLst>
          </p:cNvPr>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27</a:t>
            </a:fld>
            <a:endParaRPr/>
          </a:p>
        </p:txBody>
      </p:sp>
      <p:sp>
        <p:nvSpPr>
          <p:cNvPr id="6" name="Título 1">
            <a:extLst>
              <a:ext uri="{FF2B5EF4-FFF2-40B4-BE49-F238E27FC236}">
                <a16:creationId xmlns:a16="http://schemas.microsoft.com/office/drawing/2014/main" id="{07C853CA-91E2-E552-27EF-B62021827499}"/>
              </a:ext>
            </a:extLst>
          </p:cNvPr>
          <p:cNvSpPr txBox="1">
            <a:spLocks/>
          </p:cNvSpPr>
          <p:nvPr/>
        </p:nvSpPr>
        <p:spPr>
          <a:xfrm>
            <a:off x="5677681" y="1254265"/>
            <a:ext cx="5859522" cy="47428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just">
              <a:buFont typeface="Arial" panose="020B0604020202020204" pitchFamily="34" charset="0"/>
              <a:buChar char="•"/>
            </a:pPr>
            <a:endParaRPr lang="es-ES" sz="1600" b="0">
              <a:solidFill>
                <a:srgbClr val="006271"/>
              </a:solidFill>
            </a:endParaRPr>
          </a:p>
        </p:txBody>
      </p:sp>
      <p:pic>
        <p:nvPicPr>
          <p:cNvPr id="2" name="Imagen 1">
            <a:extLst>
              <a:ext uri="{FF2B5EF4-FFF2-40B4-BE49-F238E27FC236}">
                <a16:creationId xmlns:a16="http://schemas.microsoft.com/office/drawing/2014/main" id="{DBF06ECC-4B13-884B-22F3-F6252F0FEE45}"/>
              </a:ext>
            </a:extLst>
          </p:cNvPr>
          <p:cNvPicPr>
            <a:picLocks noChangeAspect="1"/>
          </p:cNvPicPr>
          <p:nvPr/>
        </p:nvPicPr>
        <p:blipFill>
          <a:blip r:embed="rId3"/>
          <a:stretch>
            <a:fillRect/>
          </a:stretch>
        </p:blipFill>
        <p:spPr>
          <a:xfrm>
            <a:off x="691548" y="1492789"/>
            <a:ext cx="4629261" cy="27156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ítulo 1">
            <a:extLst>
              <a:ext uri="{FF2B5EF4-FFF2-40B4-BE49-F238E27FC236}">
                <a16:creationId xmlns:a16="http://schemas.microsoft.com/office/drawing/2014/main" id="{B8B618A7-A448-173D-68BC-E9714A747F67}"/>
              </a:ext>
            </a:extLst>
          </p:cNvPr>
          <p:cNvSpPr txBox="1">
            <a:spLocks/>
          </p:cNvSpPr>
          <p:nvPr/>
        </p:nvSpPr>
        <p:spPr>
          <a:xfrm>
            <a:off x="5562416" y="2102969"/>
            <a:ext cx="6059008" cy="30454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Extensiones de fibra para en REDIMadrid para mejorar las conexiones de:</a:t>
            </a:r>
          </a:p>
          <a:p>
            <a:pPr marL="619125" indent="-171450" algn="l">
              <a:buFontTx/>
              <a:buChar char="-"/>
            </a:pPr>
            <a:r>
              <a:rPr lang="es-ES" sz="1600" b="0">
                <a:solidFill>
                  <a:srgbClr val="006271"/>
                </a:solidFill>
                <a:latin typeface="Frutiger 57 Condensed" pitchFamily="50" charset="0"/>
              </a:rPr>
              <a:t>Universidad Autónoma de Madrid (UAM)</a:t>
            </a:r>
          </a:p>
          <a:p>
            <a:pPr marL="619125" indent="-171450" algn="l">
              <a:buFontTx/>
              <a:buChar char="-"/>
            </a:pPr>
            <a:r>
              <a:rPr lang="es-ES" sz="1600" b="0">
                <a:solidFill>
                  <a:srgbClr val="006271"/>
                </a:solidFill>
                <a:latin typeface="Frutiger 57 Condensed" pitchFamily="50" charset="0"/>
              </a:rPr>
              <a:t>Universidad Alcalá de Henares - Campus Histórico (UAHH)</a:t>
            </a:r>
          </a:p>
          <a:p>
            <a:pPr marL="619125" indent="-171450" algn="l">
              <a:buFontTx/>
              <a:buChar char="-"/>
            </a:pPr>
            <a:r>
              <a:rPr lang="es-ES" sz="1600" b="0">
                <a:solidFill>
                  <a:srgbClr val="006271"/>
                </a:solidFill>
                <a:latin typeface="Frutiger 57 Condensed" pitchFamily="50" charset="0"/>
              </a:rPr>
              <a:t>Universidad Alcalá de Henares - Campus Tecnológico (UAHT)</a:t>
            </a:r>
          </a:p>
          <a:p>
            <a:pPr marL="619125" indent="-171450" algn="l">
              <a:buFontTx/>
              <a:buChar char="-"/>
            </a:pPr>
            <a:r>
              <a:rPr lang="es-ES" sz="1600" b="0">
                <a:solidFill>
                  <a:srgbClr val="006271"/>
                </a:solidFill>
                <a:latin typeface="Frutiger 57 Condensed" pitchFamily="50" charset="0"/>
              </a:rPr>
              <a:t>Punto de presencia de RedIRIS en CIEMAT (CIEMAT)</a:t>
            </a:r>
          </a:p>
          <a:p>
            <a:pPr algn="l"/>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Importe:  951.665,00 € + IVA</a:t>
            </a: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En trámite</a:t>
            </a:r>
          </a:p>
          <a:p>
            <a:pPr marL="171450" indent="-171450" algn="l">
              <a:buFont typeface="Arial" panose="020B0604020202020204" pitchFamily="34" charset="0"/>
              <a:buChar char="•"/>
            </a:pPr>
            <a:endParaRPr lang="es-ES" sz="1600">
              <a:solidFill>
                <a:srgbClr val="006271"/>
              </a:solidFill>
              <a:latin typeface="Frutiger 57 Condensed" pitchFamily="50" charset="0"/>
            </a:endParaRPr>
          </a:p>
        </p:txBody>
      </p:sp>
    </p:spTree>
    <p:extLst>
      <p:ext uri="{BB962C8B-B14F-4D97-AF65-F5344CB8AC3E}">
        <p14:creationId xmlns:p14="http://schemas.microsoft.com/office/powerpoint/2010/main" val="1963818279"/>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DFCBD-1FB3-11E1-9C80-6B701BDC801A}"/>
            </a:ext>
          </a:extLst>
        </p:cNvPr>
        <p:cNvGrpSpPr/>
        <p:nvPr/>
      </p:nvGrpSpPr>
      <p:grpSpPr>
        <a:xfrm>
          <a:off x="0" y="0"/>
          <a:ext cx="0" cy="0"/>
          <a:chOff x="0" y="0"/>
          <a:chExt cx="0" cy="0"/>
        </a:xfrm>
      </p:grpSpPr>
      <p:sp>
        <p:nvSpPr>
          <p:cNvPr id="296" name="CuadroTexto 11">
            <a:extLst>
              <a:ext uri="{FF2B5EF4-FFF2-40B4-BE49-F238E27FC236}">
                <a16:creationId xmlns:a16="http://schemas.microsoft.com/office/drawing/2014/main" id="{FC58BE2C-1913-BAB4-D925-097FB5FD2477}"/>
              </a:ext>
            </a:extLst>
          </p:cNvPr>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sz="4000">
                <a:solidFill>
                  <a:srgbClr val="006271"/>
                </a:solidFill>
                <a:latin typeface="Frutiger 57 Condensed" pitchFamily="50" charset="0"/>
              </a:rPr>
              <a:t>CONEXIÓN IGN SONSECA</a:t>
            </a:r>
          </a:p>
        </p:txBody>
      </p:sp>
      <p:sp>
        <p:nvSpPr>
          <p:cNvPr id="297" name="Marcador de número de diapositiva 3">
            <a:extLst>
              <a:ext uri="{FF2B5EF4-FFF2-40B4-BE49-F238E27FC236}">
                <a16:creationId xmlns:a16="http://schemas.microsoft.com/office/drawing/2014/main" id="{1D135A9E-B7EB-C5A3-86EE-81EBEE87159C}"/>
              </a:ext>
            </a:extLst>
          </p:cNvPr>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28</a:t>
            </a:fld>
            <a:endParaRPr/>
          </a:p>
        </p:txBody>
      </p:sp>
      <p:sp>
        <p:nvSpPr>
          <p:cNvPr id="6" name="Título 1">
            <a:extLst>
              <a:ext uri="{FF2B5EF4-FFF2-40B4-BE49-F238E27FC236}">
                <a16:creationId xmlns:a16="http://schemas.microsoft.com/office/drawing/2014/main" id="{74704E83-B20A-3C59-3973-F9E42C2884A1}"/>
              </a:ext>
            </a:extLst>
          </p:cNvPr>
          <p:cNvSpPr txBox="1">
            <a:spLocks/>
          </p:cNvSpPr>
          <p:nvPr/>
        </p:nvSpPr>
        <p:spPr>
          <a:xfrm>
            <a:off x="5677681" y="1254265"/>
            <a:ext cx="5859522" cy="47428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just">
              <a:buFont typeface="Arial" panose="020B0604020202020204" pitchFamily="34" charset="0"/>
              <a:buChar char="•"/>
            </a:pPr>
            <a:r>
              <a:rPr lang="es-ES" sz="1600" b="0">
                <a:solidFill>
                  <a:srgbClr val="006271"/>
                </a:solidFill>
              </a:rPr>
              <a:t>Extensión de fibra para conectar el centro de respaldo de la Red Sismológica Nacional con el Punto de Presencia de RedIRIS-NOVA UCLMFA (campus de la UCLM en Toledo)</a:t>
            </a:r>
          </a:p>
          <a:p>
            <a:pPr marL="171450" indent="-171450" algn="l">
              <a:buFont typeface="Arial" panose="020B0604020202020204" pitchFamily="34" charset="0"/>
              <a:buChar char="•"/>
            </a:pPr>
            <a:endParaRPr lang="es-ES" sz="1600" b="0">
              <a:solidFill>
                <a:srgbClr val="006271"/>
              </a:solidFill>
            </a:endParaRPr>
          </a:p>
          <a:p>
            <a:pPr marL="171450" indent="-171450" algn="l">
              <a:buFont typeface="Arial" panose="020B0604020202020204" pitchFamily="34" charset="0"/>
              <a:buChar char="•"/>
            </a:pPr>
            <a:r>
              <a:rPr lang="es-ES" sz="1600" b="0">
                <a:solidFill>
                  <a:srgbClr val="006271"/>
                </a:solidFill>
              </a:rPr>
              <a:t>Enlace de fibra y equipamientos de conmutación y óptico.</a:t>
            </a:r>
          </a:p>
          <a:p>
            <a:pPr marL="171450" indent="-171450" algn="l">
              <a:buFont typeface="Arial" panose="020B0604020202020204" pitchFamily="34" charset="0"/>
              <a:buChar char="•"/>
            </a:pPr>
            <a:endParaRPr lang="es-ES" sz="1600" b="0">
              <a:solidFill>
                <a:srgbClr val="006271"/>
              </a:solidFill>
            </a:endParaRPr>
          </a:p>
          <a:p>
            <a:pPr marL="171450" indent="-171450" algn="l">
              <a:buFont typeface="Arial" panose="020B0604020202020204" pitchFamily="34" charset="0"/>
              <a:buChar char="•"/>
            </a:pPr>
            <a:r>
              <a:rPr lang="es-ES" sz="1600" b="0">
                <a:solidFill>
                  <a:srgbClr val="006271"/>
                </a:solidFill>
              </a:rPr>
              <a:t>Importe: 194.214,88 € + IVA</a:t>
            </a:r>
          </a:p>
          <a:p>
            <a:pPr marL="171450" indent="-171450" algn="l">
              <a:buFont typeface="Arial" panose="020B0604020202020204" pitchFamily="34" charset="0"/>
              <a:buChar char="•"/>
            </a:pPr>
            <a:endParaRPr lang="es-ES" sz="1600" b="0">
              <a:solidFill>
                <a:srgbClr val="006271"/>
              </a:solidFill>
            </a:endParaRPr>
          </a:p>
          <a:p>
            <a:pPr marL="171450" indent="-171450" algn="l">
              <a:buFont typeface="Arial" panose="020B0604020202020204" pitchFamily="34" charset="0"/>
              <a:buChar char="•"/>
            </a:pPr>
            <a:endParaRPr lang="es-ES" sz="1600" b="0">
              <a:solidFill>
                <a:srgbClr val="006271"/>
              </a:solidFill>
            </a:endParaRPr>
          </a:p>
          <a:p>
            <a:pPr marL="171450" indent="-171450" algn="l">
              <a:buFont typeface="Arial" panose="020B0604020202020204" pitchFamily="34" charset="0"/>
              <a:buChar char="•"/>
            </a:pPr>
            <a:r>
              <a:rPr lang="es-ES" sz="1600" b="0">
                <a:solidFill>
                  <a:srgbClr val="006271"/>
                </a:solidFill>
              </a:rPr>
              <a:t>Próxima finalización (2025)</a:t>
            </a:r>
          </a:p>
        </p:txBody>
      </p:sp>
      <p:pic>
        <p:nvPicPr>
          <p:cNvPr id="2" name="Imagen 1">
            <a:extLst>
              <a:ext uri="{FF2B5EF4-FFF2-40B4-BE49-F238E27FC236}">
                <a16:creationId xmlns:a16="http://schemas.microsoft.com/office/drawing/2014/main" id="{06A9C7B9-D4C5-15E7-3CC6-5D29E743C39A}"/>
              </a:ext>
            </a:extLst>
          </p:cNvPr>
          <p:cNvPicPr>
            <a:picLocks noChangeAspect="1"/>
          </p:cNvPicPr>
          <p:nvPr/>
        </p:nvPicPr>
        <p:blipFill>
          <a:blip r:embed="rId3"/>
          <a:stretch>
            <a:fillRect/>
          </a:stretch>
        </p:blipFill>
        <p:spPr>
          <a:xfrm>
            <a:off x="654797" y="1103779"/>
            <a:ext cx="4442523" cy="46504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1215237"/>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23DCF-11D4-E111-A4C1-A2EAF366AAA2}"/>
            </a:ext>
          </a:extLst>
        </p:cNvPr>
        <p:cNvGrpSpPr/>
        <p:nvPr/>
      </p:nvGrpSpPr>
      <p:grpSpPr>
        <a:xfrm>
          <a:off x="0" y="0"/>
          <a:ext cx="0" cy="0"/>
          <a:chOff x="0" y="0"/>
          <a:chExt cx="0" cy="0"/>
        </a:xfrm>
      </p:grpSpPr>
      <p:sp>
        <p:nvSpPr>
          <p:cNvPr id="296" name="CuadroTexto 11">
            <a:extLst>
              <a:ext uri="{FF2B5EF4-FFF2-40B4-BE49-F238E27FC236}">
                <a16:creationId xmlns:a16="http://schemas.microsoft.com/office/drawing/2014/main" id="{DB3A81C0-3D1E-0189-43F1-D37915A4CD09}"/>
              </a:ext>
            </a:extLst>
          </p:cNvPr>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sz="4000">
                <a:solidFill>
                  <a:srgbClr val="006271"/>
                </a:solidFill>
                <a:latin typeface="Frutiger 57 Condensed" pitchFamily="50" charset="0"/>
              </a:rPr>
              <a:t>CONEXIÓN UNIVERSIDAD DE OVIEDO - MIERES</a:t>
            </a:r>
          </a:p>
        </p:txBody>
      </p:sp>
      <p:sp>
        <p:nvSpPr>
          <p:cNvPr id="297" name="Marcador de número de diapositiva 3">
            <a:extLst>
              <a:ext uri="{FF2B5EF4-FFF2-40B4-BE49-F238E27FC236}">
                <a16:creationId xmlns:a16="http://schemas.microsoft.com/office/drawing/2014/main" id="{5CCA96EA-BC5D-1F41-A90B-EEF7D752287B}"/>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29</a:t>
            </a:fld>
            <a:endParaRPr/>
          </a:p>
        </p:txBody>
      </p:sp>
      <p:sp>
        <p:nvSpPr>
          <p:cNvPr id="6" name="Título 1">
            <a:extLst>
              <a:ext uri="{FF2B5EF4-FFF2-40B4-BE49-F238E27FC236}">
                <a16:creationId xmlns:a16="http://schemas.microsoft.com/office/drawing/2014/main" id="{7197BA09-BC16-455E-5634-9C47B00B5852}"/>
              </a:ext>
            </a:extLst>
          </p:cNvPr>
          <p:cNvSpPr txBox="1">
            <a:spLocks/>
          </p:cNvSpPr>
          <p:nvPr/>
        </p:nvSpPr>
        <p:spPr>
          <a:xfrm>
            <a:off x="5677681" y="1254265"/>
            <a:ext cx="5859522" cy="47428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buFont typeface="Arial" panose="020B0604020202020204" pitchFamily="34" charset="0"/>
              <a:buChar char="•"/>
            </a:pPr>
            <a:endParaRPr lang="es-ES" sz="160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p:txBody>
      </p:sp>
      <p:pic>
        <p:nvPicPr>
          <p:cNvPr id="3" name="Imagen 2">
            <a:extLst>
              <a:ext uri="{FF2B5EF4-FFF2-40B4-BE49-F238E27FC236}">
                <a16:creationId xmlns:a16="http://schemas.microsoft.com/office/drawing/2014/main" id="{3DDF4E96-C973-1AE4-6BEF-22702765A7DA}"/>
              </a:ext>
            </a:extLst>
          </p:cNvPr>
          <p:cNvPicPr>
            <a:picLocks noChangeAspect="1"/>
          </p:cNvPicPr>
          <p:nvPr/>
        </p:nvPicPr>
        <p:blipFill>
          <a:blip r:embed="rId3"/>
          <a:stretch>
            <a:fillRect/>
          </a:stretch>
        </p:blipFill>
        <p:spPr>
          <a:xfrm>
            <a:off x="654797" y="1254265"/>
            <a:ext cx="3954108" cy="43260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11CF3624-7D9F-54CD-A835-50D8E91107E4}"/>
              </a:ext>
            </a:extLst>
          </p:cNvPr>
          <p:cNvSpPr txBox="1"/>
          <p:nvPr/>
        </p:nvSpPr>
        <p:spPr>
          <a:xfrm>
            <a:off x="5437193" y="2348418"/>
            <a:ext cx="6100010" cy="2554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71450" indent="-171450" algn="l">
              <a:buFont typeface="Arial" panose="020B0604020202020204" pitchFamily="34" charset="0"/>
              <a:buChar char="•"/>
            </a:pPr>
            <a:r>
              <a:rPr lang="es-ES" sz="1600" b="0">
                <a:solidFill>
                  <a:srgbClr val="006271"/>
                </a:solidFill>
                <a:latin typeface="Frutiger 57 Condensed" pitchFamily="50" charset="0"/>
              </a:rPr>
              <a:t>Extensiones de fibra óptica para conectar el campus de Mieres de  la Universidad de Oviedo con los campus en Gijón y Oviedo</a:t>
            </a:r>
          </a:p>
          <a:p>
            <a:pPr algn="l"/>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Ampliación del equipamiento óptico RedIRIS-NOVA100 para integrar el anillo en la malla óptica con restauración.</a:t>
            </a:r>
          </a:p>
          <a:p>
            <a:pPr lvl="1"/>
            <a:endParaRPr lang="es-ES" sz="1600" b="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Importe:  594.806,80 € + IVA</a:t>
            </a: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Finalizada (dic 2024)</a:t>
            </a:r>
          </a:p>
        </p:txBody>
      </p:sp>
    </p:spTree>
    <p:extLst>
      <p:ext uri="{BB962C8B-B14F-4D97-AF65-F5344CB8AC3E}">
        <p14:creationId xmlns:p14="http://schemas.microsoft.com/office/powerpoint/2010/main" val="824612879"/>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CuadroTexto 13"/>
          <p:cNvSpPr txBox="1"/>
          <p:nvPr/>
        </p:nvSpPr>
        <p:spPr>
          <a:xfrm>
            <a:off x="3782402" y="2382559"/>
            <a:ext cx="3026563" cy="2072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13000">
                <a:solidFill>
                  <a:srgbClr val="FFFFFF"/>
                </a:solidFill>
              </a:defRPr>
            </a:lvl1pPr>
          </a:lstStyle>
          <a:p>
            <a:r>
              <a:t>0</a:t>
            </a:r>
            <a:r>
              <a:rPr lang="es-ES"/>
              <a:t>1</a:t>
            </a:r>
            <a:r>
              <a:t>.</a:t>
            </a:r>
          </a:p>
        </p:txBody>
      </p:sp>
      <p:sp>
        <p:nvSpPr>
          <p:cNvPr id="372" name="CuadroTexto 1"/>
          <p:cNvSpPr txBox="1"/>
          <p:nvPr/>
        </p:nvSpPr>
        <p:spPr>
          <a:xfrm>
            <a:off x="3846608" y="4151129"/>
            <a:ext cx="7529711" cy="784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4500">
                <a:solidFill>
                  <a:srgbClr val="FFFFFF"/>
                </a:solidFill>
                <a:latin typeface="Interstate Light"/>
                <a:ea typeface="Interstate Light"/>
                <a:cs typeface="Interstate Light"/>
                <a:sym typeface="Interstate Light"/>
              </a:defRPr>
            </a:lvl1pPr>
          </a:lstStyle>
          <a:p>
            <a:r>
              <a:rPr lang="es-ES"/>
              <a:t>UGRCEU – Nuevo PdP</a:t>
            </a:r>
            <a:endParaRPr/>
          </a:p>
        </p:txBody>
      </p:sp>
      <p:sp>
        <p:nvSpPr>
          <p:cNvPr id="373"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3</a:t>
            </a:fld>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DFB74-3391-7334-F43C-8EDB6A11AE7A}"/>
            </a:ext>
          </a:extLst>
        </p:cNvPr>
        <p:cNvGrpSpPr/>
        <p:nvPr/>
      </p:nvGrpSpPr>
      <p:grpSpPr>
        <a:xfrm>
          <a:off x="0" y="0"/>
          <a:ext cx="0" cy="0"/>
          <a:chOff x="0" y="0"/>
          <a:chExt cx="0" cy="0"/>
        </a:xfrm>
      </p:grpSpPr>
      <p:sp>
        <p:nvSpPr>
          <p:cNvPr id="296" name="CuadroTexto 11">
            <a:extLst>
              <a:ext uri="{FF2B5EF4-FFF2-40B4-BE49-F238E27FC236}">
                <a16:creationId xmlns:a16="http://schemas.microsoft.com/office/drawing/2014/main" id="{C41F8923-B54C-885A-C908-53153A732074}"/>
              </a:ext>
            </a:extLst>
          </p:cNvPr>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sz="4000">
                <a:solidFill>
                  <a:srgbClr val="006271"/>
                </a:solidFill>
                <a:latin typeface="Frutiger 57 Condensed" pitchFamily="50" charset="0"/>
              </a:rPr>
              <a:t>CONEXIÓN PLOCAN</a:t>
            </a:r>
          </a:p>
        </p:txBody>
      </p:sp>
      <p:sp>
        <p:nvSpPr>
          <p:cNvPr id="297" name="Marcador de número de diapositiva 3">
            <a:extLst>
              <a:ext uri="{FF2B5EF4-FFF2-40B4-BE49-F238E27FC236}">
                <a16:creationId xmlns:a16="http://schemas.microsoft.com/office/drawing/2014/main" id="{FBB9711E-CF43-D9D9-4BDD-1511EC3C5E9C}"/>
              </a:ext>
            </a:extLst>
          </p:cNvPr>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30</a:t>
            </a:fld>
            <a:endParaRPr/>
          </a:p>
        </p:txBody>
      </p:sp>
      <p:sp>
        <p:nvSpPr>
          <p:cNvPr id="6" name="Título 1">
            <a:extLst>
              <a:ext uri="{FF2B5EF4-FFF2-40B4-BE49-F238E27FC236}">
                <a16:creationId xmlns:a16="http://schemas.microsoft.com/office/drawing/2014/main" id="{5B60A41C-AA2B-FD85-EF14-3E5FAA7B0C1D}"/>
              </a:ext>
            </a:extLst>
          </p:cNvPr>
          <p:cNvSpPr txBox="1">
            <a:spLocks/>
          </p:cNvSpPr>
          <p:nvPr/>
        </p:nvSpPr>
        <p:spPr>
          <a:xfrm>
            <a:off x="5677681" y="1254265"/>
            <a:ext cx="5859522" cy="47428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buFont typeface="Arial" panose="020B0604020202020204" pitchFamily="34" charset="0"/>
              <a:buChar char="•"/>
            </a:pPr>
            <a:endParaRPr lang="es-ES" sz="1600" b="0">
              <a:solidFill>
                <a:srgbClr val="006271"/>
              </a:solidFill>
            </a:endParaRPr>
          </a:p>
          <a:p>
            <a:pPr marL="171450" indent="-171450" algn="just">
              <a:buFont typeface="Arial" panose="020B0604020202020204" pitchFamily="34" charset="0"/>
              <a:buChar char="•"/>
            </a:pPr>
            <a:r>
              <a:rPr lang="es-ES" sz="1600" b="0">
                <a:solidFill>
                  <a:srgbClr val="006271"/>
                </a:solidFill>
              </a:rPr>
              <a:t>Extensión de fibra para interconectar el edificio principal de PLOCAN (Plataforma Oceánica de Canarias), con la sala técnica donde llega el cable submarino que conecta con la Plataforma marina</a:t>
            </a:r>
          </a:p>
          <a:p>
            <a:pPr marL="171450" indent="-171450" algn="l">
              <a:buFont typeface="Arial" panose="020B0604020202020204" pitchFamily="34" charset="0"/>
              <a:buChar char="•"/>
            </a:pPr>
            <a:endParaRPr lang="es-ES" sz="1600" b="0">
              <a:solidFill>
                <a:srgbClr val="006271"/>
              </a:solidFill>
            </a:endParaRPr>
          </a:p>
          <a:p>
            <a:pPr marL="171450" indent="-171450" algn="l">
              <a:buFont typeface="Arial" panose="020B0604020202020204" pitchFamily="34" charset="0"/>
              <a:buChar char="•"/>
            </a:pPr>
            <a:endParaRPr lang="es-ES" sz="1600" b="0">
              <a:solidFill>
                <a:srgbClr val="006271"/>
              </a:solidFill>
            </a:endParaRPr>
          </a:p>
          <a:p>
            <a:pPr marL="171450" indent="-171450" algn="l">
              <a:buFont typeface="Arial" panose="020B0604020202020204" pitchFamily="34" charset="0"/>
              <a:buChar char="•"/>
            </a:pPr>
            <a:r>
              <a:rPr lang="es-ES" sz="1600" b="0">
                <a:solidFill>
                  <a:srgbClr val="006271"/>
                </a:solidFill>
              </a:rPr>
              <a:t>Importe:  285.123,97 € + IVA</a:t>
            </a:r>
          </a:p>
          <a:p>
            <a:pPr marL="171450" indent="-171450" algn="l">
              <a:buFont typeface="Arial" panose="020B0604020202020204" pitchFamily="34" charset="0"/>
              <a:buChar char="•"/>
            </a:pPr>
            <a:endParaRPr lang="es-ES" sz="1600" b="0">
              <a:solidFill>
                <a:srgbClr val="006271"/>
              </a:solidFill>
            </a:endParaRPr>
          </a:p>
          <a:p>
            <a:pPr marL="171450" indent="-171450" algn="l">
              <a:buFont typeface="Arial" panose="020B0604020202020204" pitchFamily="34" charset="0"/>
              <a:buChar char="•"/>
            </a:pPr>
            <a:r>
              <a:rPr lang="es-ES" sz="1600" b="0">
                <a:solidFill>
                  <a:srgbClr val="006271"/>
                </a:solidFill>
              </a:rPr>
              <a:t>Finalizado: 2025</a:t>
            </a:r>
          </a:p>
        </p:txBody>
      </p:sp>
      <p:pic>
        <p:nvPicPr>
          <p:cNvPr id="3" name="Imagen 2" descr="Mapa&#10;&#10;Descripción generada automáticamente">
            <a:extLst>
              <a:ext uri="{FF2B5EF4-FFF2-40B4-BE49-F238E27FC236}">
                <a16:creationId xmlns:a16="http://schemas.microsoft.com/office/drawing/2014/main" id="{D71170F6-5121-688D-EED8-5F30511BDA32}"/>
              </a:ext>
            </a:extLst>
          </p:cNvPr>
          <p:cNvPicPr>
            <a:picLocks noChangeAspect="1"/>
          </p:cNvPicPr>
          <p:nvPr/>
        </p:nvPicPr>
        <p:blipFill>
          <a:blip r:embed="rId3"/>
          <a:stretch>
            <a:fillRect/>
          </a:stretch>
        </p:blipFill>
        <p:spPr>
          <a:xfrm>
            <a:off x="478650" y="1079801"/>
            <a:ext cx="4874879" cy="47428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0914461"/>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CC594-8418-8E7E-A59F-047A150C7292}"/>
            </a:ext>
          </a:extLst>
        </p:cNvPr>
        <p:cNvGrpSpPr/>
        <p:nvPr/>
      </p:nvGrpSpPr>
      <p:grpSpPr>
        <a:xfrm>
          <a:off x="0" y="0"/>
          <a:ext cx="0" cy="0"/>
          <a:chOff x="0" y="0"/>
          <a:chExt cx="0" cy="0"/>
        </a:xfrm>
      </p:grpSpPr>
      <p:sp>
        <p:nvSpPr>
          <p:cNvPr id="296" name="CuadroTexto 11">
            <a:extLst>
              <a:ext uri="{FF2B5EF4-FFF2-40B4-BE49-F238E27FC236}">
                <a16:creationId xmlns:a16="http://schemas.microsoft.com/office/drawing/2014/main" id="{B1F917FE-61A0-0FE8-68C4-F442337F3C3B}"/>
              </a:ext>
            </a:extLst>
          </p:cNvPr>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sz="4000">
                <a:solidFill>
                  <a:srgbClr val="006271"/>
                </a:solidFill>
                <a:latin typeface="Frutiger 57 Condensed" pitchFamily="50" charset="0"/>
              </a:rPr>
              <a:t>CONEXIÓN BSC</a:t>
            </a:r>
          </a:p>
        </p:txBody>
      </p:sp>
      <p:sp>
        <p:nvSpPr>
          <p:cNvPr id="297" name="Marcador de número de diapositiva 3">
            <a:extLst>
              <a:ext uri="{FF2B5EF4-FFF2-40B4-BE49-F238E27FC236}">
                <a16:creationId xmlns:a16="http://schemas.microsoft.com/office/drawing/2014/main" id="{312ED0B3-7959-1DCA-963A-1A090116DA22}"/>
              </a:ext>
            </a:extLst>
          </p:cNvPr>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31</a:t>
            </a:fld>
            <a:endParaRPr/>
          </a:p>
        </p:txBody>
      </p:sp>
      <p:sp>
        <p:nvSpPr>
          <p:cNvPr id="6" name="Título 1">
            <a:extLst>
              <a:ext uri="{FF2B5EF4-FFF2-40B4-BE49-F238E27FC236}">
                <a16:creationId xmlns:a16="http://schemas.microsoft.com/office/drawing/2014/main" id="{E91BE01D-DF6E-636C-17F5-51785B92E2CB}"/>
              </a:ext>
            </a:extLst>
          </p:cNvPr>
          <p:cNvSpPr txBox="1">
            <a:spLocks/>
          </p:cNvSpPr>
          <p:nvPr/>
        </p:nvSpPr>
        <p:spPr>
          <a:xfrm>
            <a:off x="5677681" y="1254265"/>
            <a:ext cx="5859522" cy="47428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buFont typeface="Arial" panose="020B0604020202020204" pitchFamily="34" charset="0"/>
              <a:buChar char="•"/>
            </a:pPr>
            <a:r>
              <a:rPr lang="es-ES" sz="1600" b="0">
                <a:solidFill>
                  <a:srgbClr val="006271"/>
                </a:solidFill>
                <a:latin typeface="Frutiger 57 Condensed" pitchFamily="50" charset="0"/>
              </a:rPr>
              <a:t>Extensión de Fibra óptica para dotar de redundancia la conexión del Centro de Supercomputación de Barcelona (BSC) a RedIRIS</a:t>
            </a:r>
          </a:p>
          <a:p>
            <a:pPr algn="l"/>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Importe:  268.595,04 € + IVA</a:t>
            </a: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Finalizado (2024)</a:t>
            </a:r>
          </a:p>
          <a:p>
            <a:pPr marL="171450" indent="-171450" algn="just">
              <a:buFont typeface="Arial" panose="020B0604020202020204" pitchFamily="34" charset="0"/>
              <a:buChar char="•"/>
            </a:pPr>
            <a:endParaRPr lang="es-ES" sz="1600" b="0">
              <a:solidFill>
                <a:srgbClr val="006271"/>
              </a:solidFill>
            </a:endParaRPr>
          </a:p>
        </p:txBody>
      </p:sp>
      <p:pic>
        <p:nvPicPr>
          <p:cNvPr id="3" name="Imagen 2" descr="Mapa&#10;&#10;Descripción generada automáticamente">
            <a:extLst>
              <a:ext uri="{FF2B5EF4-FFF2-40B4-BE49-F238E27FC236}">
                <a16:creationId xmlns:a16="http://schemas.microsoft.com/office/drawing/2014/main" id="{A6B818B4-E37C-DECE-6C7B-428B0BB916E3}"/>
              </a:ext>
            </a:extLst>
          </p:cNvPr>
          <p:cNvPicPr>
            <a:picLocks noChangeAspect="1"/>
          </p:cNvPicPr>
          <p:nvPr/>
        </p:nvPicPr>
        <p:blipFill>
          <a:blip r:embed="rId3"/>
          <a:stretch>
            <a:fillRect/>
          </a:stretch>
        </p:blipFill>
        <p:spPr>
          <a:xfrm>
            <a:off x="814967" y="1674659"/>
            <a:ext cx="3442823" cy="2678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9912184"/>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9038B-5FC4-321E-1AE4-EA9604450CCA}"/>
            </a:ext>
          </a:extLst>
        </p:cNvPr>
        <p:cNvGrpSpPr/>
        <p:nvPr/>
      </p:nvGrpSpPr>
      <p:grpSpPr>
        <a:xfrm>
          <a:off x="0" y="0"/>
          <a:ext cx="0" cy="0"/>
          <a:chOff x="0" y="0"/>
          <a:chExt cx="0" cy="0"/>
        </a:xfrm>
      </p:grpSpPr>
      <p:sp>
        <p:nvSpPr>
          <p:cNvPr id="296" name="CuadroTexto 11">
            <a:extLst>
              <a:ext uri="{FF2B5EF4-FFF2-40B4-BE49-F238E27FC236}">
                <a16:creationId xmlns:a16="http://schemas.microsoft.com/office/drawing/2014/main" id="{56EEB705-9062-85D9-7144-36EB12FAB67F}"/>
              </a:ext>
            </a:extLst>
          </p:cNvPr>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sz="4000">
                <a:solidFill>
                  <a:srgbClr val="006271"/>
                </a:solidFill>
                <a:latin typeface="Frutiger 57 Condensed" pitchFamily="50" charset="0"/>
              </a:rPr>
              <a:t>CONEXIÓN OAJ</a:t>
            </a:r>
          </a:p>
        </p:txBody>
      </p:sp>
      <p:sp>
        <p:nvSpPr>
          <p:cNvPr id="297" name="Marcador de número de diapositiva 3">
            <a:extLst>
              <a:ext uri="{FF2B5EF4-FFF2-40B4-BE49-F238E27FC236}">
                <a16:creationId xmlns:a16="http://schemas.microsoft.com/office/drawing/2014/main" id="{EEDBCABA-F5CF-ED19-8E37-B6A0F3423A09}"/>
              </a:ext>
            </a:extLst>
          </p:cNvPr>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32</a:t>
            </a:fld>
            <a:endParaRPr/>
          </a:p>
        </p:txBody>
      </p:sp>
      <p:sp>
        <p:nvSpPr>
          <p:cNvPr id="6" name="Título 1">
            <a:extLst>
              <a:ext uri="{FF2B5EF4-FFF2-40B4-BE49-F238E27FC236}">
                <a16:creationId xmlns:a16="http://schemas.microsoft.com/office/drawing/2014/main" id="{1FA50280-C500-47D9-E525-11F6F13E4A87}"/>
              </a:ext>
            </a:extLst>
          </p:cNvPr>
          <p:cNvSpPr txBox="1">
            <a:spLocks/>
          </p:cNvSpPr>
          <p:nvPr/>
        </p:nvSpPr>
        <p:spPr>
          <a:xfrm>
            <a:off x="5677681" y="1254265"/>
            <a:ext cx="5859522" cy="47428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Extensión de fibra óptica para conectar el Observatorio Astronómico  de Javalambre y el centro de Visitantes en Galáctica Con la sede principal de CEFCA en Teruel.</a:t>
            </a: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Suministro del equipamiento óptico que se precise para iluminar la fibra a 100Gbps.</a:t>
            </a:r>
          </a:p>
          <a:p>
            <a:pPr algn="l"/>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Importe: 1.404.958,68 € + IVA</a:t>
            </a: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Finalizado (2025)</a:t>
            </a:r>
          </a:p>
          <a:p>
            <a:pPr marL="171450" indent="-171450" algn="just">
              <a:buFont typeface="Arial" panose="020B0604020202020204" pitchFamily="34" charset="0"/>
              <a:buChar char="•"/>
            </a:pPr>
            <a:endParaRPr lang="es-ES" sz="1600" b="0">
              <a:solidFill>
                <a:srgbClr val="006271"/>
              </a:solidFill>
            </a:endParaRPr>
          </a:p>
        </p:txBody>
      </p:sp>
      <p:pic>
        <p:nvPicPr>
          <p:cNvPr id="2" name="Imagen 1">
            <a:extLst>
              <a:ext uri="{FF2B5EF4-FFF2-40B4-BE49-F238E27FC236}">
                <a16:creationId xmlns:a16="http://schemas.microsoft.com/office/drawing/2014/main" id="{23FD312B-6EAB-AC24-0455-328981B0F797}"/>
              </a:ext>
            </a:extLst>
          </p:cNvPr>
          <p:cNvPicPr>
            <a:picLocks noChangeAspect="1"/>
          </p:cNvPicPr>
          <p:nvPr/>
        </p:nvPicPr>
        <p:blipFill>
          <a:blip r:embed="rId3"/>
          <a:stretch>
            <a:fillRect/>
          </a:stretch>
        </p:blipFill>
        <p:spPr>
          <a:xfrm>
            <a:off x="654797" y="1254265"/>
            <a:ext cx="4314783" cy="4245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4255691"/>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084A4-C060-4534-B70F-BDEDF3BBDE2C}"/>
            </a:ext>
          </a:extLst>
        </p:cNvPr>
        <p:cNvGrpSpPr/>
        <p:nvPr/>
      </p:nvGrpSpPr>
      <p:grpSpPr>
        <a:xfrm>
          <a:off x="0" y="0"/>
          <a:ext cx="0" cy="0"/>
          <a:chOff x="0" y="0"/>
          <a:chExt cx="0" cy="0"/>
        </a:xfrm>
      </p:grpSpPr>
      <p:sp>
        <p:nvSpPr>
          <p:cNvPr id="296" name="CuadroTexto 11">
            <a:extLst>
              <a:ext uri="{FF2B5EF4-FFF2-40B4-BE49-F238E27FC236}">
                <a16:creationId xmlns:a16="http://schemas.microsoft.com/office/drawing/2014/main" id="{074C4C4F-B8BD-78A1-566E-34D337CF598C}"/>
              </a:ext>
            </a:extLst>
          </p:cNvPr>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sz="4000">
                <a:solidFill>
                  <a:srgbClr val="006271"/>
                </a:solidFill>
                <a:latin typeface="Frutiger 57 Condensed" pitchFamily="50" charset="0"/>
              </a:rPr>
              <a:t>FIBRA EXTREMADURA</a:t>
            </a:r>
          </a:p>
        </p:txBody>
      </p:sp>
      <p:sp>
        <p:nvSpPr>
          <p:cNvPr id="297" name="Marcador de número de diapositiva 3">
            <a:extLst>
              <a:ext uri="{FF2B5EF4-FFF2-40B4-BE49-F238E27FC236}">
                <a16:creationId xmlns:a16="http://schemas.microsoft.com/office/drawing/2014/main" id="{F03CF1B7-D36B-132B-6A3B-51DF6063CDD5}"/>
              </a:ext>
            </a:extLst>
          </p:cNvPr>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33</a:t>
            </a:fld>
            <a:endParaRPr/>
          </a:p>
        </p:txBody>
      </p:sp>
      <p:sp>
        <p:nvSpPr>
          <p:cNvPr id="6" name="Título 1">
            <a:extLst>
              <a:ext uri="{FF2B5EF4-FFF2-40B4-BE49-F238E27FC236}">
                <a16:creationId xmlns:a16="http://schemas.microsoft.com/office/drawing/2014/main" id="{502A65C6-28FD-20CF-451E-40818861AE76}"/>
              </a:ext>
            </a:extLst>
          </p:cNvPr>
          <p:cNvSpPr txBox="1">
            <a:spLocks/>
          </p:cNvSpPr>
          <p:nvPr/>
        </p:nvSpPr>
        <p:spPr>
          <a:xfrm>
            <a:off x="5677681" y="1254265"/>
            <a:ext cx="5859522" cy="47428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just">
              <a:buFont typeface="Arial" panose="020B0604020202020204" pitchFamily="34" charset="0"/>
              <a:buChar char="•"/>
            </a:pPr>
            <a:endParaRPr lang="es-ES" sz="1600" b="0">
              <a:solidFill>
                <a:srgbClr val="006271"/>
              </a:solidFill>
            </a:endParaRPr>
          </a:p>
        </p:txBody>
      </p:sp>
      <p:pic>
        <p:nvPicPr>
          <p:cNvPr id="3" name="Imagen 2">
            <a:extLst>
              <a:ext uri="{FF2B5EF4-FFF2-40B4-BE49-F238E27FC236}">
                <a16:creationId xmlns:a16="http://schemas.microsoft.com/office/drawing/2014/main" id="{AB3F2C14-623D-054F-040D-3ECA7EDC010B}"/>
              </a:ext>
            </a:extLst>
          </p:cNvPr>
          <p:cNvPicPr>
            <a:picLocks noChangeAspect="1"/>
          </p:cNvPicPr>
          <p:nvPr/>
        </p:nvPicPr>
        <p:blipFill>
          <a:blip r:embed="rId3"/>
          <a:stretch>
            <a:fillRect/>
          </a:stretch>
        </p:blipFill>
        <p:spPr>
          <a:xfrm>
            <a:off x="943740" y="1149864"/>
            <a:ext cx="3270542" cy="4558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ítulo 1">
            <a:extLst>
              <a:ext uri="{FF2B5EF4-FFF2-40B4-BE49-F238E27FC236}">
                <a16:creationId xmlns:a16="http://schemas.microsoft.com/office/drawing/2014/main" id="{5A480403-BB67-F3A1-AC41-E3EC478824BC}"/>
              </a:ext>
            </a:extLst>
          </p:cNvPr>
          <p:cNvSpPr txBox="1">
            <a:spLocks/>
          </p:cNvSpPr>
          <p:nvPr/>
        </p:nvSpPr>
        <p:spPr>
          <a:xfrm>
            <a:off x="5783022" y="2453278"/>
            <a:ext cx="3212162" cy="30518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Extensiones de fibra para conectar los centros: : Centro Tecnológico Agroalimentario de Extremadura, El centro Internacional de Innovación Deportiva “El Anillo”, el Instituto del Corcho, la Madera y el Carbón, El instituto Tecnológico Agroalimentario de Extremadura, el Centro de Interpretación del Parque de Monfragüe y el Centro de Visitantes del Parque de Monfragüe.</a:t>
            </a: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Importe:  3.327.272,73 € + IVA</a:t>
            </a: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algn="l"/>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Finalizado (2025)</a:t>
            </a:r>
          </a:p>
        </p:txBody>
      </p:sp>
    </p:spTree>
    <p:extLst>
      <p:ext uri="{BB962C8B-B14F-4D97-AF65-F5344CB8AC3E}">
        <p14:creationId xmlns:p14="http://schemas.microsoft.com/office/powerpoint/2010/main" val="519444221"/>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E5041-5DD9-085F-C0B3-C57F170B15B9}"/>
            </a:ext>
          </a:extLst>
        </p:cNvPr>
        <p:cNvGrpSpPr/>
        <p:nvPr/>
      </p:nvGrpSpPr>
      <p:grpSpPr>
        <a:xfrm>
          <a:off x="0" y="0"/>
          <a:ext cx="0" cy="0"/>
          <a:chOff x="0" y="0"/>
          <a:chExt cx="0" cy="0"/>
        </a:xfrm>
      </p:grpSpPr>
      <p:sp>
        <p:nvSpPr>
          <p:cNvPr id="296" name="CuadroTexto 11">
            <a:extLst>
              <a:ext uri="{FF2B5EF4-FFF2-40B4-BE49-F238E27FC236}">
                <a16:creationId xmlns:a16="http://schemas.microsoft.com/office/drawing/2014/main" id="{BE348502-9287-0E11-EFDD-05012C856193}"/>
              </a:ext>
            </a:extLst>
          </p:cNvPr>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sz="4000">
                <a:solidFill>
                  <a:srgbClr val="006271"/>
                </a:solidFill>
                <a:latin typeface="Frutiger 57 Condensed" pitchFamily="50" charset="0"/>
              </a:rPr>
              <a:t>FIBRA I2BASQUE</a:t>
            </a:r>
          </a:p>
        </p:txBody>
      </p:sp>
      <p:sp>
        <p:nvSpPr>
          <p:cNvPr id="297" name="Marcador de número de diapositiva 3">
            <a:extLst>
              <a:ext uri="{FF2B5EF4-FFF2-40B4-BE49-F238E27FC236}">
                <a16:creationId xmlns:a16="http://schemas.microsoft.com/office/drawing/2014/main" id="{C2A54CCE-1087-8C76-F871-33E731BF8E57}"/>
              </a:ext>
            </a:extLst>
          </p:cNvPr>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34</a:t>
            </a:fld>
            <a:endParaRPr/>
          </a:p>
        </p:txBody>
      </p:sp>
      <p:sp>
        <p:nvSpPr>
          <p:cNvPr id="6" name="Título 1">
            <a:extLst>
              <a:ext uri="{FF2B5EF4-FFF2-40B4-BE49-F238E27FC236}">
                <a16:creationId xmlns:a16="http://schemas.microsoft.com/office/drawing/2014/main" id="{FDB5993E-7377-C69B-032A-B1935669C113}"/>
              </a:ext>
            </a:extLst>
          </p:cNvPr>
          <p:cNvSpPr txBox="1">
            <a:spLocks/>
          </p:cNvSpPr>
          <p:nvPr/>
        </p:nvSpPr>
        <p:spPr>
          <a:xfrm>
            <a:off x="5677681" y="1254265"/>
            <a:ext cx="5859522" cy="47428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just">
              <a:buFont typeface="Arial" panose="020B0604020202020204" pitchFamily="34" charset="0"/>
              <a:buChar char="•"/>
            </a:pPr>
            <a:endParaRPr lang="es-ES" sz="1600" b="0">
              <a:solidFill>
                <a:srgbClr val="006271"/>
              </a:solidFill>
            </a:endParaRPr>
          </a:p>
        </p:txBody>
      </p:sp>
      <p:pic>
        <p:nvPicPr>
          <p:cNvPr id="2" name="Imagen 1">
            <a:extLst>
              <a:ext uri="{FF2B5EF4-FFF2-40B4-BE49-F238E27FC236}">
                <a16:creationId xmlns:a16="http://schemas.microsoft.com/office/drawing/2014/main" id="{AB84D342-F2F2-0D44-FFF0-18509C6277E9}"/>
              </a:ext>
            </a:extLst>
          </p:cNvPr>
          <p:cNvPicPr>
            <a:picLocks noChangeAspect="1"/>
          </p:cNvPicPr>
          <p:nvPr/>
        </p:nvPicPr>
        <p:blipFill>
          <a:blip r:embed="rId3"/>
          <a:stretch>
            <a:fillRect/>
          </a:stretch>
        </p:blipFill>
        <p:spPr>
          <a:xfrm>
            <a:off x="478650" y="1561805"/>
            <a:ext cx="5447010" cy="3465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ítulo 1">
            <a:extLst>
              <a:ext uri="{FF2B5EF4-FFF2-40B4-BE49-F238E27FC236}">
                <a16:creationId xmlns:a16="http://schemas.microsoft.com/office/drawing/2014/main" id="{94B7D1F5-50F9-AE68-84F0-A2AE81E507ED}"/>
              </a:ext>
            </a:extLst>
          </p:cNvPr>
          <p:cNvSpPr txBox="1">
            <a:spLocks/>
          </p:cNvSpPr>
          <p:nvPr/>
        </p:nvSpPr>
        <p:spPr>
          <a:xfrm>
            <a:off x="6096000" y="1824851"/>
            <a:ext cx="5762919" cy="40805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s-ES" sz="1600">
              <a:solidFill>
                <a:srgbClr val="006271"/>
              </a:solidFill>
              <a:latin typeface="Frutiger 57 Condensed" pitchFamily="50" charset="0"/>
            </a:endParaRPr>
          </a:p>
          <a:p>
            <a:pPr marL="171450" indent="-171450" algn="l">
              <a:buFont typeface="Arial" panose="020B0604020202020204" pitchFamily="34" charset="0"/>
              <a:buChar char="•"/>
            </a:pPr>
            <a:endParaRPr lang="es-ES" sz="1600">
              <a:solidFill>
                <a:srgbClr val="006271"/>
              </a:solidFill>
              <a:latin typeface="Frutiger 57 Condensed" pitchFamily="50" charset="0"/>
            </a:endParaRPr>
          </a:p>
          <a:p>
            <a:pPr marL="171450" indent="-171450" algn="l">
              <a:buFont typeface="Arial" panose="020B0604020202020204" pitchFamily="34" charset="0"/>
              <a:buChar char="•"/>
            </a:pPr>
            <a:endParaRPr lang="es-ES" sz="1600">
              <a:solidFill>
                <a:srgbClr val="006271"/>
              </a:solidFill>
              <a:latin typeface="Frutiger 57 Condensed" pitchFamily="50" charset="0"/>
            </a:endParaRPr>
          </a:p>
          <a:p>
            <a:pPr marL="171450" indent="-171450" algn="just">
              <a:buFont typeface="Arial" panose="020B0604020202020204" pitchFamily="34" charset="0"/>
              <a:buChar char="•"/>
            </a:pPr>
            <a:r>
              <a:rPr lang="es-ES" sz="1600" b="0">
                <a:solidFill>
                  <a:srgbClr val="006271"/>
                </a:solidFill>
                <a:latin typeface="Frutiger 57 Condensed" pitchFamily="50" charset="0"/>
              </a:rPr>
              <a:t>Creación de los nuevos Puntos de Presencia de RedIRIS-NOVA100 en el Campus Ibaeta de la EHU en San Sebastián (EHUSS), TEKNIKER (Éibar), en el CPD de la Sociedad Informática del Gobierno Vasco (I2EJIE)  y en NASERTIC ( Pamplona).</a:t>
            </a:r>
          </a:p>
          <a:p>
            <a:pPr marL="171450" indent="-171450" algn="l">
              <a:buFont typeface="Arial" panose="020B0604020202020204" pitchFamily="34" charset="0"/>
              <a:buChar char="•"/>
            </a:pPr>
            <a:r>
              <a:rPr lang="es-ES" sz="1600" b="0">
                <a:solidFill>
                  <a:srgbClr val="006271"/>
                </a:solidFill>
                <a:latin typeface="Frutiger 57 Condensed" pitchFamily="50" charset="0"/>
              </a:rPr>
              <a:t>Apertura</a:t>
            </a:r>
            <a:r>
              <a:rPr lang="es-ES" sz="4300" b="0">
                <a:solidFill>
                  <a:srgbClr val="006271"/>
                </a:solidFill>
                <a:latin typeface="Frutiger 57 Condensed" pitchFamily="50" charset="0"/>
              </a:rPr>
              <a:t> </a:t>
            </a:r>
            <a:r>
              <a:rPr lang="es-ES" sz="1600" b="0">
                <a:solidFill>
                  <a:srgbClr val="006271"/>
                </a:solidFill>
                <a:latin typeface="Frutiger 57 Condensed" pitchFamily="50" charset="0"/>
              </a:rPr>
              <a:t>de enlaces de fibra existentes</a:t>
            </a:r>
            <a:r>
              <a:rPr lang="es-ES" sz="4300" b="0">
                <a:solidFill>
                  <a:srgbClr val="006271"/>
                </a:solidFill>
                <a:latin typeface="Frutiger 57 Condensed" pitchFamily="50" charset="0"/>
              </a:rPr>
              <a:t> </a:t>
            </a:r>
            <a:r>
              <a:rPr lang="es-ES" sz="1600" b="0">
                <a:solidFill>
                  <a:srgbClr val="006271"/>
                </a:solidFill>
                <a:latin typeface="Frutiger 57 Condensed" pitchFamily="50" charset="0"/>
              </a:rPr>
              <a:t>+</a:t>
            </a:r>
            <a:r>
              <a:rPr lang="es-ES" sz="4300" b="0">
                <a:solidFill>
                  <a:srgbClr val="006271"/>
                </a:solidFill>
                <a:latin typeface="Frutiger 57 Condensed" pitchFamily="50" charset="0"/>
              </a:rPr>
              <a:t> </a:t>
            </a:r>
            <a:r>
              <a:rPr lang="es-ES" sz="1600" b="0">
                <a:solidFill>
                  <a:srgbClr val="006271"/>
                </a:solidFill>
                <a:latin typeface="Frutiger 57 Condensed" pitchFamily="50" charset="0"/>
              </a:rPr>
              <a:t>Equipamiento</a:t>
            </a:r>
            <a:r>
              <a:rPr lang="es-ES" sz="4300" b="0">
                <a:solidFill>
                  <a:srgbClr val="006271"/>
                </a:solidFill>
                <a:latin typeface="Frutiger 57 Condensed" pitchFamily="50" charset="0"/>
              </a:rPr>
              <a:t> </a:t>
            </a:r>
            <a:r>
              <a:rPr lang="es-ES" sz="1600" b="0">
                <a:solidFill>
                  <a:srgbClr val="006271"/>
                </a:solidFill>
                <a:latin typeface="Frutiger 57 Condensed" pitchFamily="50" charset="0"/>
              </a:rPr>
              <a:t>Óptico</a:t>
            </a: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Importe: 950.000 € + IVA</a:t>
            </a: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Proyecto Finalizado</a:t>
            </a:r>
          </a:p>
          <a:p>
            <a:pPr marL="171450" indent="-171450" algn="l">
              <a:buFont typeface="Arial" panose="020B0604020202020204" pitchFamily="34" charset="0"/>
              <a:buChar char="•"/>
            </a:pPr>
            <a:endParaRPr lang="es-ES" sz="1600">
              <a:solidFill>
                <a:srgbClr val="006271"/>
              </a:solidFill>
              <a:latin typeface="Frutiger 57 Condensed" pitchFamily="50" charset="0"/>
            </a:endParaRPr>
          </a:p>
          <a:p>
            <a:pPr marL="171450" indent="-171450" algn="l">
              <a:buFont typeface="Arial" panose="020B0604020202020204" pitchFamily="34" charset="0"/>
              <a:buChar char="•"/>
            </a:pPr>
            <a:endParaRPr lang="es-ES" sz="1600">
              <a:solidFill>
                <a:srgbClr val="006271"/>
              </a:solidFill>
              <a:latin typeface="Frutiger 57 Condensed" pitchFamily="50" charset="0"/>
            </a:endParaRPr>
          </a:p>
          <a:p>
            <a:pPr marL="171450" indent="-171450" algn="l">
              <a:buFont typeface="Arial" panose="020B0604020202020204" pitchFamily="34" charset="0"/>
              <a:buChar char="•"/>
            </a:pPr>
            <a:endParaRPr lang="es-ES" sz="1600">
              <a:solidFill>
                <a:srgbClr val="006271"/>
              </a:solidFill>
              <a:latin typeface="Frutiger 57 Condensed" pitchFamily="50" charset="0"/>
            </a:endParaRPr>
          </a:p>
          <a:p>
            <a:pPr marL="171450" indent="-171450" algn="l">
              <a:buFont typeface="Arial" panose="020B0604020202020204" pitchFamily="34" charset="0"/>
              <a:buChar char="•"/>
            </a:pPr>
            <a:endParaRPr lang="es-ES" sz="1600">
              <a:solidFill>
                <a:srgbClr val="006271"/>
              </a:solidFill>
              <a:latin typeface="Frutiger 57 Condensed" pitchFamily="50" charset="0"/>
            </a:endParaRPr>
          </a:p>
        </p:txBody>
      </p:sp>
    </p:spTree>
    <p:extLst>
      <p:ext uri="{BB962C8B-B14F-4D97-AF65-F5344CB8AC3E}">
        <p14:creationId xmlns:p14="http://schemas.microsoft.com/office/powerpoint/2010/main" val="1334163946"/>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0214C-6081-29D3-6471-ACFB323CA627}"/>
            </a:ext>
          </a:extLst>
        </p:cNvPr>
        <p:cNvGrpSpPr/>
        <p:nvPr/>
      </p:nvGrpSpPr>
      <p:grpSpPr>
        <a:xfrm>
          <a:off x="0" y="0"/>
          <a:ext cx="0" cy="0"/>
          <a:chOff x="0" y="0"/>
          <a:chExt cx="0" cy="0"/>
        </a:xfrm>
      </p:grpSpPr>
      <p:sp>
        <p:nvSpPr>
          <p:cNvPr id="296" name="CuadroTexto 11">
            <a:extLst>
              <a:ext uri="{FF2B5EF4-FFF2-40B4-BE49-F238E27FC236}">
                <a16:creationId xmlns:a16="http://schemas.microsoft.com/office/drawing/2014/main" id="{677EA9B2-F7AA-325F-8A2F-9E299FFEC473}"/>
              </a:ext>
            </a:extLst>
          </p:cNvPr>
          <p:cNvSpPr txBox="1"/>
          <p:nvPr/>
        </p:nvSpPr>
        <p:spPr>
          <a:xfrm>
            <a:off x="478650" y="199681"/>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sz="4000">
                <a:solidFill>
                  <a:srgbClr val="006271"/>
                </a:solidFill>
                <a:latin typeface="Frutiger 57 Condensed" pitchFamily="50" charset="0"/>
              </a:rPr>
              <a:t>CONEXIÓN IACTEC</a:t>
            </a:r>
          </a:p>
        </p:txBody>
      </p:sp>
      <p:sp>
        <p:nvSpPr>
          <p:cNvPr id="297" name="Marcador de número de diapositiva 3">
            <a:extLst>
              <a:ext uri="{FF2B5EF4-FFF2-40B4-BE49-F238E27FC236}">
                <a16:creationId xmlns:a16="http://schemas.microsoft.com/office/drawing/2014/main" id="{562E2918-A81F-5D00-E249-86AD0C1E269D}"/>
              </a:ext>
            </a:extLst>
          </p:cNvPr>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35</a:t>
            </a:fld>
            <a:endParaRPr/>
          </a:p>
        </p:txBody>
      </p:sp>
      <p:sp>
        <p:nvSpPr>
          <p:cNvPr id="6" name="Título 1">
            <a:extLst>
              <a:ext uri="{FF2B5EF4-FFF2-40B4-BE49-F238E27FC236}">
                <a16:creationId xmlns:a16="http://schemas.microsoft.com/office/drawing/2014/main" id="{FB1C99EE-10FF-1DE3-FD1B-FB503BD9C69A}"/>
              </a:ext>
            </a:extLst>
          </p:cNvPr>
          <p:cNvSpPr txBox="1">
            <a:spLocks/>
          </p:cNvSpPr>
          <p:nvPr/>
        </p:nvSpPr>
        <p:spPr>
          <a:xfrm>
            <a:off x="5677681" y="1254265"/>
            <a:ext cx="5859522" cy="47428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just">
              <a:buFont typeface="Arial" panose="020B0604020202020204" pitchFamily="34" charset="0"/>
              <a:buChar char="•"/>
            </a:pPr>
            <a:endParaRPr lang="es-ES" sz="1600" b="0">
              <a:solidFill>
                <a:srgbClr val="006271"/>
              </a:solidFill>
            </a:endParaRPr>
          </a:p>
        </p:txBody>
      </p:sp>
      <p:pic>
        <p:nvPicPr>
          <p:cNvPr id="3" name="Imagen 2">
            <a:extLst>
              <a:ext uri="{FF2B5EF4-FFF2-40B4-BE49-F238E27FC236}">
                <a16:creationId xmlns:a16="http://schemas.microsoft.com/office/drawing/2014/main" id="{C0F5AA15-B262-A77D-C10A-EFB82AB204A2}"/>
              </a:ext>
            </a:extLst>
          </p:cNvPr>
          <p:cNvPicPr>
            <a:picLocks noChangeAspect="1"/>
          </p:cNvPicPr>
          <p:nvPr/>
        </p:nvPicPr>
        <p:blipFill>
          <a:blip r:embed="rId3"/>
          <a:stretch>
            <a:fillRect/>
          </a:stretch>
        </p:blipFill>
        <p:spPr>
          <a:xfrm>
            <a:off x="624777" y="2054148"/>
            <a:ext cx="5119468" cy="3456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ítulo 1">
            <a:extLst>
              <a:ext uri="{FF2B5EF4-FFF2-40B4-BE49-F238E27FC236}">
                <a16:creationId xmlns:a16="http://schemas.microsoft.com/office/drawing/2014/main" id="{7D6B7B1C-6EE1-45B2-4E49-AA646E349721}"/>
              </a:ext>
            </a:extLst>
          </p:cNvPr>
          <p:cNvSpPr txBox="1">
            <a:spLocks/>
          </p:cNvSpPr>
          <p:nvPr/>
        </p:nvSpPr>
        <p:spPr>
          <a:xfrm>
            <a:off x="6260181" y="2641050"/>
            <a:ext cx="5307042" cy="22824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Extensión de fibra para conectar, con diversificación, la nueva sede tecnológica de IAC (IACTEC) con la sede principal  en San Cristóbal de la Laguna.</a:t>
            </a: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lvl="1"/>
            <a:endParaRPr lang="es-ES" sz="1600" b="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Importe:  375.000,00 € + IVA</a:t>
            </a: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Finalizado</a:t>
            </a:r>
          </a:p>
          <a:p>
            <a:pPr algn="l"/>
            <a:endParaRPr lang="es-ES" sz="1600">
              <a:solidFill>
                <a:srgbClr val="006271"/>
              </a:solidFill>
              <a:latin typeface="Frutiger 57 Condensed" pitchFamily="50" charset="0"/>
            </a:endParaRPr>
          </a:p>
        </p:txBody>
      </p:sp>
    </p:spTree>
    <p:extLst>
      <p:ext uri="{BB962C8B-B14F-4D97-AF65-F5344CB8AC3E}">
        <p14:creationId xmlns:p14="http://schemas.microsoft.com/office/powerpoint/2010/main" val="708102016"/>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7DB79-5F41-BDFC-4BFA-2593BEA8C49E}"/>
            </a:ext>
          </a:extLst>
        </p:cNvPr>
        <p:cNvGrpSpPr/>
        <p:nvPr/>
      </p:nvGrpSpPr>
      <p:grpSpPr>
        <a:xfrm>
          <a:off x="0" y="0"/>
          <a:ext cx="0" cy="0"/>
          <a:chOff x="0" y="0"/>
          <a:chExt cx="0" cy="0"/>
        </a:xfrm>
      </p:grpSpPr>
      <p:sp>
        <p:nvSpPr>
          <p:cNvPr id="296" name="CuadroTexto 11">
            <a:extLst>
              <a:ext uri="{FF2B5EF4-FFF2-40B4-BE49-F238E27FC236}">
                <a16:creationId xmlns:a16="http://schemas.microsoft.com/office/drawing/2014/main" id="{58091008-C045-EEE2-2D65-E532884CFBF1}"/>
              </a:ext>
            </a:extLst>
          </p:cNvPr>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sz="4000">
                <a:solidFill>
                  <a:srgbClr val="006271"/>
                </a:solidFill>
                <a:latin typeface="Frutiger 57 Condensed" pitchFamily="50" charset="0"/>
              </a:rPr>
              <a:t>FIBRA UCLM CAMPUS TALAVERA</a:t>
            </a:r>
          </a:p>
        </p:txBody>
      </p:sp>
      <p:sp>
        <p:nvSpPr>
          <p:cNvPr id="297" name="Marcador de número de diapositiva 3">
            <a:extLst>
              <a:ext uri="{FF2B5EF4-FFF2-40B4-BE49-F238E27FC236}">
                <a16:creationId xmlns:a16="http://schemas.microsoft.com/office/drawing/2014/main" id="{C6BB9AC9-52B8-8E69-3A8F-983C88BB60A0}"/>
              </a:ext>
            </a:extLst>
          </p:cNvPr>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36</a:t>
            </a:fld>
            <a:endParaRPr/>
          </a:p>
        </p:txBody>
      </p:sp>
      <p:sp>
        <p:nvSpPr>
          <p:cNvPr id="6" name="Título 1">
            <a:extLst>
              <a:ext uri="{FF2B5EF4-FFF2-40B4-BE49-F238E27FC236}">
                <a16:creationId xmlns:a16="http://schemas.microsoft.com/office/drawing/2014/main" id="{545554FE-F28D-707C-6FB2-CB07F07524F4}"/>
              </a:ext>
            </a:extLst>
          </p:cNvPr>
          <p:cNvSpPr txBox="1">
            <a:spLocks/>
          </p:cNvSpPr>
          <p:nvPr/>
        </p:nvSpPr>
        <p:spPr>
          <a:xfrm>
            <a:off x="5677681" y="1254265"/>
            <a:ext cx="5859522" cy="47428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just">
              <a:buFont typeface="Arial" panose="020B0604020202020204" pitchFamily="34" charset="0"/>
              <a:buChar char="•"/>
            </a:pPr>
            <a:endParaRPr lang="es-ES" sz="1600" b="0">
              <a:solidFill>
                <a:srgbClr val="006271"/>
              </a:solidFill>
            </a:endParaRPr>
          </a:p>
        </p:txBody>
      </p:sp>
      <p:sp>
        <p:nvSpPr>
          <p:cNvPr id="4" name="Título 1">
            <a:extLst>
              <a:ext uri="{FF2B5EF4-FFF2-40B4-BE49-F238E27FC236}">
                <a16:creationId xmlns:a16="http://schemas.microsoft.com/office/drawing/2014/main" id="{DE5A5723-6EC7-6DDF-5D37-D1DB62CEB4DA}"/>
              </a:ext>
            </a:extLst>
          </p:cNvPr>
          <p:cNvSpPr txBox="1">
            <a:spLocks/>
          </p:cNvSpPr>
          <p:nvPr/>
        </p:nvSpPr>
        <p:spPr>
          <a:xfrm>
            <a:off x="6096000" y="1824851"/>
            <a:ext cx="5762919" cy="40805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buFont typeface="Arial" panose="020B0604020202020204" pitchFamily="34" charset="0"/>
              <a:buChar char="•"/>
            </a:pPr>
            <a:endParaRPr lang="es-ES" sz="1600">
              <a:solidFill>
                <a:srgbClr val="006271"/>
              </a:solidFill>
              <a:latin typeface="Frutiger 57 Condensed" pitchFamily="50" charset="0"/>
            </a:endParaRPr>
          </a:p>
          <a:p>
            <a:pPr marL="171450" indent="-171450" algn="l">
              <a:buFont typeface="Arial" panose="020B0604020202020204" pitchFamily="34" charset="0"/>
              <a:buChar char="•"/>
            </a:pPr>
            <a:endParaRPr lang="es-ES" sz="1600">
              <a:solidFill>
                <a:srgbClr val="006271"/>
              </a:solidFill>
              <a:latin typeface="Frutiger 57 Condensed" pitchFamily="50" charset="0"/>
            </a:endParaRPr>
          </a:p>
          <a:p>
            <a:pPr marL="171450" indent="-171450" algn="l">
              <a:buFont typeface="Arial" panose="020B0604020202020204" pitchFamily="34" charset="0"/>
              <a:buChar char="•"/>
            </a:pPr>
            <a:endParaRPr lang="es-ES" sz="1600">
              <a:solidFill>
                <a:srgbClr val="006271"/>
              </a:solidFill>
              <a:latin typeface="Frutiger 57 Condensed" pitchFamily="50" charset="0"/>
            </a:endParaRPr>
          </a:p>
          <a:p>
            <a:pPr marL="171450" indent="-171450" algn="l">
              <a:buFont typeface="Arial" panose="020B0604020202020204" pitchFamily="34" charset="0"/>
              <a:buChar char="•"/>
            </a:pPr>
            <a:endParaRPr lang="es-ES" sz="1600">
              <a:solidFill>
                <a:srgbClr val="006271"/>
              </a:solidFill>
              <a:latin typeface="Frutiger 57 Condensed" pitchFamily="50" charset="0"/>
            </a:endParaRPr>
          </a:p>
        </p:txBody>
      </p:sp>
      <p:pic>
        <p:nvPicPr>
          <p:cNvPr id="3" name="Imagen 2">
            <a:extLst>
              <a:ext uri="{FF2B5EF4-FFF2-40B4-BE49-F238E27FC236}">
                <a16:creationId xmlns:a16="http://schemas.microsoft.com/office/drawing/2014/main" id="{C78FC78C-CC51-97FE-24D5-E4A9AAD63A59}"/>
              </a:ext>
            </a:extLst>
          </p:cNvPr>
          <p:cNvPicPr>
            <a:picLocks noChangeAspect="1"/>
          </p:cNvPicPr>
          <p:nvPr/>
        </p:nvPicPr>
        <p:blipFill>
          <a:blip r:embed="rId3"/>
          <a:stretch>
            <a:fillRect/>
          </a:stretch>
        </p:blipFill>
        <p:spPr>
          <a:xfrm>
            <a:off x="2000641" y="911055"/>
            <a:ext cx="7772400" cy="2719567"/>
          </a:xfrm>
          <a:prstGeom prst="rect">
            <a:avLst/>
          </a:prstGeom>
        </p:spPr>
      </p:pic>
      <p:sp>
        <p:nvSpPr>
          <p:cNvPr id="5" name="Título 1">
            <a:extLst>
              <a:ext uri="{FF2B5EF4-FFF2-40B4-BE49-F238E27FC236}">
                <a16:creationId xmlns:a16="http://schemas.microsoft.com/office/drawing/2014/main" id="{A2E6E046-F01E-8145-D735-71E21BF2BED7}"/>
              </a:ext>
            </a:extLst>
          </p:cNvPr>
          <p:cNvSpPr txBox="1">
            <a:spLocks/>
          </p:cNvSpPr>
          <p:nvPr/>
        </p:nvSpPr>
        <p:spPr>
          <a:xfrm>
            <a:off x="1158941" y="3672627"/>
            <a:ext cx="9455800" cy="22824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buFont typeface="Arial" panose="020B0604020202020204" pitchFamily="34" charset="0"/>
              <a:buChar char="•"/>
            </a:pPr>
            <a:endParaRPr lang="es-ES" sz="160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Apertura de enlace de fibra RedIRIS-NOVA100 para crear nuevo Punto de Presencia en el Campus de Talavera de la Reina de la UCLM. </a:t>
            </a:r>
          </a:p>
          <a:p>
            <a:pPr algn="l"/>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Suministro del equipamiento óptico que se precise para integrar el punto en la red óptica RedIRIS-NOVA100.</a:t>
            </a:r>
          </a:p>
          <a:p>
            <a:pPr algn="l"/>
            <a:endParaRPr lang="es-ES" sz="1600" b="0">
              <a:solidFill>
                <a:srgbClr val="006271"/>
              </a:solidFill>
              <a:latin typeface="Frutiger 57 Condensed" pitchFamily="50" charset="0"/>
            </a:endParaRPr>
          </a:p>
          <a:p>
            <a:pPr marL="171450" indent="-171450" algn="l">
              <a:buFont typeface="Arial" panose="020B0604020202020204" pitchFamily="34" charset="0"/>
              <a:buChar char="•"/>
            </a:pPr>
            <a:r>
              <a:rPr lang="es-ES" sz="1600" b="0">
                <a:solidFill>
                  <a:srgbClr val="006271"/>
                </a:solidFill>
                <a:latin typeface="Frutiger 57 Condensed" pitchFamily="50" charset="0"/>
              </a:rPr>
              <a:t>Importe: 117.160,00 € ( es una parte del coste total)</a:t>
            </a:r>
          </a:p>
          <a:p>
            <a:pPr marL="171450" indent="-171450" algn="l">
              <a:buFont typeface="Arial" panose="020B0604020202020204" pitchFamily="34" charset="0"/>
              <a:buChar char="•"/>
            </a:pPr>
            <a:endParaRPr lang="es-ES" sz="1600">
              <a:solidFill>
                <a:srgbClr val="006271"/>
              </a:solidFill>
              <a:latin typeface="Frutiger 57 Condensed" pitchFamily="50" charset="0"/>
            </a:endParaRPr>
          </a:p>
          <a:p>
            <a:pPr marL="171450" indent="-171450" algn="l">
              <a:buFont typeface="Arial" panose="020B0604020202020204" pitchFamily="34" charset="0"/>
              <a:buChar char="•"/>
            </a:pPr>
            <a:r>
              <a:rPr lang="es-ES" sz="1600">
                <a:solidFill>
                  <a:srgbClr val="006271"/>
                </a:solidFill>
                <a:latin typeface="Frutiger 57 Condensed" pitchFamily="50" charset="0"/>
              </a:rPr>
              <a:t>Finalizado. </a:t>
            </a:r>
          </a:p>
        </p:txBody>
      </p:sp>
    </p:spTree>
    <p:extLst>
      <p:ext uri="{BB962C8B-B14F-4D97-AF65-F5344CB8AC3E}">
        <p14:creationId xmlns:p14="http://schemas.microsoft.com/office/powerpoint/2010/main" val="1943689840"/>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4</a:t>
            </a:fld>
            <a:endParaRPr/>
          </a:p>
        </p:txBody>
      </p:sp>
      <p:sp>
        <p:nvSpPr>
          <p:cNvPr id="2" name="CuadroTexto 4">
            <a:extLst>
              <a:ext uri="{FF2B5EF4-FFF2-40B4-BE49-F238E27FC236}">
                <a16:creationId xmlns:a16="http://schemas.microsoft.com/office/drawing/2014/main" id="{220428B4-174A-2B04-B546-7EFB8C35B389}"/>
              </a:ext>
            </a:extLst>
          </p:cNvPr>
          <p:cNvSpPr txBox="1"/>
          <p:nvPr/>
        </p:nvSpPr>
        <p:spPr>
          <a:xfrm>
            <a:off x="495583" y="162028"/>
            <a:ext cx="10666881" cy="7078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r>
              <a:rPr lang="es-ES"/>
              <a:t>Despliegue nuevo Punto de Presencia: UGRCEU</a:t>
            </a:r>
            <a:endParaRPr/>
          </a:p>
        </p:txBody>
      </p:sp>
      <p:sp>
        <p:nvSpPr>
          <p:cNvPr id="15" name="25M+ autenticaciones hasta noviembre">
            <a:extLst>
              <a:ext uri="{FF2B5EF4-FFF2-40B4-BE49-F238E27FC236}">
                <a16:creationId xmlns:a16="http://schemas.microsoft.com/office/drawing/2014/main" id="{E3CC1ADD-E32B-BFEA-4001-372219F7CD7C}"/>
              </a:ext>
            </a:extLst>
          </p:cNvPr>
          <p:cNvSpPr txBox="1"/>
          <p:nvPr/>
        </p:nvSpPr>
        <p:spPr>
          <a:xfrm>
            <a:off x="7070065" y="1050305"/>
            <a:ext cx="3385779"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lang="es-ES" sz="4800"/>
              <a:t>Fibra óptica</a:t>
            </a:r>
            <a:endParaRPr/>
          </a:p>
        </p:txBody>
      </p:sp>
      <p:sp>
        <p:nvSpPr>
          <p:cNvPr id="20" name="25M+ autenticaciones hasta noviembre">
            <a:extLst>
              <a:ext uri="{FF2B5EF4-FFF2-40B4-BE49-F238E27FC236}">
                <a16:creationId xmlns:a16="http://schemas.microsoft.com/office/drawing/2014/main" id="{76883D8A-3577-9570-AC46-AE2D06B0AA03}"/>
              </a:ext>
            </a:extLst>
          </p:cNvPr>
          <p:cNvSpPr txBox="1"/>
          <p:nvPr/>
        </p:nvSpPr>
        <p:spPr>
          <a:xfrm>
            <a:off x="950018" y="1286428"/>
            <a:ext cx="2843023"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lang="es-ES" sz="4800"/>
              <a:t>Equipo</a:t>
            </a:r>
            <a:endParaRPr/>
          </a:p>
        </p:txBody>
      </p:sp>
      <p:pic>
        <p:nvPicPr>
          <p:cNvPr id="28" name="Imagen 27">
            <a:extLst>
              <a:ext uri="{FF2B5EF4-FFF2-40B4-BE49-F238E27FC236}">
                <a16:creationId xmlns:a16="http://schemas.microsoft.com/office/drawing/2014/main" id="{6C787F3B-DE46-034F-3D96-943B99BE3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881" y="2892691"/>
            <a:ext cx="2335690" cy="835009"/>
          </a:xfrm>
          <a:prstGeom prst="rect">
            <a:avLst/>
          </a:prstGeom>
        </p:spPr>
      </p:pic>
      <p:pic>
        <p:nvPicPr>
          <p:cNvPr id="5" name="Imagen 4">
            <a:extLst>
              <a:ext uri="{FF2B5EF4-FFF2-40B4-BE49-F238E27FC236}">
                <a16:creationId xmlns:a16="http://schemas.microsoft.com/office/drawing/2014/main" id="{F2ABB421-DF13-BA54-0B8D-6AE833A044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0065" y="2647950"/>
            <a:ext cx="3810000" cy="520700"/>
          </a:xfrm>
          <a:prstGeom prst="rect">
            <a:avLst/>
          </a:prstGeom>
        </p:spPr>
      </p:pic>
      <p:sp>
        <p:nvSpPr>
          <p:cNvPr id="6" name="CuadroTexto 5">
            <a:extLst>
              <a:ext uri="{FF2B5EF4-FFF2-40B4-BE49-F238E27FC236}">
                <a16:creationId xmlns:a16="http://schemas.microsoft.com/office/drawing/2014/main" id="{793444A0-7374-4AAA-EDB1-136FDB3CB6FB}"/>
              </a:ext>
            </a:extLst>
          </p:cNvPr>
          <p:cNvSpPr txBox="1"/>
          <p:nvPr/>
        </p:nvSpPr>
        <p:spPr>
          <a:xfrm>
            <a:off x="1142941" y="2061694"/>
            <a:ext cx="3142892"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4000" b="0" i="0" u="none" strike="noStrike" cap="none" spc="0" normalizeH="0" baseline="0" err="1">
                <a:ln>
                  <a:noFill/>
                </a:ln>
                <a:solidFill>
                  <a:srgbClr val="377E80"/>
                </a:solidFill>
                <a:effectLst/>
                <a:uFillTx/>
                <a:latin typeface="Interstate"/>
                <a:ea typeface="Interstate"/>
                <a:cs typeface="Interstate"/>
                <a:sym typeface="Interstate"/>
              </a:rPr>
              <a:t>Exp</a:t>
            </a:r>
            <a:r>
              <a:rPr kumimoji="0" lang="es-ES" sz="4000" b="0" i="0" u="none" strike="noStrike" cap="none" spc="0" normalizeH="0" baseline="0">
                <a:ln>
                  <a:noFill/>
                </a:ln>
                <a:solidFill>
                  <a:srgbClr val="377E80"/>
                </a:solidFill>
                <a:effectLst/>
                <a:uFillTx/>
                <a:latin typeface="Interstate"/>
                <a:ea typeface="Interstate"/>
                <a:cs typeface="Interstate"/>
                <a:sym typeface="Interstate"/>
              </a:rPr>
              <a:t>. 033/22-RI</a:t>
            </a:r>
          </a:p>
        </p:txBody>
      </p:sp>
      <p:sp>
        <p:nvSpPr>
          <p:cNvPr id="7" name="CuadroTexto 6">
            <a:extLst>
              <a:ext uri="{FF2B5EF4-FFF2-40B4-BE49-F238E27FC236}">
                <a16:creationId xmlns:a16="http://schemas.microsoft.com/office/drawing/2014/main" id="{14588779-42D2-B36B-7DC1-4D3F33117036}"/>
              </a:ext>
            </a:extLst>
          </p:cNvPr>
          <p:cNvSpPr txBox="1"/>
          <p:nvPr/>
        </p:nvSpPr>
        <p:spPr>
          <a:xfrm>
            <a:off x="7473907" y="1801921"/>
            <a:ext cx="3142892"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4000" b="0" i="0" u="none" strike="noStrike" cap="none" spc="0" normalizeH="0" baseline="0" err="1">
                <a:ln>
                  <a:noFill/>
                </a:ln>
                <a:solidFill>
                  <a:srgbClr val="377E80"/>
                </a:solidFill>
                <a:effectLst/>
                <a:uFillTx/>
                <a:latin typeface="Interstate"/>
                <a:ea typeface="Interstate"/>
                <a:cs typeface="Interstate"/>
                <a:sym typeface="Interstate"/>
              </a:rPr>
              <a:t>Exp</a:t>
            </a:r>
            <a:r>
              <a:rPr kumimoji="0" lang="es-ES" sz="4000" b="0" i="0" u="none" strike="noStrike" cap="none" spc="0" normalizeH="0" baseline="0">
                <a:ln>
                  <a:noFill/>
                </a:ln>
                <a:solidFill>
                  <a:srgbClr val="377E80"/>
                </a:solidFill>
                <a:effectLst/>
                <a:uFillTx/>
                <a:latin typeface="Interstate"/>
                <a:ea typeface="Interstate"/>
                <a:cs typeface="Interstate"/>
                <a:sym typeface="Interstate"/>
              </a:rPr>
              <a:t>. 039/23-RI</a:t>
            </a:r>
          </a:p>
        </p:txBody>
      </p:sp>
      <p:pic>
        <p:nvPicPr>
          <p:cNvPr id="1025" name="Picture 1">
            <a:extLst>
              <a:ext uri="{FF2B5EF4-FFF2-40B4-BE49-F238E27FC236}">
                <a16:creationId xmlns:a16="http://schemas.microsoft.com/office/drawing/2014/main" id="{D345ACCC-8153-E22B-EA41-858770DB46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0165" y="3659338"/>
            <a:ext cx="7686675" cy="1620231"/>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C1C9B9F5-5427-A220-77C5-B39210D4A096}"/>
              </a:ext>
            </a:extLst>
          </p:cNvPr>
          <p:cNvSpPr txBox="1"/>
          <p:nvPr/>
        </p:nvSpPr>
        <p:spPr>
          <a:xfrm>
            <a:off x="4814888" y="6415088"/>
            <a:ext cx="92396"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4000" b="1" i="0" u="none" strike="noStrike" cap="none" spc="0" normalizeH="0" baseline="0">
              <a:ln>
                <a:noFill/>
              </a:ln>
              <a:solidFill>
                <a:srgbClr val="377E80"/>
              </a:solidFill>
              <a:effectLst/>
              <a:uFillTx/>
              <a:latin typeface="Interstate"/>
              <a:ea typeface="Interstate"/>
              <a:cs typeface="Interstate"/>
              <a:sym typeface="Interstate"/>
            </a:endParaRPr>
          </a:p>
        </p:txBody>
      </p:sp>
    </p:spTree>
    <p:extLst>
      <p:ext uri="{BB962C8B-B14F-4D97-AF65-F5344CB8AC3E}">
        <p14:creationId xmlns:p14="http://schemas.microsoft.com/office/powerpoint/2010/main" val="208118838"/>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ector recto 8">
            <a:extLst>
              <a:ext uri="{FF2B5EF4-FFF2-40B4-BE49-F238E27FC236}">
                <a16:creationId xmlns:a16="http://schemas.microsoft.com/office/drawing/2014/main" id="{FD953404-C035-4A42-9982-2A1A2D192AA5}"/>
              </a:ext>
            </a:extLst>
          </p:cNvPr>
          <p:cNvCxnSpPr>
            <a:cxnSpLocks/>
          </p:cNvCxnSpPr>
          <p:nvPr/>
        </p:nvCxnSpPr>
        <p:spPr bwMode="auto">
          <a:xfrm>
            <a:off x="6951340" y="4972852"/>
            <a:ext cx="0" cy="407434"/>
          </a:xfrm>
          <a:prstGeom prst="line">
            <a:avLst/>
          </a:prstGeom>
          <a:noFill/>
          <a:ln w="63360">
            <a:solidFill>
              <a:srgbClr val="008000"/>
            </a:solidFill>
            <a:prstDash val="sysDot"/>
            <a:round/>
            <a:headEnd/>
            <a:tailEnd/>
          </a:ln>
          <a:effectLst/>
        </p:spPr>
      </p:cxnSp>
      <p:cxnSp>
        <p:nvCxnSpPr>
          <p:cNvPr id="450" name="Conector recto 449">
            <a:extLst>
              <a:ext uri="{FF2B5EF4-FFF2-40B4-BE49-F238E27FC236}">
                <a16:creationId xmlns:a16="http://schemas.microsoft.com/office/drawing/2014/main" id="{3B27B60C-61F0-BF33-EF28-FD3D053B0950}"/>
              </a:ext>
            </a:extLst>
          </p:cNvPr>
          <p:cNvCxnSpPr>
            <a:cxnSpLocks/>
            <a:stCxn id="23" idx="3"/>
            <a:endCxn id="3" idx="2"/>
          </p:cNvCxnSpPr>
          <p:nvPr/>
        </p:nvCxnSpPr>
        <p:spPr bwMode="auto">
          <a:xfrm flipV="1">
            <a:off x="7132253" y="3889212"/>
            <a:ext cx="2110010" cy="901671"/>
          </a:xfrm>
          <a:prstGeom prst="line">
            <a:avLst/>
          </a:prstGeom>
          <a:noFill/>
          <a:ln w="63360">
            <a:solidFill>
              <a:srgbClr val="FFC000"/>
            </a:solidFill>
            <a:round/>
            <a:headEnd/>
            <a:tailEnd/>
          </a:ln>
          <a:effectLst/>
        </p:spPr>
      </p:cxnSp>
      <p:sp>
        <p:nvSpPr>
          <p:cNvPr id="55" name="Line 16">
            <a:extLst>
              <a:ext uri="{FF2B5EF4-FFF2-40B4-BE49-F238E27FC236}">
                <a16:creationId xmlns:a16="http://schemas.microsoft.com/office/drawing/2014/main" id="{86F3BC20-47BE-855A-3E3A-989BDFE57C73}"/>
              </a:ext>
            </a:extLst>
          </p:cNvPr>
          <p:cNvSpPr>
            <a:spLocks noChangeShapeType="1"/>
          </p:cNvSpPr>
          <p:nvPr/>
        </p:nvSpPr>
        <p:spPr bwMode="auto">
          <a:xfrm flipH="1" flipV="1">
            <a:off x="6843822" y="3850497"/>
            <a:ext cx="1" cy="653810"/>
          </a:xfrm>
          <a:prstGeom prst="line">
            <a:avLst/>
          </a:prstGeom>
          <a:noFill/>
          <a:ln w="63360">
            <a:solidFill>
              <a:srgbClr val="FFC000"/>
            </a:solidFill>
            <a:round/>
            <a:headEnd/>
            <a:tailEnd/>
          </a:ln>
          <a:effectLst/>
        </p:spPr>
        <p:txBody>
          <a:bodyPr>
            <a:prstTxWarp prst="textNoShape">
              <a:avLst/>
            </a:prstTxWarp>
          </a:bodyPr>
          <a:lstStyle/>
          <a:p>
            <a:endParaRPr lang="es-ES_tradnl">
              <a:solidFill>
                <a:schemeClr val="tx1"/>
              </a:solidFill>
            </a:endParaRPr>
          </a:p>
        </p:txBody>
      </p:sp>
      <p:cxnSp>
        <p:nvCxnSpPr>
          <p:cNvPr id="451" name="Conector recto 450">
            <a:extLst>
              <a:ext uri="{FF2B5EF4-FFF2-40B4-BE49-F238E27FC236}">
                <a16:creationId xmlns:a16="http://schemas.microsoft.com/office/drawing/2014/main" id="{718159EE-18E1-EF2A-0A18-06EC7F18B16E}"/>
              </a:ext>
            </a:extLst>
          </p:cNvPr>
          <p:cNvCxnSpPr>
            <a:cxnSpLocks/>
          </p:cNvCxnSpPr>
          <p:nvPr/>
        </p:nvCxnSpPr>
        <p:spPr bwMode="auto">
          <a:xfrm flipV="1">
            <a:off x="4501040" y="3718130"/>
            <a:ext cx="2085077" cy="1698338"/>
          </a:xfrm>
          <a:prstGeom prst="line">
            <a:avLst/>
          </a:prstGeom>
          <a:noFill/>
          <a:ln w="63360">
            <a:solidFill>
              <a:srgbClr val="92D050"/>
            </a:solidFill>
            <a:round/>
            <a:headEnd/>
            <a:tailEnd/>
          </a:ln>
          <a:effectLst/>
        </p:spPr>
      </p:cxnSp>
      <p:cxnSp>
        <p:nvCxnSpPr>
          <p:cNvPr id="42" name="Conector recto 41">
            <a:extLst>
              <a:ext uri="{FF2B5EF4-FFF2-40B4-BE49-F238E27FC236}">
                <a16:creationId xmlns:a16="http://schemas.microsoft.com/office/drawing/2014/main" id="{E8C0492C-26CC-CB3C-E813-B6CF5727F7BB}"/>
              </a:ext>
            </a:extLst>
          </p:cNvPr>
          <p:cNvCxnSpPr>
            <a:cxnSpLocks/>
            <a:stCxn id="37" idx="0"/>
          </p:cNvCxnSpPr>
          <p:nvPr/>
        </p:nvCxnSpPr>
        <p:spPr bwMode="auto">
          <a:xfrm flipV="1">
            <a:off x="4346766" y="3649651"/>
            <a:ext cx="32146" cy="1542417"/>
          </a:xfrm>
          <a:prstGeom prst="line">
            <a:avLst/>
          </a:prstGeom>
          <a:noFill/>
          <a:ln w="63360">
            <a:solidFill>
              <a:srgbClr val="00B0F0"/>
            </a:solidFill>
            <a:round/>
            <a:headEnd/>
            <a:tailEnd/>
          </a:ln>
          <a:effectLst/>
        </p:spPr>
      </p:cxnSp>
      <p:cxnSp>
        <p:nvCxnSpPr>
          <p:cNvPr id="44" name="Conector recto 43">
            <a:extLst>
              <a:ext uri="{FF2B5EF4-FFF2-40B4-BE49-F238E27FC236}">
                <a16:creationId xmlns:a16="http://schemas.microsoft.com/office/drawing/2014/main" id="{9037E323-9017-ACD3-AED0-959517F06889}"/>
              </a:ext>
            </a:extLst>
          </p:cNvPr>
          <p:cNvCxnSpPr>
            <a:cxnSpLocks/>
          </p:cNvCxnSpPr>
          <p:nvPr/>
        </p:nvCxnSpPr>
        <p:spPr bwMode="auto">
          <a:xfrm flipV="1">
            <a:off x="6365373" y="4928852"/>
            <a:ext cx="414510" cy="386332"/>
          </a:xfrm>
          <a:prstGeom prst="line">
            <a:avLst/>
          </a:prstGeom>
          <a:noFill/>
          <a:ln w="63360">
            <a:solidFill>
              <a:srgbClr val="92D050"/>
            </a:solidFill>
            <a:round/>
            <a:headEnd/>
            <a:tailEnd/>
          </a:ln>
          <a:effectLst/>
        </p:spPr>
      </p:cxnSp>
      <p:sp>
        <p:nvSpPr>
          <p:cNvPr id="463" name="CuadroTexto 11">
            <a:extLst>
              <a:ext uri="{FF2B5EF4-FFF2-40B4-BE49-F238E27FC236}">
                <a16:creationId xmlns:a16="http://schemas.microsoft.com/office/drawing/2014/main" id="{B95EC00C-DAFD-F51B-DCD9-DB97090ADB7F}"/>
              </a:ext>
            </a:extLst>
          </p:cNvPr>
          <p:cNvSpPr txBox="1"/>
          <p:nvPr/>
        </p:nvSpPr>
        <p:spPr>
          <a:xfrm>
            <a:off x="495301" y="165100"/>
            <a:ext cx="4533284" cy="701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lang="es-ES"/>
              <a:t>Troncal de la red</a:t>
            </a:r>
            <a:endParaRPr/>
          </a:p>
        </p:txBody>
      </p:sp>
      <p:pic>
        <p:nvPicPr>
          <p:cNvPr id="3" name="Picture 22">
            <a:extLst>
              <a:ext uri="{FF2B5EF4-FFF2-40B4-BE49-F238E27FC236}">
                <a16:creationId xmlns:a16="http://schemas.microsoft.com/office/drawing/2014/main" id="{99E68875-5A58-AC77-8FF6-9E987934B516}"/>
              </a:ext>
            </a:extLst>
          </p:cNvPr>
          <p:cNvPicPr>
            <a:picLocks noChangeAspect="1" noChangeArrowheads="1"/>
          </p:cNvPicPr>
          <p:nvPr/>
        </p:nvPicPr>
        <p:blipFill>
          <a:blip r:embed="rId2"/>
          <a:srcRect/>
          <a:stretch>
            <a:fillRect/>
          </a:stretch>
        </p:blipFill>
        <p:spPr bwMode="auto">
          <a:xfrm>
            <a:off x="8970800" y="3283183"/>
            <a:ext cx="542925" cy="606029"/>
          </a:xfrm>
          <a:prstGeom prst="rect">
            <a:avLst/>
          </a:prstGeom>
          <a:noFill/>
          <a:ln w="9525">
            <a:noFill/>
            <a:round/>
            <a:headEnd/>
            <a:tailEnd/>
          </a:ln>
          <a:effectLst/>
        </p:spPr>
      </p:pic>
      <p:sp>
        <p:nvSpPr>
          <p:cNvPr id="5" name="Line 18">
            <a:extLst>
              <a:ext uri="{FF2B5EF4-FFF2-40B4-BE49-F238E27FC236}">
                <a16:creationId xmlns:a16="http://schemas.microsoft.com/office/drawing/2014/main" id="{783753F6-2DD8-EEAE-A1F8-1F8901923BCD}"/>
              </a:ext>
            </a:extLst>
          </p:cNvPr>
          <p:cNvSpPr>
            <a:spLocks noChangeShapeType="1"/>
          </p:cNvSpPr>
          <p:nvPr/>
        </p:nvSpPr>
        <p:spPr bwMode="auto">
          <a:xfrm flipH="1" flipV="1">
            <a:off x="7063037" y="3770664"/>
            <a:ext cx="822239" cy="1609008"/>
          </a:xfrm>
          <a:prstGeom prst="line">
            <a:avLst/>
          </a:prstGeom>
          <a:noFill/>
          <a:ln w="63360">
            <a:solidFill>
              <a:srgbClr val="008000"/>
            </a:solidFill>
            <a:round/>
            <a:headEnd/>
            <a:tailEnd/>
          </a:ln>
          <a:effectLst/>
        </p:spPr>
        <p:txBody>
          <a:bodyPr>
            <a:prstTxWarp prst="textNoShape">
              <a:avLst/>
            </a:prstTxWarp>
          </a:bodyPr>
          <a:lstStyle/>
          <a:p>
            <a:pPr defTabSz="449263" fontAlgn="base">
              <a:lnSpc>
                <a:spcPct val="93000"/>
              </a:lnSpc>
              <a:spcBef>
                <a:spcPct val="0"/>
              </a:spcBef>
              <a:spcAft>
                <a:spcPct val="0"/>
              </a:spcAft>
              <a:buClr>
                <a:srgbClr val="000000"/>
              </a:buClr>
              <a:buSzPct val="100000"/>
              <a:buFont typeface="Times New Roman" pitchFamily="-1" charset="0"/>
            </a:pPr>
            <a:endParaRPr lang="es-ES_tradnl" kern="1200">
              <a:solidFill>
                <a:schemeClr val="tx1"/>
              </a:solidFill>
              <a:latin typeface="Arial" pitchFamily="-1" charset="0"/>
              <a:ea typeface="+mn-ea"/>
              <a:cs typeface="+mn-cs"/>
            </a:endParaRPr>
          </a:p>
        </p:txBody>
      </p:sp>
      <p:sp>
        <p:nvSpPr>
          <p:cNvPr id="12" name="Line 18">
            <a:extLst>
              <a:ext uri="{FF2B5EF4-FFF2-40B4-BE49-F238E27FC236}">
                <a16:creationId xmlns:a16="http://schemas.microsoft.com/office/drawing/2014/main" id="{992C1CAD-E80E-A0B5-E356-F4BDE8AAA6E6}"/>
              </a:ext>
            </a:extLst>
          </p:cNvPr>
          <p:cNvSpPr>
            <a:spLocks noChangeShapeType="1"/>
          </p:cNvSpPr>
          <p:nvPr/>
        </p:nvSpPr>
        <p:spPr bwMode="auto">
          <a:xfrm>
            <a:off x="7063036" y="5038649"/>
            <a:ext cx="810641" cy="513135"/>
          </a:xfrm>
          <a:prstGeom prst="line">
            <a:avLst/>
          </a:prstGeom>
          <a:noFill/>
          <a:ln w="63360">
            <a:solidFill>
              <a:srgbClr val="008000"/>
            </a:solidFill>
            <a:round/>
            <a:headEnd/>
            <a:tailEnd/>
          </a:ln>
          <a:effectLst/>
        </p:spPr>
        <p:txBody>
          <a:bodyPr>
            <a:prstTxWarp prst="textNoShape">
              <a:avLst/>
            </a:prstTxWarp>
          </a:bodyPr>
          <a:lstStyle/>
          <a:p>
            <a:pPr defTabSz="449263" fontAlgn="base">
              <a:lnSpc>
                <a:spcPct val="93000"/>
              </a:lnSpc>
              <a:spcBef>
                <a:spcPct val="0"/>
              </a:spcBef>
              <a:spcAft>
                <a:spcPct val="0"/>
              </a:spcAft>
              <a:buClr>
                <a:srgbClr val="000000"/>
              </a:buClr>
              <a:buSzPct val="100000"/>
              <a:buFont typeface="Times New Roman" pitchFamily="-1" charset="0"/>
            </a:pPr>
            <a:endParaRPr lang="es-ES_tradnl" kern="1200">
              <a:solidFill>
                <a:schemeClr val="tx1"/>
              </a:solidFill>
              <a:latin typeface="Arial" pitchFamily="-1" charset="0"/>
              <a:ea typeface="+mn-ea"/>
              <a:cs typeface="+mn-cs"/>
            </a:endParaRPr>
          </a:p>
        </p:txBody>
      </p:sp>
      <p:sp>
        <p:nvSpPr>
          <p:cNvPr id="13" name="Line 41">
            <a:extLst>
              <a:ext uri="{FF2B5EF4-FFF2-40B4-BE49-F238E27FC236}">
                <a16:creationId xmlns:a16="http://schemas.microsoft.com/office/drawing/2014/main" id="{17DFD54B-0E86-A650-3BD9-6FA1A5B75448}"/>
              </a:ext>
            </a:extLst>
          </p:cNvPr>
          <p:cNvSpPr>
            <a:spLocks noChangeShapeType="1"/>
          </p:cNvSpPr>
          <p:nvPr/>
        </p:nvSpPr>
        <p:spPr bwMode="auto">
          <a:xfrm flipH="1">
            <a:off x="4481175" y="5346961"/>
            <a:ext cx="1485900" cy="0"/>
          </a:xfrm>
          <a:prstGeom prst="line">
            <a:avLst/>
          </a:prstGeom>
          <a:noFill/>
          <a:ln w="63360">
            <a:solidFill>
              <a:srgbClr val="00B8FF"/>
            </a:solidFill>
            <a:round/>
            <a:headEnd/>
            <a:tailEnd/>
          </a:ln>
          <a:effectLst/>
        </p:spPr>
        <p:txBody>
          <a:bodyPr>
            <a:prstTxWarp prst="textNoShape">
              <a:avLst/>
            </a:prstTxWarp>
          </a:bodyPr>
          <a:lstStyle/>
          <a:p>
            <a:endParaRPr lang="es-ES_tradnl">
              <a:solidFill>
                <a:schemeClr val="bg1"/>
              </a:solidFill>
            </a:endParaRPr>
          </a:p>
        </p:txBody>
      </p:sp>
      <p:sp>
        <p:nvSpPr>
          <p:cNvPr id="14" name="AutoShape 5">
            <a:extLst>
              <a:ext uri="{FF2B5EF4-FFF2-40B4-BE49-F238E27FC236}">
                <a16:creationId xmlns:a16="http://schemas.microsoft.com/office/drawing/2014/main" id="{108367FE-994B-3831-A7BE-89A2D6195556}"/>
              </a:ext>
            </a:extLst>
          </p:cNvPr>
          <p:cNvSpPr>
            <a:spLocks noChangeArrowheads="1"/>
          </p:cNvSpPr>
          <p:nvPr/>
        </p:nvSpPr>
        <p:spPr bwMode="auto">
          <a:xfrm>
            <a:off x="9082292" y="3614260"/>
            <a:ext cx="446485" cy="20835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900" b="1">
                <a:solidFill>
                  <a:schemeClr val="bg1"/>
                </a:solidFill>
                <a:latin typeface="Verdana" pitchFamily="-1" charset="0"/>
                <a:ea typeface="WenQuanYi Micro Hei" charset="0"/>
                <a:cs typeface="WenQuanYi Micro Hei" charset="0"/>
              </a:rPr>
              <a:t>UV</a:t>
            </a:r>
          </a:p>
        </p:txBody>
      </p:sp>
      <p:pic>
        <p:nvPicPr>
          <p:cNvPr id="15" name="Picture 6">
            <a:extLst>
              <a:ext uri="{FF2B5EF4-FFF2-40B4-BE49-F238E27FC236}">
                <a16:creationId xmlns:a16="http://schemas.microsoft.com/office/drawing/2014/main" id="{A8F82BDF-B2CD-25B8-5FF7-DCFBFE76C768}"/>
              </a:ext>
            </a:extLst>
          </p:cNvPr>
          <p:cNvPicPr>
            <a:picLocks noChangeAspect="1" noChangeArrowheads="1"/>
          </p:cNvPicPr>
          <p:nvPr/>
        </p:nvPicPr>
        <p:blipFill>
          <a:blip r:embed="rId2"/>
          <a:srcRect/>
          <a:stretch>
            <a:fillRect/>
          </a:stretch>
        </p:blipFill>
        <p:spPr bwMode="auto">
          <a:xfrm>
            <a:off x="4203834" y="3247042"/>
            <a:ext cx="542925" cy="606028"/>
          </a:xfrm>
          <a:prstGeom prst="rect">
            <a:avLst/>
          </a:prstGeom>
          <a:noFill/>
          <a:ln w="9525">
            <a:noFill/>
            <a:round/>
            <a:headEnd/>
            <a:tailEnd/>
          </a:ln>
          <a:effectLst/>
        </p:spPr>
      </p:pic>
      <p:pic>
        <p:nvPicPr>
          <p:cNvPr id="17" name="Picture 8">
            <a:extLst>
              <a:ext uri="{FF2B5EF4-FFF2-40B4-BE49-F238E27FC236}">
                <a16:creationId xmlns:a16="http://schemas.microsoft.com/office/drawing/2014/main" id="{6E50E729-F86D-C418-E555-B1F9A04E72DB}"/>
              </a:ext>
            </a:extLst>
          </p:cNvPr>
          <p:cNvPicPr>
            <a:picLocks noChangeAspect="1" noChangeArrowheads="1"/>
          </p:cNvPicPr>
          <p:nvPr/>
        </p:nvPicPr>
        <p:blipFill>
          <a:blip r:embed="rId2"/>
          <a:srcRect/>
          <a:stretch>
            <a:fillRect/>
          </a:stretch>
        </p:blipFill>
        <p:spPr bwMode="auto">
          <a:xfrm>
            <a:off x="5140356" y="2366341"/>
            <a:ext cx="589409" cy="625064"/>
          </a:xfrm>
          <a:prstGeom prst="rect">
            <a:avLst/>
          </a:prstGeom>
          <a:noFill/>
          <a:ln w="9525">
            <a:noFill/>
            <a:round/>
            <a:headEnd/>
            <a:tailEnd/>
          </a:ln>
          <a:effectLst/>
        </p:spPr>
      </p:pic>
      <p:pic>
        <p:nvPicPr>
          <p:cNvPr id="21" name="Picture 10">
            <a:extLst>
              <a:ext uri="{FF2B5EF4-FFF2-40B4-BE49-F238E27FC236}">
                <a16:creationId xmlns:a16="http://schemas.microsoft.com/office/drawing/2014/main" id="{7278FCA4-82C8-9F89-8E20-DC8C5D39C824}"/>
              </a:ext>
            </a:extLst>
          </p:cNvPr>
          <p:cNvPicPr>
            <a:picLocks noChangeAspect="1" noChangeArrowheads="1"/>
          </p:cNvPicPr>
          <p:nvPr/>
        </p:nvPicPr>
        <p:blipFill>
          <a:blip r:embed="rId2"/>
          <a:srcRect/>
          <a:stretch>
            <a:fillRect/>
          </a:stretch>
        </p:blipFill>
        <p:spPr bwMode="auto">
          <a:xfrm>
            <a:off x="8121849" y="1604670"/>
            <a:ext cx="542925" cy="606028"/>
          </a:xfrm>
          <a:prstGeom prst="rect">
            <a:avLst/>
          </a:prstGeom>
          <a:noFill/>
          <a:ln w="9525">
            <a:noFill/>
            <a:round/>
            <a:headEnd/>
            <a:tailEnd/>
          </a:ln>
          <a:effectLst/>
        </p:spPr>
      </p:pic>
      <p:sp>
        <p:nvSpPr>
          <p:cNvPr id="22" name="AutoShape 11">
            <a:extLst>
              <a:ext uri="{FF2B5EF4-FFF2-40B4-BE49-F238E27FC236}">
                <a16:creationId xmlns:a16="http://schemas.microsoft.com/office/drawing/2014/main" id="{82AACBA8-F3E5-B9A1-398D-71C2D410F439}"/>
              </a:ext>
            </a:extLst>
          </p:cNvPr>
          <p:cNvSpPr>
            <a:spLocks noChangeArrowheads="1"/>
          </p:cNvSpPr>
          <p:nvPr/>
        </p:nvSpPr>
        <p:spPr bwMode="auto">
          <a:xfrm>
            <a:off x="8100912" y="1959094"/>
            <a:ext cx="857250" cy="191691"/>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825" b="1">
                <a:solidFill>
                  <a:schemeClr val="bg1"/>
                </a:solidFill>
                <a:latin typeface="Verdana" pitchFamily="-1" charset="0"/>
                <a:ea typeface="WenQuanYi Micro Hei" charset="0"/>
                <a:cs typeface="WenQuanYi Micro Hei" charset="0"/>
              </a:rPr>
              <a:t>UNIZAR</a:t>
            </a:r>
          </a:p>
        </p:txBody>
      </p:sp>
      <p:pic>
        <p:nvPicPr>
          <p:cNvPr id="23" name="Picture 12">
            <a:extLst>
              <a:ext uri="{FF2B5EF4-FFF2-40B4-BE49-F238E27FC236}">
                <a16:creationId xmlns:a16="http://schemas.microsoft.com/office/drawing/2014/main" id="{E504C484-ACE6-B6CB-DDD3-52F141478003}"/>
              </a:ext>
            </a:extLst>
          </p:cNvPr>
          <p:cNvPicPr>
            <a:picLocks noChangeAspect="1" noChangeArrowheads="1"/>
          </p:cNvPicPr>
          <p:nvPr/>
        </p:nvPicPr>
        <p:blipFill>
          <a:blip r:embed="rId2"/>
          <a:srcRect/>
          <a:stretch>
            <a:fillRect/>
          </a:stretch>
        </p:blipFill>
        <p:spPr bwMode="auto">
          <a:xfrm>
            <a:off x="6589328" y="4487868"/>
            <a:ext cx="542925" cy="606029"/>
          </a:xfrm>
          <a:prstGeom prst="rect">
            <a:avLst/>
          </a:prstGeom>
          <a:noFill/>
          <a:ln w="9525">
            <a:noFill/>
            <a:round/>
            <a:headEnd/>
            <a:tailEnd/>
          </a:ln>
          <a:effectLst/>
        </p:spPr>
      </p:pic>
      <p:sp>
        <p:nvSpPr>
          <p:cNvPr id="24" name="AutoShape 13">
            <a:extLst>
              <a:ext uri="{FF2B5EF4-FFF2-40B4-BE49-F238E27FC236}">
                <a16:creationId xmlns:a16="http://schemas.microsoft.com/office/drawing/2014/main" id="{6B45B90F-C7F7-53C9-94F3-1F9BD6D40BCA}"/>
              </a:ext>
            </a:extLst>
          </p:cNvPr>
          <p:cNvSpPr>
            <a:spLocks noChangeArrowheads="1"/>
          </p:cNvSpPr>
          <p:nvPr/>
        </p:nvSpPr>
        <p:spPr bwMode="auto">
          <a:xfrm>
            <a:off x="6632335" y="4883550"/>
            <a:ext cx="798909" cy="191691"/>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900" b="1">
                <a:solidFill>
                  <a:schemeClr val="bg1"/>
                </a:solidFill>
                <a:latin typeface="Verdana" pitchFamily="-1" charset="0"/>
                <a:ea typeface="WenQuanYi Micro Hei" charset="0"/>
                <a:cs typeface="WenQuanYi Micro Hei" charset="0"/>
              </a:rPr>
              <a:t>CICA</a:t>
            </a:r>
          </a:p>
        </p:txBody>
      </p:sp>
      <p:sp>
        <p:nvSpPr>
          <p:cNvPr id="25" name="Line 16">
            <a:extLst>
              <a:ext uri="{FF2B5EF4-FFF2-40B4-BE49-F238E27FC236}">
                <a16:creationId xmlns:a16="http://schemas.microsoft.com/office/drawing/2014/main" id="{51688FBB-A6CB-0225-4D96-64A53FBDCB6B}"/>
              </a:ext>
            </a:extLst>
          </p:cNvPr>
          <p:cNvSpPr>
            <a:spLocks noChangeShapeType="1"/>
          </p:cNvSpPr>
          <p:nvPr/>
        </p:nvSpPr>
        <p:spPr bwMode="auto">
          <a:xfrm flipH="1">
            <a:off x="2342541" y="4881614"/>
            <a:ext cx="4231480" cy="55696"/>
          </a:xfrm>
          <a:prstGeom prst="line">
            <a:avLst/>
          </a:prstGeom>
          <a:noFill/>
          <a:ln w="63360">
            <a:solidFill>
              <a:srgbClr val="FFC000"/>
            </a:solidFill>
            <a:round/>
            <a:headEnd/>
            <a:tailEnd/>
          </a:ln>
          <a:effectLst/>
        </p:spPr>
        <p:txBody>
          <a:bodyPr>
            <a:prstTxWarp prst="textNoShape">
              <a:avLst/>
            </a:prstTxWarp>
          </a:bodyPr>
          <a:lstStyle/>
          <a:p>
            <a:endParaRPr lang="es-ES_tradnl">
              <a:solidFill>
                <a:schemeClr val="tx1"/>
              </a:solidFill>
            </a:endParaRPr>
          </a:p>
        </p:txBody>
      </p:sp>
      <p:pic>
        <p:nvPicPr>
          <p:cNvPr id="32" name="Picture 22">
            <a:extLst>
              <a:ext uri="{FF2B5EF4-FFF2-40B4-BE49-F238E27FC236}">
                <a16:creationId xmlns:a16="http://schemas.microsoft.com/office/drawing/2014/main" id="{7178B905-0F46-B48D-F3C3-73E3169BF116}"/>
              </a:ext>
            </a:extLst>
          </p:cNvPr>
          <p:cNvPicPr>
            <a:picLocks noChangeAspect="1" noChangeArrowheads="1"/>
          </p:cNvPicPr>
          <p:nvPr/>
        </p:nvPicPr>
        <p:blipFill>
          <a:blip r:embed="rId2"/>
          <a:srcRect/>
          <a:stretch>
            <a:fillRect/>
          </a:stretch>
        </p:blipFill>
        <p:spPr bwMode="auto">
          <a:xfrm>
            <a:off x="9487104" y="2143837"/>
            <a:ext cx="542925" cy="606029"/>
          </a:xfrm>
          <a:prstGeom prst="rect">
            <a:avLst/>
          </a:prstGeom>
          <a:noFill/>
          <a:ln w="9525">
            <a:noFill/>
            <a:round/>
            <a:headEnd/>
            <a:tailEnd/>
          </a:ln>
          <a:effectLst/>
        </p:spPr>
      </p:pic>
      <p:sp>
        <p:nvSpPr>
          <p:cNvPr id="33" name="AutoShape 23">
            <a:extLst>
              <a:ext uri="{FF2B5EF4-FFF2-40B4-BE49-F238E27FC236}">
                <a16:creationId xmlns:a16="http://schemas.microsoft.com/office/drawing/2014/main" id="{81F96C4F-9E56-BFF6-8240-881F07B13C4F}"/>
              </a:ext>
            </a:extLst>
          </p:cNvPr>
          <p:cNvSpPr>
            <a:spLocks noChangeArrowheads="1"/>
          </p:cNvSpPr>
          <p:nvPr/>
        </p:nvSpPr>
        <p:spPr bwMode="auto">
          <a:xfrm>
            <a:off x="9601404" y="2504597"/>
            <a:ext cx="514350" cy="236935"/>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900" b="1">
                <a:solidFill>
                  <a:schemeClr val="bg1"/>
                </a:solidFill>
                <a:latin typeface="Verdana" pitchFamily="-1" charset="0"/>
                <a:ea typeface="WenQuanYi Micro Hei" charset="0"/>
                <a:cs typeface="WenQuanYi Micro Hei" charset="0"/>
              </a:rPr>
              <a:t>UIB</a:t>
            </a:r>
          </a:p>
        </p:txBody>
      </p:sp>
      <p:sp>
        <p:nvSpPr>
          <p:cNvPr id="34" name="Line 28">
            <a:extLst>
              <a:ext uri="{FF2B5EF4-FFF2-40B4-BE49-F238E27FC236}">
                <a16:creationId xmlns:a16="http://schemas.microsoft.com/office/drawing/2014/main" id="{5EF15A7F-1AA0-0490-94EF-34AD89A9FCB8}"/>
              </a:ext>
            </a:extLst>
          </p:cNvPr>
          <p:cNvSpPr>
            <a:spLocks noChangeShapeType="1"/>
          </p:cNvSpPr>
          <p:nvPr/>
        </p:nvSpPr>
        <p:spPr bwMode="auto">
          <a:xfrm flipH="1" flipV="1">
            <a:off x="4481175" y="5557814"/>
            <a:ext cx="1543051" cy="1"/>
          </a:xfrm>
          <a:prstGeom prst="line">
            <a:avLst/>
          </a:prstGeom>
          <a:noFill/>
          <a:ln w="63360">
            <a:solidFill>
              <a:srgbClr val="92D050"/>
            </a:solidFill>
            <a:round/>
            <a:headEnd/>
            <a:tailEnd/>
          </a:ln>
          <a:effectLst/>
        </p:spPr>
        <p:txBody>
          <a:bodyPr>
            <a:prstTxWarp prst="textNoShape">
              <a:avLst/>
            </a:prstTxWarp>
          </a:bodyPr>
          <a:lstStyle/>
          <a:p>
            <a:endParaRPr lang="es-ES_tradnl">
              <a:solidFill>
                <a:schemeClr val="bg1"/>
              </a:solidFill>
            </a:endParaRPr>
          </a:p>
        </p:txBody>
      </p:sp>
      <p:sp>
        <p:nvSpPr>
          <p:cNvPr id="36" name="AutoShape 33">
            <a:extLst>
              <a:ext uri="{FF2B5EF4-FFF2-40B4-BE49-F238E27FC236}">
                <a16:creationId xmlns:a16="http://schemas.microsoft.com/office/drawing/2014/main" id="{03A3ECFB-00E0-CB9A-EAA7-0C6591C212B5}"/>
              </a:ext>
            </a:extLst>
          </p:cNvPr>
          <p:cNvSpPr>
            <a:spLocks noChangeArrowheads="1"/>
          </p:cNvSpPr>
          <p:nvPr/>
        </p:nvSpPr>
        <p:spPr bwMode="auto">
          <a:xfrm>
            <a:off x="4151363" y="3573128"/>
            <a:ext cx="783431" cy="173831"/>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750" b="1">
                <a:solidFill>
                  <a:schemeClr val="bg1"/>
                </a:solidFill>
                <a:latin typeface="Verdana" pitchFamily="-1" charset="0"/>
                <a:ea typeface="WenQuanYi Micro Hei" charset="0"/>
                <a:cs typeface="WenQuanYi Micro Hei" charset="0"/>
              </a:rPr>
              <a:t>telmadrt3</a:t>
            </a:r>
          </a:p>
        </p:txBody>
      </p:sp>
      <p:pic>
        <p:nvPicPr>
          <p:cNvPr id="37" name="Picture 37">
            <a:extLst>
              <a:ext uri="{FF2B5EF4-FFF2-40B4-BE49-F238E27FC236}">
                <a16:creationId xmlns:a16="http://schemas.microsoft.com/office/drawing/2014/main" id="{D2A681C2-71DB-0577-F3E6-6CD0359487F6}"/>
              </a:ext>
            </a:extLst>
          </p:cNvPr>
          <p:cNvPicPr>
            <a:picLocks noChangeAspect="1" noChangeArrowheads="1"/>
          </p:cNvPicPr>
          <p:nvPr/>
        </p:nvPicPr>
        <p:blipFill>
          <a:blip r:embed="rId2"/>
          <a:srcRect/>
          <a:stretch>
            <a:fillRect/>
          </a:stretch>
        </p:blipFill>
        <p:spPr bwMode="auto">
          <a:xfrm>
            <a:off x="4075303" y="5192068"/>
            <a:ext cx="542925" cy="606029"/>
          </a:xfrm>
          <a:prstGeom prst="rect">
            <a:avLst/>
          </a:prstGeom>
          <a:noFill/>
          <a:ln w="9525">
            <a:noFill/>
            <a:round/>
            <a:headEnd/>
            <a:tailEnd/>
          </a:ln>
          <a:effectLst/>
        </p:spPr>
      </p:pic>
      <p:sp>
        <p:nvSpPr>
          <p:cNvPr id="38" name="AutoShape 38">
            <a:extLst>
              <a:ext uri="{FF2B5EF4-FFF2-40B4-BE49-F238E27FC236}">
                <a16:creationId xmlns:a16="http://schemas.microsoft.com/office/drawing/2014/main" id="{7B42EC46-FA64-C51A-4A8B-EADD0DF8F176}"/>
              </a:ext>
            </a:extLst>
          </p:cNvPr>
          <p:cNvSpPr>
            <a:spLocks noChangeArrowheads="1"/>
          </p:cNvSpPr>
          <p:nvPr/>
        </p:nvSpPr>
        <p:spPr bwMode="auto">
          <a:xfrm>
            <a:off x="4156556" y="5565188"/>
            <a:ext cx="507206" cy="236935"/>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900" b="1">
                <a:solidFill>
                  <a:schemeClr val="bg1"/>
                </a:solidFill>
                <a:latin typeface="Verdana" pitchFamily="-1" charset="0"/>
                <a:ea typeface="WenQuanYi Micro Hei" charset="0"/>
                <a:cs typeface="WenQuanYi Micro Hei" charset="0"/>
              </a:rPr>
              <a:t>IAC</a:t>
            </a:r>
          </a:p>
        </p:txBody>
      </p:sp>
      <p:pic>
        <p:nvPicPr>
          <p:cNvPr id="39" name="Picture 39">
            <a:extLst>
              <a:ext uri="{FF2B5EF4-FFF2-40B4-BE49-F238E27FC236}">
                <a16:creationId xmlns:a16="http://schemas.microsoft.com/office/drawing/2014/main" id="{B17B900E-9CC2-991E-191F-F108E10DE387}"/>
              </a:ext>
            </a:extLst>
          </p:cNvPr>
          <p:cNvPicPr>
            <a:picLocks noChangeAspect="1" noChangeArrowheads="1"/>
          </p:cNvPicPr>
          <p:nvPr/>
        </p:nvPicPr>
        <p:blipFill>
          <a:blip r:embed="rId2"/>
          <a:srcRect/>
          <a:stretch>
            <a:fillRect/>
          </a:stretch>
        </p:blipFill>
        <p:spPr bwMode="auto">
          <a:xfrm>
            <a:off x="5967075" y="5198134"/>
            <a:ext cx="542925" cy="606028"/>
          </a:xfrm>
          <a:prstGeom prst="rect">
            <a:avLst/>
          </a:prstGeom>
          <a:noFill/>
          <a:ln w="9525">
            <a:noFill/>
            <a:round/>
            <a:headEnd/>
            <a:tailEnd/>
          </a:ln>
          <a:effectLst/>
        </p:spPr>
      </p:pic>
      <p:sp>
        <p:nvSpPr>
          <p:cNvPr id="40" name="AutoShape 40">
            <a:extLst>
              <a:ext uri="{FF2B5EF4-FFF2-40B4-BE49-F238E27FC236}">
                <a16:creationId xmlns:a16="http://schemas.microsoft.com/office/drawing/2014/main" id="{E487DD1B-FC46-2909-F94F-C4529F503E6F}"/>
              </a:ext>
            </a:extLst>
          </p:cNvPr>
          <p:cNvSpPr>
            <a:spLocks noChangeArrowheads="1"/>
          </p:cNvSpPr>
          <p:nvPr/>
        </p:nvSpPr>
        <p:spPr bwMode="auto">
          <a:xfrm>
            <a:off x="6024226" y="5518411"/>
            <a:ext cx="783431" cy="200025"/>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900" b="1">
                <a:solidFill>
                  <a:schemeClr val="bg1"/>
                </a:solidFill>
                <a:latin typeface="Verdana" pitchFamily="-1" charset="0"/>
                <a:ea typeface="WenQuanYi Micro Hei" charset="0"/>
                <a:cs typeface="WenQuanYi Micro Hei" charset="0"/>
              </a:rPr>
              <a:t>ESMI</a:t>
            </a:r>
          </a:p>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endParaRPr lang="es-ES" sz="1050" b="1">
              <a:solidFill>
                <a:schemeClr val="bg1"/>
              </a:solidFill>
              <a:latin typeface="Verdana" pitchFamily="-1" charset="0"/>
              <a:ea typeface="WenQuanYi Micro Hei" charset="0"/>
              <a:cs typeface="WenQuanYi Micro Hei" charset="0"/>
            </a:endParaRPr>
          </a:p>
        </p:txBody>
      </p:sp>
      <p:sp>
        <p:nvSpPr>
          <p:cNvPr id="45" name="AutoShape 21">
            <a:extLst>
              <a:ext uri="{FF2B5EF4-FFF2-40B4-BE49-F238E27FC236}">
                <a16:creationId xmlns:a16="http://schemas.microsoft.com/office/drawing/2014/main" id="{4F8AE4DC-B940-4D6D-2B86-AC74A299CEA8}"/>
              </a:ext>
            </a:extLst>
          </p:cNvPr>
          <p:cNvSpPr>
            <a:spLocks noChangeArrowheads="1"/>
          </p:cNvSpPr>
          <p:nvPr/>
        </p:nvSpPr>
        <p:spPr bwMode="auto">
          <a:xfrm>
            <a:off x="9548682" y="4490413"/>
            <a:ext cx="1560396" cy="1228023"/>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750">
                <a:solidFill>
                  <a:schemeClr val="tx1"/>
                </a:solidFill>
                <a:latin typeface="Trebuchet MS" pitchFamily="-1" charset="0"/>
                <a:ea typeface="WenQuanYi Micro Hei" charset="0"/>
                <a:cs typeface="WenQuanYi Micro Hei" charset="0"/>
              </a:rPr>
              <a:t>200Gbps (2 x 100 GE)</a:t>
            </a:r>
          </a:p>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endParaRPr lang="es-ES" sz="750">
              <a:solidFill>
                <a:schemeClr val="tx1"/>
              </a:solidFill>
              <a:latin typeface="Trebuchet MS" pitchFamily="-1" charset="0"/>
              <a:ea typeface="WenQuanYi Micro Hei" charset="0"/>
              <a:cs typeface="WenQuanYi Micro Hei" charset="0"/>
            </a:endParaRPr>
          </a:p>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750">
                <a:solidFill>
                  <a:schemeClr val="tx1"/>
                </a:solidFill>
                <a:latin typeface="Trebuchet MS" pitchFamily="-1" charset="0"/>
                <a:ea typeface="WenQuanYi Micro Hei" charset="0"/>
                <a:cs typeface="WenQuanYi Micro Hei" charset="0"/>
              </a:rPr>
              <a:t>100Gbps (100 GE)</a:t>
            </a:r>
          </a:p>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endParaRPr lang="es-ES" sz="750">
              <a:solidFill>
                <a:schemeClr val="tx1"/>
              </a:solidFill>
              <a:latin typeface="Trebuchet MS" pitchFamily="-1" charset="0"/>
              <a:ea typeface="WenQuanYi Micro Hei" charset="0"/>
              <a:cs typeface="WenQuanYi Micro Hei" charset="0"/>
            </a:endParaRPr>
          </a:p>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750">
                <a:solidFill>
                  <a:schemeClr val="tx1"/>
                </a:solidFill>
                <a:latin typeface="Trebuchet MS" pitchFamily="-1" charset="0"/>
                <a:ea typeface="WenQuanYi Micro Hei" charset="0"/>
                <a:cs typeface="WenQuanYi Micro Hei" charset="0"/>
              </a:rPr>
              <a:t>30Gbps (3 x 10GE)</a:t>
            </a:r>
          </a:p>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endParaRPr lang="es-ES" sz="750">
              <a:solidFill>
                <a:schemeClr val="tx1"/>
              </a:solidFill>
              <a:latin typeface="Trebuchet MS" pitchFamily="-1" charset="0"/>
              <a:ea typeface="WenQuanYi Micro Hei" charset="0"/>
              <a:cs typeface="WenQuanYi Micro Hei" charset="0"/>
            </a:endParaRPr>
          </a:p>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750">
                <a:solidFill>
                  <a:schemeClr val="tx1"/>
                </a:solidFill>
                <a:latin typeface="Trebuchet MS" pitchFamily="-1" charset="0"/>
                <a:ea typeface="WenQuanYi Micro Hei" charset="0"/>
                <a:cs typeface="WenQuanYi Micro Hei" charset="0"/>
              </a:rPr>
              <a:t>10Gbps (capacidad CANALINK)</a:t>
            </a:r>
          </a:p>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endParaRPr lang="es-ES" sz="750">
              <a:solidFill>
                <a:schemeClr val="tx1"/>
              </a:solidFill>
              <a:latin typeface="Trebuchet MS" pitchFamily="-1" charset="0"/>
              <a:ea typeface="WenQuanYi Micro Hei" charset="0"/>
              <a:cs typeface="WenQuanYi Micro Hei" charset="0"/>
            </a:endParaRPr>
          </a:p>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750">
                <a:solidFill>
                  <a:schemeClr val="tx1"/>
                </a:solidFill>
                <a:latin typeface="Trebuchet MS" pitchFamily="-1" charset="0"/>
                <a:ea typeface="WenQuanYi Micro Hei" charset="0"/>
                <a:cs typeface="WenQuanYi Micro Hei" charset="0"/>
              </a:rPr>
              <a:t>10Gbps</a:t>
            </a:r>
          </a:p>
        </p:txBody>
      </p:sp>
      <p:pic>
        <p:nvPicPr>
          <p:cNvPr id="46" name="Picture 12">
            <a:extLst>
              <a:ext uri="{FF2B5EF4-FFF2-40B4-BE49-F238E27FC236}">
                <a16:creationId xmlns:a16="http://schemas.microsoft.com/office/drawing/2014/main" id="{19D9AAF8-D420-CE1E-38D7-FC746D6BFF13}"/>
              </a:ext>
            </a:extLst>
          </p:cNvPr>
          <p:cNvPicPr>
            <a:picLocks noChangeAspect="1" noChangeArrowheads="1"/>
          </p:cNvPicPr>
          <p:nvPr/>
        </p:nvPicPr>
        <p:blipFill>
          <a:blip r:embed="rId2"/>
          <a:srcRect/>
          <a:stretch>
            <a:fillRect/>
          </a:stretch>
        </p:blipFill>
        <p:spPr bwMode="auto">
          <a:xfrm>
            <a:off x="7654332" y="5192152"/>
            <a:ext cx="542925" cy="606029"/>
          </a:xfrm>
          <a:prstGeom prst="rect">
            <a:avLst/>
          </a:prstGeom>
          <a:noFill/>
          <a:ln w="9525">
            <a:noFill/>
            <a:round/>
            <a:headEnd/>
            <a:tailEnd/>
          </a:ln>
          <a:effectLst/>
        </p:spPr>
      </p:pic>
      <p:sp>
        <p:nvSpPr>
          <p:cNvPr id="50" name="AutoShape 13">
            <a:extLst>
              <a:ext uri="{FF2B5EF4-FFF2-40B4-BE49-F238E27FC236}">
                <a16:creationId xmlns:a16="http://schemas.microsoft.com/office/drawing/2014/main" id="{2E87DC1F-5DE5-6762-A4C8-0159504E1855}"/>
              </a:ext>
            </a:extLst>
          </p:cNvPr>
          <p:cNvSpPr>
            <a:spLocks noChangeArrowheads="1"/>
          </p:cNvSpPr>
          <p:nvPr/>
        </p:nvSpPr>
        <p:spPr bwMode="auto">
          <a:xfrm>
            <a:off x="7654332" y="5545247"/>
            <a:ext cx="798909" cy="191691"/>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900" b="1">
                <a:solidFill>
                  <a:schemeClr val="bg1"/>
                </a:solidFill>
                <a:latin typeface="Verdana" pitchFamily="-1" charset="0"/>
                <a:ea typeface="WenQuanYi Micro Hei" charset="0"/>
                <a:cs typeface="WenQuanYi Micro Hei" charset="0"/>
              </a:rPr>
              <a:t>CTMEL</a:t>
            </a:r>
          </a:p>
        </p:txBody>
      </p:sp>
      <p:sp>
        <p:nvSpPr>
          <p:cNvPr id="56" name="Rectángulo 55">
            <a:extLst>
              <a:ext uri="{FF2B5EF4-FFF2-40B4-BE49-F238E27FC236}">
                <a16:creationId xmlns:a16="http://schemas.microsoft.com/office/drawing/2014/main" id="{726CAA3D-5E18-5CDC-4E06-14FB9992A38A}"/>
              </a:ext>
            </a:extLst>
          </p:cNvPr>
          <p:cNvSpPr/>
          <p:nvPr/>
        </p:nvSpPr>
        <p:spPr bwMode="auto">
          <a:xfrm>
            <a:off x="8788552" y="4398890"/>
            <a:ext cx="2347357" cy="1338048"/>
          </a:xfrm>
          <a:prstGeom prst="rect">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a:endParaRPr lang="es-ES">
              <a:solidFill>
                <a:schemeClr val="bg1"/>
              </a:solidFill>
              <a:latin typeface="Arial" pitchFamily="-1" charset="0"/>
            </a:endParaRPr>
          </a:p>
        </p:txBody>
      </p:sp>
      <p:pic>
        <p:nvPicPr>
          <p:cNvPr id="57" name="Picture 2">
            <a:extLst>
              <a:ext uri="{FF2B5EF4-FFF2-40B4-BE49-F238E27FC236}">
                <a16:creationId xmlns:a16="http://schemas.microsoft.com/office/drawing/2014/main" id="{01114DF2-C8D3-49BB-017F-37CC75A47C85}"/>
              </a:ext>
            </a:extLst>
          </p:cNvPr>
          <p:cNvPicPr>
            <a:picLocks noChangeAspect="1" noChangeArrowheads="1"/>
          </p:cNvPicPr>
          <p:nvPr/>
        </p:nvPicPr>
        <p:blipFill>
          <a:blip r:embed="rId2"/>
          <a:srcRect/>
          <a:stretch>
            <a:fillRect/>
          </a:stretch>
        </p:blipFill>
        <p:spPr bwMode="auto">
          <a:xfrm>
            <a:off x="6593369" y="1596183"/>
            <a:ext cx="542925" cy="606028"/>
          </a:xfrm>
          <a:prstGeom prst="rect">
            <a:avLst/>
          </a:prstGeom>
          <a:noFill/>
          <a:ln w="9525">
            <a:noFill/>
            <a:round/>
            <a:headEnd/>
            <a:tailEnd/>
          </a:ln>
          <a:effectLst/>
        </p:spPr>
      </p:pic>
      <p:sp>
        <p:nvSpPr>
          <p:cNvPr id="58" name="AutoShape 3">
            <a:extLst>
              <a:ext uri="{FF2B5EF4-FFF2-40B4-BE49-F238E27FC236}">
                <a16:creationId xmlns:a16="http://schemas.microsoft.com/office/drawing/2014/main" id="{83E2B7F8-C490-D383-5915-85227051BF85}"/>
              </a:ext>
            </a:extLst>
          </p:cNvPr>
          <p:cNvSpPr>
            <a:spLocks noChangeArrowheads="1"/>
          </p:cNvSpPr>
          <p:nvPr/>
        </p:nvSpPr>
        <p:spPr bwMode="auto">
          <a:xfrm>
            <a:off x="6656444" y="1968254"/>
            <a:ext cx="492025" cy="184547"/>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900" b="1">
                <a:solidFill>
                  <a:schemeClr val="bg1"/>
                </a:solidFill>
                <a:latin typeface="Verdana" pitchFamily="-1" charset="0"/>
                <a:ea typeface="WenQuanYi Micro Hei" charset="0"/>
                <a:cs typeface="WenQuanYi Micro Hei" charset="0"/>
              </a:rPr>
              <a:t>EHU</a:t>
            </a:r>
          </a:p>
        </p:txBody>
      </p:sp>
      <p:sp>
        <p:nvSpPr>
          <p:cNvPr id="59" name="AutoShape 21">
            <a:extLst>
              <a:ext uri="{FF2B5EF4-FFF2-40B4-BE49-F238E27FC236}">
                <a16:creationId xmlns:a16="http://schemas.microsoft.com/office/drawing/2014/main" id="{B3548CA1-82E1-D191-CBCC-1F442CFF77FB}"/>
              </a:ext>
            </a:extLst>
          </p:cNvPr>
          <p:cNvSpPr>
            <a:spLocks noChangeArrowheads="1"/>
          </p:cNvSpPr>
          <p:nvPr/>
        </p:nvSpPr>
        <p:spPr bwMode="auto">
          <a:xfrm>
            <a:off x="9497504" y="4519903"/>
            <a:ext cx="1236500" cy="146537"/>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endParaRPr lang="es-ES" sz="750">
              <a:solidFill>
                <a:srgbClr val="000000"/>
              </a:solidFill>
              <a:latin typeface="Trebuchet MS" pitchFamily="-1" charset="0"/>
              <a:ea typeface="WenQuanYi Micro Hei" charset="0"/>
              <a:cs typeface="WenQuanYi Micro Hei" charset="0"/>
            </a:endParaRPr>
          </a:p>
        </p:txBody>
      </p:sp>
      <p:sp>
        <p:nvSpPr>
          <p:cNvPr id="60" name="Line 20">
            <a:extLst>
              <a:ext uri="{FF2B5EF4-FFF2-40B4-BE49-F238E27FC236}">
                <a16:creationId xmlns:a16="http://schemas.microsoft.com/office/drawing/2014/main" id="{7364BAB7-8A06-0CCE-5611-F077AFFB828C}"/>
              </a:ext>
            </a:extLst>
          </p:cNvPr>
          <p:cNvSpPr>
            <a:spLocks noChangeShapeType="1"/>
          </p:cNvSpPr>
          <p:nvPr/>
        </p:nvSpPr>
        <p:spPr bwMode="auto">
          <a:xfrm flipH="1" flipV="1">
            <a:off x="8967992" y="4564127"/>
            <a:ext cx="452780" cy="3172"/>
          </a:xfrm>
          <a:prstGeom prst="line">
            <a:avLst/>
          </a:prstGeom>
          <a:noFill/>
          <a:ln w="63360">
            <a:solidFill>
              <a:srgbClr val="FFC000"/>
            </a:solidFill>
            <a:round/>
            <a:headEnd/>
            <a:tailEnd/>
          </a:ln>
          <a:effectLst/>
        </p:spPr>
        <p:txBody>
          <a:bodyPr>
            <a:prstTxWarp prst="textNoShape">
              <a:avLst/>
            </a:prstTxWarp>
          </a:bodyPr>
          <a:lstStyle/>
          <a:p>
            <a:endParaRPr lang="es-ES_tradnl">
              <a:solidFill>
                <a:schemeClr val="tx1"/>
              </a:solidFill>
            </a:endParaRPr>
          </a:p>
        </p:txBody>
      </p:sp>
      <p:pic>
        <p:nvPicPr>
          <p:cNvPr id="61" name="Picture 6">
            <a:extLst>
              <a:ext uri="{FF2B5EF4-FFF2-40B4-BE49-F238E27FC236}">
                <a16:creationId xmlns:a16="http://schemas.microsoft.com/office/drawing/2014/main" id="{3ADE2423-55B9-F405-EC4A-B750CE5E0AB6}"/>
              </a:ext>
            </a:extLst>
          </p:cNvPr>
          <p:cNvPicPr>
            <a:picLocks noChangeAspect="1" noChangeArrowheads="1"/>
          </p:cNvPicPr>
          <p:nvPr/>
        </p:nvPicPr>
        <p:blipFill>
          <a:blip r:embed="rId2"/>
          <a:srcRect/>
          <a:stretch>
            <a:fillRect/>
          </a:stretch>
        </p:blipFill>
        <p:spPr bwMode="auto">
          <a:xfrm>
            <a:off x="4200664" y="1596183"/>
            <a:ext cx="542925" cy="606028"/>
          </a:xfrm>
          <a:prstGeom prst="rect">
            <a:avLst/>
          </a:prstGeom>
          <a:noFill/>
          <a:ln w="9525">
            <a:noFill/>
            <a:round/>
            <a:headEnd/>
            <a:tailEnd/>
          </a:ln>
          <a:effectLst/>
        </p:spPr>
      </p:pic>
      <p:sp>
        <p:nvSpPr>
          <p:cNvPr id="62" name="AutoShape 33">
            <a:extLst>
              <a:ext uri="{FF2B5EF4-FFF2-40B4-BE49-F238E27FC236}">
                <a16:creationId xmlns:a16="http://schemas.microsoft.com/office/drawing/2014/main" id="{6D237055-6C5D-ACAA-33BA-7010DC900AB0}"/>
              </a:ext>
            </a:extLst>
          </p:cNvPr>
          <p:cNvSpPr>
            <a:spLocks noChangeArrowheads="1"/>
          </p:cNvSpPr>
          <p:nvPr/>
        </p:nvSpPr>
        <p:spPr bwMode="auto">
          <a:xfrm>
            <a:off x="4151364" y="1944884"/>
            <a:ext cx="783431" cy="173831"/>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750" b="1">
                <a:solidFill>
                  <a:schemeClr val="bg1"/>
                </a:solidFill>
                <a:latin typeface="Verdana" pitchFamily="-1" charset="0"/>
                <a:ea typeface="WenQuanYi Micro Hei" charset="0"/>
                <a:cs typeface="WenQuanYi Micro Hei" charset="0"/>
              </a:rPr>
              <a:t>telmadrt1</a:t>
            </a:r>
          </a:p>
        </p:txBody>
      </p:sp>
      <p:cxnSp>
        <p:nvCxnSpPr>
          <p:cNvPr id="63" name="Conector recto 62">
            <a:extLst>
              <a:ext uri="{FF2B5EF4-FFF2-40B4-BE49-F238E27FC236}">
                <a16:creationId xmlns:a16="http://schemas.microsoft.com/office/drawing/2014/main" id="{7F78CA23-9DB0-1BAF-F4AB-586C68A11B5E}"/>
              </a:ext>
            </a:extLst>
          </p:cNvPr>
          <p:cNvCxnSpPr>
            <a:cxnSpLocks/>
          </p:cNvCxnSpPr>
          <p:nvPr/>
        </p:nvCxnSpPr>
        <p:spPr bwMode="auto">
          <a:xfrm flipH="1" flipV="1">
            <a:off x="2342541" y="1896436"/>
            <a:ext cx="11249" cy="3026319"/>
          </a:xfrm>
          <a:prstGeom prst="line">
            <a:avLst/>
          </a:prstGeom>
          <a:noFill/>
          <a:ln w="63360">
            <a:solidFill>
              <a:srgbClr val="FFC000"/>
            </a:solidFill>
            <a:round/>
            <a:headEnd/>
            <a:tailEnd/>
          </a:ln>
          <a:effectLst/>
        </p:spPr>
      </p:cxnSp>
      <p:cxnSp>
        <p:nvCxnSpPr>
          <p:cNvPr id="448" name="Conector angular 447">
            <a:extLst>
              <a:ext uri="{FF2B5EF4-FFF2-40B4-BE49-F238E27FC236}">
                <a16:creationId xmlns:a16="http://schemas.microsoft.com/office/drawing/2014/main" id="{911CA636-6AE9-34F7-3049-B1CDB17EB728}"/>
              </a:ext>
            </a:extLst>
          </p:cNvPr>
          <p:cNvCxnSpPr>
            <a:cxnSpLocks/>
            <a:endCxn id="61" idx="1"/>
          </p:cNvCxnSpPr>
          <p:nvPr/>
        </p:nvCxnSpPr>
        <p:spPr bwMode="auto">
          <a:xfrm flipV="1">
            <a:off x="2342542" y="1899197"/>
            <a:ext cx="1858122" cy="3129"/>
          </a:xfrm>
          <a:prstGeom prst="bentConnector3">
            <a:avLst>
              <a:gd name="adj1" fmla="val 50000"/>
            </a:avLst>
          </a:prstGeom>
          <a:noFill/>
          <a:ln w="63360">
            <a:solidFill>
              <a:srgbClr val="FFC000"/>
            </a:solidFill>
            <a:round/>
            <a:headEnd/>
            <a:tailEnd/>
          </a:ln>
          <a:effectLst/>
        </p:spPr>
      </p:cxnSp>
      <p:cxnSp>
        <p:nvCxnSpPr>
          <p:cNvPr id="452" name="Conector recto 451">
            <a:extLst>
              <a:ext uri="{FF2B5EF4-FFF2-40B4-BE49-F238E27FC236}">
                <a16:creationId xmlns:a16="http://schemas.microsoft.com/office/drawing/2014/main" id="{BAB9569D-1C6E-6A58-AECF-69A4889573C2}"/>
              </a:ext>
            </a:extLst>
          </p:cNvPr>
          <p:cNvCxnSpPr>
            <a:cxnSpLocks/>
          </p:cNvCxnSpPr>
          <p:nvPr/>
        </p:nvCxnSpPr>
        <p:spPr bwMode="auto">
          <a:xfrm>
            <a:off x="7105020" y="3542482"/>
            <a:ext cx="1815346" cy="7485"/>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54" name="Conector recto 453">
            <a:extLst>
              <a:ext uri="{FF2B5EF4-FFF2-40B4-BE49-F238E27FC236}">
                <a16:creationId xmlns:a16="http://schemas.microsoft.com/office/drawing/2014/main" id="{B72D2491-237F-DF72-746D-774905DCFCCD}"/>
              </a:ext>
            </a:extLst>
          </p:cNvPr>
          <p:cNvCxnSpPr>
            <a:cxnSpLocks/>
            <a:endCxn id="32" idx="2"/>
          </p:cNvCxnSpPr>
          <p:nvPr/>
        </p:nvCxnSpPr>
        <p:spPr bwMode="auto">
          <a:xfrm flipV="1">
            <a:off x="9494340" y="2749866"/>
            <a:ext cx="264227" cy="566388"/>
          </a:xfrm>
          <a:prstGeom prst="line">
            <a:avLst/>
          </a:prstGeom>
          <a:noFill/>
          <a:ln w="63360">
            <a:solidFill>
              <a:srgbClr val="FFC000"/>
            </a:solidFill>
            <a:round/>
            <a:headEnd/>
            <a:tailEnd/>
          </a:ln>
          <a:effectLst/>
        </p:spPr>
      </p:cxnSp>
      <p:cxnSp>
        <p:nvCxnSpPr>
          <p:cNvPr id="456" name="Conector recto 455">
            <a:extLst>
              <a:ext uri="{FF2B5EF4-FFF2-40B4-BE49-F238E27FC236}">
                <a16:creationId xmlns:a16="http://schemas.microsoft.com/office/drawing/2014/main" id="{ED3F8D5D-E334-BBF2-CCC5-6D87C09D25CA}"/>
              </a:ext>
            </a:extLst>
          </p:cNvPr>
          <p:cNvCxnSpPr>
            <a:cxnSpLocks/>
            <a:endCxn id="21" idx="3"/>
          </p:cNvCxnSpPr>
          <p:nvPr/>
        </p:nvCxnSpPr>
        <p:spPr bwMode="auto">
          <a:xfrm flipH="1" flipV="1">
            <a:off x="8664774" y="1907684"/>
            <a:ext cx="864394" cy="370932"/>
          </a:xfrm>
          <a:prstGeom prst="line">
            <a:avLst/>
          </a:prstGeom>
          <a:noFill/>
          <a:ln w="63360">
            <a:solidFill>
              <a:srgbClr val="FFC000"/>
            </a:solidFill>
            <a:round/>
            <a:headEnd/>
            <a:tailEnd/>
          </a:ln>
          <a:effectLst/>
        </p:spPr>
      </p:cxnSp>
      <p:sp>
        <p:nvSpPr>
          <p:cNvPr id="457" name="AutoShape 33">
            <a:extLst>
              <a:ext uri="{FF2B5EF4-FFF2-40B4-BE49-F238E27FC236}">
                <a16:creationId xmlns:a16="http://schemas.microsoft.com/office/drawing/2014/main" id="{A69F03ED-A117-3B41-2B43-E942E6ABB389}"/>
              </a:ext>
            </a:extLst>
          </p:cNvPr>
          <p:cNvSpPr>
            <a:spLocks noChangeArrowheads="1"/>
          </p:cNvSpPr>
          <p:nvPr/>
        </p:nvSpPr>
        <p:spPr bwMode="auto">
          <a:xfrm>
            <a:off x="5129003" y="2752740"/>
            <a:ext cx="783431" cy="173831"/>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750" b="1">
                <a:solidFill>
                  <a:schemeClr val="bg1"/>
                </a:solidFill>
                <a:latin typeface="Verdana" pitchFamily="-1" charset="0"/>
                <a:ea typeface="WenQuanYi Micro Hei" charset="0"/>
                <a:cs typeface="WenQuanYi Micro Hei" charset="0"/>
              </a:rPr>
              <a:t>telmadrt5</a:t>
            </a:r>
          </a:p>
        </p:txBody>
      </p:sp>
      <p:cxnSp>
        <p:nvCxnSpPr>
          <p:cNvPr id="458" name="Conector recto 457">
            <a:extLst>
              <a:ext uri="{FF2B5EF4-FFF2-40B4-BE49-F238E27FC236}">
                <a16:creationId xmlns:a16="http://schemas.microsoft.com/office/drawing/2014/main" id="{A344234D-DB4A-B70F-AB00-355AF4E7EF3A}"/>
              </a:ext>
            </a:extLst>
          </p:cNvPr>
          <p:cNvCxnSpPr>
            <a:cxnSpLocks/>
            <a:stCxn id="21" idx="1"/>
            <a:endCxn id="57" idx="3"/>
          </p:cNvCxnSpPr>
          <p:nvPr/>
        </p:nvCxnSpPr>
        <p:spPr bwMode="auto">
          <a:xfrm flipH="1" flipV="1">
            <a:off x="7136294" y="1899197"/>
            <a:ext cx="985555" cy="8487"/>
          </a:xfrm>
          <a:prstGeom prst="line">
            <a:avLst/>
          </a:prstGeom>
          <a:solidFill>
            <a:srgbClr val="00B8FF"/>
          </a:solidFill>
          <a:ln w="63500" cap="flat" cmpd="sng" algn="ctr">
            <a:solidFill>
              <a:srgbClr val="FFC000"/>
            </a:solidFill>
            <a:prstDash val="solid"/>
            <a:round/>
            <a:headEnd type="none" w="med" len="med"/>
            <a:tailEnd type="none" w="med" len="med"/>
          </a:ln>
          <a:effectLst/>
        </p:spPr>
      </p:cxnSp>
      <p:sp>
        <p:nvSpPr>
          <p:cNvPr id="461" name="AutoShape 21">
            <a:extLst>
              <a:ext uri="{FF2B5EF4-FFF2-40B4-BE49-F238E27FC236}">
                <a16:creationId xmlns:a16="http://schemas.microsoft.com/office/drawing/2014/main" id="{74951236-AC0B-1B99-5CEF-AE90A81F2AC7}"/>
              </a:ext>
            </a:extLst>
          </p:cNvPr>
          <p:cNvSpPr>
            <a:spLocks noChangeArrowheads="1"/>
          </p:cNvSpPr>
          <p:nvPr/>
        </p:nvSpPr>
        <p:spPr bwMode="auto">
          <a:xfrm>
            <a:off x="10036105" y="4918589"/>
            <a:ext cx="991791" cy="179784"/>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endParaRPr lang="es-ES" sz="750">
              <a:solidFill>
                <a:schemeClr val="tx1"/>
              </a:solidFill>
              <a:latin typeface="Trebuchet MS" pitchFamily="-1" charset="0"/>
              <a:ea typeface="WenQuanYi Micro Hei" charset="0"/>
              <a:cs typeface="WenQuanYi Micro Hei" charset="0"/>
            </a:endParaRPr>
          </a:p>
        </p:txBody>
      </p:sp>
      <p:cxnSp>
        <p:nvCxnSpPr>
          <p:cNvPr id="464" name="Conector recto 463">
            <a:extLst>
              <a:ext uri="{FF2B5EF4-FFF2-40B4-BE49-F238E27FC236}">
                <a16:creationId xmlns:a16="http://schemas.microsoft.com/office/drawing/2014/main" id="{5D47EF27-DBC0-69E0-53DF-9DDFD6CD84A5}"/>
              </a:ext>
            </a:extLst>
          </p:cNvPr>
          <p:cNvCxnSpPr>
            <a:cxnSpLocks/>
            <a:stCxn id="57" idx="1"/>
            <a:endCxn id="61" idx="3"/>
          </p:cNvCxnSpPr>
          <p:nvPr/>
        </p:nvCxnSpPr>
        <p:spPr bwMode="auto">
          <a:xfrm flipH="1">
            <a:off x="4743589" y="1899197"/>
            <a:ext cx="1849780" cy="0"/>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68" name="Conector recto 467">
            <a:extLst>
              <a:ext uri="{FF2B5EF4-FFF2-40B4-BE49-F238E27FC236}">
                <a16:creationId xmlns:a16="http://schemas.microsoft.com/office/drawing/2014/main" id="{B1C31E6B-FB86-E5DE-2DCF-3D22A799A788}"/>
              </a:ext>
            </a:extLst>
          </p:cNvPr>
          <p:cNvCxnSpPr>
            <a:cxnSpLocks/>
            <a:stCxn id="57" idx="2"/>
          </p:cNvCxnSpPr>
          <p:nvPr/>
        </p:nvCxnSpPr>
        <p:spPr bwMode="auto">
          <a:xfrm>
            <a:off x="6864832" y="2202211"/>
            <a:ext cx="4860" cy="1000801"/>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69" name="Conector recto 468">
            <a:extLst>
              <a:ext uri="{FF2B5EF4-FFF2-40B4-BE49-F238E27FC236}">
                <a16:creationId xmlns:a16="http://schemas.microsoft.com/office/drawing/2014/main" id="{D4CA306D-020F-AE68-A044-B4C8DF29B849}"/>
              </a:ext>
            </a:extLst>
          </p:cNvPr>
          <p:cNvCxnSpPr>
            <a:cxnSpLocks/>
          </p:cNvCxnSpPr>
          <p:nvPr/>
        </p:nvCxnSpPr>
        <p:spPr bwMode="auto">
          <a:xfrm>
            <a:off x="5754223" y="2819507"/>
            <a:ext cx="823270" cy="467594"/>
          </a:xfrm>
          <a:prstGeom prst="line">
            <a:avLst/>
          </a:prstGeom>
          <a:solidFill>
            <a:srgbClr val="00B8FF"/>
          </a:solidFill>
          <a:ln w="63500" cap="flat" cmpd="sng" algn="ctr">
            <a:solidFill>
              <a:srgbClr val="ED30CD"/>
            </a:solidFill>
            <a:prstDash val="solid"/>
            <a:round/>
            <a:headEnd type="none" w="med" len="med"/>
            <a:tailEnd type="none" w="med" len="med"/>
          </a:ln>
          <a:effectLst/>
        </p:spPr>
      </p:cxnSp>
      <p:cxnSp>
        <p:nvCxnSpPr>
          <p:cNvPr id="470" name="Conector recto 469">
            <a:extLst>
              <a:ext uri="{FF2B5EF4-FFF2-40B4-BE49-F238E27FC236}">
                <a16:creationId xmlns:a16="http://schemas.microsoft.com/office/drawing/2014/main" id="{81B68D2D-4FB8-69A5-C6F7-BED8220C960B}"/>
              </a:ext>
            </a:extLst>
          </p:cNvPr>
          <p:cNvCxnSpPr>
            <a:cxnSpLocks/>
            <a:stCxn id="15" idx="2"/>
          </p:cNvCxnSpPr>
          <p:nvPr/>
        </p:nvCxnSpPr>
        <p:spPr bwMode="auto">
          <a:xfrm>
            <a:off x="4475297" y="3853070"/>
            <a:ext cx="2516" cy="324332"/>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71" name="Conector recto 470">
            <a:extLst>
              <a:ext uri="{FF2B5EF4-FFF2-40B4-BE49-F238E27FC236}">
                <a16:creationId xmlns:a16="http://schemas.microsoft.com/office/drawing/2014/main" id="{A8585219-6A6F-5079-6BCD-ABB228E5BB9C}"/>
              </a:ext>
            </a:extLst>
          </p:cNvPr>
          <p:cNvCxnSpPr>
            <a:cxnSpLocks/>
          </p:cNvCxnSpPr>
          <p:nvPr/>
        </p:nvCxnSpPr>
        <p:spPr bwMode="auto">
          <a:xfrm flipH="1">
            <a:off x="4504125" y="4084551"/>
            <a:ext cx="3587872" cy="64193"/>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72" name="Conector recto 471">
            <a:extLst>
              <a:ext uri="{FF2B5EF4-FFF2-40B4-BE49-F238E27FC236}">
                <a16:creationId xmlns:a16="http://schemas.microsoft.com/office/drawing/2014/main" id="{46FC99C4-EF5E-236D-B72E-E22B1AD87596}"/>
              </a:ext>
            </a:extLst>
          </p:cNvPr>
          <p:cNvCxnSpPr>
            <a:cxnSpLocks/>
          </p:cNvCxnSpPr>
          <p:nvPr/>
        </p:nvCxnSpPr>
        <p:spPr bwMode="auto">
          <a:xfrm flipV="1">
            <a:off x="8079786" y="3701772"/>
            <a:ext cx="888206" cy="376832"/>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73" name="Conector recto 472">
            <a:extLst>
              <a:ext uri="{FF2B5EF4-FFF2-40B4-BE49-F238E27FC236}">
                <a16:creationId xmlns:a16="http://schemas.microsoft.com/office/drawing/2014/main" id="{ED578A40-46AC-0C8F-87F4-2C6EC0FF647C}"/>
              </a:ext>
            </a:extLst>
          </p:cNvPr>
          <p:cNvCxnSpPr>
            <a:cxnSpLocks/>
            <a:endCxn id="498" idx="1"/>
          </p:cNvCxnSpPr>
          <p:nvPr/>
        </p:nvCxnSpPr>
        <p:spPr bwMode="auto">
          <a:xfrm>
            <a:off x="4777151" y="3529023"/>
            <a:ext cx="1776876" cy="4747"/>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74" name="Conector recto 473">
            <a:extLst>
              <a:ext uri="{FF2B5EF4-FFF2-40B4-BE49-F238E27FC236}">
                <a16:creationId xmlns:a16="http://schemas.microsoft.com/office/drawing/2014/main" id="{D2C77C1A-9607-5C9C-B54B-0E9194F86FB6}"/>
              </a:ext>
            </a:extLst>
          </p:cNvPr>
          <p:cNvCxnSpPr>
            <a:cxnSpLocks/>
          </p:cNvCxnSpPr>
          <p:nvPr/>
        </p:nvCxnSpPr>
        <p:spPr bwMode="auto">
          <a:xfrm>
            <a:off x="8333760" y="1369243"/>
            <a:ext cx="0" cy="195838"/>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75" name="Conector recto 474">
            <a:extLst>
              <a:ext uri="{FF2B5EF4-FFF2-40B4-BE49-F238E27FC236}">
                <a16:creationId xmlns:a16="http://schemas.microsoft.com/office/drawing/2014/main" id="{0F12F1D1-D3E7-A7C0-0C45-FF6C9DE7BA75}"/>
              </a:ext>
            </a:extLst>
          </p:cNvPr>
          <p:cNvCxnSpPr>
            <a:cxnSpLocks/>
          </p:cNvCxnSpPr>
          <p:nvPr/>
        </p:nvCxnSpPr>
        <p:spPr bwMode="auto">
          <a:xfrm flipH="1">
            <a:off x="3645999" y="1369242"/>
            <a:ext cx="4687761" cy="17724"/>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76" name="Conector recto 475">
            <a:extLst>
              <a:ext uri="{FF2B5EF4-FFF2-40B4-BE49-F238E27FC236}">
                <a16:creationId xmlns:a16="http://schemas.microsoft.com/office/drawing/2014/main" id="{72704DA0-4A1D-19A7-FFD4-8DE6717384DE}"/>
              </a:ext>
            </a:extLst>
          </p:cNvPr>
          <p:cNvCxnSpPr>
            <a:cxnSpLocks/>
          </p:cNvCxnSpPr>
          <p:nvPr/>
        </p:nvCxnSpPr>
        <p:spPr bwMode="auto">
          <a:xfrm>
            <a:off x="3645999" y="1369242"/>
            <a:ext cx="0" cy="2213864"/>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77" name="Conector recto 476">
            <a:extLst>
              <a:ext uri="{FF2B5EF4-FFF2-40B4-BE49-F238E27FC236}">
                <a16:creationId xmlns:a16="http://schemas.microsoft.com/office/drawing/2014/main" id="{C01FE93B-973C-4DCD-855D-7CF307BA29CA}"/>
              </a:ext>
            </a:extLst>
          </p:cNvPr>
          <p:cNvCxnSpPr>
            <a:cxnSpLocks/>
            <a:endCxn id="15" idx="1"/>
          </p:cNvCxnSpPr>
          <p:nvPr/>
        </p:nvCxnSpPr>
        <p:spPr bwMode="auto">
          <a:xfrm flipV="1">
            <a:off x="3645999" y="3550055"/>
            <a:ext cx="557835" cy="5358"/>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78" name="Conector recto 477">
            <a:extLst>
              <a:ext uri="{FF2B5EF4-FFF2-40B4-BE49-F238E27FC236}">
                <a16:creationId xmlns:a16="http://schemas.microsoft.com/office/drawing/2014/main" id="{DC57628A-82E8-F95E-998A-8F30DC267FFC}"/>
              </a:ext>
            </a:extLst>
          </p:cNvPr>
          <p:cNvCxnSpPr>
            <a:cxnSpLocks/>
          </p:cNvCxnSpPr>
          <p:nvPr/>
        </p:nvCxnSpPr>
        <p:spPr bwMode="auto">
          <a:xfrm>
            <a:off x="6358072" y="2334044"/>
            <a:ext cx="511620" cy="868968"/>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79" name="Conector recto 478">
            <a:extLst>
              <a:ext uri="{FF2B5EF4-FFF2-40B4-BE49-F238E27FC236}">
                <a16:creationId xmlns:a16="http://schemas.microsoft.com/office/drawing/2014/main" id="{52849286-DA6F-0A98-35D0-5597C3DB9359}"/>
              </a:ext>
            </a:extLst>
          </p:cNvPr>
          <p:cNvCxnSpPr>
            <a:cxnSpLocks/>
          </p:cNvCxnSpPr>
          <p:nvPr/>
        </p:nvCxnSpPr>
        <p:spPr bwMode="auto">
          <a:xfrm>
            <a:off x="4739233" y="1940739"/>
            <a:ext cx="1624738" cy="385687"/>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80" name="Conector recto 479">
            <a:extLst>
              <a:ext uri="{FF2B5EF4-FFF2-40B4-BE49-F238E27FC236}">
                <a16:creationId xmlns:a16="http://schemas.microsoft.com/office/drawing/2014/main" id="{A649CF4F-68D9-4AB4-EA71-1851828AD3C7}"/>
              </a:ext>
            </a:extLst>
          </p:cNvPr>
          <p:cNvCxnSpPr>
            <a:cxnSpLocks/>
            <a:stCxn id="61" idx="2"/>
            <a:endCxn id="15" idx="0"/>
          </p:cNvCxnSpPr>
          <p:nvPr/>
        </p:nvCxnSpPr>
        <p:spPr bwMode="auto">
          <a:xfrm>
            <a:off x="4472127" y="2202211"/>
            <a:ext cx="3170" cy="1044831"/>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81" name="Conector recto 480">
            <a:extLst>
              <a:ext uri="{FF2B5EF4-FFF2-40B4-BE49-F238E27FC236}">
                <a16:creationId xmlns:a16="http://schemas.microsoft.com/office/drawing/2014/main" id="{EC08F978-9612-4DF7-8F23-2BFA61FAE066}"/>
              </a:ext>
            </a:extLst>
          </p:cNvPr>
          <p:cNvCxnSpPr>
            <a:cxnSpLocks/>
          </p:cNvCxnSpPr>
          <p:nvPr/>
        </p:nvCxnSpPr>
        <p:spPr bwMode="auto">
          <a:xfrm flipH="1">
            <a:off x="4762682" y="2984984"/>
            <a:ext cx="482105" cy="441193"/>
          </a:xfrm>
          <a:prstGeom prst="line">
            <a:avLst/>
          </a:prstGeom>
          <a:solidFill>
            <a:srgbClr val="00B8FF"/>
          </a:solidFill>
          <a:ln w="63500" cap="flat" cmpd="sng" algn="ctr">
            <a:solidFill>
              <a:srgbClr val="ED30CD"/>
            </a:solidFill>
            <a:prstDash val="solid"/>
            <a:round/>
            <a:headEnd type="none" w="med" len="med"/>
            <a:tailEnd type="none" w="med" len="med"/>
          </a:ln>
          <a:effectLst/>
        </p:spPr>
      </p:cxnSp>
      <p:cxnSp>
        <p:nvCxnSpPr>
          <p:cNvPr id="482" name="Conector recto 481">
            <a:extLst>
              <a:ext uri="{FF2B5EF4-FFF2-40B4-BE49-F238E27FC236}">
                <a16:creationId xmlns:a16="http://schemas.microsoft.com/office/drawing/2014/main" id="{8E280B42-40A1-9AEB-B1C3-FBCC1C1C670A}"/>
              </a:ext>
            </a:extLst>
          </p:cNvPr>
          <p:cNvCxnSpPr>
            <a:cxnSpLocks/>
          </p:cNvCxnSpPr>
          <p:nvPr/>
        </p:nvCxnSpPr>
        <p:spPr bwMode="auto">
          <a:xfrm>
            <a:off x="4636734" y="2148708"/>
            <a:ext cx="496386" cy="331422"/>
          </a:xfrm>
          <a:prstGeom prst="line">
            <a:avLst/>
          </a:prstGeom>
          <a:solidFill>
            <a:srgbClr val="00B8FF"/>
          </a:solidFill>
          <a:ln w="63500" cap="flat" cmpd="sng" algn="ctr">
            <a:solidFill>
              <a:srgbClr val="ED30CD"/>
            </a:solidFill>
            <a:prstDash val="solid"/>
            <a:round/>
            <a:headEnd type="none" w="med" len="med"/>
            <a:tailEnd type="none" w="med" len="med"/>
          </a:ln>
          <a:effectLst/>
        </p:spPr>
      </p:cxnSp>
      <p:pic>
        <p:nvPicPr>
          <p:cNvPr id="483" name="Picture 22">
            <a:extLst>
              <a:ext uri="{FF2B5EF4-FFF2-40B4-BE49-F238E27FC236}">
                <a16:creationId xmlns:a16="http://schemas.microsoft.com/office/drawing/2014/main" id="{9B758EF2-27D6-830E-3CC3-108A9E86DA47}"/>
              </a:ext>
            </a:extLst>
          </p:cNvPr>
          <p:cNvPicPr>
            <a:picLocks noChangeAspect="1" noChangeArrowheads="1"/>
          </p:cNvPicPr>
          <p:nvPr/>
        </p:nvPicPr>
        <p:blipFill>
          <a:blip r:embed="rId2"/>
          <a:srcRect/>
          <a:stretch>
            <a:fillRect/>
          </a:stretch>
        </p:blipFill>
        <p:spPr bwMode="auto">
          <a:xfrm>
            <a:off x="2575493" y="824415"/>
            <a:ext cx="542925" cy="606029"/>
          </a:xfrm>
          <a:prstGeom prst="rect">
            <a:avLst/>
          </a:prstGeom>
          <a:noFill/>
          <a:ln w="9525">
            <a:noFill/>
            <a:round/>
            <a:headEnd/>
            <a:tailEnd/>
          </a:ln>
          <a:effectLst/>
        </p:spPr>
      </p:pic>
      <p:sp>
        <p:nvSpPr>
          <p:cNvPr id="484" name="AutoShape 23">
            <a:extLst>
              <a:ext uri="{FF2B5EF4-FFF2-40B4-BE49-F238E27FC236}">
                <a16:creationId xmlns:a16="http://schemas.microsoft.com/office/drawing/2014/main" id="{42CF9683-B3EB-9B94-26D8-75BE68098867}"/>
              </a:ext>
            </a:extLst>
          </p:cNvPr>
          <p:cNvSpPr>
            <a:spLocks noChangeArrowheads="1"/>
          </p:cNvSpPr>
          <p:nvPr/>
        </p:nvSpPr>
        <p:spPr bwMode="auto">
          <a:xfrm>
            <a:off x="2558027" y="1174700"/>
            <a:ext cx="730097" cy="208453"/>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750" b="1">
                <a:solidFill>
                  <a:schemeClr val="bg1"/>
                </a:solidFill>
                <a:latin typeface="Verdana" pitchFamily="-1" charset="0"/>
                <a:ea typeface="WenQuanYi Micro Hei" charset="0"/>
                <a:cs typeface="WenQuanYi Micro Hei" charset="0"/>
              </a:rPr>
              <a:t>interx.rt1</a:t>
            </a:r>
          </a:p>
        </p:txBody>
      </p:sp>
      <p:pic>
        <p:nvPicPr>
          <p:cNvPr id="485" name="Picture 22">
            <a:extLst>
              <a:ext uri="{FF2B5EF4-FFF2-40B4-BE49-F238E27FC236}">
                <a16:creationId xmlns:a16="http://schemas.microsoft.com/office/drawing/2014/main" id="{485568E0-9857-8B41-FBE7-8AF3217AF0BD}"/>
              </a:ext>
            </a:extLst>
          </p:cNvPr>
          <p:cNvPicPr>
            <a:picLocks noChangeAspect="1" noChangeArrowheads="1"/>
          </p:cNvPicPr>
          <p:nvPr/>
        </p:nvPicPr>
        <p:blipFill>
          <a:blip r:embed="rId2"/>
          <a:srcRect/>
          <a:stretch>
            <a:fillRect/>
          </a:stretch>
        </p:blipFill>
        <p:spPr bwMode="auto">
          <a:xfrm>
            <a:off x="2577558" y="2465513"/>
            <a:ext cx="542925" cy="606029"/>
          </a:xfrm>
          <a:prstGeom prst="rect">
            <a:avLst/>
          </a:prstGeom>
          <a:noFill/>
          <a:ln w="9525">
            <a:noFill/>
            <a:round/>
            <a:headEnd/>
            <a:tailEnd/>
          </a:ln>
          <a:effectLst/>
        </p:spPr>
      </p:pic>
      <p:sp>
        <p:nvSpPr>
          <p:cNvPr id="486" name="AutoShape 23">
            <a:extLst>
              <a:ext uri="{FF2B5EF4-FFF2-40B4-BE49-F238E27FC236}">
                <a16:creationId xmlns:a16="http://schemas.microsoft.com/office/drawing/2014/main" id="{463382E9-C8D8-6DDB-211A-789DEDE10862}"/>
              </a:ext>
            </a:extLst>
          </p:cNvPr>
          <p:cNvSpPr>
            <a:spLocks noChangeArrowheads="1"/>
          </p:cNvSpPr>
          <p:nvPr/>
        </p:nvSpPr>
        <p:spPr bwMode="auto">
          <a:xfrm>
            <a:off x="2537448" y="2819507"/>
            <a:ext cx="730097" cy="208453"/>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750" b="1">
                <a:solidFill>
                  <a:schemeClr val="bg1"/>
                </a:solidFill>
                <a:latin typeface="Verdana" pitchFamily="-1" charset="0"/>
                <a:ea typeface="WenQuanYi Micro Hei" charset="0"/>
                <a:cs typeface="WenQuanYi Micro Hei" charset="0"/>
              </a:rPr>
              <a:t>interx.rt5</a:t>
            </a:r>
          </a:p>
        </p:txBody>
      </p:sp>
      <p:cxnSp>
        <p:nvCxnSpPr>
          <p:cNvPr id="487" name="Conector recto 486">
            <a:extLst>
              <a:ext uri="{FF2B5EF4-FFF2-40B4-BE49-F238E27FC236}">
                <a16:creationId xmlns:a16="http://schemas.microsoft.com/office/drawing/2014/main" id="{8A25B3B9-B7EF-894B-4233-535EB9D3B2CB}"/>
              </a:ext>
            </a:extLst>
          </p:cNvPr>
          <p:cNvCxnSpPr>
            <a:cxnSpLocks/>
            <a:stCxn id="485" idx="0"/>
            <a:endCxn id="483" idx="2"/>
          </p:cNvCxnSpPr>
          <p:nvPr/>
        </p:nvCxnSpPr>
        <p:spPr bwMode="auto">
          <a:xfrm flipH="1" flipV="1">
            <a:off x="2846956" y="1430444"/>
            <a:ext cx="2065" cy="1035069"/>
          </a:xfrm>
          <a:prstGeom prst="line">
            <a:avLst/>
          </a:prstGeom>
          <a:solidFill>
            <a:srgbClr val="00B8FF"/>
          </a:solidFill>
          <a:ln w="63500" cap="flat" cmpd="sng" algn="ctr">
            <a:solidFill>
              <a:srgbClr val="ED30CD"/>
            </a:solidFill>
            <a:prstDash val="solid"/>
            <a:round/>
            <a:headEnd type="none" w="med" len="med"/>
            <a:tailEnd type="none" w="med" len="med"/>
          </a:ln>
          <a:effectLst/>
        </p:spPr>
      </p:cxnSp>
      <p:cxnSp>
        <p:nvCxnSpPr>
          <p:cNvPr id="488" name="Conector recto 487">
            <a:extLst>
              <a:ext uri="{FF2B5EF4-FFF2-40B4-BE49-F238E27FC236}">
                <a16:creationId xmlns:a16="http://schemas.microsoft.com/office/drawing/2014/main" id="{CBF47956-DF63-0FC0-CD61-E3F9456FC601}"/>
              </a:ext>
            </a:extLst>
          </p:cNvPr>
          <p:cNvCxnSpPr>
            <a:cxnSpLocks/>
          </p:cNvCxnSpPr>
          <p:nvPr/>
        </p:nvCxnSpPr>
        <p:spPr bwMode="auto">
          <a:xfrm flipH="1">
            <a:off x="2835933" y="3049178"/>
            <a:ext cx="2488" cy="726576"/>
          </a:xfrm>
          <a:prstGeom prst="line">
            <a:avLst/>
          </a:prstGeom>
          <a:solidFill>
            <a:srgbClr val="00B8FF"/>
          </a:solidFill>
          <a:ln w="63500" cap="flat" cmpd="sng" algn="ctr">
            <a:solidFill>
              <a:srgbClr val="ED30CD"/>
            </a:solidFill>
            <a:prstDash val="solid"/>
            <a:round/>
            <a:headEnd type="none" w="med" len="med"/>
            <a:tailEnd type="none" w="med" len="med"/>
          </a:ln>
          <a:effectLst/>
        </p:spPr>
      </p:cxnSp>
      <p:cxnSp>
        <p:nvCxnSpPr>
          <p:cNvPr id="491" name="Conector recto 490">
            <a:extLst>
              <a:ext uri="{FF2B5EF4-FFF2-40B4-BE49-F238E27FC236}">
                <a16:creationId xmlns:a16="http://schemas.microsoft.com/office/drawing/2014/main" id="{2E3717A3-B5A8-FE75-49E0-1F10D65086DD}"/>
              </a:ext>
            </a:extLst>
          </p:cNvPr>
          <p:cNvCxnSpPr>
            <a:cxnSpLocks/>
          </p:cNvCxnSpPr>
          <p:nvPr/>
        </p:nvCxnSpPr>
        <p:spPr bwMode="auto">
          <a:xfrm flipH="1">
            <a:off x="3091447" y="1111661"/>
            <a:ext cx="1409593" cy="1519"/>
          </a:xfrm>
          <a:prstGeom prst="line">
            <a:avLst/>
          </a:prstGeom>
          <a:solidFill>
            <a:srgbClr val="00B8FF"/>
          </a:solidFill>
          <a:ln w="63500" cap="flat" cmpd="sng" algn="ctr">
            <a:solidFill>
              <a:srgbClr val="ED30CD"/>
            </a:solidFill>
            <a:prstDash val="solid"/>
            <a:round/>
            <a:headEnd type="none" w="med" len="med"/>
            <a:tailEnd type="none" w="med" len="med"/>
          </a:ln>
          <a:effectLst/>
        </p:spPr>
      </p:cxnSp>
      <p:cxnSp>
        <p:nvCxnSpPr>
          <p:cNvPr id="490" name="Conector recto 489">
            <a:extLst>
              <a:ext uri="{FF2B5EF4-FFF2-40B4-BE49-F238E27FC236}">
                <a16:creationId xmlns:a16="http://schemas.microsoft.com/office/drawing/2014/main" id="{7492D261-4B3A-2DAC-0BC8-697436413536}"/>
              </a:ext>
            </a:extLst>
          </p:cNvPr>
          <p:cNvCxnSpPr>
            <a:cxnSpLocks/>
          </p:cNvCxnSpPr>
          <p:nvPr/>
        </p:nvCxnSpPr>
        <p:spPr bwMode="auto">
          <a:xfrm flipV="1">
            <a:off x="4465019" y="1111661"/>
            <a:ext cx="8693" cy="493009"/>
          </a:xfrm>
          <a:prstGeom prst="line">
            <a:avLst/>
          </a:prstGeom>
          <a:solidFill>
            <a:srgbClr val="00B8FF"/>
          </a:solidFill>
          <a:ln w="63500" cap="flat" cmpd="sng" algn="ctr">
            <a:solidFill>
              <a:srgbClr val="ED30CD"/>
            </a:solidFill>
            <a:prstDash val="solid"/>
            <a:round/>
            <a:headEnd type="none" w="med" len="med"/>
            <a:tailEnd type="none" w="med" len="med"/>
          </a:ln>
          <a:effectLst/>
        </p:spPr>
      </p:cxnSp>
      <p:cxnSp>
        <p:nvCxnSpPr>
          <p:cNvPr id="492" name="Conector recto 491">
            <a:extLst>
              <a:ext uri="{FF2B5EF4-FFF2-40B4-BE49-F238E27FC236}">
                <a16:creationId xmlns:a16="http://schemas.microsoft.com/office/drawing/2014/main" id="{983AC736-AD6E-AE7F-1A2A-70EC78195811}"/>
              </a:ext>
            </a:extLst>
          </p:cNvPr>
          <p:cNvCxnSpPr>
            <a:cxnSpLocks/>
          </p:cNvCxnSpPr>
          <p:nvPr/>
        </p:nvCxnSpPr>
        <p:spPr bwMode="auto">
          <a:xfrm>
            <a:off x="2821135" y="3758525"/>
            <a:ext cx="1449222" cy="6694"/>
          </a:xfrm>
          <a:prstGeom prst="line">
            <a:avLst/>
          </a:prstGeom>
          <a:solidFill>
            <a:srgbClr val="00B8FF"/>
          </a:solidFill>
          <a:ln w="63500" cap="flat" cmpd="sng" algn="ctr">
            <a:solidFill>
              <a:srgbClr val="ED30CD"/>
            </a:solidFill>
            <a:prstDash val="solid"/>
            <a:round/>
            <a:headEnd type="none" w="med" len="med"/>
            <a:tailEnd type="none" w="med" len="med"/>
          </a:ln>
          <a:effectLst/>
        </p:spPr>
      </p:cxnSp>
      <p:cxnSp>
        <p:nvCxnSpPr>
          <p:cNvPr id="493" name="Conector recto 492">
            <a:extLst>
              <a:ext uri="{FF2B5EF4-FFF2-40B4-BE49-F238E27FC236}">
                <a16:creationId xmlns:a16="http://schemas.microsoft.com/office/drawing/2014/main" id="{0B8B8E41-08B3-2B2B-7075-A0830278BEEA}"/>
              </a:ext>
            </a:extLst>
          </p:cNvPr>
          <p:cNvCxnSpPr>
            <a:cxnSpLocks/>
          </p:cNvCxnSpPr>
          <p:nvPr/>
        </p:nvCxnSpPr>
        <p:spPr bwMode="auto">
          <a:xfrm flipH="1">
            <a:off x="3100143" y="899647"/>
            <a:ext cx="4332981" cy="28374"/>
          </a:xfrm>
          <a:prstGeom prst="line">
            <a:avLst/>
          </a:prstGeom>
          <a:solidFill>
            <a:srgbClr val="00B8FF"/>
          </a:solidFill>
          <a:ln w="63500" cap="flat" cmpd="sng" algn="ctr">
            <a:solidFill>
              <a:srgbClr val="ED30CD"/>
            </a:solidFill>
            <a:prstDash val="solid"/>
            <a:round/>
            <a:headEnd type="none" w="med" len="med"/>
            <a:tailEnd type="none" w="med" len="med"/>
          </a:ln>
          <a:effectLst/>
        </p:spPr>
      </p:cxnSp>
      <p:cxnSp>
        <p:nvCxnSpPr>
          <p:cNvPr id="494" name="Conector recto 493">
            <a:extLst>
              <a:ext uri="{FF2B5EF4-FFF2-40B4-BE49-F238E27FC236}">
                <a16:creationId xmlns:a16="http://schemas.microsoft.com/office/drawing/2014/main" id="{D8EA16D8-B487-469E-32AC-3E897AD1E11E}"/>
              </a:ext>
            </a:extLst>
          </p:cNvPr>
          <p:cNvCxnSpPr>
            <a:cxnSpLocks/>
          </p:cNvCxnSpPr>
          <p:nvPr/>
        </p:nvCxnSpPr>
        <p:spPr bwMode="auto">
          <a:xfrm flipV="1">
            <a:off x="7425887" y="869722"/>
            <a:ext cx="0" cy="2421492"/>
          </a:xfrm>
          <a:prstGeom prst="line">
            <a:avLst/>
          </a:prstGeom>
          <a:solidFill>
            <a:srgbClr val="00B8FF"/>
          </a:solidFill>
          <a:ln w="63500" cap="flat" cmpd="sng" algn="ctr">
            <a:solidFill>
              <a:srgbClr val="ED30CD"/>
            </a:solidFill>
            <a:prstDash val="solid"/>
            <a:round/>
            <a:headEnd type="none" w="med" len="med"/>
            <a:tailEnd type="none" w="med" len="med"/>
          </a:ln>
          <a:effectLst/>
        </p:spPr>
      </p:cxnSp>
      <p:cxnSp>
        <p:nvCxnSpPr>
          <p:cNvPr id="495" name="Conector recto 494">
            <a:extLst>
              <a:ext uri="{FF2B5EF4-FFF2-40B4-BE49-F238E27FC236}">
                <a16:creationId xmlns:a16="http://schemas.microsoft.com/office/drawing/2014/main" id="{C6D0B5C7-A576-5986-F69E-DD298D220775}"/>
              </a:ext>
            </a:extLst>
          </p:cNvPr>
          <p:cNvCxnSpPr>
            <a:cxnSpLocks/>
          </p:cNvCxnSpPr>
          <p:nvPr/>
        </p:nvCxnSpPr>
        <p:spPr bwMode="auto">
          <a:xfrm flipH="1" flipV="1">
            <a:off x="7088488" y="3322342"/>
            <a:ext cx="344636" cy="2873"/>
          </a:xfrm>
          <a:prstGeom prst="line">
            <a:avLst/>
          </a:prstGeom>
          <a:solidFill>
            <a:srgbClr val="00B8FF"/>
          </a:solidFill>
          <a:ln w="63500" cap="flat" cmpd="sng" algn="ctr">
            <a:solidFill>
              <a:srgbClr val="ED30CD"/>
            </a:solidFill>
            <a:prstDash val="solid"/>
            <a:round/>
            <a:headEnd type="none" w="med" len="med"/>
            <a:tailEnd type="none" w="med" len="med"/>
          </a:ln>
          <a:effectLst/>
        </p:spPr>
      </p:cxnSp>
      <p:pic>
        <p:nvPicPr>
          <p:cNvPr id="498" name="Picture 2">
            <a:extLst>
              <a:ext uri="{FF2B5EF4-FFF2-40B4-BE49-F238E27FC236}">
                <a16:creationId xmlns:a16="http://schemas.microsoft.com/office/drawing/2014/main" id="{A755F35F-719B-1ACB-F725-35D2CCF8765C}"/>
              </a:ext>
            </a:extLst>
          </p:cNvPr>
          <p:cNvPicPr>
            <a:picLocks noChangeAspect="1" noChangeArrowheads="1"/>
          </p:cNvPicPr>
          <p:nvPr/>
        </p:nvPicPr>
        <p:blipFill>
          <a:blip r:embed="rId2"/>
          <a:srcRect/>
          <a:stretch>
            <a:fillRect/>
          </a:stretch>
        </p:blipFill>
        <p:spPr bwMode="auto">
          <a:xfrm>
            <a:off x="6554027" y="3230756"/>
            <a:ext cx="542925" cy="606028"/>
          </a:xfrm>
          <a:prstGeom prst="rect">
            <a:avLst/>
          </a:prstGeom>
          <a:noFill/>
          <a:ln w="9525">
            <a:noFill/>
            <a:round/>
            <a:headEnd/>
            <a:tailEnd/>
          </a:ln>
          <a:effectLst/>
        </p:spPr>
      </p:pic>
      <p:sp>
        <p:nvSpPr>
          <p:cNvPr id="499" name="AutoShape 7">
            <a:extLst>
              <a:ext uri="{FF2B5EF4-FFF2-40B4-BE49-F238E27FC236}">
                <a16:creationId xmlns:a16="http://schemas.microsoft.com/office/drawing/2014/main" id="{161D5713-848F-4464-662A-499047E40A8D}"/>
              </a:ext>
            </a:extLst>
          </p:cNvPr>
          <p:cNvSpPr>
            <a:spLocks noChangeArrowheads="1"/>
          </p:cNvSpPr>
          <p:nvPr/>
        </p:nvSpPr>
        <p:spPr bwMode="auto">
          <a:xfrm>
            <a:off x="6526098" y="3598552"/>
            <a:ext cx="677465" cy="18156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825" b="1">
                <a:solidFill>
                  <a:schemeClr val="bg1"/>
                </a:solidFill>
                <a:latin typeface="Verdana" pitchFamily="-1" charset="0"/>
                <a:ea typeface="WenQuanYi Micro Hei" charset="0"/>
                <a:cs typeface="WenQuanYi Micro Hei" charset="0"/>
              </a:rPr>
              <a:t>CIEMAT</a:t>
            </a:r>
          </a:p>
        </p:txBody>
      </p:sp>
      <p:sp>
        <p:nvSpPr>
          <p:cNvPr id="501" name="Line 20">
            <a:extLst>
              <a:ext uri="{FF2B5EF4-FFF2-40B4-BE49-F238E27FC236}">
                <a16:creationId xmlns:a16="http://schemas.microsoft.com/office/drawing/2014/main" id="{135130E0-F991-6710-0DA1-EA8F001D07A4}"/>
              </a:ext>
            </a:extLst>
          </p:cNvPr>
          <p:cNvSpPr>
            <a:spLocks noChangeShapeType="1"/>
          </p:cNvSpPr>
          <p:nvPr/>
        </p:nvSpPr>
        <p:spPr bwMode="auto">
          <a:xfrm flipH="1" flipV="1">
            <a:off x="8967992" y="4790882"/>
            <a:ext cx="452780" cy="3172"/>
          </a:xfrm>
          <a:prstGeom prst="line">
            <a:avLst/>
          </a:prstGeom>
          <a:solidFill>
            <a:srgbClr val="00B8FF"/>
          </a:solidFill>
          <a:ln w="63500" cap="flat" cmpd="sng" algn="ctr">
            <a:solidFill>
              <a:srgbClr val="ED30CD"/>
            </a:solidFill>
            <a:prstDash val="solid"/>
            <a:round/>
            <a:headEnd type="none" w="med" len="med"/>
            <a:tailEnd type="none" w="med" len="med"/>
          </a:ln>
          <a:effectLst/>
        </p:spPr>
        <p:txBody>
          <a:bodyPr>
            <a:prstTxWarp prst="textNoShape">
              <a:avLst/>
            </a:prstTxWarp>
          </a:bodyPr>
          <a:lstStyle/>
          <a:p>
            <a:endParaRPr lang="es-ES_tradnl">
              <a:solidFill>
                <a:schemeClr val="tx1"/>
              </a:solidFill>
            </a:endParaRPr>
          </a:p>
        </p:txBody>
      </p:sp>
      <p:sp>
        <p:nvSpPr>
          <p:cNvPr id="502" name="Line 20">
            <a:extLst>
              <a:ext uri="{FF2B5EF4-FFF2-40B4-BE49-F238E27FC236}">
                <a16:creationId xmlns:a16="http://schemas.microsoft.com/office/drawing/2014/main" id="{EAF1CBB0-C02E-5C93-60BB-5135C431B561}"/>
              </a:ext>
            </a:extLst>
          </p:cNvPr>
          <p:cNvSpPr>
            <a:spLocks noChangeShapeType="1"/>
          </p:cNvSpPr>
          <p:nvPr/>
        </p:nvSpPr>
        <p:spPr bwMode="auto">
          <a:xfrm flipH="1" flipV="1">
            <a:off x="8967992" y="5017769"/>
            <a:ext cx="452780" cy="3172"/>
          </a:xfrm>
          <a:prstGeom prst="line">
            <a:avLst/>
          </a:prstGeom>
          <a:noFill/>
          <a:ln w="63360">
            <a:solidFill>
              <a:srgbClr val="92D050"/>
            </a:solidFill>
            <a:round/>
            <a:headEnd/>
            <a:tailEnd/>
          </a:ln>
          <a:effectLst/>
        </p:spPr>
        <p:txBody>
          <a:bodyPr>
            <a:prstTxWarp prst="textNoShape">
              <a:avLst/>
            </a:prstTxWarp>
          </a:bodyPr>
          <a:lstStyle/>
          <a:p>
            <a:endParaRPr lang="es-ES_tradnl">
              <a:solidFill>
                <a:schemeClr val="tx1"/>
              </a:solidFill>
            </a:endParaRPr>
          </a:p>
        </p:txBody>
      </p:sp>
      <p:sp>
        <p:nvSpPr>
          <p:cNvPr id="503" name="Line 20">
            <a:extLst>
              <a:ext uri="{FF2B5EF4-FFF2-40B4-BE49-F238E27FC236}">
                <a16:creationId xmlns:a16="http://schemas.microsoft.com/office/drawing/2014/main" id="{1102E0F8-51DD-1441-E349-92C0067F6E21}"/>
              </a:ext>
            </a:extLst>
          </p:cNvPr>
          <p:cNvSpPr>
            <a:spLocks noChangeShapeType="1"/>
          </p:cNvSpPr>
          <p:nvPr/>
        </p:nvSpPr>
        <p:spPr bwMode="auto">
          <a:xfrm flipH="1" flipV="1">
            <a:off x="8967992" y="5252672"/>
            <a:ext cx="452780" cy="3172"/>
          </a:xfrm>
          <a:prstGeom prst="line">
            <a:avLst/>
          </a:prstGeom>
          <a:noFill/>
          <a:ln w="63360">
            <a:solidFill>
              <a:srgbClr val="00B8FF"/>
            </a:solidFill>
            <a:round/>
            <a:headEnd/>
            <a:tailEnd/>
          </a:ln>
          <a:effectLst/>
        </p:spPr>
        <p:txBody>
          <a:bodyPr>
            <a:prstTxWarp prst="textNoShape">
              <a:avLst/>
            </a:prstTxWarp>
          </a:bodyPr>
          <a:lstStyle/>
          <a:p>
            <a:endParaRPr lang="es-ES_tradnl">
              <a:solidFill>
                <a:schemeClr val="bg1"/>
              </a:solidFill>
            </a:endParaRPr>
          </a:p>
        </p:txBody>
      </p:sp>
      <p:sp>
        <p:nvSpPr>
          <p:cNvPr id="506" name="Line 20">
            <a:extLst>
              <a:ext uri="{FF2B5EF4-FFF2-40B4-BE49-F238E27FC236}">
                <a16:creationId xmlns:a16="http://schemas.microsoft.com/office/drawing/2014/main" id="{51B8DF57-F5F6-DDC6-A92B-1378DC17258D}"/>
              </a:ext>
            </a:extLst>
          </p:cNvPr>
          <p:cNvSpPr>
            <a:spLocks noChangeShapeType="1"/>
          </p:cNvSpPr>
          <p:nvPr/>
        </p:nvSpPr>
        <p:spPr bwMode="auto">
          <a:xfrm flipH="1" flipV="1">
            <a:off x="8958162" y="5485989"/>
            <a:ext cx="452780" cy="3172"/>
          </a:xfrm>
          <a:prstGeom prst="line">
            <a:avLst/>
          </a:prstGeom>
          <a:noFill/>
          <a:ln w="63360">
            <a:solidFill>
              <a:srgbClr val="008000"/>
            </a:solidFill>
            <a:round/>
            <a:headEnd/>
            <a:tailEnd/>
          </a:ln>
          <a:effectLst/>
        </p:spPr>
        <p:txBody>
          <a:bodyPr>
            <a:prstTxWarp prst="textNoShape">
              <a:avLst/>
            </a:prstTxWarp>
          </a:bodyPr>
          <a:lstStyle/>
          <a:p>
            <a:pPr defTabSz="449263" fontAlgn="base">
              <a:lnSpc>
                <a:spcPct val="93000"/>
              </a:lnSpc>
              <a:spcBef>
                <a:spcPct val="0"/>
              </a:spcBef>
              <a:spcAft>
                <a:spcPct val="0"/>
              </a:spcAft>
              <a:buClr>
                <a:srgbClr val="000000"/>
              </a:buClr>
              <a:buSzPct val="100000"/>
              <a:buFont typeface="Times New Roman" pitchFamily="-1" charset="0"/>
            </a:pPr>
            <a:endParaRPr lang="es-ES_tradnl" kern="1200">
              <a:solidFill>
                <a:schemeClr val="tx1"/>
              </a:solidFill>
              <a:latin typeface="Arial" pitchFamily="-1" charset="0"/>
              <a:ea typeface="+mn-ea"/>
              <a:cs typeface="+mn-cs"/>
            </a:endParaRPr>
          </a:p>
        </p:txBody>
      </p:sp>
      <p:pic>
        <p:nvPicPr>
          <p:cNvPr id="2" name="Picture 12">
            <a:extLst>
              <a:ext uri="{FF2B5EF4-FFF2-40B4-BE49-F238E27FC236}">
                <a16:creationId xmlns:a16="http://schemas.microsoft.com/office/drawing/2014/main" id="{011D046E-A648-DEE9-664E-1B80BDE43227}"/>
              </a:ext>
            </a:extLst>
          </p:cNvPr>
          <p:cNvPicPr>
            <a:picLocks noChangeAspect="1" noChangeArrowheads="1"/>
          </p:cNvPicPr>
          <p:nvPr/>
        </p:nvPicPr>
        <p:blipFill>
          <a:blip r:embed="rId2"/>
          <a:srcRect/>
          <a:stretch>
            <a:fillRect/>
          </a:stretch>
        </p:blipFill>
        <p:spPr bwMode="auto">
          <a:xfrm>
            <a:off x="6738841" y="5308277"/>
            <a:ext cx="538131" cy="600678"/>
          </a:xfrm>
          <a:prstGeom prst="rect">
            <a:avLst/>
          </a:prstGeom>
          <a:noFill/>
          <a:ln w="9525">
            <a:noFill/>
            <a:round/>
            <a:headEnd/>
            <a:tailEnd/>
          </a:ln>
          <a:effectLst/>
        </p:spPr>
      </p:pic>
      <p:cxnSp>
        <p:nvCxnSpPr>
          <p:cNvPr id="4" name="Conector recto 3">
            <a:extLst>
              <a:ext uri="{FF2B5EF4-FFF2-40B4-BE49-F238E27FC236}">
                <a16:creationId xmlns:a16="http://schemas.microsoft.com/office/drawing/2014/main" id="{3E328D68-4B77-A26A-4526-126B97938322}"/>
              </a:ext>
            </a:extLst>
          </p:cNvPr>
          <p:cNvCxnSpPr>
            <a:cxnSpLocks/>
            <a:stCxn id="2" idx="2"/>
          </p:cNvCxnSpPr>
          <p:nvPr/>
        </p:nvCxnSpPr>
        <p:spPr bwMode="auto">
          <a:xfrm>
            <a:off x="7007907" y="5908955"/>
            <a:ext cx="0" cy="116064"/>
          </a:xfrm>
          <a:prstGeom prst="line">
            <a:avLst/>
          </a:prstGeom>
          <a:noFill/>
          <a:ln w="63360">
            <a:solidFill>
              <a:srgbClr val="008000"/>
            </a:solidFill>
            <a:prstDash val="sysDot"/>
            <a:round/>
            <a:headEnd/>
            <a:tailEnd/>
          </a:ln>
          <a:effectLst/>
        </p:spPr>
      </p:cxnSp>
      <p:cxnSp>
        <p:nvCxnSpPr>
          <p:cNvPr id="6" name="Conector recto 5">
            <a:extLst>
              <a:ext uri="{FF2B5EF4-FFF2-40B4-BE49-F238E27FC236}">
                <a16:creationId xmlns:a16="http://schemas.microsoft.com/office/drawing/2014/main" id="{E4894227-AFAF-91BA-C6D6-ECADCC20C204}"/>
              </a:ext>
            </a:extLst>
          </p:cNvPr>
          <p:cNvCxnSpPr>
            <a:cxnSpLocks/>
          </p:cNvCxnSpPr>
          <p:nvPr/>
        </p:nvCxnSpPr>
        <p:spPr bwMode="auto">
          <a:xfrm>
            <a:off x="3980592" y="6009361"/>
            <a:ext cx="3044866" cy="0"/>
          </a:xfrm>
          <a:prstGeom prst="line">
            <a:avLst/>
          </a:prstGeom>
          <a:noFill/>
          <a:ln w="63360">
            <a:solidFill>
              <a:srgbClr val="008000"/>
            </a:solidFill>
            <a:prstDash val="sysDot"/>
            <a:round/>
            <a:headEnd/>
            <a:tailEnd/>
          </a:ln>
          <a:effectLst/>
        </p:spPr>
      </p:cxnSp>
      <p:cxnSp>
        <p:nvCxnSpPr>
          <p:cNvPr id="7" name="Conector recto 6">
            <a:extLst>
              <a:ext uri="{FF2B5EF4-FFF2-40B4-BE49-F238E27FC236}">
                <a16:creationId xmlns:a16="http://schemas.microsoft.com/office/drawing/2014/main" id="{34E1B6D2-67D9-8B68-92BF-981E35D33095}"/>
              </a:ext>
            </a:extLst>
          </p:cNvPr>
          <p:cNvCxnSpPr>
            <a:cxnSpLocks/>
          </p:cNvCxnSpPr>
          <p:nvPr/>
        </p:nvCxnSpPr>
        <p:spPr bwMode="auto">
          <a:xfrm>
            <a:off x="4009075" y="3622805"/>
            <a:ext cx="0" cy="2327058"/>
          </a:xfrm>
          <a:prstGeom prst="line">
            <a:avLst/>
          </a:prstGeom>
          <a:noFill/>
          <a:ln w="63360">
            <a:solidFill>
              <a:srgbClr val="008000"/>
            </a:solidFill>
            <a:prstDash val="sysDot"/>
            <a:round/>
            <a:headEnd/>
            <a:tailEnd/>
          </a:ln>
          <a:effectLst/>
        </p:spPr>
      </p:cxnSp>
      <p:cxnSp>
        <p:nvCxnSpPr>
          <p:cNvPr id="8" name="Conector recto 7">
            <a:extLst>
              <a:ext uri="{FF2B5EF4-FFF2-40B4-BE49-F238E27FC236}">
                <a16:creationId xmlns:a16="http://schemas.microsoft.com/office/drawing/2014/main" id="{5128E6C0-FE7B-5821-FB00-8CA3C56485C8}"/>
              </a:ext>
            </a:extLst>
          </p:cNvPr>
          <p:cNvCxnSpPr>
            <a:cxnSpLocks/>
          </p:cNvCxnSpPr>
          <p:nvPr/>
        </p:nvCxnSpPr>
        <p:spPr bwMode="auto">
          <a:xfrm>
            <a:off x="3988352" y="3618261"/>
            <a:ext cx="434239" cy="0"/>
          </a:xfrm>
          <a:prstGeom prst="line">
            <a:avLst/>
          </a:prstGeom>
          <a:noFill/>
          <a:ln w="63360">
            <a:solidFill>
              <a:srgbClr val="008000"/>
            </a:solidFill>
            <a:prstDash val="sysDot"/>
            <a:round/>
            <a:headEnd/>
            <a:tailEnd/>
          </a:ln>
          <a:effectLst/>
        </p:spPr>
      </p:cxnSp>
      <p:sp>
        <p:nvSpPr>
          <p:cNvPr id="11" name="AutoShape 13">
            <a:extLst>
              <a:ext uri="{FF2B5EF4-FFF2-40B4-BE49-F238E27FC236}">
                <a16:creationId xmlns:a16="http://schemas.microsoft.com/office/drawing/2014/main" id="{E6034C94-8F50-7A34-9939-376119022B65}"/>
              </a:ext>
            </a:extLst>
          </p:cNvPr>
          <p:cNvSpPr>
            <a:spLocks noChangeArrowheads="1"/>
          </p:cNvSpPr>
          <p:nvPr/>
        </p:nvSpPr>
        <p:spPr bwMode="auto">
          <a:xfrm>
            <a:off x="6676432" y="5659547"/>
            <a:ext cx="798909" cy="191691"/>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900">
                <a:solidFill>
                  <a:schemeClr val="bg1"/>
                </a:solidFill>
                <a:latin typeface="Verdana" pitchFamily="-1" charset="0"/>
                <a:ea typeface="WenQuanYi Micro Hei" charset="0"/>
                <a:cs typeface="WenQuanYi Micro Hei" charset="0"/>
              </a:rPr>
              <a:t>UGRCEU</a:t>
            </a:r>
            <a:endParaRPr lang="es-ES" sz="900" b="1">
              <a:solidFill>
                <a:schemeClr val="bg1"/>
              </a:solidFill>
              <a:latin typeface="Verdana" pitchFamily="-1" charset="0"/>
              <a:ea typeface="WenQuanYi Micro Hei" charset="0"/>
              <a:cs typeface="WenQuanYi Micro Hei" charset="0"/>
            </a:endParaRPr>
          </a:p>
        </p:txBody>
      </p:sp>
    </p:spTree>
    <p:extLst>
      <p:ext uri="{BB962C8B-B14F-4D97-AF65-F5344CB8AC3E}">
        <p14:creationId xmlns:p14="http://schemas.microsoft.com/office/powerpoint/2010/main" val="3887206093"/>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a puerta de vidrio&#10;&#10;Descripción generada automáticamente con confianza media">
            <a:extLst>
              <a:ext uri="{FF2B5EF4-FFF2-40B4-BE49-F238E27FC236}">
                <a16:creationId xmlns:a16="http://schemas.microsoft.com/office/drawing/2014/main" id="{E8EEFE91-2B38-0810-0EF9-BC583D2BE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5362" y="1382542"/>
            <a:ext cx="6393027" cy="4247422"/>
          </a:xfrm>
          <a:prstGeom prst="rect">
            <a:avLst/>
          </a:prstGeom>
        </p:spPr>
      </p:pic>
      <p:pic>
        <p:nvPicPr>
          <p:cNvPr id="10" name="Imagen 9" descr="Forma&#10;&#10;Descripción generada automáticamente con confianza media">
            <a:extLst>
              <a:ext uri="{FF2B5EF4-FFF2-40B4-BE49-F238E27FC236}">
                <a16:creationId xmlns:a16="http://schemas.microsoft.com/office/drawing/2014/main" id="{184D637B-9952-60B4-8890-A2D7BF1A9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84853">
            <a:off x="443411" y="649554"/>
            <a:ext cx="4093634" cy="3168361"/>
          </a:xfrm>
          <a:prstGeom prst="rect">
            <a:avLst/>
          </a:prstGeom>
        </p:spPr>
      </p:pic>
      <p:sp>
        <p:nvSpPr>
          <p:cNvPr id="297"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6</a:t>
            </a:fld>
            <a:endParaRPr/>
          </a:p>
        </p:txBody>
      </p:sp>
      <p:pic>
        <p:nvPicPr>
          <p:cNvPr id="5" name="Imagen 2" descr="logo-RedIRIS.tif">
            <a:extLst>
              <a:ext uri="{FF2B5EF4-FFF2-40B4-BE49-F238E27FC236}">
                <a16:creationId xmlns:a16="http://schemas.microsoft.com/office/drawing/2014/main" id="{E565B632-678E-5CE3-A4B1-299E75DFBD0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7805" y="4182398"/>
            <a:ext cx="5238750" cy="1691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uadroTexto 4">
            <a:extLst>
              <a:ext uri="{FF2B5EF4-FFF2-40B4-BE49-F238E27FC236}">
                <a16:creationId xmlns:a16="http://schemas.microsoft.com/office/drawing/2014/main" id="{220428B4-174A-2B04-B546-7EFB8C35B389}"/>
              </a:ext>
            </a:extLst>
          </p:cNvPr>
          <p:cNvSpPr txBox="1"/>
          <p:nvPr/>
        </p:nvSpPr>
        <p:spPr>
          <a:xfrm rot="20298650">
            <a:off x="1174130" y="2083063"/>
            <a:ext cx="2985589" cy="12003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algn="ctr"/>
            <a:r>
              <a:rPr lang="es-ES"/>
              <a:t>PdP UGRCEU</a:t>
            </a:r>
          </a:p>
          <a:p>
            <a:pPr algn="ctr"/>
            <a:r>
              <a:rPr lang="es-ES" sz="3200" b="0">
                <a:solidFill>
                  <a:schemeClr val="tx2">
                    <a:lumMod val="50000"/>
                  </a:schemeClr>
                </a:solidFill>
              </a:rPr>
              <a:t>PRÓXIMAMENTE</a:t>
            </a:r>
            <a:endParaRPr sz="3200" b="0">
              <a:solidFill>
                <a:schemeClr val="tx2">
                  <a:lumMod val="50000"/>
                </a:schemeClr>
              </a:solidFill>
            </a:endParaRPr>
          </a:p>
        </p:txBody>
      </p:sp>
    </p:spTree>
    <p:extLst>
      <p:ext uri="{BB962C8B-B14F-4D97-AF65-F5344CB8AC3E}">
        <p14:creationId xmlns:p14="http://schemas.microsoft.com/office/powerpoint/2010/main" val="2964752623"/>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CuadroTexto 13"/>
          <p:cNvSpPr txBox="1"/>
          <p:nvPr/>
        </p:nvSpPr>
        <p:spPr>
          <a:xfrm>
            <a:off x="3782402" y="2382559"/>
            <a:ext cx="3026563" cy="2072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13000">
                <a:solidFill>
                  <a:srgbClr val="FFFFFF"/>
                </a:solidFill>
              </a:defRPr>
            </a:lvl1pPr>
          </a:lstStyle>
          <a:p>
            <a:r>
              <a:t>0</a:t>
            </a:r>
            <a:r>
              <a:rPr lang="es-ES"/>
              <a:t>2</a:t>
            </a:r>
            <a:r>
              <a:t>.</a:t>
            </a:r>
          </a:p>
        </p:txBody>
      </p:sp>
      <p:sp>
        <p:nvSpPr>
          <p:cNvPr id="372" name="CuadroTexto 1"/>
          <p:cNvSpPr txBox="1"/>
          <p:nvPr/>
        </p:nvSpPr>
        <p:spPr>
          <a:xfrm>
            <a:off x="3846608" y="4151129"/>
            <a:ext cx="7529711" cy="784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4500">
                <a:solidFill>
                  <a:srgbClr val="FFFFFF"/>
                </a:solidFill>
                <a:latin typeface="Interstate Light"/>
                <a:ea typeface="Interstate Light"/>
                <a:cs typeface="Interstate Light"/>
                <a:sym typeface="Interstate Light"/>
              </a:defRPr>
            </a:lvl1pPr>
          </a:lstStyle>
          <a:p>
            <a:r>
              <a:rPr lang="es-ES"/>
              <a:t>Ampliación PNI con Akamai</a:t>
            </a:r>
            <a:endParaRPr/>
          </a:p>
        </p:txBody>
      </p:sp>
      <p:sp>
        <p:nvSpPr>
          <p:cNvPr id="373"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7</a:t>
            </a:fld>
            <a:endParaRPr/>
          </a:p>
        </p:txBody>
      </p:sp>
    </p:spTree>
    <p:extLst>
      <p:ext uri="{BB962C8B-B14F-4D97-AF65-F5344CB8AC3E}">
        <p14:creationId xmlns:p14="http://schemas.microsoft.com/office/powerpoint/2010/main" val="1202728845"/>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 Diagrama&#10;&#10;El contenido generado por IA puede ser incorrecto.">
            <a:extLst>
              <a:ext uri="{FF2B5EF4-FFF2-40B4-BE49-F238E27FC236}">
                <a16:creationId xmlns:a16="http://schemas.microsoft.com/office/drawing/2014/main" id="{9A63D222-F942-5703-DB72-FD787AFBA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1063" y="906662"/>
            <a:ext cx="8969873" cy="5044675"/>
          </a:xfrm>
          <a:prstGeom prst="rect">
            <a:avLst/>
          </a:prstGeom>
        </p:spPr>
      </p:pic>
      <p:sp>
        <p:nvSpPr>
          <p:cNvPr id="296" name="CuadroTexto 11"/>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a:t>Conexiones externas actuales</a:t>
            </a:r>
            <a:endParaRPr/>
          </a:p>
        </p:txBody>
      </p:sp>
      <p:sp>
        <p:nvSpPr>
          <p:cNvPr id="297"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pic>
        <p:nvPicPr>
          <p:cNvPr id="54" name="Picture 2" descr="Lumen duplica la cantidad de clientes latinoamericanos que contratan  servicios Edge en 2021">
            <a:extLst>
              <a:ext uri="{FF2B5EF4-FFF2-40B4-BE49-F238E27FC236}">
                <a16:creationId xmlns:a16="http://schemas.microsoft.com/office/drawing/2014/main" id="{F3CA32F0-9683-DE68-3879-A7E94C439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314" y="-2783986"/>
            <a:ext cx="947674" cy="800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664956"/>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FE7B4-D492-39FF-97FB-F174AF8327AB}"/>
            </a:ext>
          </a:extLst>
        </p:cNvPr>
        <p:cNvGrpSpPr/>
        <p:nvPr/>
      </p:nvGrpSpPr>
      <p:grpSpPr>
        <a:xfrm>
          <a:off x="0" y="0"/>
          <a:ext cx="0" cy="0"/>
          <a:chOff x="0" y="0"/>
          <a:chExt cx="0" cy="0"/>
        </a:xfrm>
      </p:grpSpPr>
      <p:sp>
        <p:nvSpPr>
          <p:cNvPr id="371" name="CuadroTexto 13">
            <a:extLst>
              <a:ext uri="{FF2B5EF4-FFF2-40B4-BE49-F238E27FC236}">
                <a16:creationId xmlns:a16="http://schemas.microsoft.com/office/drawing/2014/main" id="{76C0684E-21F1-D943-F39E-74B225316D6D}"/>
              </a:ext>
            </a:extLst>
          </p:cNvPr>
          <p:cNvSpPr txBox="1"/>
          <p:nvPr/>
        </p:nvSpPr>
        <p:spPr>
          <a:xfrm>
            <a:off x="3782402" y="2382559"/>
            <a:ext cx="3026563" cy="2072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13000">
                <a:solidFill>
                  <a:srgbClr val="FFFFFF"/>
                </a:solidFill>
              </a:defRPr>
            </a:lvl1pPr>
          </a:lstStyle>
          <a:p>
            <a:r>
              <a:t>0</a:t>
            </a:r>
            <a:r>
              <a:rPr lang="es-ES"/>
              <a:t>3</a:t>
            </a:r>
            <a:r>
              <a:t>.</a:t>
            </a:r>
          </a:p>
        </p:txBody>
      </p:sp>
      <p:sp>
        <p:nvSpPr>
          <p:cNvPr id="372" name="CuadroTexto 1">
            <a:extLst>
              <a:ext uri="{FF2B5EF4-FFF2-40B4-BE49-F238E27FC236}">
                <a16:creationId xmlns:a16="http://schemas.microsoft.com/office/drawing/2014/main" id="{D2B96468-FE61-DAD4-7807-1D9D40AB8646}"/>
              </a:ext>
            </a:extLst>
          </p:cNvPr>
          <p:cNvSpPr txBox="1"/>
          <p:nvPr/>
        </p:nvSpPr>
        <p:spPr>
          <a:xfrm>
            <a:off x="3846608" y="4151129"/>
            <a:ext cx="7529711" cy="784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4500">
                <a:solidFill>
                  <a:srgbClr val="FFFFFF"/>
                </a:solidFill>
                <a:latin typeface="Interstate Light"/>
                <a:ea typeface="Interstate Light"/>
                <a:cs typeface="Interstate Light"/>
                <a:sym typeface="Interstate Light"/>
              </a:defRPr>
            </a:lvl1pPr>
          </a:lstStyle>
          <a:p>
            <a:r>
              <a:rPr lang="es-ES"/>
              <a:t>DNS Firewall</a:t>
            </a:r>
            <a:endParaRPr/>
          </a:p>
        </p:txBody>
      </p:sp>
      <p:sp>
        <p:nvSpPr>
          <p:cNvPr id="373" name="Marcador de número de diapositiva 3">
            <a:extLst>
              <a:ext uri="{FF2B5EF4-FFF2-40B4-BE49-F238E27FC236}">
                <a16:creationId xmlns:a16="http://schemas.microsoft.com/office/drawing/2014/main" id="{9998C777-D9BD-6EBE-2E27-B60CB74F95D6}"/>
              </a:ext>
            </a:extLst>
          </p:cNvPr>
          <p:cNvSpPr txBox="1">
            <a:spLocks noGrp="1"/>
          </p:cNvSpPr>
          <p:nvPr>
            <p:ph type="sldNum" sz="quarter" idx="2"/>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9</a:t>
            </a:fld>
            <a:endParaRPr/>
          </a:p>
        </p:txBody>
      </p:sp>
    </p:spTree>
    <p:extLst>
      <p:ext uri="{BB962C8B-B14F-4D97-AF65-F5344CB8AC3E}">
        <p14:creationId xmlns:p14="http://schemas.microsoft.com/office/powerpoint/2010/main" val="2633092159"/>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theme/theme1.xml><?xml version="1.0" encoding="utf-8"?>
<a:theme xmlns:a="http://schemas.openxmlformats.org/drawingml/2006/main" name="PORTADA">
  <a:themeElements>
    <a:clrScheme name="PORTADA">
      <a:dk1>
        <a:srgbClr val="FFFFFF"/>
      </a:dk1>
      <a:lt1>
        <a:srgbClr val="377E80"/>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PORTADA">
      <a:majorFont>
        <a:latin typeface="Helvetica"/>
        <a:ea typeface="Helvetica"/>
        <a:cs typeface="Helvetica"/>
      </a:majorFont>
      <a:minorFont>
        <a:latin typeface="Calibri"/>
        <a:ea typeface="Calibri"/>
        <a:cs typeface="Calibri"/>
      </a:minorFont>
    </a:fontScheme>
    <a:fmtScheme name="PORTAD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77E8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000" b="1" i="0" u="none" strike="noStrike" cap="none" spc="0" normalizeH="0" baseline="0">
            <a:ln>
              <a:noFill/>
            </a:ln>
            <a:solidFill>
              <a:srgbClr val="377E80"/>
            </a:solidFill>
            <a:effectLst/>
            <a:uFillTx/>
            <a:latin typeface="Interstate"/>
            <a:ea typeface="Interstate"/>
            <a:cs typeface="Interstate"/>
            <a:sym typeface="Interst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ORTADA">
  <a:themeElements>
    <a:clrScheme name="PORTAD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PORTADA">
      <a:majorFont>
        <a:latin typeface="Helvetica"/>
        <a:ea typeface="Helvetica"/>
        <a:cs typeface="Helvetica"/>
      </a:majorFont>
      <a:minorFont>
        <a:latin typeface="Calibri"/>
        <a:ea typeface="Calibri"/>
        <a:cs typeface="Calibri"/>
      </a:minorFont>
    </a:fontScheme>
    <a:fmtScheme name="PORTAD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77E8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000" b="1" i="0" u="none" strike="noStrike" cap="none" spc="0" normalizeH="0" baseline="0">
            <a:ln>
              <a:noFill/>
            </a:ln>
            <a:solidFill>
              <a:srgbClr val="377E80"/>
            </a:solidFill>
            <a:effectLst/>
            <a:uFillTx/>
            <a:latin typeface="Interstate"/>
            <a:ea typeface="Interstate"/>
            <a:cs typeface="Interstate"/>
            <a:sym typeface="Interst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C2D9436AD3B544FA27C056A69DA6F41" ma:contentTypeVersion="18" ma:contentTypeDescription="Crear nuevo documento." ma:contentTypeScope="" ma:versionID="80544e51ef301792eb0484039c7f5bf5">
  <xsd:schema xmlns:xsd="http://www.w3.org/2001/XMLSchema" xmlns:xs="http://www.w3.org/2001/XMLSchema" xmlns:p="http://schemas.microsoft.com/office/2006/metadata/properties" xmlns:ns2="58cb95f3-663b-4443-a2c6-92ac45ee56f7" xmlns:ns3="b15dfeb0-fc65-4d53-a747-8ee1a0d8fc57" targetNamespace="http://schemas.microsoft.com/office/2006/metadata/properties" ma:root="true" ma:fieldsID="c9e4ecd15cb7aa4ee6437761017d0bc0" ns2:_="" ns3:_="">
    <xsd:import namespace="58cb95f3-663b-4443-a2c6-92ac45ee56f7"/>
    <xsd:import namespace="b15dfeb0-fc65-4d53-a747-8ee1a0d8fc5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cb95f3-663b-4443-a2c6-92ac45ee56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n" ma:readOnly="false" ma:fieldId="{5cf76f15-5ced-4ddc-b409-7134ff3c332f}" ma:taxonomyMulti="true" ma:sspId="3e72c241-18b6-4900-8c08-d1ecc7d685c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5dfeb0-fc65-4d53-a747-8ee1a0d8fc57"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TaxCatchAll" ma:index="22" nillable="true" ma:displayName="Taxonomy Catch All Column" ma:hidden="true" ma:list="{b5af41fe-de8c-4c2e-9cb9-2bd42d796ff0}" ma:internalName="TaxCatchAll" ma:showField="CatchAllData" ma:web="b15dfeb0-fc65-4d53-a747-8ee1a0d8fc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8cb95f3-663b-4443-a2c6-92ac45ee56f7">
      <Terms xmlns="http://schemas.microsoft.com/office/infopath/2007/PartnerControls"/>
    </lcf76f155ced4ddcb4097134ff3c332f>
    <TaxCatchAll xmlns="b15dfeb0-fc65-4d53-a747-8ee1a0d8fc57" xsi:nil="true"/>
  </documentManagement>
</p:properties>
</file>

<file path=customXml/itemProps1.xml><?xml version="1.0" encoding="utf-8"?>
<ds:datastoreItem xmlns:ds="http://schemas.openxmlformats.org/officeDocument/2006/customXml" ds:itemID="{030BAFD7-1E38-453C-AC7D-FF56881C19C7}">
  <ds:schemaRefs>
    <ds:schemaRef ds:uri="58cb95f3-663b-4443-a2c6-92ac45ee56f7"/>
    <ds:schemaRef ds:uri="b15dfeb0-fc65-4d53-a747-8ee1a0d8fc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E5AF1FC-B218-49A8-8370-02973345205E}">
  <ds:schemaRefs>
    <ds:schemaRef ds:uri="http://schemas.microsoft.com/sharepoint/v3/contenttype/forms"/>
  </ds:schemaRefs>
</ds:datastoreItem>
</file>

<file path=customXml/itemProps3.xml><?xml version="1.0" encoding="utf-8"?>
<ds:datastoreItem xmlns:ds="http://schemas.openxmlformats.org/officeDocument/2006/customXml" ds:itemID="{A602862F-7944-44BE-8EF6-AA3687B87BF4}">
  <ds:schemaRefs>
    <ds:schemaRef ds:uri="http://purl.org/dc/dcmitype/"/>
    <ds:schemaRef ds:uri="http://www.w3.org/XML/1998/namespace"/>
    <ds:schemaRef ds:uri="b15dfeb0-fc65-4d53-a747-8ee1a0d8fc57"/>
    <ds:schemaRef ds:uri="http://schemas.microsoft.com/office/2006/documentManagement/types"/>
    <ds:schemaRef ds:uri="http://purl.org/dc/terms/"/>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58cb95f3-663b-4443-a2c6-92ac45ee56f7"/>
  </ds:schemaRefs>
</ds:datastoreItem>
</file>

<file path=docProps/app.xml><?xml version="1.0" encoding="utf-8"?>
<Properties xmlns="http://schemas.openxmlformats.org/officeDocument/2006/extended-properties" xmlns:vt="http://schemas.openxmlformats.org/officeDocument/2006/docPropsVTypes">
  <Template/>
  <TotalTime>2</TotalTime>
  <Words>2399</Words>
  <Application>Microsoft Macintosh PowerPoint</Application>
  <PresentationFormat>Panorámica</PresentationFormat>
  <Paragraphs>364</Paragraphs>
  <Slides>37</Slides>
  <Notes>23</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37</vt:i4>
      </vt:variant>
    </vt:vector>
  </HeadingPairs>
  <TitlesOfParts>
    <vt:vector size="48" baseType="lpstr">
      <vt:lpstr>Arial</vt:lpstr>
      <vt:lpstr>Arial</vt:lpstr>
      <vt:lpstr>Calibri</vt:lpstr>
      <vt:lpstr>Calibri Light</vt:lpstr>
      <vt:lpstr>Frutiger 57 Condensed</vt:lpstr>
      <vt:lpstr>Helvetica Neue</vt:lpstr>
      <vt:lpstr>Interstate</vt:lpstr>
      <vt:lpstr>Times New Roman</vt:lpstr>
      <vt:lpstr>Trebuchet MS</vt:lpstr>
      <vt:lpstr>Verdana</vt:lpstr>
      <vt:lpstr>PORTADA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Ana María Medina Barahona</cp:lastModifiedBy>
  <cp:revision>1</cp:revision>
  <dcterms:modified xsi:type="dcterms:W3CDTF">2025-05-20T08:22:51Z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0x0101007C2D9436AD3B544FA27C056A69DA6F41</vt:lpwstr>
  </property>
  <property fmtid="{D5CDD505-2E9C-101B-9397-08002B2CF9AE}" pid="3" name="MediaServiceImageTags">
    <vt:lpwstr/>
  </property>
</Properties>
</file>